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4" r:id="rId13"/>
  </p:sldMasterIdLst>
  <p:notesMasterIdLst>
    <p:notesMasterId r:id="rId15"/>
  </p:notesMasterIdLst>
  <p:sldIdLst>
    <p:sldId id="283" r:id="rId17"/>
    <p:sldId id="265" r:id="rId18"/>
    <p:sldId id="293" r:id="rId19"/>
    <p:sldId id="288" r:id="rId20"/>
    <p:sldId id="294" r:id="rId21"/>
    <p:sldId id="296" r:id="rId22"/>
    <p:sldId id="297" r:id="rId23"/>
    <p:sldId id="298" r:id="rId24"/>
    <p:sldId id="290" r:id="rId25"/>
    <p:sldId id="295" r:id="rId26"/>
    <p:sldId id="291" r:id="rId27"/>
    <p:sldId id="289" r:id="rId28"/>
    <p:sldId id="299" r:id="rId29"/>
    <p:sldId id="302" r:id="rId30"/>
    <p:sldId id="301" r:id="rId31"/>
    <p:sldId id="300" r:id="rId32"/>
    <p:sldId id="303" r:id="rId33"/>
    <p:sldId id="292" r:id="rId34"/>
    <p:sldId id="287" r:id="rId35"/>
    <p:sldId id="286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8" userDrawn="1">
          <p15:clr>
            <a:srgbClr val="A4A3A4"/>
          </p15:clr>
        </p15:guide>
        <p15:guide id="1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FFFCC"/>
    <a:srgbClr val="0000FF"/>
    <a:srgbClr val="33CC33"/>
    <a:srgbClr val="009900"/>
    <a:srgbClr val="3366FF"/>
    <a:srgbClr val="FF9999"/>
    <a:srgbClr val="FF7C80"/>
    <a:srgbClr val="00CC00"/>
    <a:srgbClr val="89C064"/>
  </p:clrMru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548" y="-76"/>
      </p:cViewPr>
      <p:guideLst>
        <p:guide orient="horz" pos="2158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3" d="100"/>
          <a:sy n="53" d="100"/>
        </p:scale>
        <p:origin x="1796" y="44"/>
      </p:cViewPr>
      <p:guideLst>
        <p:guide orient="horz" pos="2158"/>
        <p:guide pos="3838"/>
      </p:guideLst>
    </p:cSldViewPr>
  </p:notesViewPr>
  <p:gridSpacing cx="73736200" cy="7373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7" Type="http://schemas.openxmlformats.org/officeDocument/2006/relationships/slide" Target="slides/slide11.xml"></Relationship><Relationship Id="rId28" Type="http://schemas.openxmlformats.org/officeDocument/2006/relationships/slide" Target="slides/slide12.xml"></Relationship><Relationship Id="rId29" Type="http://schemas.openxmlformats.org/officeDocument/2006/relationships/slide" Target="slides/slide13.xml"></Relationship><Relationship Id="rId30" Type="http://schemas.openxmlformats.org/officeDocument/2006/relationships/slide" Target="slides/slide14.xml"></Relationship><Relationship Id="rId31" Type="http://schemas.openxmlformats.org/officeDocument/2006/relationships/slide" Target="slides/slide15.xml"></Relationship><Relationship Id="rId32" Type="http://schemas.openxmlformats.org/officeDocument/2006/relationships/slide" Target="slides/slide16.xml"></Relationship><Relationship Id="rId33" Type="http://schemas.openxmlformats.org/officeDocument/2006/relationships/slide" Target="slides/slide17.xml"></Relationship><Relationship Id="rId34" Type="http://schemas.openxmlformats.org/officeDocument/2006/relationships/slide" Target="slides/slide18.xml"></Relationship><Relationship Id="rId35" Type="http://schemas.openxmlformats.org/officeDocument/2006/relationships/slide" Target="slides/slide19.xml"></Relationship><Relationship Id="rId36" Type="http://schemas.openxmlformats.org/officeDocument/2006/relationships/slide" Target="slides/slide20.xml"></Relationship><Relationship Id="rId37" Type="http://schemas.openxmlformats.org/officeDocument/2006/relationships/viewProps" Target="viewProps.xml"></Relationship><Relationship Id="rId38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051F6-D3DB-4A17-A03D-1923F566A17A}" type="datetimeFigureOut">
              <a:rPr lang="ko-KR" altLang="en-US" smtClean="0"/>
              <a:pPr/>
              <a:t>2017-12-05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E9337-3466-4EDC-A11C-E82A4A4B43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122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 flip="none" rotWithShape="1">
          <a:gsLst>
            <a:gs pos="0">
              <a:schemeClr val="accent6">
                <a:lumMod val="20000"/>
                <a:lumOff val="80000"/>
              </a:schemeClr>
            </a:gs>
            <a:gs pos="50000">
              <a:srgbClr val="92D050"/>
            </a:gs>
            <a:gs pos="100000">
              <a:srgbClr val="00B05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8215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47310"/>
            <a:ext cx="9144000" cy="131048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23443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1pPr>
          </a:lstStyle>
          <a:p>
            <a:r>
              <a:rPr lang="en-US" altLang="ko-KR" smtClean="0"/>
              <a:t>Graduation Project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38200" y="6234430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 sz="160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1pPr>
          </a:lstStyle>
          <a:p>
            <a:fld id="{F12DD3EE-4E42-4C21-A42A-9F27FEB806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98842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Graduation Project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2DD3EE-4E42-4C21-A42A-9F27FEB806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3600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Graduation Project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2DD3EE-4E42-4C21-A42A-9F27FEB806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4940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23443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1pPr>
          </a:lstStyle>
          <a:p>
            <a:r>
              <a:rPr lang="en-US" altLang="ko-KR" smtClean="0"/>
              <a:t>Graduation Project</a:t>
            </a: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38200" y="6234430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 sz="160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1pPr>
          </a:lstStyle>
          <a:p>
            <a:fld id="{F12DD3EE-4E42-4C21-A42A-9F27FEB806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57157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Graduation Project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2DD3EE-4E42-4C21-A42A-9F27FEB806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20629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Graduation Project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2DD3EE-4E42-4C21-A42A-9F27FEB806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41324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Graduation Project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2DD3EE-4E42-4C21-A42A-9F27FEB806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73493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Graduation Project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2DD3EE-4E42-4C21-A42A-9F27FEB806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513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Graduation Project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2DD3EE-4E42-4C21-A42A-9F27FEB806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1822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Graduation Project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2DD3EE-4E42-4C21-A42A-9F27FEB806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3618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Graduation Project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2DD3EE-4E42-4C21-A42A-9F27FEB806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5233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rizontal Scroll 5"/>
          <p:cNvSpPr/>
          <p:nvPr userDrawn="1"/>
        </p:nvSpPr>
        <p:spPr>
          <a:xfrm>
            <a:off x="401367" y="344032"/>
            <a:ext cx="11371151" cy="1376126"/>
          </a:xfrm>
          <a:prstGeom prst="horizontalScroll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00B050"/>
              </a:gs>
              <a:gs pos="100000">
                <a:srgbClr val="00B050"/>
              </a:gs>
            </a:gsLst>
            <a:lin ang="10800000" scaled="1"/>
            <a:tileRect/>
          </a:gra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87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23443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1pPr>
          </a:lstStyle>
          <a:p>
            <a:r>
              <a:rPr lang="en-US" altLang="ko-KR" smtClean="0"/>
              <a:t>Graduation Project</a:t>
            </a:r>
            <a:endParaRPr lang="ko-KR" alt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8200" y="6234430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 sz="160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1pPr>
          </a:lstStyle>
          <a:p>
            <a:fld id="{F12DD3EE-4E42-4C21-A42A-9F27FEB806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204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옛날목욕탕B" panose="02020600000000000000" pitchFamily="18" charset="-127"/>
          <a:ea typeface="a옛날목욕탕B" panose="02020600000000000000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image14.png"></Relationship><Relationship Id="rId2" Type="http://schemas.openxmlformats.org/officeDocument/2006/relationships/image" Target="../media/image8.png"></Relationship><Relationship Id="rId6" Type="http://schemas.openxmlformats.org/officeDocument/2006/relationships/image" Target="../media/fImage129072574781.png"></Relationship><Relationship Id="rId7" Type="http://schemas.openxmlformats.org/officeDocument/2006/relationships/slideLayout" Target="../slideLayouts/slideLayout2.xml"></Relationship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529389" y="1122362"/>
            <a:ext cx="11232684" cy="1842511"/>
          </a:xfrm>
        </p:spPr>
        <p:txBody>
          <a:bodyPr>
            <a:normAutofit/>
          </a:bodyPr>
          <a:lstStyle/>
          <a:p>
            <a:r>
              <a:rPr lang="en-US" altLang="ko-KR" sz="5400" dirty="0" smtClean="0"/>
              <a:t>R</a:t>
            </a:r>
            <a:r>
              <a:rPr lang="ko-KR" altLang="en-US" sz="5400" dirty="0" smtClean="0"/>
              <a:t>을 이용한 주기적인 </a:t>
            </a:r>
            <a:r>
              <a:rPr lang="en-US" altLang="ko-KR" sz="5400" dirty="0" smtClean="0"/>
              <a:t>Tip </a:t>
            </a:r>
            <a:r>
              <a:rPr lang="ko-KR" altLang="en-US" sz="5400" dirty="0" smtClean="0"/>
              <a:t>추천 시스템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2800" dirty="0" smtClean="0"/>
              <a:t>Graduation Project</a:t>
            </a:r>
            <a:endParaRPr lang="ko-KR" altLang="en-US" sz="2800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3602182" y="3676072"/>
            <a:ext cx="7065818" cy="2318327"/>
          </a:xfrm>
          <a:solidFill>
            <a:srgbClr val="009900"/>
          </a:solidFill>
        </p:spPr>
        <p:txBody>
          <a:bodyPr anchor="ctr" anchorCtr="0">
            <a:normAutofit/>
          </a:bodyPr>
          <a:lstStyle/>
          <a:p>
            <a:pPr algn="r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 (HUFS)</a:t>
            </a:r>
          </a:p>
          <a:p>
            <a:pPr algn="r"/>
            <a:r>
              <a:rPr lang="en-US" altLang="ko-KR" dirty="0" smtClean="0"/>
              <a:t>Dept. of Computer &amp; Science Eng.</a:t>
            </a:r>
          </a:p>
          <a:p>
            <a:pPr algn="r"/>
            <a:r>
              <a:rPr lang="en-US" altLang="ko-KR" dirty="0" err="1" smtClean="0"/>
              <a:t>JiHoon</a:t>
            </a:r>
            <a:r>
              <a:rPr lang="en-US" altLang="ko-KR" dirty="0" smtClean="0"/>
              <a:t> Shim</a:t>
            </a:r>
          </a:p>
          <a:p>
            <a:pPr algn="r"/>
            <a:r>
              <a:rPr lang="en-US" altLang="ko-KR" dirty="0" smtClean="0"/>
              <a:t>tails1101@naver.com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Graduation Project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D3EE-4E42-4C21-A42A-9F27FEB806C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2396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Now?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latin typeface="a옛날목욕탕L" pitchFamily="18" charset="-127"/>
                <a:ea typeface="a옛날목욕탕L" pitchFamily="18" charset="-127"/>
              </a:rPr>
              <a:t> 이제는 사람이 정보한테 찾아가는 것만이 아니라</a:t>
            </a:r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</a:rPr>
              <a:t>,</a:t>
            </a:r>
            <a:br>
              <a:rPr lang="en-US" altLang="ko-KR" sz="3600" dirty="0" smtClean="0">
                <a:latin typeface="a옛날목욕탕L" pitchFamily="18" charset="-127"/>
                <a:ea typeface="a옛날목욕탕L" pitchFamily="18" charset="-127"/>
              </a:rPr>
            </a:br>
            <a:r>
              <a:rPr lang="ko-KR" altLang="en-US" sz="3600" dirty="0" smtClean="0">
                <a:solidFill>
                  <a:srgbClr val="FFFF00"/>
                </a:solidFill>
                <a:latin typeface="a옛날목욕탕L" pitchFamily="18" charset="-127"/>
                <a:ea typeface="a옛날목욕탕L" pitchFamily="18" charset="-127"/>
              </a:rPr>
              <a:t>정보가 사람한테 찾아가게 할 시기</a:t>
            </a:r>
            <a:r>
              <a:rPr lang="en-US" altLang="ko-KR" sz="3600" dirty="0" smtClean="0">
                <a:solidFill>
                  <a:srgbClr val="FFFF00"/>
                </a:solidFill>
                <a:latin typeface="a옛날목욕탕L" pitchFamily="18" charset="-127"/>
                <a:ea typeface="a옛날목욕탕L" pitchFamily="18" charset="-127"/>
              </a:rPr>
              <a:t>!</a:t>
            </a:r>
            <a:endParaRPr lang="ko-KR" altLang="en-US" sz="3600" dirty="0">
              <a:solidFill>
                <a:srgbClr val="FFFF0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Graduation Project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D3EE-4E42-4C21-A42A-9F27FEB806C6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0" name="Right Arrow 9"/>
          <p:cNvSpPr/>
          <p:nvPr/>
        </p:nvSpPr>
        <p:spPr>
          <a:xfrm>
            <a:off x="4673595" y="4200365"/>
            <a:ext cx="1242145" cy="720080"/>
          </a:xfrm>
          <a:prstGeom prst="rightArrow">
            <a:avLst>
              <a:gd name="adj1" fmla="val 50000"/>
              <a:gd name="adj2" fmla="val 520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person icon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1324" y="4295123"/>
            <a:ext cx="1080121" cy="1391762"/>
          </a:xfrm>
          <a:prstGeom prst="rect">
            <a:avLst/>
          </a:prstGeom>
          <a:noFill/>
        </p:spPr>
      </p:pic>
      <p:sp>
        <p:nvSpPr>
          <p:cNvPr id="18" name="Right Arrow 17"/>
          <p:cNvSpPr/>
          <p:nvPr/>
        </p:nvSpPr>
        <p:spPr>
          <a:xfrm flipH="1">
            <a:off x="4673595" y="5013165"/>
            <a:ext cx="1242145" cy="720080"/>
          </a:xfrm>
          <a:prstGeom prst="rightArrow">
            <a:avLst>
              <a:gd name="adj1" fmla="val 50000"/>
              <a:gd name="adj2" fmla="val 52079"/>
            </a:avLst>
          </a:prstGeom>
          <a:solidFill>
            <a:srgbClr val="FF9999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 descr="information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2745" y="4221017"/>
            <a:ext cx="2833542" cy="14970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Competition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Graduation Project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D3EE-4E42-4C21-A42A-9F27FEB806C6}" type="slidenum">
              <a:rPr lang="ko-KR" altLang="en-US" smtClean="0"/>
              <a:pPr/>
              <a:t>11</a:t>
            </a:fld>
            <a:endParaRPr lang="ko-KR" altLang="en-US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</p:nvPr>
        </p:nvGraphicFramePr>
        <p:xfrm>
          <a:off x="1339265" y="2262906"/>
          <a:ext cx="9536585" cy="34825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76585"/>
                <a:gridCol w="2520000"/>
                <a:gridCol w="2520000"/>
                <a:gridCol w="2520000"/>
              </a:tblGrid>
              <a:tr h="637252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네이버</a:t>
                      </a:r>
                      <a:r>
                        <a:rPr lang="en-US" altLang="ko-KR" sz="2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(</a:t>
                      </a:r>
                      <a:r>
                        <a:rPr lang="en-US" altLang="ko-KR" sz="2400" dirty="0" err="1" smtClean="0">
                          <a:latin typeface="a옛날목욕탕L" pitchFamily="18" charset="-127"/>
                          <a:ea typeface="a옛날목욕탕L" pitchFamily="18" charset="-127"/>
                        </a:rPr>
                        <a:t>Naver</a:t>
                      </a:r>
                      <a:r>
                        <a:rPr lang="en-US" altLang="ko-KR" sz="2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)</a:t>
                      </a:r>
                      <a:endParaRPr lang="ko-KR" altLang="en-US" sz="2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구글</a:t>
                      </a:r>
                      <a:r>
                        <a:rPr lang="en-US" altLang="ko-KR" sz="2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(Google)</a:t>
                      </a:r>
                      <a:endParaRPr lang="ko-KR" altLang="en-US" sz="2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rgbClr val="FFFF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My</a:t>
                      </a:r>
                      <a:r>
                        <a:rPr lang="en-US" altLang="ko-KR" sz="2400" b="1" baseline="0" dirty="0" smtClean="0">
                          <a:solidFill>
                            <a:srgbClr val="FFFF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 Product</a:t>
                      </a:r>
                      <a:endParaRPr lang="ko-KR" altLang="en-US" sz="2400" b="1" dirty="0">
                        <a:solidFill>
                          <a:srgbClr val="FFFF00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948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검색 범위</a:t>
                      </a:r>
                      <a:endParaRPr lang="ko-KR" altLang="en-US" sz="2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0" dirty="0" smtClean="0">
                          <a:solidFill>
                            <a:srgbClr val="FFFF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보통</a:t>
                      </a:r>
                      <a:endParaRPr lang="ko-KR" altLang="en-US" sz="3200" b="0" dirty="0">
                        <a:solidFill>
                          <a:srgbClr val="FFFF00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0" dirty="0" smtClean="0">
                          <a:solidFill>
                            <a:srgbClr val="0000FF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매우 큼</a:t>
                      </a:r>
                      <a:endParaRPr lang="ko-KR" altLang="en-US" sz="3200" b="0" dirty="0">
                        <a:solidFill>
                          <a:srgbClr val="0000FF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0" dirty="0" smtClean="0">
                          <a:solidFill>
                            <a:srgbClr val="FFFF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보통</a:t>
                      </a:r>
                      <a:endParaRPr lang="ko-KR" altLang="en-US" sz="3200" b="0" dirty="0">
                        <a:solidFill>
                          <a:srgbClr val="FFFF00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anchor="ctr"/>
                </a:tc>
              </a:tr>
              <a:tr h="948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사람이 정보를 직접 검색</a:t>
                      </a:r>
                      <a:endParaRPr lang="ko-KR" altLang="en-US" sz="2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solidFill>
                            <a:srgbClr val="0000FF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O</a:t>
                      </a:r>
                      <a:endParaRPr lang="ko-KR" altLang="en-US" sz="3200" dirty="0">
                        <a:solidFill>
                          <a:srgbClr val="0000FF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solidFill>
                            <a:srgbClr val="0000FF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O</a:t>
                      </a:r>
                      <a:endParaRPr lang="ko-KR" altLang="en-US" sz="3200" dirty="0">
                        <a:solidFill>
                          <a:srgbClr val="0000FF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>
                          <a:solidFill>
                            <a:srgbClr val="0000FF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O</a:t>
                      </a:r>
                      <a:endParaRPr lang="ko-KR" altLang="en-US" sz="3200" b="1" dirty="0">
                        <a:solidFill>
                          <a:srgbClr val="0000FF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anchor="ctr"/>
                </a:tc>
              </a:tr>
              <a:tr h="948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원하는 정보를 자동으로 전달</a:t>
                      </a:r>
                      <a:endParaRPr lang="ko-KR" altLang="en-US" sz="2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solidFill>
                            <a:srgbClr val="FF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X</a:t>
                      </a:r>
                      <a:endParaRPr lang="ko-KR" altLang="en-US" sz="3200" dirty="0">
                        <a:solidFill>
                          <a:srgbClr val="FF0000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solidFill>
                            <a:srgbClr val="FF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X</a:t>
                      </a:r>
                      <a:endParaRPr lang="ko-KR" altLang="en-US" sz="3200" dirty="0">
                        <a:solidFill>
                          <a:srgbClr val="FF0000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>
                          <a:solidFill>
                            <a:srgbClr val="0000FF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O</a:t>
                      </a:r>
                      <a:endParaRPr lang="ko-KR" altLang="en-US" sz="3200" b="1" dirty="0">
                        <a:solidFill>
                          <a:srgbClr val="0000FF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동작 원리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234430"/>
            <a:ext cx="4115435" cy="365760"/>
          </a:xfrm>
        </p:spPr>
        <p:txBody>
          <a:bodyPr/>
          <a:lstStyle/>
          <a:p>
            <a:r>
              <a:rPr lang="en-US" altLang="ko-KR" smtClean="0"/>
              <a:t>Graduation Project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234430"/>
            <a:ext cx="2743835" cy="365760"/>
          </a:xfrm>
        </p:spPr>
        <p:txBody>
          <a:bodyPr/>
          <a:lstStyle/>
          <a:p>
            <a:fld id="{F12DD3EE-4E42-4C21-A42A-9F27FEB806C6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132" name="도형 8"/>
          <p:cNvSpPr>
            <a:spLocks/>
          </p:cNvSpPr>
          <p:nvPr/>
        </p:nvSpPr>
        <p:spPr>
          <a:xfrm rot="0">
            <a:off x="2447290" y="1787525"/>
            <a:ext cx="7781925" cy="449961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0">
            <a:off x="3636010" y="2693035"/>
            <a:ext cx="2124710" cy="5080"/>
          </a:xfrm>
          <a:prstGeom prst="line"/>
          <a:ln w="571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0" flipV="1">
            <a:off x="7164070" y="2686050"/>
            <a:ext cx="1519555" cy="12065"/>
          </a:xfrm>
          <a:prstGeom prst="line"/>
          <a:ln w="571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/>
          </p:cNvSpPr>
          <p:nvPr/>
        </p:nvSpPr>
        <p:spPr>
          <a:xfrm rot="0">
            <a:off x="6080760" y="3395345"/>
            <a:ext cx="1917065" cy="46164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2400"/>
              <a:t>Server (Java)</a:t>
            </a:r>
            <a:endParaRPr lang="ko-KR" altLang="en-US" sz="2400"/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 rot="0">
            <a:off x="8355965" y="3489960"/>
            <a:ext cx="1847850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2400"/>
              <a:t>DB (MySQL)</a:t>
            </a:r>
            <a:endParaRPr lang="ko-KR" altLang="en-US" sz="2400"/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 rot="0">
            <a:off x="7519035" y="2645410"/>
            <a:ext cx="892810" cy="4629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400"/>
              <a:t>JDBC</a:t>
            </a:r>
            <a:endParaRPr lang="ko-KR" altLang="en-US" sz="2400"/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 rot="0">
            <a:off x="2642870" y="4798695"/>
            <a:ext cx="2455545" cy="46164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2400"/>
              <a:t>Python OpenCV</a:t>
            </a:r>
            <a:endParaRPr lang="ko-KR" altLang="en-US" sz="2400"/>
          </a:p>
        </p:txBody>
      </p:sp>
      <p:pic>
        <p:nvPicPr>
          <p:cNvPr id="5122" name="Picture 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8682990" y="1915795"/>
            <a:ext cx="1109980" cy="1541145"/>
          </a:xfrm>
          <a:prstGeom prst="rect"/>
          <a:noFill/>
        </p:spPr>
      </p:pic>
      <p:sp>
        <p:nvSpPr>
          <p:cNvPr id="5129" name="텍스트 상자 5"/>
          <p:cNvSpPr txBox="1">
            <a:spLocks/>
          </p:cNvSpPr>
          <p:nvPr/>
        </p:nvSpPr>
        <p:spPr>
          <a:xfrm rot="0">
            <a:off x="5038090" y="5749290"/>
            <a:ext cx="1960880" cy="46164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2400"/>
              <a:t>Android App</a:t>
            </a:r>
            <a:endParaRPr lang="ko-KR" altLang="en-US" sz="2400"/>
          </a:p>
        </p:txBody>
      </p:sp>
      <p:sp>
        <p:nvSpPr>
          <p:cNvPr id="5133" name="텍스트 상자 12"/>
          <p:cNvSpPr txBox="1">
            <a:spLocks/>
          </p:cNvSpPr>
          <p:nvPr/>
        </p:nvSpPr>
        <p:spPr>
          <a:xfrm rot="0">
            <a:off x="4630420" y="2673350"/>
            <a:ext cx="699135" cy="46164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400"/>
              <a:t>TCP</a:t>
            </a:r>
            <a:endParaRPr lang="ko-KR" altLang="en-US" sz="2400"/>
          </a:p>
        </p:txBody>
      </p:sp>
      <p:cxnSp>
        <p:nvCxnSpPr>
          <p:cNvPr id="5134" name="도형 1"/>
          <p:cNvCxnSpPr/>
          <p:nvPr/>
        </p:nvCxnSpPr>
        <p:spPr>
          <a:xfrm rot="0">
            <a:off x="3123565" y="2852420"/>
            <a:ext cx="635" cy="1573530"/>
          </a:xfrm>
          <a:prstGeom prst="line"/>
          <a:ln w="571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/>
          </p:cNvSpPr>
          <p:nvPr/>
        </p:nvSpPr>
        <p:spPr>
          <a:xfrm rot="0">
            <a:off x="3244850" y="3317240"/>
            <a:ext cx="1673860" cy="46164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2400"/>
              <a:t>Java Swing</a:t>
            </a:r>
            <a:endParaRPr lang="ko-KR" altLang="en-US" sz="2400"/>
          </a:p>
        </p:txBody>
      </p:sp>
      <p:sp>
        <p:nvSpPr>
          <p:cNvPr id="61" name="Rectangle 60"/>
          <p:cNvSpPr>
            <a:spLocks/>
          </p:cNvSpPr>
          <p:nvPr/>
        </p:nvSpPr>
        <p:spPr>
          <a:xfrm rot="0">
            <a:off x="2625090" y="4255770"/>
            <a:ext cx="2459990" cy="535940"/>
          </a:xfrm>
          <a:prstGeom prst="rect"/>
          <a:solidFill>
            <a:srgbClr val="3366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2400">
                <a:latin typeface="a옛날목욕탕L" charset="0"/>
                <a:ea typeface="a옛날목욕탕L" charset="0"/>
              </a:rPr>
              <a:t>Face Recognizer</a:t>
            </a:r>
            <a:endParaRPr lang="ko-KR" altLang="en-US" sz="2400">
              <a:latin typeface="a옛날목욕탕L" charset="0"/>
              <a:ea typeface="a옛날목욕탕L" charset="0"/>
            </a:endParaRPr>
          </a:p>
        </p:txBody>
      </p:sp>
      <p:pic>
        <p:nvPicPr>
          <p:cNvPr id="5124" name="Picture 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49" t="6338" r="75243" b="35480"/>
          <a:stretch>
            <a:fillRect/>
          </a:stretch>
        </p:blipFill>
        <p:spPr bwMode="auto">
          <a:xfrm rot="0">
            <a:off x="2687955" y="1948815"/>
            <a:ext cx="1540510" cy="1487805"/>
          </a:xfrm>
          <a:prstGeom prst="rect"/>
          <a:noFill/>
        </p:spPr>
      </p:pic>
      <p:cxnSp>
        <p:nvCxnSpPr>
          <p:cNvPr id="5135" name="도형 2"/>
          <p:cNvCxnSpPr/>
          <p:nvPr/>
        </p:nvCxnSpPr>
        <p:spPr>
          <a:xfrm rot="0">
            <a:off x="6039485" y="3072130"/>
            <a:ext cx="635" cy="1573530"/>
          </a:xfrm>
          <a:prstGeom prst="line"/>
          <a:ln w="571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8" name="도형 2"/>
          <p:cNvSpPr>
            <a:spLocks/>
          </p:cNvSpPr>
          <p:nvPr/>
        </p:nvSpPr>
        <p:spPr>
          <a:xfrm rot="0">
            <a:off x="5590540" y="4278630"/>
            <a:ext cx="930910" cy="15836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27" name="그림 1" descr="C:/Users/SPG/AppData/Roaming/PolarisOffice/ETemp/11420_13519280/fImage12907257478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90" t="7692" r="27286" b="7487"/>
          <a:stretch>
            <a:fillRect/>
          </a:stretch>
        </p:blipFill>
        <p:spPr>
          <a:xfrm rot="0">
            <a:off x="5707380" y="4439285"/>
            <a:ext cx="661035" cy="1276985"/>
          </a:xfrm>
          <a:prstGeom prst="rect"/>
          <a:noFill/>
        </p:spPr>
      </p:pic>
      <p:pic>
        <p:nvPicPr>
          <p:cNvPr id="25" name="Picture 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7006" t="14591" r="871" b="21038"/>
          <a:stretch>
            <a:fillRect/>
          </a:stretch>
        </p:blipFill>
        <p:spPr bwMode="auto">
          <a:xfrm rot="0">
            <a:off x="5760085" y="1920875"/>
            <a:ext cx="1404620" cy="1553845"/>
          </a:xfrm>
          <a:prstGeom prst="rect"/>
          <a:noFill/>
        </p:spPr>
      </p:pic>
      <p:sp>
        <p:nvSpPr>
          <p:cNvPr id="5136" name="텍스트 상자 3"/>
          <p:cNvSpPr txBox="1">
            <a:spLocks/>
          </p:cNvSpPr>
          <p:nvPr/>
        </p:nvSpPr>
        <p:spPr>
          <a:xfrm rot="0">
            <a:off x="5392420" y="3625850"/>
            <a:ext cx="699135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400"/>
              <a:t>TCP</a:t>
            </a: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505199" y="1809750"/>
            <a:ext cx="5133975" cy="43338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유스케이스 다이어그램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Graduation Project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D3EE-4E42-4C21-A42A-9F27FEB806C6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3957637" y="2057400"/>
            <a:ext cx="4243387" cy="9048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Tip </a:t>
            </a:r>
            <a:r>
              <a:rPr lang="ko-KR" altLang="en-US" sz="2400" dirty="0" smtClean="0"/>
              <a:t>검색하기</a:t>
            </a:r>
            <a:endParaRPr lang="ko-KR" alt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3957637" y="3051175"/>
            <a:ext cx="4243387" cy="9048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Tip </a:t>
            </a:r>
            <a:r>
              <a:rPr lang="ko-KR" altLang="en-US" sz="2400" dirty="0" smtClean="0"/>
              <a:t>내용 조회하기</a:t>
            </a:r>
            <a:endParaRPr lang="ko-KR" altLang="en-US" sz="2400" dirty="0"/>
          </a:p>
        </p:txBody>
      </p:sp>
      <p:sp>
        <p:nvSpPr>
          <p:cNvPr id="12" name="Oval 11"/>
          <p:cNvSpPr/>
          <p:nvPr/>
        </p:nvSpPr>
        <p:spPr>
          <a:xfrm>
            <a:off x="3957637" y="4035425"/>
            <a:ext cx="4243387" cy="9048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Tip</a:t>
            </a:r>
            <a:r>
              <a:rPr lang="ko-KR" altLang="en-US" sz="2400" dirty="0" smtClean="0"/>
              <a:t>에 평점 부여하기</a:t>
            </a:r>
            <a:endParaRPr lang="ko-KR" alt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3957637" y="5019675"/>
            <a:ext cx="4243387" cy="9048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Tip </a:t>
            </a:r>
            <a:r>
              <a:rPr lang="ko-KR" altLang="en-US" sz="2400" dirty="0" smtClean="0"/>
              <a:t>추천받기</a:t>
            </a:r>
            <a:endParaRPr lang="ko-KR" altLang="en-US" sz="2400" dirty="0"/>
          </a:p>
        </p:txBody>
      </p:sp>
      <p:pic>
        <p:nvPicPr>
          <p:cNvPr id="14" name="Picture 2" descr="person icon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8724" y="3275948"/>
            <a:ext cx="1080121" cy="1391762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1114425" y="1809750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FF00"/>
                </a:solidFill>
              </a:rPr>
              <a:t>Tip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추천 시스템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pic>
        <p:nvPicPr>
          <p:cNvPr id="17" name="Picture 2" descr="person icon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94499" y="3275948"/>
            <a:ext cx="1080121" cy="1391762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1600200" y="4724400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User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72600" y="4724400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Manager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0" idx="2"/>
            <a:endCxn id="14" idx="3"/>
          </p:cNvCxnSpPr>
          <p:nvPr/>
        </p:nvCxnSpPr>
        <p:spPr>
          <a:xfrm flipH="1">
            <a:off x="2568845" y="2509838"/>
            <a:ext cx="1388792" cy="146199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3" idx="2"/>
            <a:endCxn id="14" idx="3"/>
          </p:cNvCxnSpPr>
          <p:nvPr/>
        </p:nvCxnSpPr>
        <p:spPr>
          <a:xfrm flipH="1" flipV="1">
            <a:off x="2568845" y="3971829"/>
            <a:ext cx="1388792" cy="15002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7" idx="1"/>
            <a:endCxn id="10" idx="6"/>
          </p:cNvCxnSpPr>
          <p:nvPr/>
        </p:nvCxnSpPr>
        <p:spPr>
          <a:xfrm flipH="1" flipV="1">
            <a:off x="8201024" y="2509838"/>
            <a:ext cx="1393475" cy="146199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0" idx="2"/>
            <a:endCxn id="11" idx="1"/>
          </p:cNvCxnSpPr>
          <p:nvPr/>
        </p:nvCxnSpPr>
        <p:spPr>
          <a:xfrm rot="10800000" flipH="1" flipV="1">
            <a:off x="3957637" y="2509837"/>
            <a:ext cx="621430" cy="673853"/>
          </a:xfrm>
          <a:prstGeom prst="bentConnector4">
            <a:avLst>
              <a:gd name="adj1" fmla="val -36786"/>
              <a:gd name="adj2" fmla="val 62429"/>
            </a:avLst>
          </a:prstGeom>
          <a:ln w="571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27"/>
          <p:cNvCxnSpPr>
            <a:stCxn id="11" idx="2"/>
            <a:endCxn id="12" idx="1"/>
          </p:cNvCxnSpPr>
          <p:nvPr/>
        </p:nvCxnSpPr>
        <p:spPr>
          <a:xfrm rot="10800000" flipH="1" flipV="1">
            <a:off x="3957637" y="3503613"/>
            <a:ext cx="621430" cy="664328"/>
          </a:xfrm>
          <a:prstGeom prst="bentConnector4">
            <a:avLst>
              <a:gd name="adj1" fmla="val -36786"/>
              <a:gd name="adj2" fmla="val 62608"/>
            </a:avLst>
          </a:prstGeom>
          <a:ln w="571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27"/>
          <p:cNvCxnSpPr>
            <a:stCxn id="13" idx="2"/>
            <a:endCxn id="12" idx="3"/>
          </p:cNvCxnSpPr>
          <p:nvPr/>
        </p:nvCxnSpPr>
        <p:spPr>
          <a:xfrm rot="10800000" flipH="1">
            <a:off x="3957637" y="4807785"/>
            <a:ext cx="621430" cy="664329"/>
          </a:xfrm>
          <a:prstGeom prst="bentConnector4">
            <a:avLst>
              <a:gd name="adj1" fmla="val -36786"/>
              <a:gd name="adj2" fmla="val 64043"/>
            </a:avLst>
          </a:prstGeom>
          <a:ln w="571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 예시 </a:t>
            </a:r>
            <a:r>
              <a:rPr lang="en-US" altLang="ko-KR" dirty="0" smtClean="0"/>
              <a:t>- 4</a:t>
            </a:r>
            <a:r>
              <a:rPr lang="ko-KR" altLang="en-US" dirty="0" smtClean="0"/>
              <a:t>가지의 </a:t>
            </a:r>
            <a:r>
              <a:rPr lang="en-US" altLang="ko-KR" dirty="0" smtClean="0"/>
              <a:t>Tip</a:t>
            </a:r>
            <a:r>
              <a:rPr lang="ko-KR" altLang="en-US" dirty="0" smtClean="0"/>
              <a:t>들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Graduation Project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D3EE-4E42-4C21-A42A-9F27FEB806C6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1413164" y="3306609"/>
            <a:ext cx="3075705" cy="58189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플밍 잘하는 방법 </a:t>
            </a:r>
            <a:r>
              <a:rPr lang="en-US" altLang="ko-KR" b="1" dirty="0" smtClean="0">
                <a:solidFill>
                  <a:schemeClr val="tx1"/>
                </a:solidFill>
              </a:rPr>
              <a:t>(2)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13164" y="2475336"/>
            <a:ext cx="3075705" cy="58189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플밍 잘하는 방법 </a:t>
            </a:r>
            <a:r>
              <a:rPr lang="en-US" altLang="ko-KR" b="1" dirty="0" smtClean="0">
                <a:solidFill>
                  <a:schemeClr val="tx1"/>
                </a:solidFill>
              </a:rPr>
              <a:t>(1)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13164" y="4156354"/>
            <a:ext cx="3075705" cy="58189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플밍 잘하는 방법 </a:t>
            </a:r>
            <a:r>
              <a:rPr lang="en-US" altLang="ko-KR" b="1" dirty="0" smtClean="0">
                <a:solidFill>
                  <a:schemeClr val="tx1"/>
                </a:solidFill>
              </a:rPr>
              <a:t>(3)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413164" y="4996863"/>
            <a:ext cx="3075705" cy="58189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앱 게임 제작을 하려</a:t>
            </a:r>
            <a:r>
              <a:rPr lang="ko-KR" altLang="en-US" b="1" dirty="0" smtClean="0">
                <a:solidFill>
                  <a:schemeClr val="tx1"/>
                </a:solidFill>
              </a:rPr>
              <a:t>면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(2)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Rectangular Callout 24"/>
          <p:cNvSpPr/>
          <p:nvPr/>
        </p:nvSpPr>
        <p:spPr>
          <a:xfrm>
            <a:off x="5273964" y="2475336"/>
            <a:ext cx="6465455" cy="3140373"/>
          </a:xfrm>
          <a:prstGeom prst="wedgeRectCallout">
            <a:avLst>
              <a:gd name="adj1" fmla="val -60404"/>
              <a:gd name="adj2" fmla="val -4073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제목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프로그래밍을 </a:t>
            </a:r>
            <a:r>
              <a:rPr lang="ko-KR" altLang="en-US" dirty="0" smtClean="0">
                <a:solidFill>
                  <a:schemeClr val="tx1"/>
                </a:solidFill>
              </a:rPr>
              <a:t>잘하려면</a:t>
            </a:r>
            <a:r>
              <a:rPr lang="en-US" altLang="ko-KR" dirty="0" smtClean="0">
                <a:solidFill>
                  <a:schemeClr val="tx1"/>
                </a:solidFill>
              </a:rPr>
              <a:t>... (1) - </a:t>
            </a:r>
            <a:r>
              <a:rPr lang="ko-KR" altLang="en-US" dirty="0" smtClean="0">
                <a:solidFill>
                  <a:schemeClr val="tx1"/>
                </a:solidFill>
              </a:rPr>
              <a:t>기초 개념부터 파악하라</a:t>
            </a:r>
            <a:r>
              <a:rPr lang="en-US" altLang="ko-KR" dirty="0" smtClean="0">
                <a:solidFill>
                  <a:schemeClr val="tx1"/>
                </a:solidFill>
              </a:rPr>
              <a:t>!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키워드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컴퓨터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프로그래밍</a:t>
            </a: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내용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제일 </a:t>
            </a:r>
            <a:r>
              <a:rPr lang="ko-KR" altLang="en-US" dirty="0" smtClean="0">
                <a:solidFill>
                  <a:schemeClr val="tx1"/>
                </a:solidFill>
              </a:rPr>
              <a:t>먼저 기초 개념을 파악하고 이해하는 것이 먼저입니다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기초가 다져져있지 않으면 고수가 되기 힘든 것은 당연한 말입니다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 예시 </a:t>
            </a:r>
            <a:r>
              <a:rPr lang="en-US" altLang="ko-KR" dirty="0" smtClean="0"/>
              <a:t>- (1) </a:t>
            </a:r>
            <a:r>
              <a:rPr lang="ko-KR" altLang="en-US" dirty="0" smtClean="0"/>
              <a:t>키워드 매치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Graduation Project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D3EE-4E42-4C21-A42A-9F27FEB806C6}" type="slidenum">
              <a:rPr lang="ko-KR" altLang="en-US" smtClean="0"/>
              <a:pPr/>
              <a:t>15</a:t>
            </a:fld>
            <a:endParaRPr lang="ko-KR" altLang="en-US"/>
          </a:p>
        </p:txBody>
      </p:sp>
      <p:cxnSp>
        <p:nvCxnSpPr>
          <p:cNvPr id="44" name="Straight Connector 43"/>
          <p:cNvCxnSpPr>
            <a:stCxn id="29" idx="2"/>
            <a:endCxn id="30" idx="0"/>
          </p:cNvCxnSpPr>
          <p:nvPr/>
        </p:nvCxnSpPr>
        <p:spPr>
          <a:xfrm flipH="1">
            <a:off x="7518229" y="2724728"/>
            <a:ext cx="1105629" cy="68298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9" idx="2"/>
            <a:endCxn id="43" idx="0"/>
          </p:cNvCxnSpPr>
          <p:nvPr/>
        </p:nvCxnSpPr>
        <p:spPr>
          <a:xfrm>
            <a:off x="8623858" y="2724728"/>
            <a:ext cx="1092626" cy="68298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635134" y="2142837"/>
            <a:ext cx="3977447" cy="581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플밍 잘하는 방법 </a:t>
            </a:r>
            <a:r>
              <a:rPr lang="en-US" altLang="ko-KR" dirty="0" smtClean="0">
                <a:solidFill>
                  <a:schemeClr val="tx1"/>
                </a:solidFill>
              </a:rPr>
              <a:t>(2)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12896" y="3407714"/>
            <a:ext cx="1810666" cy="5823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컴퓨터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811151" y="3407714"/>
            <a:ext cx="1810666" cy="5823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프로그래밍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56" name="Straight Connector 55"/>
          <p:cNvCxnSpPr>
            <a:stCxn id="55" idx="1"/>
            <a:endCxn id="27" idx="3"/>
          </p:cNvCxnSpPr>
          <p:nvPr/>
        </p:nvCxnSpPr>
        <p:spPr>
          <a:xfrm flipH="1">
            <a:off x="3180278" y="3837458"/>
            <a:ext cx="615528" cy="8521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4" idx="1"/>
            <a:endCxn id="27" idx="3"/>
          </p:cNvCxnSpPr>
          <p:nvPr/>
        </p:nvCxnSpPr>
        <p:spPr>
          <a:xfrm flipH="1" flipV="1">
            <a:off x="3180278" y="4689621"/>
            <a:ext cx="615528" cy="681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3" idx="1"/>
            <a:endCxn id="27" idx="3"/>
          </p:cNvCxnSpPr>
          <p:nvPr/>
        </p:nvCxnSpPr>
        <p:spPr>
          <a:xfrm flipH="1" flipV="1">
            <a:off x="3180278" y="4689621"/>
            <a:ext cx="615528" cy="8565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person icon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0157" y="3993740"/>
            <a:ext cx="1080121" cy="1391762"/>
          </a:xfrm>
          <a:prstGeom prst="rect">
            <a:avLst/>
          </a:prstGeom>
          <a:noFill/>
        </p:spPr>
      </p:pic>
      <p:sp>
        <p:nvSpPr>
          <p:cNvPr id="53" name="Rectangle 52"/>
          <p:cNvSpPr/>
          <p:nvPr/>
        </p:nvSpPr>
        <p:spPr>
          <a:xfrm>
            <a:off x="3795806" y="5254987"/>
            <a:ext cx="1810666" cy="5823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러브라이브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795806" y="4405242"/>
            <a:ext cx="1810666" cy="5823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아이언맨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795806" y="3546260"/>
            <a:ext cx="1810666" cy="5823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컴퓨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터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156361" y="3611416"/>
            <a:ext cx="1089893" cy="45258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Rectangle 66"/>
          <p:cNvSpPr/>
          <p:nvPr/>
        </p:nvSpPr>
        <p:spPr>
          <a:xfrm>
            <a:off x="6973452" y="3472876"/>
            <a:ext cx="1089893" cy="45258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Straight Connector 67"/>
          <p:cNvCxnSpPr>
            <a:stCxn id="67" idx="1"/>
            <a:endCxn id="65" idx="3"/>
          </p:cNvCxnSpPr>
          <p:nvPr/>
        </p:nvCxnSpPr>
        <p:spPr>
          <a:xfrm flipH="1">
            <a:off x="5246254" y="3699168"/>
            <a:ext cx="1727198" cy="13854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Left Arrow 70"/>
          <p:cNvSpPr/>
          <p:nvPr/>
        </p:nvSpPr>
        <p:spPr>
          <a:xfrm>
            <a:off x="6325527" y="4405819"/>
            <a:ext cx="2541410" cy="1152128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/>
                </a:solidFill>
              </a:rPr>
              <a:t>Recommend!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884218" y="5375564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Manager</a:t>
            </a:r>
            <a:endParaRPr lang="ko-KR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 예시 </a:t>
            </a:r>
            <a:r>
              <a:rPr lang="en-US" altLang="ko-KR" dirty="0" smtClean="0"/>
              <a:t>- (2) </a:t>
            </a:r>
            <a:r>
              <a:rPr lang="ko-KR" altLang="en-US" dirty="0" smtClean="0"/>
              <a:t>협업 필터링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Graduation Project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D3EE-4E42-4C21-A42A-9F27FEB806C6}" type="slidenum">
              <a:rPr lang="ko-KR" altLang="en-US" smtClean="0"/>
              <a:pPr/>
              <a:t>16</a:t>
            </a:fld>
            <a:endParaRPr lang="ko-KR" alt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764312" y="1973401"/>
          <a:ext cx="10712078" cy="396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509"/>
                <a:gridCol w="2323523"/>
                <a:gridCol w="2323523"/>
                <a:gridCol w="2323523"/>
                <a:gridCol w="2520000"/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플밍 잘하는 방법 </a:t>
                      </a:r>
                      <a:r>
                        <a:rPr lang="en-US" altLang="ko-KR" dirty="0" smtClean="0"/>
                        <a:t>(1)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플밍 잘하는 방법 </a:t>
                      </a:r>
                      <a:r>
                        <a:rPr lang="en-US" altLang="ko-KR" dirty="0" smtClean="0"/>
                        <a:t>(2)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플밍 잘하는 방법 </a:t>
                      </a:r>
                      <a:r>
                        <a:rPr lang="en-US" altLang="ko-KR" dirty="0" smtClean="0"/>
                        <a:t>(3)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앱 </a:t>
                      </a:r>
                      <a:r>
                        <a:rPr lang="ko-KR" altLang="en-US" baseline="0" dirty="0" smtClean="0"/>
                        <a:t>게임 제작을 하려면 </a:t>
                      </a:r>
                      <a:r>
                        <a:rPr lang="en-US" altLang="ko-KR" baseline="0" dirty="0" smtClean="0"/>
                        <a:t>(1)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Manager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-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-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-</a:t>
                      </a:r>
                      <a:endParaRPr lang="ko-KR" altLang="en-US" sz="28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Honoka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John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-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Marry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Mike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-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Sam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-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12799" y="2789379"/>
            <a:ext cx="1126838" cy="360221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5200060" y="3288143"/>
            <a:ext cx="535722" cy="2595421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/>
        </p:nvSpPr>
        <p:spPr>
          <a:xfrm>
            <a:off x="9947551" y="3288143"/>
            <a:ext cx="535722" cy="25954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/>
        </p:nvSpPr>
        <p:spPr>
          <a:xfrm>
            <a:off x="2872497" y="2761671"/>
            <a:ext cx="535722" cy="3971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8996209" y="1985817"/>
            <a:ext cx="2456881" cy="6834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Left Arrow 24"/>
          <p:cNvSpPr/>
          <p:nvPr/>
        </p:nvSpPr>
        <p:spPr>
          <a:xfrm>
            <a:off x="8782402" y="1108436"/>
            <a:ext cx="2541410" cy="1152128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/>
                </a:solidFill>
              </a:rPr>
              <a:t>Recommend!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4470400" y="2068946"/>
            <a:ext cx="1995055" cy="517237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484254" y="2092036"/>
            <a:ext cx="1995055" cy="517237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 예시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올바른 수신 결과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Graduation Project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D3EE-4E42-4C21-A42A-9F27FEB806C6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10" name="Picture 9" descr="2017-12-05 22;25;03.PNG"/>
          <p:cNvPicPr>
            <a:picLocks noChangeAspect="1"/>
          </p:cNvPicPr>
          <p:nvPr/>
        </p:nvPicPr>
        <p:blipFill>
          <a:blip r:embed="rId2" cstate="print"/>
          <a:srcRect r="19148"/>
          <a:stretch>
            <a:fillRect/>
          </a:stretch>
        </p:blipFill>
        <p:spPr>
          <a:xfrm>
            <a:off x="441383" y="3138024"/>
            <a:ext cx="11312231" cy="1766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Product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실물 </a:t>
            </a:r>
            <a:r>
              <a:rPr lang="ko-KR" altLang="en-US" dirty="0" smtClean="0"/>
              <a:t>공개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Graduation Project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D3EE-4E42-4C21-A42A-9F27FEB806C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524000" y="702486"/>
            <a:ext cx="9144000" cy="1956739"/>
          </a:xfrm>
        </p:spPr>
        <p:txBody>
          <a:bodyPr/>
          <a:lstStyle/>
          <a:p>
            <a:r>
              <a:rPr lang="en-US" altLang="ko-KR" dirty="0" smtClean="0"/>
              <a:t>Thank You~!!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Graduation Project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D3EE-4E42-4C21-A42A-9F27FEB806C6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1028" name="Picture 4" descr="C:\Users\심지훈\AppData\Local\Microsoft\Windows\INetCache\IE\67X03YRL\1024px-Thumb_up_icon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2113" y="3297388"/>
            <a:ext cx="2687775" cy="2687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600" b="1" dirty="0" smtClean="0">
                <a:solidFill>
                  <a:srgbClr val="FFFF00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3600" dirty="0" smtClean="0">
                <a:solidFill>
                  <a:srgbClr val="FFFF00"/>
                </a:solidFill>
                <a:latin typeface="a옛날목욕탕L" pitchFamily="18" charset="-127"/>
                <a:ea typeface="a옛날목욕탕L" pitchFamily="18" charset="-127"/>
              </a:rPr>
              <a:t>언제까지 정보를 놓치는 안타까운 일을 맞이할 겁니까</a:t>
            </a:r>
            <a:r>
              <a:rPr lang="en-US" altLang="ko-KR" sz="3600" dirty="0" smtClean="0">
                <a:solidFill>
                  <a:srgbClr val="FFFF00"/>
                </a:solidFill>
                <a:latin typeface="a옛날목욕탕L" pitchFamily="18" charset="-127"/>
                <a:ea typeface="a옛날목욕탕L" pitchFamily="18" charset="-127"/>
              </a:rPr>
              <a:t>???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2800" dirty="0" smtClean="0"/>
              <a:t> 소식 및 </a:t>
            </a:r>
            <a:r>
              <a:rPr lang="en-US" altLang="ko-KR" sz="2800" dirty="0" smtClean="0"/>
              <a:t>Tip</a:t>
            </a:r>
            <a:r>
              <a:rPr lang="ko-KR" altLang="en-US" sz="2800" dirty="0" smtClean="0"/>
              <a:t>을 자동으로 알려주는 알리미가 없어서 중요한 혜택 및 기회를 놓쳐버리는 일이 종종 발생</a:t>
            </a:r>
            <a:endParaRPr lang="en-US" altLang="ko-KR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Graduation Project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D3EE-4E42-4C21-A42A-9F27FEB806C6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6" name="Picture 2" descr="C:\Users\SharPing\Desktop\경진대회 대학생 부문 양식\4396792-Baseball-player-swings-a-bat-but-miss-the-ball-Stock-Pho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8279" y="3971881"/>
            <a:ext cx="3599999" cy="2160000"/>
          </a:xfrm>
          <a:prstGeom prst="rect">
            <a:avLst/>
          </a:prstGeom>
          <a:noFill/>
        </p:spPr>
      </p:pic>
      <p:pic>
        <p:nvPicPr>
          <p:cNvPr id="7" name="Picture 3" descr="C:\Users\SharPing\Desktop\경진대회 대학생 부문 양식\Soccer-Air-Sw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1827" y="3971881"/>
            <a:ext cx="3825251" cy="216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Graduation Project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D3EE-4E42-4C21-A42A-9F27FEB806C6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29673" y="914401"/>
            <a:ext cx="5381878" cy="1810138"/>
          </a:xfrm>
        </p:spPr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pic>
        <p:nvPicPr>
          <p:cNvPr id="2051" name="Picture 3" descr="C:\Users\심지훈\AppData\Local\Microsoft\Windows\INetCache\IE\JTH0DQMJ\5471047557_4dc13f537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7491" y="2706443"/>
            <a:ext cx="2308902" cy="23089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600" dirty="0" smtClean="0">
                <a:solidFill>
                  <a:srgbClr val="FFFF00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3600" dirty="0" smtClean="0">
                <a:solidFill>
                  <a:srgbClr val="FFFF00"/>
                </a:solidFill>
                <a:latin typeface="a옛날목욕탕L" pitchFamily="18" charset="-127"/>
                <a:ea typeface="a옛날목욕탕L" pitchFamily="18" charset="-127"/>
              </a:rPr>
              <a:t>일일히 검색하고</a:t>
            </a:r>
            <a:r>
              <a:rPr lang="en-US" altLang="ko-KR" sz="3600" dirty="0" smtClean="0">
                <a:solidFill>
                  <a:srgbClr val="FFFF00"/>
                </a:solidFill>
                <a:latin typeface="a옛날목욕탕L" pitchFamily="18" charset="-127"/>
                <a:ea typeface="a옛날목욕탕L" pitchFamily="18" charset="-127"/>
              </a:rPr>
              <a:t>…</a:t>
            </a:r>
            <a:r>
              <a:rPr lang="ko-KR" altLang="en-US" sz="3600" dirty="0" smtClean="0">
                <a:solidFill>
                  <a:srgbClr val="FFFF00"/>
                </a:solidFill>
                <a:latin typeface="a옛날목욕탕L" pitchFamily="18" charset="-127"/>
                <a:ea typeface="a옛날목욕탕L" pitchFamily="18" charset="-127"/>
              </a:rPr>
              <a:t> 질문글 올리고</a:t>
            </a:r>
            <a:r>
              <a:rPr lang="en-US" altLang="ko-KR" sz="3600" dirty="0" smtClean="0">
                <a:solidFill>
                  <a:srgbClr val="FFFF00"/>
                </a:solidFill>
                <a:latin typeface="a옛날목욕탕L" pitchFamily="18" charset="-127"/>
                <a:ea typeface="a옛날목욕탕L" pitchFamily="18" charset="-127"/>
              </a:rPr>
              <a:t>… </a:t>
            </a:r>
            <a:r>
              <a:rPr lang="ko-KR" altLang="en-US" sz="3600" dirty="0" smtClean="0">
                <a:solidFill>
                  <a:srgbClr val="FFFF00"/>
                </a:solidFill>
                <a:latin typeface="a옛날목욕탕L" pitchFamily="18" charset="-127"/>
                <a:ea typeface="a옛날목욕탕L" pitchFamily="18" charset="-127"/>
              </a:rPr>
              <a:t>너무 힘들지 않으십니까</a:t>
            </a:r>
            <a:r>
              <a:rPr lang="en-US" altLang="ko-KR" sz="3600" dirty="0" smtClean="0">
                <a:solidFill>
                  <a:srgbClr val="FFFF00"/>
                </a:solidFill>
                <a:latin typeface="a옛날목욕탕L" pitchFamily="18" charset="-127"/>
                <a:ea typeface="a옛날목욕탕L" pitchFamily="18" charset="-127"/>
              </a:rPr>
              <a:t>???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2800" dirty="0" smtClean="0"/>
              <a:t> 인터넷 검색을 통해 찾아보는 것은 가능하지만</a:t>
            </a:r>
            <a:r>
              <a:rPr lang="en-US" altLang="ko-KR" sz="2800" dirty="0" smtClean="0"/>
              <a:t>,</a:t>
            </a:r>
            <a:br>
              <a:rPr lang="en-US" altLang="ko-KR" sz="2800" dirty="0" smtClean="0"/>
            </a:br>
            <a:r>
              <a:rPr lang="ko-KR" altLang="en-US" sz="2800" dirty="0" smtClean="0"/>
              <a:t>사용자가 수동으로 검색해서 찾아야 되는 불편함이 있고 다량의 정보를 한꺼번에 다 기억하기에는 한계</a:t>
            </a:r>
            <a:endParaRPr lang="en-US" altLang="ko-KR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Graduation Project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D3EE-4E42-4C21-A42A-9F27FEB806C6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6" name="Picture 2" descr="C:\Users\SharPing\Desktop\경진대회 대학생 부문 양식\walbahaark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6878" y="4248727"/>
            <a:ext cx="2261907" cy="188492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 rot="20964971">
            <a:off x="6653015" y="4053191"/>
            <a:ext cx="5325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solidFill>
                  <a:srgbClr val="FF0000"/>
                </a:solidFill>
              </a:rPr>
              <a:t>?</a:t>
            </a:r>
            <a:endParaRPr lang="ko-KR" altLang="en-US" sz="6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008478">
            <a:off x="6964985" y="4317032"/>
            <a:ext cx="463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rgbClr val="0000FF"/>
                </a:solidFill>
              </a:rPr>
              <a:t>?</a:t>
            </a:r>
            <a:endParaRPr lang="ko-KR" altLang="en-US" sz="4800" b="1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3175048">
            <a:off x="7159401" y="4708625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00B050"/>
                </a:solidFill>
              </a:rPr>
              <a:t>?</a:t>
            </a:r>
            <a:endParaRPr lang="ko-KR" altLang="en-US" sz="3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Solution!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600" dirty="0" smtClean="0">
                <a:solidFill>
                  <a:srgbClr val="FFFF00"/>
                </a:solidFill>
                <a:latin typeface="a옛날목욕탕L" pitchFamily="18" charset="-127"/>
                <a:ea typeface="a옛날목욕탕L" pitchFamily="18" charset="-127"/>
              </a:rPr>
              <a:t> 사용자가 좋아할 만한 </a:t>
            </a:r>
            <a:r>
              <a:rPr lang="en-US" altLang="ko-KR" sz="3600" dirty="0" smtClean="0">
                <a:solidFill>
                  <a:srgbClr val="FFFF00"/>
                </a:solidFill>
                <a:latin typeface="a옛날목욕탕L" pitchFamily="18" charset="-127"/>
                <a:ea typeface="a옛날목욕탕L" pitchFamily="18" charset="-127"/>
              </a:rPr>
              <a:t>Tip </a:t>
            </a:r>
            <a:r>
              <a:rPr lang="ko-KR" altLang="en-US" sz="3600" dirty="0" smtClean="0">
                <a:solidFill>
                  <a:srgbClr val="FFFF00"/>
                </a:solidFill>
                <a:latin typeface="a옛날목욕탕L" pitchFamily="18" charset="-127"/>
                <a:ea typeface="a옛날목욕탕L" pitchFamily="18" charset="-127"/>
              </a:rPr>
              <a:t>또는 정보를 찾아서 주기적으로 추천해준다</a:t>
            </a:r>
            <a:r>
              <a:rPr lang="en-US" altLang="ko-KR" sz="3600" dirty="0" smtClean="0">
                <a:solidFill>
                  <a:srgbClr val="FFFF00"/>
                </a:solidFill>
                <a:latin typeface="a옛날목욕탕L" pitchFamily="18" charset="-127"/>
                <a:ea typeface="a옛날목욕탕L" pitchFamily="18" charset="-127"/>
              </a:rPr>
              <a:t>!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2800" dirty="0" smtClean="0"/>
              <a:t> </a:t>
            </a:r>
            <a:r>
              <a:rPr lang="en-US" altLang="ko-KR" sz="2800" dirty="0" smtClean="0"/>
              <a:t>‘R</a:t>
            </a:r>
            <a:r>
              <a:rPr lang="ko-KR" altLang="en-US" sz="2800" dirty="0" smtClean="0"/>
              <a:t>을 이용한 주기적인 </a:t>
            </a:r>
            <a:r>
              <a:rPr lang="en-US" altLang="ko-KR" sz="2800" dirty="0" smtClean="0"/>
              <a:t>Tip </a:t>
            </a:r>
            <a:r>
              <a:rPr lang="ko-KR" altLang="en-US" sz="2800" dirty="0" smtClean="0"/>
              <a:t>추천 시스템</a:t>
            </a:r>
            <a:r>
              <a:rPr lang="en-US" altLang="ko-KR" sz="2800" dirty="0" smtClean="0"/>
              <a:t>’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Graduation Project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D3EE-4E42-4C21-A42A-9F27FEB806C6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6" name="Picture 1" descr="C:\Users\SharPing\Desktop\경진대회 대학생 부문 양식\Dont-miss-your-chan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5073" y="3724561"/>
            <a:ext cx="3600401" cy="2387030"/>
          </a:xfrm>
          <a:prstGeom prst="rect">
            <a:avLst/>
          </a:prstGeom>
          <a:noFill/>
        </p:spPr>
      </p:pic>
      <p:pic>
        <p:nvPicPr>
          <p:cNvPr id="7" name="Picture 4" descr="notification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17719" t="17719" r="8454" b="23220"/>
          <a:stretch>
            <a:fillRect/>
          </a:stretch>
        </p:blipFill>
        <p:spPr bwMode="auto">
          <a:xfrm>
            <a:off x="4964427" y="4036206"/>
            <a:ext cx="2250000" cy="1800000"/>
          </a:xfrm>
          <a:prstGeom prst="rect">
            <a:avLst/>
          </a:prstGeom>
          <a:noFill/>
        </p:spPr>
      </p:pic>
      <p:sp>
        <p:nvSpPr>
          <p:cNvPr id="8" name="Right Arrow 7"/>
          <p:cNvSpPr/>
          <p:nvPr/>
        </p:nvSpPr>
        <p:spPr>
          <a:xfrm>
            <a:off x="2281383" y="4359565"/>
            <a:ext cx="2429164" cy="1440874"/>
          </a:xfrm>
          <a:prstGeom prst="rightArrow">
            <a:avLst>
              <a:gd name="adj1" fmla="val 52564"/>
              <a:gd name="adj2" fmla="val 50000"/>
            </a:avLst>
          </a:prstGeom>
          <a:solidFill>
            <a:srgbClr val="00CC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</a:rPr>
              <a:t>Tip</a:t>
            </a:r>
            <a:endParaRPr lang="ko-KR" altLang="en-US" sz="36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Solution!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Graduation Project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D3EE-4E42-4C21-A42A-9F27FEB806C6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4396503" y="1829936"/>
            <a:ext cx="4755665" cy="2086277"/>
          </a:xfrm>
          <a:prstGeom prst="wedgeRoundRectCallout">
            <a:avLst>
              <a:gd name="adj1" fmla="val 57272"/>
              <a:gd name="adj2" fmla="val 27137"/>
              <a:gd name="adj3" fmla="val 16667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6572888" y="2083044"/>
            <a:ext cx="7920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Tip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9" name="Picture 2" descr="team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2998" y="4091709"/>
            <a:ext cx="2621328" cy="1965996"/>
          </a:xfrm>
          <a:prstGeom prst="rect">
            <a:avLst/>
          </a:prstGeom>
          <a:noFill/>
        </p:spPr>
      </p:pic>
      <p:sp>
        <p:nvSpPr>
          <p:cNvPr id="21" name="Rectangle 20"/>
          <p:cNvSpPr/>
          <p:nvPr/>
        </p:nvSpPr>
        <p:spPr>
          <a:xfrm>
            <a:off x="7510696" y="2083044"/>
            <a:ext cx="7920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74791" y="1868761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…</a:t>
            </a:r>
            <a:endParaRPr lang="ko-KR" altLang="en-US" sz="3600" b="1" dirty="0"/>
          </a:p>
        </p:txBody>
      </p:sp>
      <p:pic>
        <p:nvPicPr>
          <p:cNvPr id="33" name="Picture 2" descr="person icon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19099" y="5064638"/>
            <a:ext cx="800701" cy="1031722"/>
          </a:xfrm>
          <a:prstGeom prst="rect">
            <a:avLst/>
          </a:prstGeom>
          <a:noFill/>
        </p:spPr>
      </p:pic>
      <p:sp>
        <p:nvSpPr>
          <p:cNvPr id="38" name="Rectangle 37"/>
          <p:cNvSpPr/>
          <p:nvPr/>
        </p:nvSpPr>
        <p:spPr>
          <a:xfrm>
            <a:off x="5642598" y="2083044"/>
            <a:ext cx="7920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709725" y="2083044"/>
            <a:ext cx="7920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572888" y="2664935"/>
            <a:ext cx="7920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510696" y="2664935"/>
            <a:ext cx="7920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642598" y="2664935"/>
            <a:ext cx="7920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709725" y="2664935"/>
            <a:ext cx="7920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572888" y="3237589"/>
            <a:ext cx="7920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510696" y="3237589"/>
            <a:ext cx="7920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642598" y="3237589"/>
            <a:ext cx="7920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709725" y="3237589"/>
            <a:ext cx="7920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Tip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549236" y="2724727"/>
            <a:ext cx="1713689" cy="1204377"/>
            <a:chOff x="2549236" y="2724727"/>
            <a:chExt cx="1713689" cy="1204377"/>
          </a:xfrm>
        </p:grpSpPr>
        <p:sp>
          <p:nvSpPr>
            <p:cNvPr id="20" name="Bent Arrow 19"/>
            <p:cNvSpPr/>
            <p:nvPr/>
          </p:nvSpPr>
          <p:spPr>
            <a:xfrm>
              <a:off x="2946402" y="2988730"/>
              <a:ext cx="1316523" cy="940374"/>
            </a:xfrm>
            <a:prstGeom prst="bentArrow">
              <a:avLst>
                <a:gd name="adj1" fmla="val 31754"/>
                <a:gd name="adj2" fmla="val 37158"/>
                <a:gd name="adj3" fmla="val 39860"/>
                <a:gd name="adj4" fmla="val 4375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49236" y="2724727"/>
              <a:ext cx="11869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Upload</a:t>
              </a:r>
              <a:endParaRPr lang="ko-KR" altLang="en-US" sz="2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135389" y="4100831"/>
            <a:ext cx="3245551" cy="792088"/>
            <a:chOff x="5135389" y="4100831"/>
            <a:chExt cx="3245551" cy="792088"/>
          </a:xfrm>
        </p:grpSpPr>
        <p:sp>
          <p:nvSpPr>
            <p:cNvPr id="27" name="Right Arrow 26"/>
            <p:cNvSpPr/>
            <p:nvPr/>
          </p:nvSpPr>
          <p:spPr>
            <a:xfrm rot="16200000" flipH="1">
              <a:off x="6815053" y="4229975"/>
              <a:ext cx="792088" cy="533800"/>
            </a:xfrm>
            <a:prstGeom prst="rightArrow">
              <a:avLst>
                <a:gd name="adj1" fmla="val 50000"/>
                <a:gd name="adj2" fmla="val 5207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588852" y="4253589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Tip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35389" y="4147131"/>
              <a:ext cx="19290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Recommend</a:t>
              </a:r>
              <a:endParaRPr lang="ko-KR" altLang="en-US" sz="2400" dirty="0"/>
            </a:p>
          </p:txBody>
        </p:sp>
      </p:grpSp>
      <p:pic>
        <p:nvPicPr>
          <p:cNvPr id="28" name="Picture 2" descr="database에 대한 이미지 검색결과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07836" y="2871071"/>
            <a:ext cx="1109533" cy="154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2" grpId="0"/>
      <p:bldP spid="38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Solution!</a:t>
            </a:r>
            <a:endParaRPr lang="ko-KR" alt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</a:rPr>
              <a:t> Tip </a:t>
            </a:r>
            <a:r>
              <a:rPr lang="ko-KR" altLang="en-US" sz="3600" dirty="0" smtClean="0">
                <a:latin typeface="a옛날목욕탕L" pitchFamily="18" charset="-127"/>
                <a:ea typeface="a옛날목욕탕L" pitchFamily="18" charset="-127"/>
              </a:rPr>
              <a:t>추천 </a:t>
            </a:r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</a:rPr>
              <a:t>(1)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28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800" dirty="0" smtClean="0">
                <a:solidFill>
                  <a:srgbClr val="FFFF00"/>
                </a:solidFill>
                <a:latin typeface="a옛날목욕탕L" pitchFamily="18" charset="-127"/>
                <a:ea typeface="a옛날목욕탕L" pitchFamily="18" charset="-127"/>
              </a:rPr>
              <a:t>키워드 매치</a:t>
            </a:r>
            <a:r>
              <a:rPr lang="ko-KR" altLang="en-US" sz="2800" dirty="0" smtClean="0">
                <a:latin typeface="a옛날목욕탕L" pitchFamily="18" charset="-127"/>
                <a:ea typeface="a옛날목욕탕L" pitchFamily="18" charset="-127"/>
              </a:rPr>
              <a:t>를 통한 추천</a:t>
            </a:r>
            <a:endParaRPr lang="en-US" altLang="ko-KR" sz="28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Graduation Project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D3EE-4E42-4C21-A42A-9F27FEB806C6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8" name="Right Arrow 27"/>
          <p:cNvSpPr/>
          <p:nvPr/>
        </p:nvSpPr>
        <p:spPr>
          <a:xfrm flipH="1">
            <a:off x="5246738" y="4961163"/>
            <a:ext cx="941643" cy="720080"/>
          </a:xfrm>
          <a:prstGeom prst="rightArrow">
            <a:avLst>
              <a:gd name="adj1" fmla="val 50000"/>
              <a:gd name="adj2" fmla="val 5207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4172157" y="4169075"/>
            <a:ext cx="792088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Key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72157" y="4673131"/>
            <a:ext cx="792088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Key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172157" y="5177187"/>
            <a:ext cx="792088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Key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>
            <a:stCxn id="29" idx="1"/>
          </p:cNvCxnSpPr>
          <p:nvPr/>
        </p:nvCxnSpPr>
        <p:spPr>
          <a:xfrm flipH="1">
            <a:off x="3452077" y="4385099"/>
            <a:ext cx="720080" cy="5760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0" idx="1"/>
          </p:cNvCxnSpPr>
          <p:nvPr/>
        </p:nvCxnSpPr>
        <p:spPr>
          <a:xfrm flipH="1">
            <a:off x="3452077" y="4889155"/>
            <a:ext cx="720080" cy="720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</p:cNvCxnSpPr>
          <p:nvPr/>
        </p:nvCxnSpPr>
        <p:spPr>
          <a:xfrm flipH="1" flipV="1">
            <a:off x="3452077" y="4961163"/>
            <a:ext cx="720080" cy="43204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person icon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6012" y="4649521"/>
            <a:ext cx="1080121" cy="1391762"/>
          </a:xfrm>
          <a:prstGeom prst="rect">
            <a:avLst/>
          </a:prstGeom>
          <a:noFill/>
        </p:spPr>
      </p:pic>
      <p:sp>
        <p:nvSpPr>
          <p:cNvPr id="37" name="Rounded Rectangle 36"/>
          <p:cNvSpPr/>
          <p:nvPr/>
        </p:nvSpPr>
        <p:spPr>
          <a:xfrm>
            <a:off x="6404405" y="4169075"/>
            <a:ext cx="3168352" cy="1872208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Rectangle 38"/>
          <p:cNvSpPr/>
          <p:nvPr/>
        </p:nvSpPr>
        <p:spPr>
          <a:xfrm>
            <a:off x="6764445" y="4383358"/>
            <a:ext cx="7920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908461" y="4959422"/>
            <a:ext cx="792088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Key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988582" y="4383358"/>
            <a:ext cx="7920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852677" y="4170816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…</a:t>
            </a:r>
            <a:endParaRPr lang="ko-KR" altLang="en-US" sz="3600" b="1" dirty="0"/>
          </a:p>
        </p:txBody>
      </p:sp>
      <p:sp>
        <p:nvSpPr>
          <p:cNvPr id="43" name="Rectangle 42"/>
          <p:cNvSpPr/>
          <p:nvPr/>
        </p:nvSpPr>
        <p:spPr>
          <a:xfrm>
            <a:off x="8132598" y="4959422"/>
            <a:ext cx="792088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Key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132598" y="5465219"/>
            <a:ext cx="792088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Key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5" name="Elbow Connector 44"/>
          <p:cNvCxnSpPr>
            <a:stCxn id="39" idx="1"/>
            <a:endCxn id="40" idx="1"/>
          </p:cNvCxnSpPr>
          <p:nvPr/>
        </p:nvCxnSpPr>
        <p:spPr>
          <a:xfrm rot="10800000" flipH="1" flipV="1">
            <a:off x="6764445" y="4599382"/>
            <a:ext cx="144016" cy="576064"/>
          </a:xfrm>
          <a:prstGeom prst="bentConnector3">
            <a:avLst>
              <a:gd name="adj1" fmla="val -8443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1" idx="1"/>
            <a:endCxn id="43" idx="1"/>
          </p:cNvCxnSpPr>
          <p:nvPr/>
        </p:nvCxnSpPr>
        <p:spPr>
          <a:xfrm rot="10800000" flipH="1" flipV="1">
            <a:off x="7988582" y="4599382"/>
            <a:ext cx="144016" cy="576064"/>
          </a:xfrm>
          <a:prstGeom prst="bentConnector3">
            <a:avLst>
              <a:gd name="adj1" fmla="val -7092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1" idx="1"/>
            <a:endCxn id="44" idx="1"/>
          </p:cNvCxnSpPr>
          <p:nvPr/>
        </p:nvCxnSpPr>
        <p:spPr>
          <a:xfrm rot="10800000" flipH="1" flipV="1">
            <a:off x="7988582" y="4599381"/>
            <a:ext cx="144016" cy="1081861"/>
          </a:xfrm>
          <a:prstGeom prst="bentConnector3">
            <a:avLst>
              <a:gd name="adj1" fmla="val -7092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244165" y="4241083"/>
            <a:ext cx="648072" cy="28803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48"/>
          <p:cNvSpPr/>
          <p:nvPr/>
        </p:nvSpPr>
        <p:spPr>
          <a:xfrm>
            <a:off x="6980469" y="5033171"/>
            <a:ext cx="648072" cy="28803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Straight Connector 49"/>
          <p:cNvCxnSpPr>
            <a:stCxn id="48" idx="3"/>
            <a:endCxn id="49" idx="1"/>
          </p:cNvCxnSpPr>
          <p:nvPr/>
        </p:nvCxnSpPr>
        <p:spPr>
          <a:xfrm>
            <a:off x="4892237" y="4385099"/>
            <a:ext cx="2088232" cy="792088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Solution!</a:t>
            </a:r>
            <a:endParaRPr lang="ko-KR" alt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7607"/>
          </a:xfrm>
        </p:spPr>
        <p:txBody>
          <a:bodyPr/>
          <a:lstStyle/>
          <a:p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</a:rPr>
              <a:t> Tip </a:t>
            </a:r>
            <a:r>
              <a:rPr lang="ko-KR" altLang="en-US" sz="3600" dirty="0" smtClean="0">
                <a:latin typeface="a옛날목욕탕L" pitchFamily="18" charset="-127"/>
                <a:ea typeface="a옛날목욕탕L" pitchFamily="18" charset="-127"/>
              </a:rPr>
              <a:t>추천 </a:t>
            </a:r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</a:rPr>
              <a:t>(2)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28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800" dirty="0" smtClean="0">
                <a:solidFill>
                  <a:srgbClr val="FFFF00"/>
                </a:solidFill>
                <a:latin typeface="a옛날목욕탕L" pitchFamily="18" charset="-127"/>
                <a:ea typeface="a옛날목욕탕L" pitchFamily="18" charset="-127"/>
              </a:rPr>
              <a:t>협업 필터링 방식</a:t>
            </a:r>
            <a:r>
              <a:rPr lang="ko-KR" altLang="en-US" sz="2800" dirty="0" smtClean="0">
                <a:latin typeface="a옛날목욕탕L" pitchFamily="18" charset="-127"/>
                <a:ea typeface="a옛날목욕탕L" pitchFamily="18" charset="-127"/>
              </a:rPr>
              <a:t>을 사용한 추천 </a:t>
            </a: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(</a:t>
            </a:r>
            <a:r>
              <a:rPr lang="en-US" altLang="ko-KR" sz="2800" dirty="0" smtClean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User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/Item</a:t>
            </a: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800" dirty="0" smtClean="0">
                <a:latin typeface="a옛날목욕탕L" pitchFamily="18" charset="-127"/>
                <a:ea typeface="a옛날목욕탕L" pitchFamily="18" charset="-127"/>
              </a:rPr>
              <a:t>기반 추천 방식</a:t>
            </a: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)</a:t>
            </a:r>
          </a:p>
          <a:p>
            <a:pPr>
              <a:buNone/>
            </a:pP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※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협업 필터링 방식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: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해당 사용자와 비슷한 취향을 가진 사람들을 끌어 모아 집단을 형성한 다음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그 집단이 좋아하는 또 다른 상품을 추천해주는 방식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Graduation Project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225194"/>
            <a:ext cx="2743200" cy="365125"/>
          </a:xfrm>
        </p:spPr>
        <p:txBody>
          <a:bodyPr/>
          <a:lstStyle/>
          <a:p>
            <a:fld id="{F12DD3EE-4E42-4C21-A42A-9F27FEB806C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Solution!</a:t>
            </a:r>
            <a:endParaRPr lang="ko-KR" alt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7607"/>
          </a:xfrm>
        </p:spPr>
        <p:txBody>
          <a:bodyPr/>
          <a:lstStyle/>
          <a:p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</a:rPr>
              <a:t> Tip </a:t>
            </a:r>
            <a:r>
              <a:rPr lang="ko-KR" altLang="en-US" sz="3600" dirty="0" smtClean="0">
                <a:latin typeface="a옛날목욕탕L" pitchFamily="18" charset="-127"/>
                <a:ea typeface="a옛날목욕탕L" pitchFamily="18" charset="-127"/>
              </a:rPr>
              <a:t>추천 </a:t>
            </a:r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</a:rPr>
              <a:t>(2)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28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800" dirty="0" smtClean="0">
                <a:solidFill>
                  <a:srgbClr val="FFFF00"/>
                </a:solidFill>
                <a:latin typeface="a옛날목욕탕L" pitchFamily="18" charset="-127"/>
                <a:ea typeface="a옛날목욕탕L" pitchFamily="18" charset="-127"/>
              </a:rPr>
              <a:t>협업 필터링 방식</a:t>
            </a:r>
            <a:r>
              <a:rPr lang="ko-KR" altLang="en-US" sz="2800" dirty="0" smtClean="0">
                <a:latin typeface="a옛날목욕탕L" pitchFamily="18" charset="-127"/>
                <a:ea typeface="a옛날목욕탕L" pitchFamily="18" charset="-127"/>
              </a:rPr>
              <a:t>을 사용한 추천</a:t>
            </a:r>
            <a:endParaRPr lang="en-US" altLang="ko-KR" sz="28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Graduation Project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225194"/>
            <a:ext cx="2743200" cy="365125"/>
          </a:xfrm>
        </p:spPr>
        <p:txBody>
          <a:bodyPr/>
          <a:lstStyle/>
          <a:p>
            <a:fld id="{F12DD3EE-4E42-4C21-A42A-9F27FEB806C6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2241334" y="4890864"/>
            <a:ext cx="2432241" cy="743318"/>
          </a:xfrm>
          <a:prstGeom prst="wedgeRoundRectCallout">
            <a:avLst>
              <a:gd name="adj1" fmla="val 67706"/>
              <a:gd name="adj2" fmla="val -3070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8962086" y="4539078"/>
            <a:ext cx="2574090" cy="1399912"/>
          </a:xfrm>
          <a:prstGeom prst="wedgeRoundRectCallout">
            <a:avLst>
              <a:gd name="adj1" fmla="val -21096"/>
              <a:gd name="adj2" fmla="val -7170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Left-Right Arrow 11"/>
          <p:cNvSpPr/>
          <p:nvPr/>
        </p:nvSpPr>
        <p:spPr>
          <a:xfrm rot="19902388">
            <a:off x="5861745" y="3855012"/>
            <a:ext cx="2950450" cy="576064"/>
          </a:xfrm>
          <a:prstGeom prst="leftRightArrow">
            <a:avLst>
              <a:gd name="adj1" fmla="val 41800"/>
              <a:gd name="adj2" fmla="val 6395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Left Arrow 12"/>
          <p:cNvSpPr/>
          <p:nvPr/>
        </p:nvSpPr>
        <p:spPr>
          <a:xfrm>
            <a:off x="6297790" y="4960008"/>
            <a:ext cx="5112568" cy="1152128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200" b="1" dirty="0" smtClean="0">
                <a:solidFill>
                  <a:schemeClr val="tx1"/>
                </a:solidFill>
              </a:rPr>
              <a:t>Recommendation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pic>
        <p:nvPicPr>
          <p:cNvPr id="15" name="Picture 2" descr="person icon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4987" y="4732651"/>
            <a:ext cx="1080121" cy="1391762"/>
          </a:xfrm>
          <a:prstGeom prst="rect">
            <a:avLst/>
          </a:prstGeom>
          <a:noFill/>
        </p:spPr>
      </p:pic>
      <p:pic>
        <p:nvPicPr>
          <p:cNvPr id="16" name="Picture 2" descr="team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37357" y="1967353"/>
            <a:ext cx="2918695" cy="2189021"/>
          </a:xfrm>
          <a:prstGeom prst="rect">
            <a:avLst/>
          </a:prstGeom>
          <a:noFill/>
        </p:spPr>
      </p:pic>
      <p:pic>
        <p:nvPicPr>
          <p:cNvPr id="1026" name="Picture 2" descr="어벤져스 로고에 대한 이미지 검색결과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78531" y="5189525"/>
            <a:ext cx="1521980" cy="760990"/>
          </a:xfrm>
          <a:prstGeom prst="rect">
            <a:avLst/>
          </a:prstGeom>
          <a:noFill/>
        </p:spPr>
      </p:pic>
      <p:pic>
        <p:nvPicPr>
          <p:cNvPr id="1028" name="Picture 4" descr="아이언맨 로고에 대한 이미지 검색결과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20344" y="4572002"/>
            <a:ext cx="2295695" cy="1293242"/>
          </a:xfrm>
          <a:prstGeom prst="rect">
            <a:avLst/>
          </a:prstGeom>
          <a:noFill/>
        </p:spPr>
      </p:pic>
      <p:pic>
        <p:nvPicPr>
          <p:cNvPr id="17" name="Picture 4" descr="아이언맨 로고에 대한 이미지 검색결과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090599" y="4211798"/>
            <a:ext cx="2295695" cy="12932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Now?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3600" dirty="0" smtClean="0">
                <a:solidFill>
                  <a:srgbClr val="FFFF00"/>
                </a:solidFill>
                <a:latin typeface="a옛날목욕탕L" pitchFamily="18" charset="-127"/>
                <a:ea typeface="a옛날목욕탕L" pitchFamily="18" charset="-127"/>
              </a:rPr>
              <a:t>인터넷 이용률</a:t>
            </a:r>
            <a:r>
              <a:rPr lang="ko-KR" altLang="en-US" sz="3600" dirty="0" smtClean="0">
                <a:latin typeface="a옛날목욕탕L" pitchFamily="18" charset="-127"/>
                <a:ea typeface="a옛날목욕탕L" pitchFamily="18" charset="-127"/>
              </a:rPr>
              <a:t>과 인터넷 </a:t>
            </a:r>
            <a:r>
              <a:rPr lang="ko-KR" altLang="en-US" sz="3600" dirty="0" smtClean="0">
                <a:solidFill>
                  <a:srgbClr val="FFFF00"/>
                </a:solidFill>
                <a:latin typeface="a옛날목욕탕L" pitchFamily="18" charset="-127"/>
                <a:ea typeface="a옛날목욕탕L" pitchFamily="18" charset="-127"/>
              </a:rPr>
              <a:t>이용자 수</a:t>
            </a:r>
            <a:r>
              <a:rPr lang="ko-KR" altLang="en-US" sz="3600" dirty="0" smtClean="0">
                <a:latin typeface="a옛날목욕탕L" pitchFamily="18" charset="-127"/>
                <a:ea typeface="a옛날목욕탕L" pitchFamily="18" charset="-127"/>
              </a:rPr>
              <a:t>는 </a:t>
            </a:r>
            <a:r>
              <a:rPr lang="ko-KR" altLang="en-US" sz="3600" dirty="0" smtClean="0">
                <a:solidFill>
                  <a:srgbClr val="FFFF00"/>
                </a:solidFill>
                <a:latin typeface="a옛날목욕탕L" pitchFamily="18" charset="-127"/>
                <a:ea typeface="a옛날목욕탕L" pitchFamily="18" charset="-127"/>
              </a:rPr>
              <a:t>점점 증가</a:t>
            </a:r>
            <a:r>
              <a:rPr lang="ko-KR" altLang="en-US" sz="3600" dirty="0" smtClean="0">
                <a:latin typeface="a옛날목욕탕L" pitchFamily="18" charset="-127"/>
                <a:ea typeface="a옛날목욕탕L" pitchFamily="18" charset="-127"/>
              </a:rPr>
              <a:t>하고 있는 추세</a:t>
            </a:r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</a:rPr>
              <a:t>!</a:t>
            </a:r>
            <a:endParaRPr lang="ko-KR" altLang="en-US" sz="36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Graduation Project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D3EE-4E42-4C21-A42A-9F27FEB806C6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6" name="Picture 3" descr="C:\Users\SharPing\Desktop\경진대회 대학생 부문 양식\인터넷 이용률 및 이용자수.jpg"/>
          <p:cNvPicPr>
            <a:picLocks noChangeAspect="1" noChangeArrowheads="1"/>
          </p:cNvPicPr>
          <p:nvPr/>
        </p:nvPicPr>
        <p:blipFill>
          <a:blip r:embed="rId2" cstate="print"/>
          <a:srcRect l="4023" t="6663" r="5172" b="6914"/>
          <a:stretch>
            <a:fillRect/>
          </a:stretch>
        </p:blipFill>
        <p:spPr bwMode="auto">
          <a:xfrm>
            <a:off x="680261" y="3460902"/>
            <a:ext cx="6300701" cy="1993893"/>
          </a:xfrm>
          <a:prstGeom prst="rect">
            <a:avLst/>
          </a:prstGeom>
          <a:noFill/>
        </p:spPr>
      </p:pic>
      <p:pic>
        <p:nvPicPr>
          <p:cNvPr id="7" name="Picture 4" descr="C:\Users\SharPing\Desktop\경진대회 대학생 부문 양식\인터넷 이용률.png"/>
          <p:cNvPicPr>
            <a:picLocks noChangeAspect="1" noChangeArrowheads="1"/>
          </p:cNvPicPr>
          <p:nvPr/>
        </p:nvPicPr>
        <p:blipFill>
          <a:blip r:embed="rId3" cstate="print"/>
          <a:srcRect l="1303" t="10132" r="1303" b="6902"/>
          <a:stretch>
            <a:fillRect/>
          </a:stretch>
        </p:blipFill>
        <p:spPr bwMode="auto">
          <a:xfrm>
            <a:off x="7182661" y="3475736"/>
            <a:ext cx="4355044" cy="19355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349417" y="5419034"/>
            <a:ext cx="4017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&lt;07 ~ 16</a:t>
            </a:r>
            <a:r>
              <a:rPr lang="ko-KR" altLang="en-US" sz="2000" dirty="0" smtClean="0">
                <a:solidFill>
                  <a:schemeClr val="bg1"/>
                </a:solidFill>
              </a:rPr>
              <a:t>년도 인터넷 이용률</a:t>
            </a:r>
            <a:r>
              <a:rPr lang="en-US" altLang="ko-KR" sz="2000" dirty="0" smtClean="0">
                <a:solidFill>
                  <a:schemeClr val="bg1"/>
                </a:solidFill>
              </a:rPr>
              <a:t>&gt;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5082" y="5465936"/>
            <a:ext cx="6086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&lt;01 ~ 15</a:t>
            </a:r>
            <a:r>
              <a:rPr lang="ko-KR" altLang="en-US" sz="2000" dirty="0" smtClean="0">
                <a:solidFill>
                  <a:schemeClr val="bg1"/>
                </a:solidFill>
              </a:rPr>
              <a:t>년도 인터넷 이용률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및 인터넷 이용자 수</a:t>
            </a:r>
            <a:r>
              <a:rPr lang="en-US" altLang="ko-KR" sz="2000" dirty="0" smtClean="0">
                <a:solidFill>
                  <a:schemeClr val="bg1"/>
                </a:solidFill>
              </a:rPr>
              <a:t>&gt;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20</Pages>
  <Paragraphs>196</Paragraphs>
  <Words>549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심지훈</dc:creator>
  <cp:lastModifiedBy>SharPing</cp:lastModifiedBy>
  <dc:title>PowerPoint 프레젠테이션</dc:title>
  <cp:version>9.102.66.42778</cp:version>
  <dcterms:modified xsi:type="dcterms:W3CDTF">2017-12-05T13:39:53Z</dcterms:modified>
</cp:coreProperties>
</file>