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sldIdLst>
    <p:sldId id="257" r:id="rId4"/>
    <p:sldId id="258" r:id="rId5"/>
    <p:sldId id="260" r:id="rId6"/>
    <p:sldId id="261" r:id="rId7"/>
    <p:sldId id="274" r:id="rId8"/>
    <p:sldId id="275" r:id="rId9"/>
    <p:sldId id="267" r:id="rId10"/>
    <p:sldId id="269" r:id="rId11"/>
    <p:sldId id="271" r:id="rId12"/>
    <p:sldId id="272" r:id="rId13"/>
    <p:sldId id="270" r:id="rId14"/>
    <p:sldId id="266" r:id="rId15"/>
    <p:sldId id="276" r:id="rId16"/>
    <p:sldId id="268" r:id="rId17"/>
  </p:sldIdLst>
  <p:sldSz cx="9144000" cy="6858000" type="screen4x3"/>
  <p:notesSz cx="6858000" cy="9144000"/>
  <p:embeddedFontLst>
    <p:embeddedFont>
      <p:font typeface="나눔스퀘어" pitchFamily="50" charset="-127"/>
      <p:regular r:id="rId18"/>
    </p:embeddedFont>
    <p:embeddedFont>
      <p:font typeface="Century Gothic" pitchFamily="34" charset="0"/>
      <p:regular r:id="rId19"/>
      <p:bold r:id="rId20"/>
      <p:italic r:id="rId21"/>
      <p:boldItalic r:id="rId22"/>
    </p:embeddedFont>
    <p:embeddedFont>
      <p:font typeface="나눔스퀘어 Bold" pitchFamily="50" charset="-127"/>
      <p:bold r:id="rId23"/>
    </p:embeddedFont>
    <p:embeddedFont>
      <p:font typeface="HY중고딕" pitchFamily="18" charset="-127"/>
      <p:regular r:id="rId24"/>
    </p:embeddedFont>
    <p:embeddedFont>
      <p:font typeface="나눔스퀘어 ExtraBold" pitchFamily="50" charset="-127"/>
      <p:bold r:id="rId25"/>
    </p:embeddedFont>
    <p:embeddedFont>
      <p:font typeface="Verdana" pitchFamily="34" charset="0"/>
      <p:regular r:id="rId26"/>
      <p:bold r:id="rId27"/>
      <p:italic r:id="rId28"/>
      <p:boldItalic r:id="rId29"/>
    </p:embeddedFont>
    <p:embeddedFont>
      <p:font typeface="Wingdings 2" pitchFamily="18" charset="2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201"/>
    <a:srgbClr val="292929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50" d="100"/>
          <a:sy n="50" d="100"/>
        </p:scale>
        <p:origin x="-1380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23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23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966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106B4A3-4212-4E39-93DE-E053E8F69C2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0"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106B4A3-4212-4E39-93DE-E053E8F69C2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3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5400000">
            <a:off x="-575420" y="571209"/>
            <a:ext cx="5389010" cy="4238171"/>
          </a:xfrm>
          <a:prstGeom prst="triangle">
            <a:avLst>
              <a:gd name="adj" fmla="val 0"/>
            </a:avLst>
          </a:prstGeom>
          <a:solidFill>
            <a:srgbClr val="FBC201"/>
          </a:solidFill>
          <a:ln>
            <a:solidFill>
              <a:srgbClr val="FBC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3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106B4A3-4212-4E39-93DE-E053E8F69C2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runk_Drive%20&#49884;&#50672;%20&#50689;&#49345;.mp4" TargetMode="External"/><Relationship Id="rId2" Type="http://schemas.openxmlformats.org/officeDocument/2006/relationships/hyperlink" Target="Drunk_Drive%20&#44172;&#51076;&#54868;&#47732;.mp4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11897" y="1982070"/>
            <a:ext cx="3555342" cy="2060528"/>
          </a:xfrm>
          <a:prstGeom prst="rect">
            <a:avLst/>
          </a:prstGeom>
          <a:noFill/>
          <a:ln w="38100">
            <a:solidFill>
              <a:srgbClr val="FBC201"/>
            </a:solidFill>
          </a:ln>
        </p:spPr>
        <p:txBody>
          <a:bodyPr wrap="none" lIns="216000" tIns="144000" rIns="216000" bIns="144000" rtlCol="0" anchor="ctr" anchorCtr="0">
            <a:spAutoFit/>
          </a:bodyPr>
          <a:lstStyle/>
          <a:p>
            <a:pPr algn="ctr"/>
            <a:r>
              <a:rPr lang="en-US" altLang="ko-KR" sz="11500" spc="600" dirty="0" smtClean="0">
                <a:solidFill>
                  <a:srgbClr val="FBC20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KKG</a:t>
            </a:r>
            <a:endParaRPr lang="ko-KR" altLang="en-US" sz="11500" spc="600" dirty="0">
              <a:solidFill>
                <a:srgbClr val="FBC20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3813" y="6107866"/>
            <a:ext cx="366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spc="600" dirty="0" smtClean="0">
                <a:solidFill>
                  <a:srgbClr val="FBC20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기획자</a:t>
            </a:r>
            <a:r>
              <a:rPr lang="en-US" altLang="ko-KR" sz="2400" spc="600" dirty="0" smtClean="0">
                <a:solidFill>
                  <a:srgbClr val="FBC20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| </a:t>
            </a:r>
            <a:r>
              <a:rPr lang="ko-KR" altLang="en-US" sz="2400" spc="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강희준</a:t>
            </a:r>
            <a:endParaRPr lang="ko-KR" altLang="en-US" sz="2400" spc="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3813" y="5413155"/>
            <a:ext cx="366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spc="600" dirty="0" smtClean="0">
                <a:solidFill>
                  <a:srgbClr val="FBC20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기획자</a:t>
            </a:r>
            <a:r>
              <a:rPr lang="en-US" altLang="ko-KR" sz="2400" spc="600" dirty="0" smtClean="0">
                <a:solidFill>
                  <a:srgbClr val="FBC20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| </a:t>
            </a:r>
            <a:r>
              <a:rPr lang="ko-KR" altLang="en-US" sz="2400" spc="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박형진</a:t>
            </a:r>
            <a:endParaRPr lang="ko-KR" altLang="en-US" sz="2400" spc="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86944" y="6090337"/>
            <a:ext cx="3862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spc="600" dirty="0" smtClean="0">
                <a:solidFill>
                  <a:srgbClr val="FBC20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디자이너</a:t>
            </a:r>
            <a:r>
              <a:rPr lang="en-US" altLang="ko-KR" sz="2400" spc="600" dirty="0" smtClean="0">
                <a:solidFill>
                  <a:srgbClr val="FBC20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| </a:t>
            </a:r>
            <a:r>
              <a:rPr lang="ko-KR" altLang="en-US" sz="2400" spc="600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송요찬</a:t>
            </a:r>
            <a:endParaRPr lang="ko-KR" altLang="en-US" sz="2400" spc="60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4307" y="5413155"/>
            <a:ext cx="441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spc="600" smtClean="0">
                <a:solidFill>
                  <a:srgbClr val="FBC20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프로그래머</a:t>
            </a:r>
            <a:r>
              <a:rPr lang="en-US" altLang="ko-KR" sz="2400" spc="600" smtClean="0">
                <a:solidFill>
                  <a:srgbClr val="FBC20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| </a:t>
            </a:r>
            <a:r>
              <a:rPr lang="ko-KR" altLang="en-US" sz="2400" spc="60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서진혁</a:t>
            </a:r>
            <a:endParaRPr lang="ko-KR" altLang="en-US" sz="2400" spc="60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1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57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9051" y="229122"/>
            <a:ext cx="4226286" cy="760959"/>
          </a:xfrm>
          <a:prstGeom prst="rect">
            <a:avLst/>
          </a:prstGeom>
          <a:noFill/>
          <a:ln w="12700">
            <a:solidFill>
              <a:srgbClr val="FBC201"/>
            </a:solidFill>
          </a:ln>
        </p:spPr>
        <p:txBody>
          <a:bodyPr wrap="none" lIns="252000" tIns="72000" rIns="252000" bIns="72000" rtlCol="0">
            <a:spAutoFit/>
          </a:bodyPr>
          <a:lstStyle/>
          <a:p>
            <a:r>
              <a:rPr lang="en-US" altLang="ko-KR" sz="4000" dirty="0" smtClean="0">
                <a:solidFill>
                  <a:srgbClr val="FBC201"/>
                </a:solidFill>
                <a:latin typeface="+mj-lt"/>
              </a:rPr>
              <a:t>005. </a:t>
            </a:r>
            <a:r>
              <a:rPr lang="ko-KR" altLang="en-US" sz="4000" dirty="0" smtClean="0">
                <a:solidFill>
                  <a:srgbClr val="FBC201"/>
                </a:solidFill>
                <a:latin typeface="+mj-lt"/>
              </a:rPr>
              <a:t>시연 동영상</a:t>
            </a:r>
            <a:endParaRPr lang="ko-KR" altLang="en-US" sz="4000" dirty="0">
              <a:solidFill>
                <a:srgbClr val="FBC201"/>
              </a:solidFill>
              <a:latin typeface="+mj-lt"/>
            </a:endParaRPr>
          </a:p>
        </p:txBody>
      </p:sp>
      <p:sp>
        <p:nvSpPr>
          <p:cNvPr id="4" name="TextBox 3">
            <a:hlinkClick r:id="rId2" action="ppaction://hlinkfile"/>
          </p:cNvPr>
          <p:cNvSpPr txBox="1"/>
          <p:nvPr/>
        </p:nvSpPr>
        <p:spPr>
          <a:xfrm>
            <a:off x="608568" y="2473166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플레이 화면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608568" y="4072652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시연 영상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568" y="3334464"/>
            <a:ext cx="317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hlinkClick r:id="rId2" action="ppaction://hlinkfile"/>
              </a:rPr>
              <a:t>Drunk_Drive</a:t>
            </a:r>
            <a:r>
              <a:rPr lang="en-US" altLang="ko-KR" sz="2400" dirty="0" smtClean="0">
                <a:hlinkClick r:id="rId2" action="ppaction://hlinkfile"/>
              </a:rPr>
              <a:t> </a:t>
            </a:r>
            <a:r>
              <a:rPr lang="ko-KR" altLang="en-US" sz="2400" dirty="0" smtClean="0">
                <a:hlinkClick r:id="rId2" action="ppaction://hlinkfile"/>
              </a:rPr>
              <a:t>게임화면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08568" y="4933950"/>
            <a:ext cx="317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hlinkClick r:id="rId3" action="ppaction://hlinkfile"/>
              </a:rPr>
              <a:t>Drunk_Drive</a:t>
            </a:r>
            <a:r>
              <a:rPr lang="en-US" altLang="ko-KR" sz="2400" dirty="0" smtClean="0">
                <a:hlinkClick r:id="rId3" action="ppaction://hlinkfile"/>
              </a:rPr>
              <a:t> </a:t>
            </a:r>
            <a:r>
              <a:rPr lang="ko-KR" altLang="en-US" sz="2400" dirty="0" smtClean="0">
                <a:hlinkClick r:id="rId3" action="ppaction://hlinkfile"/>
              </a:rPr>
              <a:t>시연영상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50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inhyuck\Desktop\해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39" y="1504336"/>
            <a:ext cx="6680661" cy="375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9051" y="229122"/>
            <a:ext cx="3631572" cy="760959"/>
          </a:xfrm>
          <a:prstGeom prst="rect">
            <a:avLst/>
          </a:prstGeom>
          <a:noFill/>
          <a:ln w="12700">
            <a:solidFill>
              <a:srgbClr val="FBC201"/>
            </a:solidFill>
          </a:ln>
        </p:spPr>
        <p:txBody>
          <a:bodyPr wrap="none" lIns="252000" tIns="72000" rIns="252000" bIns="72000" rtlCol="0">
            <a:spAutoFit/>
          </a:bodyPr>
          <a:lstStyle/>
          <a:p>
            <a:r>
              <a:rPr lang="en-US" altLang="ko-KR" sz="4000" dirty="0" smtClean="0">
                <a:solidFill>
                  <a:srgbClr val="FBC201"/>
                </a:solidFill>
                <a:latin typeface="+mj-lt"/>
              </a:rPr>
              <a:t>006. </a:t>
            </a:r>
            <a:r>
              <a:rPr lang="ko-KR" altLang="en-US" sz="4000" dirty="0" smtClean="0">
                <a:solidFill>
                  <a:srgbClr val="FBC201"/>
                </a:solidFill>
                <a:latin typeface="+mj-lt"/>
              </a:rPr>
              <a:t>기대가치</a:t>
            </a:r>
            <a:endParaRPr lang="ko-KR" altLang="en-US" sz="4000" dirty="0">
              <a:solidFill>
                <a:srgbClr val="FBC201"/>
              </a:solidFill>
              <a:latin typeface="+mj-lt"/>
            </a:endParaRPr>
          </a:p>
        </p:txBody>
      </p:sp>
      <p:pic>
        <p:nvPicPr>
          <p:cNvPr id="1028" name="Picture 4" descr="C:\Users\Jinhyuck\Desktop\병원CS교육출강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407" y="1142387"/>
            <a:ext cx="6366793" cy="477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inhyuck\Desktop\L20140314.22021195912i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3" y="1504336"/>
            <a:ext cx="7070725" cy="470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79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41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619158">
            <a:off x="1830444" y="2681585"/>
            <a:ext cx="5483113" cy="1214142"/>
          </a:xfrm>
          <a:prstGeom prst="rect">
            <a:avLst/>
          </a:prstGeom>
          <a:noFill/>
          <a:ln w="38100">
            <a:noFill/>
          </a:ln>
        </p:spPr>
        <p:txBody>
          <a:bodyPr wrap="none" lIns="216000" tIns="144000" rIns="216000" bIns="144000" rtlCol="0" anchor="ctr" anchorCtr="0">
            <a:spAutoFit/>
          </a:bodyPr>
          <a:lstStyle/>
          <a:p>
            <a:r>
              <a:rPr lang="en-US" altLang="ko-KR" sz="6000" spc="600" smtClean="0">
                <a:solidFill>
                  <a:srgbClr val="FBC20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6000" spc="600">
              <a:solidFill>
                <a:srgbClr val="FBC20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 rot="619158">
            <a:off x="2272636" y="3961686"/>
            <a:ext cx="427941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noAutofit/>
          </a:bodyPr>
          <a:lstStyle/>
          <a:p>
            <a:endParaRPr lang="ko-KR" altLang="en-US" sz="2000" spc="6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>
            <a:stCxn id="7" idx="1"/>
            <a:endCxn id="7" idx="3"/>
          </p:cNvCxnSpPr>
          <p:nvPr/>
        </p:nvCxnSpPr>
        <p:spPr>
          <a:xfrm>
            <a:off x="2307246" y="3778448"/>
            <a:ext cx="4210192" cy="766586"/>
          </a:xfrm>
          <a:prstGeom prst="line">
            <a:avLst/>
          </a:prstGeom>
          <a:ln w="28575"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 rot="663026">
            <a:off x="313957" y="4115179"/>
            <a:ext cx="1252506" cy="953588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611160">
            <a:off x="6459414" y="4379893"/>
            <a:ext cx="1252506" cy="953588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 rot="619158">
            <a:off x="1830445" y="2681585"/>
            <a:ext cx="5483113" cy="1214142"/>
          </a:xfrm>
          <a:prstGeom prst="rect">
            <a:avLst/>
          </a:prstGeom>
          <a:solidFill>
            <a:srgbClr val="292929"/>
          </a:solidFill>
          <a:ln w="57150">
            <a:solidFill>
              <a:srgbClr val="292929"/>
            </a:solidFill>
          </a:ln>
        </p:spPr>
        <p:txBody>
          <a:bodyPr wrap="none" lIns="216000" tIns="144000" rIns="216000" bIns="144000" rtlCol="0" anchor="ctr" anchorCtr="0">
            <a:noAutofit/>
          </a:bodyPr>
          <a:lstStyle/>
          <a:p>
            <a:endParaRPr lang="ko-KR" altLang="en-US" sz="6000" spc="600">
              <a:solidFill>
                <a:srgbClr val="FBC20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1" name="Picture 2" descr="C:\Users\Jinhyuck\Desktop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405">
            <a:off x="-465457" y="1638573"/>
            <a:ext cx="2399066" cy="179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 rot="611160">
            <a:off x="-451133" y="1648485"/>
            <a:ext cx="2546796" cy="2189916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611160">
            <a:off x="7063291" y="2909024"/>
            <a:ext cx="2546796" cy="2189916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611160">
            <a:off x="1061410" y="3403843"/>
            <a:ext cx="1252506" cy="953588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85989 0.21065 " pathEditMode="relative" rAng="0" ptsTypes="AA">
                                      <p:cBhvr>
                                        <p:cTn id="6" dur="2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86" y="105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" dur="1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모서리가 둥근 직사각형 63"/>
          <p:cNvSpPr/>
          <p:nvPr/>
        </p:nvSpPr>
        <p:spPr>
          <a:xfrm>
            <a:off x="-473430" y="1549870"/>
            <a:ext cx="4470400" cy="295506"/>
          </a:xfrm>
          <a:prstGeom prst="roundRect">
            <a:avLst>
              <a:gd name="adj" fmla="val 50000"/>
            </a:avLst>
          </a:prstGeom>
          <a:gradFill>
            <a:gsLst>
              <a:gs pos="51000">
                <a:schemeClr val="bg1">
                  <a:lumMod val="75000"/>
                </a:scheme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3325719">
            <a:off x="4134655" y="-1800462"/>
            <a:ext cx="2416629" cy="124838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2" idx="2"/>
            <a:endCxn id="2" idx="0"/>
          </p:cNvCxnSpPr>
          <p:nvPr/>
        </p:nvCxnSpPr>
        <p:spPr>
          <a:xfrm flipV="1">
            <a:off x="203251" y="899591"/>
            <a:ext cx="10279438" cy="7083725"/>
          </a:xfrm>
          <a:prstGeom prst="line">
            <a:avLst/>
          </a:prstGeom>
          <a:ln w="76200"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19524846">
            <a:off x="672780" y="2929048"/>
            <a:ext cx="5963373" cy="967921"/>
          </a:xfrm>
          <a:prstGeom prst="rect">
            <a:avLst/>
          </a:prstGeom>
          <a:noFill/>
          <a:ln w="38100">
            <a:solidFill>
              <a:schemeClr val="accent4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lIns="216000" tIns="144000" rIns="216000" bIns="144000" rtlCol="0" anchor="ctr" anchorCtr="0">
            <a:spAutoFit/>
          </a:bodyPr>
          <a:lstStyle/>
          <a:p>
            <a:r>
              <a:rPr lang="ko-KR" altLang="en-US" sz="4400" spc="600" smtClean="0">
                <a:solidFill>
                  <a:schemeClr val="accent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음주운전 시뮬레이션</a:t>
            </a:r>
            <a:endParaRPr lang="ko-KR" altLang="en-US" sz="4400" spc="600">
              <a:solidFill>
                <a:schemeClr val="accent4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C:\Users\Jinhyuck\Desktop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6053">
            <a:off x="307754" y="7058582"/>
            <a:ext cx="2126299" cy="159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inhyuck\Desktop\effe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16137">
            <a:off x="7519156" y="1089099"/>
            <a:ext cx="1622735" cy="121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inhyuck\AppData\Local\Microsoft\Windows\INetCache\IE\40JQI6KO\stop-light-h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950" y="1237788"/>
            <a:ext cx="2485596" cy="91967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타원 51"/>
          <p:cNvSpPr/>
          <p:nvPr/>
        </p:nvSpPr>
        <p:spPr>
          <a:xfrm>
            <a:off x="2246084" y="1421263"/>
            <a:ext cx="525137" cy="525137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3028765" y="1422043"/>
            <a:ext cx="525137" cy="525137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64041" y="1407758"/>
            <a:ext cx="525137" cy="525137"/>
          </a:xfrm>
          <a:prstGeom prst="ellipse">
            <a:avLst/>
          </a:prstGeom>
          <a:solidFill>
            <a:srgbClr val="FF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870394" y="6185358"/>
            <a:ext cx="1370064" cy="721700"/>
          </a:xfrm>
          <a:prstGeom prst="rect">
            <a:avLst/>
          </a:prstGeom>
          <a:noFill/>
          <a:ln w="38100">
            <a:noFill/>
          </a:ln>
        </p:spPr>
        <p:txBody>
          <a:bodyPr wrap="none" lIns="216000" tIns="144000" rIns="216000" bIns="144000" rtlCol="0" anchor="ctr" anchorCtr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altLang="ko-KR" sz="2800" spc="600" smtClean="0">
                <a:solidFill>
                  <a:srgbClr val="FBC20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KKG</a:t>
            </a:r>
            <a:endParaRPr lang="ko-KR" altLang="en-US" sz="2800" spc="600">
              <a:solidFill>
                <a:srgbClr val="FBC20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468979" y="1422272"/>
            <a:ext cx="525137" cy="525137"/>
          </a:xfrm>
          <a:prstGeom prst="ellips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28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37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37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37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37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C 0.00226 -0.0125 0.00087 -0.01505 0.00938 -0.02199 C 0.01962 -0.04097 0.00625 -0.01759 0.0191 -0.0338 C 0.03195 -0.05 0.01337 -0.0331 0.02882 -0.04607 C 0.03993 -0.06667 0.02518 -0.04236 0.03854 -0.05556 C 0.04028 -0.05741 0.04045 -0.06111 0.04236 -0.06273 C 0.04584 -0.06667 0.05382 -0.07269 0.05382 -0.07246 C 0.06511 -0.09306 0.05018 -0.06875 0.06354 -0.08218 C 0.07604 -0.09468 0.05868 -0.08588 0.07327 -0.09167 C 0.0842 -0.1125 0.06945 -0.0882 0.08282 -0.10162 C 0.08472 -0.10324 0.0849 -0.10695 0.08681 -0.10857 C 0.09462 -0.11736 0.09636 -0.11736 0.104 -0.12107 C 0.11337 -0.1382 0.10018 -0.11667 0.11962 -0.13287 C 0.12847 -0.14005 0.13889 -0.14375 0.14844 -0.14954 C 0.15313 -0.15255 0.16962 -0.16574 0.1717 -0.16644 C 0.18195 -0.17107 0.19202 -0.17431 0.20243 -0.17894 C 0.20643 -0.18033 0.21059 -0.18056 0.21407 -0.18357 C 0.21615 -0.18519 0.21754 -0.1875 0.21997 -0.1882 C 0.22865 -0.19236 0.2283 -0.18843 0.23507 -0.19306 C 0.24236 -0.19769 0.2533 -0.20347 0.25834 -0.20996 C 0.26563 -0.21898 0.26163 -0.21621 0.27014 -0.21945 C 0.27518 -0.23889 0.26754 -0.21667 0.27778 -0.2294 C 0.27934 -0.23102 0.27865 -0.23426 0.27969 -0.23658 C 0.28195 -0.24167 0.28611 -0.24537 0.2875 -0.25093 C 0.28872 -0.25579 0.29011 -0.26065 0.29132 -0.26551 C 0.29184 -0.26806 0.29323 -0.27269 0.29323 -0.27246 C 0.29184 -0.30347 0.29202 -0.30996 0.2875 -0.33287 C 0.28663 -0.33704 0.28629 -0.34121 0.28542 -0.34514 C 0.28438 -0.35 0.2816 -0.35972 0.2816 -0.35949 C 0.28247 -0.37894 0.28108 -0.39838 0.28351 -0.41759 C 0.28438 -0.42315 0.28872 -0.42708 0.29132 -0.43195 C 0.29271 -0.43426 0.29288 -0.4382 0.29514 -0.43912 C 0.29913 -0.44074 0.30295 -0.44259 0.30677 -0.44398 C 0.30868 -0.44491 0.31268 -0.4463 0.31268 -0.44607 C 0.35243 -0.44491 0.37726 -0.44167 0.41476 -0.43912 C 0.42761 -0.43958 0.48386 -0.44121 0.50573 -0.44398 C 0.51493 -0.44514 0.52518 -0.44931 0.53438 -0.45116 C 0.54688 -0.45394 0.55677 -0.46111 0.56719 -0.46829 C 0.57153 -0.47083 0.579 -0.47778 0.579 -0.47755 C 0.58386 -0.4875 0.58698 -0.48611 0.59445 -0.49236 C 0.59566 -0.49468 0.59653 -0.49792 0.59844 -0.49954 C 0.59983 -0.50116 0.60261 -0.50023 0.60365 -0.50185 C 0.61962 -0.5213 0.60452 -0.51343 0.61736 -0.51898 C 0.62032 -0.52894 0.625 -0.53773 0.62726 -0.54769 C 0.63195 -0.56921 0.6349 -0.59329 0.63698 -0.61528 C 0.63993 -0.64537 0.63264 -0.63704 0.64479 -0.64676 C 0.6625 -0.68033 0.71233 -0.67315 0.7375 -0.67315 " pathEditMode="relative" rAng="0" ptsTypes="ffffffffffffffffffffffffffffffffffffffffffffffA">
                                      <p:cBhvr>
                                        <p:cTn id="17" dur="1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75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4166 -0.68356 C 0.74201 -0.69213 0.74218 -0.70046 0.74305 -0.70903 C 0.74427 -0.71574 0.74705 -0.72315 0.74843 -0.73009 C 0.75139 -0.74468 0.75503 -0.75903 0.75764 -0.77407 C 0.75677 -0.79583 0.75659 -0.81782 0.75573 -0.83958 C 0.75503 -0.84861 0.75451 -0.85532 0.74496 -0.85532 " pathEditMode="relative" rAng="0" ptsTypes="fffffA">
                                      <p:cBhvr>
                                        <p:cTn id="20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" y="-858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22" dur="1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50"/>
                            </p:stCondLst>
                            <p:childTnLst>
                              <p:par>
                                <p:cTn id="60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2" grpId="0" animBg="1"/>
      <p:bldP spid="52" grpId="1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2719" y="2427917"/>
            <a:ext cx="2436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BC201"/>
                </a:solidFill>
                <a:latin typeface="+mn-ea"/>
              </a:rPr>
              <a:t>001. </a:t>
            </a:r>
            <a:r>
              <a:rPr lang="ko-KR" altLang="en-US" sz="2800" dirty="0" smtClean="0">
                <a:solidFill>
                  <a:srgbClr val="FBC201"/>
                </a:solidFill>
                <a:latin typeface="+mn-ea"/>
              </a:rPr>
              <a:t>개발 배경</a:t>
            </a:r>
            <a:endParaRPr lang="ko-KR" altLang="en-US" sz="2800" dirty="0">
              <a:solidFill>
                <a:srgbClr val="FBC20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2717" y="3589449"/>
            <a:ext cx="2436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BC201"/>
                </a:solidFill>
                <a:latin typeface="+mn-ea"/>
              </a:rPr>
              <a:t>003. </a:t>
            </a:r>
            <a:r>
              <a:rPr lang="ko-KR" altLang="en-US" sz="2800" dirty="0" smtClean="0">
                <a:solidFill>
                  <a:srgbClr val="FBC201"/>
                </a:solidFill>
                <a:latin typeface="+mn-ea"/>
              </a:rPr>
              <a:t>코스 소개</a:t>
            </a:r>
            <a:endParaRPr lang="ko-KR" altLang="en-US" sz="2800" dirty="0">
              <a:solidFill>
                <a:srgbClr val="FBC20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2718" y="4170215"/>
            <a:ext cx="2436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BC201"/>
                </a:solidFill>
                <a:latin typeface="+mn-ea"/>
              </a:rPr>
              <a:t>004. </a:t>
            </a:r>
            <a:r>
              <a:rPr lang="ko-KR" altLang="en-US" sz="2800" dirty="0" smtClean="0">
                <a:solidFill>
                  <a:srgbClr val="FBC201"/>
                </a:solidFill>
                <a:latin typeface="+mn-ea"/>
              </a:rPr>
              <a:t>기능 소개</a:t>
            </a:r>
            <a:endParaRPr lang="ko-KR" altLang="en-US" sz="2800" dirty="0">
              <a:solidFill>
                <a:srgbClr val="FBC20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52717" y="4750981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BC201"/>
                </a:solidFill>
                <a:latin typeface="+mn-ea"/>
              </a:rPr>
              <a:t>005. </a:t>
            </a:r>
            <a:r>
              <a:rPr lang="ko-KR" altLang="en-US" sz="2800" dirty="0" smtClean="0">
                <a:solidFill>
                  <a:srgbClr val="FBC201"/>
                </a:solidFill>
                <a:latin typeface="+mn-ea"/>
              </a:rPr>
              <a:t>시연 동영상</a:t>
            </a:r>
            <a:endParaRPr lang="ko-KR" altLang="en-US" sz="2800" dirty="0">
              <a:solidFill>
                <a:srgbClr val="FBC20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254" y="265403"/>
            <a:ext cx="3196388" cy="738664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800" smtClean="0">
                <a:solidFill>
                  <a:srgbClr val="333333"/>
                </a:solidFill>
                <a:latin typeface="+mj-lt"/>
              </a:rPr>
              <a:t>CONTENTS</a:t>
            </a:r>
            <a:endParaRPr lang="ko-KR" altLang="en-US" sz="480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2717" y="5331746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BC201"/>
                </a:solidFill>
                <a:latin typeface="+mn-ea"/>
              </a:rPr>
              <a:t>006. </a:t>
            </a:r>
            <a:r>
              <a:rPr lang="ko-KR" altLang="en-US" sz="2800" dirty="0" smtClean="0">
                <a:solidFill>
                  <a:srgbClr val="FBC201"/>
                </a:solidFill>
                <a:latin typeface="+mn-ea"/>
              </a:rPr>
              <a:t>기대가치</a:t>
            </a:r>
            <a:endParaRPr lang="ko-KR" altLang="en-US" sz="2800" dirty="0">
              <a:solidFill>
                <a:srgbClr val="FBC20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52717" y="3008683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BC201"/>
                </a:solidFill>
                <a:latin typeface="+mn-ea"/>
              </a:rPr>
              <a:t>002. UI</a:t>
            </a:r>
            <a:endParaRPr lang="ko-KR" altLang="en-US" sz="2800" dirty="0">
              <a:solidFill>
                <a:srgbClr val="FBC20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1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9051" y="229122"/>
            <a:ext cx="3759812" cy="760959"/>
          </a:xfrm>
          <a:prstGeom prst="rect">
            <a:avLst/>
          </a:prstGeom>
          <a:noFill/>
          <a:ln w="12700">
            <a:solidFill>
              <a:srgbClr val="FBC201"/>
            </a:solidFill>
          </a:ln>
        </p:spPr>
        <p:txBody>
          <a:bodyPr wrap="none" lIns="252000" tIns="72000" rIns="252000" bIns="72000" rtlCol="0">
            <a:spAutoFit/>
          </a:bodyPr>
          <a:lstStyle/>
          <a:p>
            <a:r>
              <a:rPr lang="en-US" altLang="ko-KR" sz="4000" dirty="0" smtClean="0">
                <a:solidFill>
                  <a:srgbClr val="FBC201"/>
                </a:solidFill>
                <a:latin typeface="+mj-lt"/>
              </a:rPr>
              <a:t>001. </a:t>
            </a:r>
            <a:r>
              <a:rPr lang="ko-KR" altLang="en-US" sz="4000" dirty="0" smtClean="0">
                <a:solidFill>
                  <a:srgbClr val="FBC201"/>
                </a:solidFill>
                <a:latin typeface="+mj-lt"/>
              </a:rPr>
              <a:t>개발배경</a:t>
            </a:r>
            <a:endParaRPr lang="ko-KR" altLang="en-US" sz="4000" dirty="0">
              <a:solidFill>
                <a:srgbClr val="FBC201"/>
              </a:solidFill>
              <a:latin typeface="+mj-lt"/>
            </a:endParaRPr>
          </a:p>
        </p:txBody>
      </p:sp>
      <p:pic>
        <p:nvPicPr>
          <p:cNvPr id="2051" name="Picture 3" descr="C:\Users\Jinhyuck\Desktop\2016-01-11-1150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76" y="2017486"/>
            <a:ext cx="599829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Jinhyuck\Desktop\60655_41499_5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37" y="1702024"/>
            <a:ext cx="57150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inhyuck\Desktop\hqdefaul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9" b="11910"/>
          <a:stretch/>
        </p:blipFill>
        <p:spPr bwMode="auto">
          <a:xfrm>
            <a:off x="1022066" y="1440767"/>
            <a:ext cx="7083220" cy="404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326" y="5950864"/>
            <a:ext cx="769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FFC000"/>
                </a:solidFill>
              </a:rPr>
              <a:t>음주운전의 위험성을 알리고 예방하고자 제작</a:t>
            </a:r>
            <a:endParaRPr lang="ko-KR" altLang="en-US" sz="32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90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9051" y="229122"/>
            <a:ext cx="2272225" cy="760959"/>
          </a:xfrm>
          <a:prstGeom prst="rect">
            <a:avLst/>
          </a:prstGeom>
          <a:noFill/>
          <a:ln w="12700">
            <a:solidFill>
              <a:srgbClr val="FBC201"/>
            </a:solidFill>
          </a:ln>
        </p:spPr>
        <p:txBody>
          <a:bodyPr wrap="none" lIns="252000" tIns="72000" rIns="252000" bIns="72000" rtlCol="0">
            <a:spAutoFit/>
          </a:bodyPr>
          <a:lstStyle/>
          <a:p>
            <a:r>
              <a:rPr lang="en-US" altLang="ko-KR" sz="4000" dirty="0" smtClean="0">
                <a:solidFill>
                  <a:srgbClr val="FBC201"/>
                </a:solidFill>
                <a:latin typeface="+mj-lt"/>
              </a:rPr>
              <a:t>002. UI</a:t>
            </a:r>
            <a:endParaRPr lang="ko-KR" altLang="en-US" sz="4000" dirty="0">
              <a:solidFill>
                <a:srgbClr val="FBC20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8079" y="5496075"/>
            <a:ext cx="2073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C000"/>
                </a:solidFill>
              </a:rPr>
              <a:t>VR oculus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pic>
        <p:nvPicPr>
          <p:cNvPr id="4100" name="Picture 4" descr="C:\Users\Jinhyuck\Desktop\Oculus_Rift_Gear_VR_des_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5" t="12500" b="14063"/>
          <a:stretch/>
        </p:blipFill>
        <p:spPr bwMode="auto">
          <a:xfrm>
            <a:off x="495301" y="2786291"/>
            <a:ext cx="8058150" cy="3294559"/>
          </a:xfrm>
          <a:prstGeom prst="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886757" y="549607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C000"/>
                </a:solidFill>
              </a:rPr>
              <a:t>게임 </a:t>
            </a:r>
            <a:r>
              <a:rPr lang="ko-KR" altLang="en-US" sz="3200" dirty="0">
                <a:solidFill>
                  <a:srgbClr val="FFC000"/>
                </a:solidFill>
              </a:rPr>
              <a:t>패</a:t>
            </a:r>
            <a:r>
              <a:rPr lang="ko-KR" altLang="en-US" sz="3200" dirty="0" smtClean="0">
                <a:solidFill>
                  <a:srgbClr val="FFC000"/>
                </a:solidFill>
              </a:rPr>
              <a:t>드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450" y="1667024"/>
            <a:ext cx="4859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</a:rPr>
              <a:t>플랫폼 </a:t>
            </a:r>
            <a:r>
              <a:rPr lang="en-US" altLang="ko-KR" sz="3600" dirty="0" smtClean="0">
                <a:solidFill>
                  <a:srgbClr val="FFC000"/>
                </a:solidFill>
              </a:rPr>
              <a:t>- PC / Windows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9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Jinhyuck\Desktop\Oculus_Rift_Gear_VR_des_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12" t="33807" r="3181" b="22534"/>
          <a:stretch/>
        </p:blipFill>
        <p:spPr bwMode="auto">
          <a:xfrm>
            <a:off x="2286000" y="2209801"/>
            <a:ext cx="4343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9051" y="229122"/>
            <a:ext cx="2272225" cy="760959"/>
          </a:xfrm>
          <a:prstGeom prst="rect">
            <a:avLst/>
          </a:prstGeom>
          <a:noFill/>
          <a:ln w="12700">
            <a:solidFill>
              <a:srgbClr val="FBC201"/>
            </a:solidFill>
          </a:ln>
        </p:spPr>
        <p:txBody>
          <a:bodyPr wrap="none" lIns="252000" tIns="72000" rIns="252000" bIns="72000" rtlCol="0">
            <a:spAutoFit/>
          </a:bodyPr>
          <a:lstStyle/>
          <a:p>
            <a:r>
              <a:rPr lang="en-US" altLang="ko-KR" sz="4000" dirty="0" smtClean="0">
                <a:solidFill>
                  <a:srgbClr val="FBC201"/>
                </a:solidFill>
                <a:latin typeface="+mj-lt"/>
              </a:rPr>
              <a:t>002. UI</a:t>
            </a:r>
            <a:endParaRPr lang="ko-KR" altLang="en-US" sz="4000" dirty="0">
              <a:solidFill>
                <a:srgbClr val="FBC201"/>
              </a:solidFill>
              <a:latin typeface="+mj-lt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71500" y="2799597"/>
            <a:ext cx="3200400" cy="1546733"/>
            <a:chOff x="571500" y="2799597"/>
            <a:chExt cx="3200400" cy="1546733"/>
          </a:xfrm>
        </p:grpSpPr>
        <p:sp>
          <p:nvSpPr>
            <p:cNvPr id="9" name="타원 8"/>
            <p:cNvSpPr/>
            <p:nvPr/>
          </p:nvSpPr>
          <p:spPr>
            <a:xfrm>
              <a:off x="3019423" y="2799597"/>
              <a:ext cx="752477" cy="75247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 flipV="1">
              <a:off x="1784051" y="3437020"/>
              <a:ext cx="1314450" cy="590550"/>
            </a:xfrm>
            <a:custGeom>
              <a:avLst/>
              <a:gdLst>
                <a:gd name="connsiteX0" fmla="*/ 1562100 w 1562100"/>
                <a:gd name="connsiteY0" fmla="*/ 590550 h 590550"/>
                <a:gd name="connsiteX1" fmla="*/ 1066800 w 1562100"/>
                <a:gd name="connsiteY1" fmla="*/ 0 h 590550"/>
                <a:gd name="connsiteX2" fmla="*/ 0 w 1562100"/>
                <a:gd name="connsiteY2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2100" h="590550">
                  <a:moveTo>
                    <a:pt x="1562100" y="590550"/>
                  </a:moveTo>
                  <a:lnTo>
                    <a:pt x="1066800" y="0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1500" y="3823110"/>
              <a:ext cx="11657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</a:rPr>
                <a:t>방향키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867273" y="1400830"/>
            <a:ext cx="2865128" cy="1351895"/>
            <a:chOff x="4867273" y="1400830"/>
            <a:chExt cx="2865128" cy="1351895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4867273" y="2376486"/>
              <a:ext cx="1038227" cy="37623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5600700" y="1924050"/>
              <a:ext cx="1238250" cy="438150"/>
            </a:xfrm>
            <a:custGeom>
              <a:avLst/>
              <a:gdLst>
                <a:gd name="connsiteX0" fmla="*/ 0 w 1238250"/>
                <a:gd name="connsiteY0" fmla="*/ 438150 h 438150"/>
                <a:gd name="connsiteX1" fmla="*/ 361950 w 1238250"/>
                <a:gd name="connsiteY1" fmla="*/ 0 h 438150"/>
                <a:gd name="connsiteX2" fmla="*/ 1238250 w 1238250"/>
                <a:gd name="connsiteY2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0" h="438150">
                  <a:moveTo>
                    <a:pt x="0" y="438150"/>
                  </a:moveTo>
                  <a:lnTo>
                    <a:pt x="361950" y="0"/>
                  </a:lnTo>
                  <a:lnTo>
                    <a:pt x="123825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37330" y="1400830"/>
              <a:ext cx="6992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solidFill>
                    <a:srgbClr val="FF0000"/>
                  </a:solidFill>
                </a:rPr>
                <a:t>R1</a:t>
              </a:r>
              <a:endParaRPr lang="ko-KR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93710" y="1638955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</a:rPr>
                <a:t>후</a:t>
              </a:r>
              <a:r>
                <a:rPr lang="ko-KR" altLang="en-US" sz="2800" dirty="0">
                  <a:solidFill>
                    <a:schemeClr val="bg1"/>
                  </a:solidFill>
                </a:rPr>
                <a:t>진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 flipH="1">
            <a:off x="1097272" y="1419880"/>
            <a:ext cx="2865128" cy="1351895"/>
            <a:chOff x="4867273" y="1400830"/>
            <a:chExt cx="2865128" cy="1351895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867273" y="2376486"/>
              <a:ext cx="1038227" cy="37623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 36"/>
            <p:cNvSpPr/>
            <p:nvPr/>
          </p:nvSpPr>
          <p:spPr>
            <a:xfrm>
              <a:off x="5600700" y="1924050"/>
              <a:ext cx="1238250" cy="438150"/>
            </a:xfrm>
            <a:custGeom>
              <a:avLst/>
              <a:gdLst>
                <a:gd name="connsiteX0" fmla="*/ 0 w 1238250"/>
                <a:gd name="connsiteY0" fmla="*/ 438150 h 438150"/>
                <a:gd name="connsiteX1" fmla="*/ 361950 w 1238250"/>
                <a:gd name="connsiteY1" fmla="*/ 0 h 438150"/>
                <a:gd name="connsiteX2" fmla="*/ 1238250 w 1238250"/>
                <a:gd name="connsiteY2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0" h="438150">
                  <a:moveTo>
                    <a:pt x="0" y="438150"/>
                  </a:moveTo>
                  <a:lnTo>
                    <a:pt x="361950" y="0"/>
                  </a:lnTo>
                  <a:lnTo>
                    <a:pt x="123825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77405" y="1400830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solidFill>
                    <a:srgbClr val="FF0000"/>
                  </a:solidFill>
                </a:rPr>
                <a:t>L2</a:t>
              </a:r>
              <a:endParaRPr lang="ko-KR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93710" y="1638955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</a:rPr>
                <a:t>정지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867272" y="2395536"/>
            <a:ext cx="3479370" cy="1353675"/>
            <a:chOff x="4867272" y="2395536"/>
            <a:chExt cx="3479370" cy="1353675"/>
          </a:xfrm>
        </p:grpSpPr>
        <p:grpSp>
          <p:nvGrpSpPr>
            <p:cNvPr id="34" name="그룹 33"/>
            <p:cNvGrpSpPr/>
            <p:nvPr/>
          </p:nvGrpSpPr>
          <p:grpSpPr>
            <a:xfrm>
              <a:off x="5810250" y="2762249"/>
              <a:ext cx="2536392" cy="986962"/>
              <a:chOff x="5810250" y="2762249"/>
              <a:chExt cx="2536392" cy="986962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6700216" y="3164436"/>
                <a:ext cx="6992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smtClean="0">
                    <a:solidFill>
                      <a:srgbClr val="FF0000"/>
                    </a:solidFill>
                  </a:rPr>
                  <a:t>R2</a:t>
                </a:r>
                <a:endParaRPr lang="ko-KR" alt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자유형 26"/>
              <p:cNvSpPr/>
              <p:nvPr/>
            </p:nvSpPr>
            <p:spPr>
              <a:xfrm>
                <a:off x="5810250" y="2762249"/>
                <a:ext cx="1627296" cy="413586"/>
              </a:xfrm>
              <a:custGeom>
                <a:avLst/>
                <a:gdLst>
                  <a:gd name="connsiteX0" fmla="*/ 0 w 1047750"/>
                  <a:gd name="connsiteY0" fmla="*/ 0 h 228600"/>
                  <a:gd name="connsiteX1" fmla="*/ 304800 w 1047750"/>
                  <a:gd name="connsiteY1" fmla="*/ 228600 h 228600"/>
                  <a:gd name="connsiteX2" fmla="*/ 1047750 w 1047750"/>
                  <a:gd name="connsiteY2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228600">
                    <a:moveTo>
                      <a:pt x="0" y="0"/>
                    </a:moveTo>
                    <a:lnTo>
                      <a:pt x="304800" y="228600"/>
                    </a:lnTo>
                    <a:lnTo>
                      <a:pt x="1047750" y="228600"/>
                    </a:ln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507951" y="2914225"/>
                <a:ext cx="8386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dirty="0" smtClean="0">
                    <a:solidFill>
                      <a:schemeClr val="bg1"/>
                    </a:solidFill>
                  </a:rPr>
                  <a:t>전진</a:t>
                </a: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1" name="모서리가 둥근 직사각형 40"/>
            <p:cNvSpPr/>
            <p:nvPr/>
          </p:nvSpPr>
          <p:spPr>
            <a:xfrm flipH="1">
              <a:off x="4867272" y="2395536"/>
              <a:ext cx="1038227" cy="37623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33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9051" y="229122"/>
            <a:ext cx="3759812" cy="760959"/>
          </a:xfrm>
          <a:prstGeom prst="rect">
            <a:avLst/>
          </a:prstGeom>
          <a:noFill/>
          <a:ln w="12700">
            <a:solidFill>
              <a:srgbClr val="FBC201"/>
            </a:solidFill>
          </a:ln>
        </p:spPr>
        <p:txBody>
          <a:bodyPr wrap="none" lIns="252000" tIns="72000" rIns="252000" bIns="72000" rtlCol="0">
            <a:spAutoFit/>
          </a:bodyPr>
          <a:lstStyle/>
          <a:p>
            <a:r>
              <a:rPr lang="en-US" altLang="ko-KR" sz="4000" dirty="0" smtClean="0">
                <a:solidFill>
                  <a:srgbClr val="FBC201"/>
                </a:solidFill>
                <a:latin typeface="+mj-lt"/>
              </a:rPr>
              <a:t>003. </a:t>
            </a:r>
            <a:r>
              <a:rPr lang="ko-KR" altLang="en-US" sz="4000" dirty="0" smtClean="0">
                <a:solidFill>
                  <a:srgbClr val="FBC201"/>
                </a:solidFill>
                <a:latin typeface="+mj-lt"/>
              </a:rPr>
              <a:t>코스 소개</a:t>
            </a:r>
            <a:endParaRPr lang="ko-KR" altLang="en-US" sz="4000" dirty="0">
              <a:solidFill>
                <a:srgbClr val="FBC201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017" y="1463040"/>
            <a:ext cx="7720149" cy="408867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accent4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436946" y="5831866"/>
            <a:ext cx="6197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C000"/>
                </a:solidFill>
              </a:rPr>
              <a:t>실제 운전면허 코스를 배경으로 제작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0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9051" y="229122"/>
            <a:ext cx="3631572" cy="760959"/>
          </a:xfrm>
          <a:prstGeom prst="rect">
            <a:avLst/>
          </a:prstGeom>
          <a:noFill/>
          <a:ln w="12700">
            <a:solidFill>
              <a:srgbClr val="FBC201"/>
            </a:solidFill>
          </a:ln>
        </p:spPr>
        <p:txBody>
          <a:bodyPr wrap="none" lIns="252000" tIns="72000" rIns="252000" bIns="72000" rtlCol="0">
            <a:spAutoFit/>
          </a:bodyPr>
          <a:lstStyle/>
          <a:p>
            <a:r>
              <a:rPr lang="en-US" altLang="ko-KR" sz="4000" dirty="0" smtClean="0">
                <a:solidFill>
                  <a:srgbClr val="FBC201"/>
                </a:solidFill>
                <a:latin typeface="+mj-lt"/>
              </a:rPr>
              <a:t>004. </a:t>
            </a:r>
            <a:r>
              <a:rPr lang="ko-KR" altLang="en-US" sz="4000" dirty="0" smtClean="0">
                <a:solidFill>
                  <a:srgbClr val="FBC201"/>
                </a:solidFill>
                <a:latin typeface="+mj-lt"/>
              </a:rPr>
              <a:t>기능소개</a:t>
            </a:r>
            <a:endParaRPr lang="ko-KR" altLang="en-US" sz="4000" dirty="0">
              <a:solidFill>
                <a:srgbClr val="FBC20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50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641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 Bold"/>
        <a:ea typeface="나눔스퀘어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 Bold"/>
        <a:ea typeface="나눔스퀘어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열정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2187</TotalTime>
  <Words>98</Words>
  <Application>Microsoft Office PowerPoint</Application>
  <PresentationFormat>화면 슬라이드 쇼(4:3)</PresentationFormat>
  <Paragraphs>38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굴림</vt:lpstr>
      <vt:lpstr>Arial</vt:lpstr>
      <vt:lpstr>나눔스퀘어</vt:lpstr>
      <vt:lpstr>Century Gothic</vt:lpstr>
      <vt:lpstr>나눔스퀘어 Bold</vt:lpstr>
      <vt:lpstr>HY중고딕</vt:lpstr>
      <vt:lpstr>나눔스퀘어 ExtraBold</vt:lpstr>
      <vt:lpstr>Verdana</vt:lpstr>
      <vt:lpstr>Wingdings 2</vt:lpstr>
      <vt:lpstr>Office 테마</vt:lpstr>
      <vt:lpstr>1_Office 테마</vt:lpstr>
      <vt:lpstr>열정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Jinhyuck</cp:lastModifiedBy>
  <cp:revision>88</cp:revision>
  <dcterms:created xsi:type="dcterms:W3CDTF">2017-05-16T07:34:11Z</dcterms:created>
  <dcterms:modified xsi:type="dcterms:W3CDTF">2017-09-28T01:45:49Z</dcterms:modified>
</cp:coreProperties>
</file>