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3716000" cy="24384000"/>
  <p:embeddedFontLst>
    <p:embeddedFont>
      <p:font typeface="Arial Black" panose="020B0A04020102020204" pitchFamily="34" charset="0"/>
      <p:regular r:id="rId14"/>
      <p:bold r:id="rId15"/>
    </p:embeddedFont>
    <p:embeddedFont>
      <p:font typeface="EB Garamond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sm+DuiZ8T6AWY+IKxdm2tMxw0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2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d0144c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7d0144c7e0_0_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1500188" y="1173106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2694429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7"/>
          <p:cNvSpPr txBox="1"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1">
  <p:cSld name="Timeline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>
            <a:spLocks noGrp="1"/>
          </p:cNvSpPr>
          <p:nvPr>
            <p:ph type="pic" idx="3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96" name="Google Shape;96;p26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97" name="Google Shape;97;p26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/>
              <a:ahLst/>
              <a:cxnLst/>
              <a:rect l="l" t="t" r="r" b="b"/>
              <a:pathLst>
                <a:path w="1970627" h="1990267" extrusionOk="0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3">
  <p:cSld name="Timeline 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1" y="0"/>
            <a:ext cx="1550562" cy="2545382"/>
          </a:xfrm>
          <a:custGeom>
            <a:avLst/>
            <a:gdLst/>
            <a:ahLst/>
            <a:cxnLst/>
            <a:rect l="l" t="t" r="r" b="b"/>
            <a:pathLst>
              <a:path w="1550562" h="2545382" extrusionOk="0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27"/>
          <p:cNvSpPr/>
          <p:nvPr/>
        </p:nvSpPr>
        <p:spPr>
          <a:xfrm>
            <a:off x="1" y="-1"/>
            <a:ext cx="682740" cy="1500050"/>
          </a:xfrm>
          <a:custGeom>
            <a:avLst/>
            <a:gdLst/>
            <a:ahLst/>
            <a:cxnLst/>
            <a:rect l="l" t="t" r="r" b="b"/>
            <a:pathLst>
              <a:path w="682740" h="1500050" extrusionOk="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170445" y="314191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2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28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7527501" y="0"/>
            <a:ext cx="4671276" cy="6857999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9" name="Google Shape;11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3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3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8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8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8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18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2">
  <p:cSld name="Introduction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19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19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9"/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>
            <a:spLocks noGrp="1"/>
          </p:cNvSpPr>
          <p:nvPr>
            <p:ph type="pic" idx="2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0"/>
          <p:cNvSpPr/>
          <p:nvPr/>
        </p:nvSpPr>
        <p:spPr>
          <a:xfrm rot="-5400000">
            <a:off x="5760023" y="3764463"/>
            <a:ext cx="2812357" cy="3394143"/>
          </a:xfrm>
          <a:custGeom>
            <a:avLst/>
            <a:gdLst/>
            <a:ahLst/>
            <a:cxnLst/>
            <a:rect l="l" t="t" r="r" b="b"/>
            <a:pathLst>
              <a:path w="2812357" h="3394143" extrusionOk="0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20"/>
          <p:cNvSpPr/>
          <p:nvPr/>
        </p:nvSpPr>
        <p:spPr>
          <a:xfrm>
            <a:off x="0" y="3463854"/>
            <a:ext cx="435241" cy="3394146"/>
          </a:xfrm>
          <a:custGeom>
            <a:avLst/>
            <a:gdLst/>
            <a:ahLst/>
            <a:cxnLst/>
            <a:rect l="l" t="t" r="r" b="b"/>
            <a:pathLst>
              <a:path w="435241" h="3394146" extrusionOk="0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>
            <a:spLocks noGrp="1"/>
          </p:cNvSpPr>
          <p:nvPr>
            <p:ph type="pic" idx="2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2">
  <p:cSld name="Summary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8989454" y="-2546"/>
            <a:ext cx="3202546" cy="3441072"/>
          </a:xfrm>
          <a:custGeom>
            <a:avLst/>
            <a:gdLst/>
            <a:ahLst/>
            <a:cxnLst/>
            <a:rect l="l" t="t" r="r" b="b"/>
            <a:pathLst>
              <a:path w="3202546" h="3441072" extrusionOk="0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21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21"/>
          <p:cNvSpPr/>
          <p:nvPr/>
        </p:nvSpPr>
        <p:spPr>
          <a:xfrm rot="10800000" flipH="1">
            <a:off x="-20086" y="5331514"/>
            <a:ext cx="2148416" cy="1526486"/>
          </a:xfrm>
          <a:custGeom>
            <a:avLst/>
            <a:gdLst/>
            <a:ahLst/>
            <a:cxnLst/>
            <a:rect l="l" t="t" r="r" b="b"/>
            <a:pathLst>
              <a:path w="2148416" h="1526486" extrusionOk="0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/>
            <a:ahLst/>
            <a:cxnLst/>
            <a:rect l="l" t="t" r="r" b="b"/>
            <a:pathLst>
              <a:path w="775021" h="387513" extrusionOk="0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3">
  <p:cSld name="Summary 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/>
          <p:nvPr/>
        </p:nvSpPr>
        <p:spPr>
          <a:xfrm rot="10800000">
            <a:off x="-3" y="4420134"/>
            <a:ext cx="1293237" cy="2437866"/>
          </a:xfrm>
          <a:custGeom>
            <a:avLst/>
            <a:gdLst/>
            <a:ahLst/>
            <a:cxnLst/>
            <a:rect l="l" t="t" r="r" b="b"/>
            <a:pathLst>
              <a:path w="1293237" h="2437866" extrusionOk="0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0" name="Google Shape;60;p22"/>
          <p:cNvPicPr preferRelativeResize="0"/>
          <p:nvPr/>
        </p:nvPicPr>
        <p:blipFill rotWithShape="1">
          <a:blip r:embed="rId3">
            <a:alphaModFix/>
          </a:blip>
          <a:srcRect t="11443" r="10856"/>
          <a:stretch/>
        </p:blipFill>
        <p:spPr>
          <a:xfrm rot="-5400000">
            <a:off x="-6447" y="6444"/>
            <a:ext cx="1961253" cy="1948364"/>
          </a:xfrm>
          <a:custGeom>
            <a:avLst/>
            <a:gdLst/>
            <a:ahLst/>
            <a:cxnLst/>
            <a:rect l="l" t="t" r="r" b="b"/>
            <a:pathLst>
              <a:path w="1961253" h="1948364" extrusionOk="0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1" name="Google Shape;61;p22"/>
          <p:cNvSpPr/>
          <p:nvPr/>
        </p:nvSpPr>
        <p:spPr>
          <a:xfrm>
            <a:off x="396626" y="4929577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23"/>
          <p:cNvSpPr/>
          <p:nvPr/>
        </p:nvSpPr>
        <p:spPr>
          <a:xfrm rot="-5400000" flipH="1">
            <a:off x="-9389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2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4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7" name="Google Shape;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/>
          <p:nvPr/>
        </p:nvSpPr>
        <p:spPr>
          <a:xfrm>
            <a:off x="8989454" y="3427336"/>
            <a:ext cx="3202546" cy="3430665"/>
          </a:xfrm>
          <a:custGeom>
            <a:avLst/>
            <a:gdLst/>
            <a:ahLst/>
            <a:cxnLst/>
            <a:rect l="l" t="t" r="r" b="b"/>
            <a:pathLst>
              <a:path w="3202546" h="3430665" extrusionOk="0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8989454" y="3654149"/>
            <a:ext cx="3202546" cy="3203852"/>
          </a:xfrm>
          <a:custGeom>
            <a:avLst/>
            <a:gdLst/>
            <a:ahLst/>
            <a:cxnLst/>
            <a:rect l="l" t="t" r="r" b="b"/>
            <a:pathLst>
              <a:path w="3202546" h="3203852" extrusionOk="0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8989455" y="1"/>
            <a:ext cx="3202545" cy="3437345"/>
          </a:xfrm>
          <a:custGeom>
            <a:avLst/>
            <a:gdLst/>
            <a:ahLst/>
            <a:cxnLst/>
            <a:rect l="l" t="t" r="r" b="b"/>
            <a:pathLst>
              <a:path w="3202545" h="3437345" extrusionOk="0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8989454" y="6681"/>
            <a:ext cx="3202546" cy="3436477"/>
          </a:xfrm>
          <a:custGeom>
            <a:avLst/>
            <a:gdLst/>
            <a:ahLst/>
            <a:cxnLst/>
            <a:rect l="l" t="t" r="r" b="b"/>
            <a:pathLst>
              <a:path w="3202546" h="3436477" extrusionOk="0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25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sz="38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899789" y="1386922"/>
            <a:ext cx="6392421" cy="124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EMPLOYMENT STATISTICS DASH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6DCFB-228F-577B-3570-32F146722B38}"/>
              </a:ext>
            </a:extLst>
          </p:cNvPr>
          <p:cNvSpPr txBox="1"/>
          <p:nvPr/>
        </p:nvSpPr>
        <p:spPr>
          <a:xfrm>
            <a:off x="2266949" y="2202418"/>
            <a:ext cx="765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2C8F"/>
                </a:solidFill>
                <a:latin typeface="Arial Black"/>
                <a:sym typeface="Arial Black"/>
              </a:rPr>
              <a:t>T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sym typeface="Arial Black"/>
              </a:rPr>
              <a:t>eam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sym typeface="Arial Black"/>
              </a:rPr>
              <a:t> 13</a:t>
            </a:r>
          </a:p>
          <a:p>
            <a:pPr algn="ctr"/>
            <a:r>
              <a:rPr lang="en-US" b="1" dirty="0">
                <a:solidFill>
                  <a:srgbClr val="1F2C8F"/>
                </a:solidFill>
                <a:latin typeface="Arial Black"/>
                <a:sym typeface="Arial Black"/>
              </a:rPr>
              <a:t>Jackson Shelton, Justin Varela, Pranav Prathap, Yixuan Tan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729499" y="2326660"/>
            <a:ext cx="77964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7900"/>
              <a:t>DEMO</a:t>
            </a:r>
            <a:endParaRPr sz="7900"/>
          </a:p>
        </p:txBody>
      </p:sp>
      <p:sp>
        <p:nvSpPr>
          <p:cNvPr id="214" name="Google Shape;214;p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2584950" y="2794493"/>
            <a:ext cx="76317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6700"/>
              <a:t>Questions?</a:t>
            </a:r>
            <a:endParaRPr sz="6700"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729803" y="50337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824248" y="1907361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Introduction and Goal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Building Line Plots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Building Choropleth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Use Cases and Demo</a:t>
            </a:r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81566" y="130052"/>
            <a:ext cx="10563142" cy="80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GOAL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892936" y="794197"/>
            <a:ext cx="91527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 dashboard using FRED data to provide an overview of employment statistics by industry.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 to identify potential events and to provide statistical background to identified events.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Three Components: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Employee </a:t>
            </a: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headcounts</a:t>
            </a:r>
            <a:r>
              <a:rPr lang="en-US" sz="24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by industry over time (Line)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Employment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industry by state over time (Choropleth)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Wage by industry over time (Line)</a:t>
            </a:r>
            <a:endParaRPr/>
          </a:p>
          <a:p>
            <a:pPr marL="742950" marR="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450760" y="417624"/>
            <a:ext cx="11148812" cy="5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(BASIC INPUTS) 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592428" y="906712"/>
            <a:ext cx="9491730" cy="305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The headcount and wage graphs operate on the same code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Build data frame outside of callback using FRED datasets for each industry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Incorporate a dcc checkbox to take user input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Within callback, filter data frame by selected industries and plot.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00" y="6362694"/>
            <a:ext cx="6753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00" y="3589050"/>
            <a:ext cx="4544499" cy="2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14400" y="383279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(DATE)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A user may want to see a specific range with more clarity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Incorporate a dcc date range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Within callback, use the start date and end date to filter the data frame and plot</a:t>
            </a:r>
            <a:endParaRPr/>
          </a:p>
        </p:txBody>
      </p:sp>
      <p:sp>
        <p:nvSpPr>
          <p:cNvPr id="175" name="Google Shape;175;p5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13" y="5367586"/>
            <a:ext cx="6414456" cy="63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(TWO Y-AXES)</a:t>
            </a:r>
            <a:endParaRPr/>
          </a:p>
        </p:txBody>
      </p:sp>
      <p:sp>
        <p:nvSpPr>
          <p:cNvPr id="183" name="Google Shape;183;p6"/>
          <p:cNvSpPr txBox="1">
            <a:spLocks noGrp="1"/>
          </p:cNvSpPr>
          <p:nvPr>
            <p:ph type="body" idx="1"/>
          </p:nvPr>
        </p:nvSpPr>
        <p:spPr>
          <a:xfrm>
            <a:off x="460800" y="2156250"/>
            <a:ext cx="67068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85000" lnSpcReduction="20000"/>
          </a:bodyPr>
          <a:lstStyle/>
          <a:p>
            <a:pPr marL="347472" lvl="0" indent="-387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Plotly does not natively support two y-axes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Required plotly subplots and plotly graph objects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Include a separate checklist element to act as a toggle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Toggle determines how you build graph</a:t>
            </a:r>
            <a:endParaRPr sz="3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5" name="Google Shape;1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0" y="2280125"/>
            <a:ext cx="5389226" cy="37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CHOROPLETH</a:t>
            </a: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74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Required industry headcounts by both state and industry.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Massive dataset, requires external saving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Year and month selector included to be able to see every release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states are missing data depending on the industry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industries are so concentrated in some states that it makes the choropleth hard to read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25" y="4376924"/>
            <a:ext cx="11437826" cy="2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d0144c7e0_0_0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CHOROPLETH (ADJUSTMENT)</a:t>
            </a:r>
            <a:endParaRPr/>
          </a:p>
        </p:txBody>
      </p:sp>
      <p:sp>
        <p:nvSpPr>
          <p:cNvPr id="199" name="Google Shape;199;g37d0144c7e0_0_0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Adjusted Choropleth to show industry presence as a percentage of total non-farm jobs.</a:t>
            </a:r>
            <a:endParaRPr sz="2500"/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Ensures that more populous states are not overrepresented on Choropleth</a:t>
            </a:r>
            <a:endParaRPr sz="2500"/>
          </a:p>
        </p:txBody>
      </p:sp>
      <p:sp>
        <p:nvSpPr>
          <p:cNvPr id="200" name="Google Shape;200;g37d0144c7e0_0_0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1" name="Google Shape;201;g37d0144c7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4152904"/>
            <a:ext cx="102584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4204000" y="269375"/>
            <a:ext cx="7043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body" idx="1"/>
          </p:nvPr>
        </p:nvSpPr>
        <p:spPr>
          <a:xfrm>
            <a:off x="4284400" y="1219900"/>
            <a:ext cx="7043700" cy="5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700"/>
              <a:t>Finding the statistical impact of an event on employment and wages in a given industry:</a:t>
            </a:r>
            <a:endParaRPr sz="2700"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large were the COVID-19 employment dips for each industry?</a:t>
            </a:r>
            <a:endParaRPr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How have wages in industries responded to inflation post-COVID?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trends and concentrations for further research:</a:t>
            </a:r>
            <a:endParaRPr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Why are education and health services resistant to recessions?</a:t>
            </a:r>
            <a:endParaRPr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Why does Texas have a high concentration of mining and logging industries?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Arial Black</vt:lpstr>
      <vt:lpstr>EB Garamond</vt:lpstr>
      <vt:lpstr>Custom</vt:lpstr>
      <vt:lpstr>EMPLOYMENT STATISTICS DASH </vt:lpstr>
      <vt:lpstr>TABLE OF CONTENTS</vt:lpstr>
      <vt:lpstr>THE GOAL</vt:lpstr>
      <vt:lpstr>BUILDING LINE PLOTS (BASIC INPUTS) </vt:lpstr>
      <vt:lpstr>BUILDING LINE PLOTS (DATE)</vt:lpstr>
      <vt:lpstr>BUILDING LINE PLOTS (TWO Y-AXES)</vt:lpstr>
      <vt:lpstr>BUILDING CHOROPLETH</vt:lpstr>
      <vt:lpstr>BUILDING CHOROPLETH (ADJUSTMENT)</vt:lpstr>
      <vt:lpstr>USE CASES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Shelton, Jackson Harper</dc:creator>
  <cp:lastModifiedBy>Shelton, Jackson Harper</cp:lastModifiedBy>
  <cp:revision>1</cp:revision>
  <dcterms:created xsi:type="dcterms:W3CDTF">2025-09-09T11:19:41Z</dcterms:created>
  <dcterms:modified xsi:type="dcterms:W3CDTF">2025-09-09T23:00:10Z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