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32" r:id="rId2"/>
    <p:sldId id="359" r:id="rId3"/>
    <p:sldId id="370" r:id="rId4"/>
    <p:sldId id="371" r:id="rId5"/>
    <p:sldId id="366" r:id="rId6"/>
    <p:sldId id="336" r:id="rId7"/>
    <p:sldId id="367" r:id="rId8"/>
    <p:sldId id="374" r:id="rId9"/>
    <p:sldId id="342" r:id="rId10"/>
    <p:sldId id="351" r:id="rId11"/>
    <p:sldId id="372" r:id="rId12"/>
    <p:sldId id="373" r:id="rId13"/>
    <p:sldId id="348" r:id="rId14"/>
    <p:sldId id="349" r:id="rId1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9" autoAdjust="0"/>
    <p:restoredTop sz="96139" autoAdjust="0"/>
  </p:normalViewPr>
  <p:slideViewPr>
    <p:cSldViewPr snapToGrid="0">
      <p:cViewPr varScale="1">
        <p:scale>
          <a:sx n="107" d="100"/>
          <a:sy n="107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9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313EE3-B762-4DFE-B375-2C3DA45158E1}" type="doc">
      <dgm:prSet loTypeId="urn:microsoft.com/office/officeart/2005/8/layout/arrow4" loCatId="relationship" qsTypeId="urn:microsoft.com/office/officeart/2005/8/quickstyle/3d5" qsCatId="3D" csTypeId="urn:microsoft.com/office/officeart/2005/8/colors/accent2_4" csCatId="accent2" phldr="1"/>
      <dgm:spPr/>
      <dgm:t>
        <a:bodyPr/>
        <a:lstStyle/>
        <a:p>
          <a:pPr latinLnBrk="1"/>
          <a:endParaRPr lang="ko-KR" altLang="en-US"/>
        </a:p>
      </dgm:t>
    </dgm:pt>
    <dgm:pt modelId="{EAD75DFF-0C3E-4135-BB9B-63B5D597521F}">
      <dgm:prSet phldrT="[텍스트]"/>
      <dgm:spPr/>
      <dgm:t>
        <a:bodyPr/>
        <a:lstStyle/>
        <a:p>
          <a:pPr latinLnBrk="1"/>
          <a:r>
            <a:rPr lang="ko-KR" altLang="en-US" b="1" u="none" dirty="0" err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혁신대전</a:t>
          </a:r>
          <a:endParaRPr lang="ko-KR" altLang="en-US" b="1" u="none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5459DC1-C7ED-4B9D-B59A-3A0E09DF6655}" type="parTrans" cxnId="{5A8C9456-E589-4CF8-97A5-A6060F2DCA38}">
      <dgm:prSet/>
      <dgm:spPr/>
      <dgm:t>
        <a:bodyPr/>
        <a:lstStyle/>
        <a:p>
          <a:pPr latinLnBrk="1"/>
          <a:endParaRPr lang="ko-KR" altLang="en-US"/>
        </a:p>
      </dgm:t>
    </dgm:pt>
    <dgm:pt modelId="{2CEDBADF-5818-418F-9CBF-DEA09E399883}" type="sibTrans" cxnId="{5A8C9456-E589-4CF8-97A5-A6060F2DCA38}">
      <dgm:prSet/>
      <dgm:spPr/>
      <dgm:t>
        <a:bodyPr/>
        <a:lstStyle/>
        <a:p>
          <a:pPr latinLnBrk="1"/>
          <a:endParaRPr lang="ko-KR" altLang="en-US"/>
        </a:p>
      </dgm:t>
    </dgm:pt>
    <dgm:pt modelId="{A02B0DDD-7EB3-440B-BA9A-DAA2F84925A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>
                  <a:lumMod val="65000"/>
                </a:schemeClr>
              </a:solidFill>
            </a:rPr>
            <a:t>상품화</a:t>
          </a:r>
          <a:endParaRPr lang="ko-KR" altLang="en-US" dirty="0">
            <a:solidFill>
              <a:schemeClr val="bg1">
                <a:lumMod val="65000"/>
              </a:schemeClr>
            </a:solidFill>
          </a:endParaRPr>
        </a:p>
      </dgm:t>
    </dgm:pt>
    <dgm:pt modelId="{DEAD5333-8E71-4372-96C0-694E8DB1E162}" type="parTrans" cxnId="{E05E3E9A-CB8E-4E2A-BD41-60EC4F698B03}">
      <dgm:prSet/>
      <dgm:spPr/>
      <dgm:t>
        <a:bodyPr/>
        <a:lstStyle/>
        <a:p>
          <a:pPr latinLnBrk="1"/>
          <a:endParaRPr lang="ko-KR" altLang="en-US"/>
        </a:p>
      </dgm:t>
    </dgm:pt>
    <dgm:pt modelId="{CB34FDD9-A5E1-43A8-B409-B163F2A05ADA}" type="sibTrans" cxnId="{E05E3E9A-CB8E-4E2A-BD41-60EC4F698B03}">
      <dgm:prSet/>
      <dgm:spPr/>
      <dgm:t>
        <a:bodyPr/>
        <a:lstStyle/>
        <a:p>
          <a:pPr latinLnBrk="1"/>
          <a:endParaRPr lang="ko-KR" altLang="en-US"/>
        </a:p>
      </dgm:t>
    </dgm:pt>
    <dgm:pt modelId="{8FC10362-E9AA-4EDF-8D48-44750A9B56F7}" type="pres">
      <dgm:prSet presAssocID="{FB313EE3-B762-4DFE-B375-2C3DA45158E1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C64823-1F52-4C85-B700-76E841497A1D}" type="pres">
      <dgm:prSet presAssocID="{EAD75DFF-0C3E-4135-BB9B-63B5D597521F}" presName="upArrow" presStyleLbl="node1" presStyleIdx="0" presStyleCnt="2" custLinFactNeighborX="-16239" custLinFactNeighborY="-13031"/>
      <dgm:spPr>
        <a:solidFill>
          <a:srgbClr val="FF0000"/>
        </a:solidFill>
      </dgm:spPr>
    </dgm:pt>
    <dgm:pt modelId="{4D5392E1-94C5-41A0-AFA8-D39930E394FD}" type="pres">
      <dgm:prSet presAssocID="{EAD75DFF-0C3E-4135-BB9B-63B5D597521F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65C345-5FFA-4549-8700-E62FE94D32F3}" type="pres">
      <dgm:prSet presAssocID="{A02B0DDD-7EB3-440B-BA9A-DAA2F84925A7}" presName="downArrow" presStyleLbl="node1" presStyleIdx="1" presStyleCnt="2" custLinFactNeighborX="-2393"/>
      <dgm:spPr>
        <a:solidFill>
          <a:schemeClr val="bg1">
            <a:lumMod val="75000"/>
          </a:schemeClr>
        </a:solidFill>
      </dgm:spPr>
    </dgm:pt>
    <dgm:pt modelId="{3C2D2D66-2416-4ED9-8CF0-CAD6C276010E}" type="pres">
      <dgm:prSet presAssocID="{A02B0DDD-7EB3-440B-BA9A-DAA2F84925A7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05E3E9A-CB8E-4E2A-BD41-60EC4F698B03}" srcId="{FB313EE3-B762-4DFE-B375-2C3DA45158E1}" destId="{A02B0DDD-7EB3-440B-BA9A-DAA2F84925A7}" srcOrd="1" destOrd="0" parTransId="{DEAD5333-8E71-4372-96C0-694E8DB1E162}" sibTransId="{CB34FDD9-A5E1-43A8-B409-B163F2A05ADA}"/>
    <dgm:cxn modelId="{B08C26F2-4A98-491D-8CE9-E094707CAA9C}" type="presOf" srcId="{FB313EE3-B762-4DFE-B375-2C3DA45158E1}" destId="{8FC10362-E9AA-4EDF-8D48-44750A9B56F7}" srcOrd="0" destOrd="0" presId="urn:microsoft.com/office/officeart/2005/8/layout/arrow4"/>
    <dgm:cxn modelId="{5A8C9456-E589-4CF8-97A5-A6060F2DCA38}" srcId="{FB313EE3-B762-4DFE-B375-2C3DA45158E1}" destId="{EAD75DFF-0C3E-4135-BB9B-63B5D597521F}" srcOrd="0" destOrd="0" parTransId="{A5459DC1-C7ED-4B9D-B59A-3A0E09DF6655}" sibTransId="{2CEDBADF-5818-418F-9CBF-DEA09E399883}"/>
    <dgm:cxn modelId="{13418CC7-0748-4580-89DA-BB3323457F36}" type="presOf" srcId="{A02B0DDD-7EB3-440B-BA9A-DAA2F84925A7}" destId="{3C2D2D66-2416-4ED9-8CF0-CAD6C276010E}" srcOrd="0" destOrd="0" presId="urn:microsoft.com/office/officeart/2005/8/layout/arrow4"/>
    <dgm:cxn modelId="{1142C737-6EC1-47B7-AE54-6B62A64DEC4B}" type="presOf" srcId="{EAD75DFF-0C3E-4135-BB9B-63B5D597521F}" destId="{4D5392E1-94C5-41A0-AFA8-D39930E394FD}" srcOrd="0" destOrd="0" presId="urn:microsoft.com/office/officeart/2005/8/layout/arrow4"/>
    <dgm:cxn modelId="{BC14DCE0-5E6E-4CA3-B745-FCE2CECF0881}" type="presParOf" srcId="{8FC10362-E9AA-4EDF-8D48-44750A9B56F7}" destId="{3FC64823-1F52-4C85-B700-76E841497A1D}" srcOrd="0" destOrd="0" presId="urn:microsoft.com/office/officeart/2005/8/layout/arrow4"/>
    <dgm:cxn modelId="{86EB7785-B13C-43EA-8AAB-6B9E35A96D64}" type="presParOf" srcId="{8FC10362-E9AA-4EDF-8D48-44750A9B56F7}" destId="{4D5392E1-94C5-41A0-AFA8-D39930E394FD}" srcOrd="1" destOrd="0" presId="urn:microsoft.com/office/officeart/2005/8/layout/arrow4"/>
    <dgm:cxn modelId="{48D5F92B-C581-4712-B012-477E842F67F8}" type="presParOf" srcId="{8FC10362-E9AA-4EDF-8D48-44750A9B56F7}" destId="{B565C345-5FFA-4549-8700-E62FE94D32F3}" srcOrd="2" destOrd="0" presId="urn:microsoft.com/office/officeart/2005/8/layout/arrow4"/>
    <dgm:cxn modelId="{26856E6D-0CC4-4D76-9BA0-E2FC6A92D30D}" type="presParOf" srcId="{8FC10362-E9AA-4EDF-8D48-44750A9B56F7}" destId="{3C2D2D66-2416-4ED9-8CF0-CAD6C276010E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64823-1F52-4C85-B700-76E841497A1D}">
      <dsp:nvSpPr>
        <dsp:cNvPr id="0" name=""/>
        <dsp:cNvSpPr/>
      </dsp:nvSpPr>
      <dsp:spPr>
        <a:xfrm>
          <a:off x="0" y="0"/>
          <a:ext cx="434746" cy="560108"/>
        </a:xfrm>
        <a:prstGeom prst="upArrow">
          <a:avLst/>
        </a:prstGeom>
        <a:solidFill>
          <a:srgbClr val="FF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392E1-94C5-41A0-AFA8-D39930E394FD}">
      <dsp:nvSpPr>
        <dsp:cNvPr id="0" name=""/>
        <dsp:cNvSpPr/>
      </dsp:nvSpPr>
      <dsp:spPr>
        <a:xfrm>
          <a:off x="448513" y="0"/>
          <a:ext cx="737752" cy="560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0" rIns="78232" bIns="78232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u="none" kern="1200" dirty="0" err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혁신대전</a:t>
          </a:r>
          <a:endParaRPr lang="ko-KR" altLang="en-US" sz="1100" b="1" u="none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8513" y="0"/>
        <a:ext cx="737752" cy="560108"/>
      </dsp:txXfrm>
    </dsp:sp>
    <dsp:sp modelId="{B565C345-5FFA-4549-8700-E62FE94D32F3}">
      <dsp:nvSpPr>
        <dsp:cNvPr id="0" name=""/>
        <dsp:cNvSpPr/>
      </dsp:nvSpPr>
      <dsp:spPr>
        <a:xfrm>
          <a:off x="120745" y="606783"/>
          <a:ext cx="434746" cy="560108"/>
        </a:xfrm>
        <a:prstGeom prst="downArrow">
          <a:avLst/>
        </a:prstGeom>
        <a:solidFill>
          <a:schemeClr val="bg1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D2D66-2416-4ED9-8CF0-CAD6C276010E}">
      <dsp:nvSpPr>
        <dsp:cNvPr id="0" name=""/>
        <dsp:cNvSpPr/>
      </dsp:nvSpPr>
      <dsp:spPr>
        <a:xfrm>
          <a:off x="578938" y="606783"/>
          <a:ext cx="737752" cy="560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0" rIns="78232" bIns="78232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bg1">
                  <a:lumMod val="65000"/>
                </a:schemeClr>
              </a:solidFill>
            </a:rPr>
            <a:t>상품화</a:t>
          </a:r>
          <a:endParaRPr lang="ko-KR" altLang="en-US" sz="11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78938" y="606783"/>
        <a:ext cx="737752" cy="560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1036D-0C46-43AD-ACBA-C2C3C2AE422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BFE92-7860-44A2-8BC6-B1ABEA11B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5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FE92-7860-44A2-8BC6-B1ABEA11B8E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4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FE92-7860-44A2-8BC6-B1ABEA11B8E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53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19"/>
          <a:stretch/>
        </p:blipFill>
        <p:spPr>
          <a:xfrm rot="10800000">
            <a:off x="0" y="3631"/>
            <a:ext cx="9144000" cy="51934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17"/>
          <a:stretch/>
        </p:blipFill>
        <p:spPr>
          <a:xfrm>
            <a:off x="0" y="4053526"/>
            <a:ext cx="9144000" cy="28006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0633"/>
            <a:ext cx="7772400" cy="93914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0672"/>
            <a:ext cx="6858000" cy="5077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50" y="225202"/>
            <a:ext cx="804041" cy="7666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4" y="225594"/>
            <a:ext cx="2394716" cy="112350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968029" y="6106933"/>
            <a:ext cx="1207941" cy="25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0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83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93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8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64" r="3854" b="478"/>
          <a:stretch/>
        </p:blipFill>
        <p:spPr>
          <a:xfrm>
            <a:off x="152400" y="649606"/>
            <a:ext cx="8791575" cy="457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20" y="240718"/>
            <a:ext cx="1149733" cy="5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6"/>
            <a:ext cx="9144000" cy="6850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0672"/>
            <a:ext cx="6858000" cy="5077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4" y="225594"/>
            <a:ext cx="2394716" cy="112350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7803643" y="-11675882"/>
            <a:ext cx="84751286" cy="3020976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37680119" y="-11523482"/>
            <a:ext cx="84751286" cy="302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9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64" r="3854" b="240"/>
          <a:stretch/>
        </p:blipFill>
        <p:spPr>
          <a:xfrm>
            <a:off x="190500" y="782956"/>
            <a:ext cx="8791575" cy="457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470" y="374068"/>
            <a:ext cx="1149733" cy="5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15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35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4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0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4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5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90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E63DE-5DA2-4E2A-AE3E-071E38C44CB9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44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diagramQuickStyle" Target="../diagrams/quickStyle1.xml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12" Type="http://schemas.openxmlformats.org/officeDocument/2006/relationships/diagramLayout" Target="../diagrams/layout1.xml"/><Relationship Id="rId17" Type="http://schemas.openxmlformats.org/officeDocument/2006/relationships/image" Target="../media/image29.jpeg"/><Relationship Id="rId2" Type="http://schemas.openxmlformats.org/officeDocument/2006/relationships/image" Target="../media/image19.png"/><Relationship Id="rId16" Type="http://schemas.openxmlformats.org/officeDocument/2006/relationships/image" Target="../media/image28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diagramData" Target="../diagrams/data1.xml"/><Relationship Id="rId5" Type="http://schemas.openxmlformats.org/officeDocument/2006/relationships/image" Target="../media/image22.png"/><Relationship Id="rId15" Type="http://schemas.microsoft.com/office/2007/relationships/diagramDrawing" Target="../diagrams/drawing1.xml"/><Relationship Id="rId10" Type="http://schemas.openxmlformats.org/officeDocument/2006/relationships/image" Target="../media/image27.png"/><Relationship Id="rId4" Type="http://schemas.openxmlformats.org/officeDocument/2006/relationships/image" Target="../media/image21.jpeg"/><Relationship Id="rId9" Type="http://schemas.openxmlformats.org/officeDocument/2006/relationships/image" Target="../media/image26.png"/><Relationship Id="rId14" Type="http://schemas.openxmlformats.org/officeDocument/2006/relationships/diagramColors" Target="../diagrams/colors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/>
          <p:cNvSpPr txBox="1">
            <a:spLocks/>
          </p:cNvSpPr>
          <p:nvPr/>
        </p:nvSpPr>
        <p:spPr>
          <a:xfrm>
            <a:off x="1087395" y="2174789"/>
            <a:ext cx="7249299" cy="17394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dirty="0">
              <a:latin typeface="+mj-ea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3119434" y="5006234"/>
            <a:ext cx="2959100" cy="614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832710" y="4455560"/>
            <a:ext cx="3532549" cy="614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0" y="2227612"/>
            <a:ext cx="9144000" cy="1638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600" dirty="0" smtClean="0">
                <a:latin typeface="Arial Black" panose="020B0A04020102020204" pitchFamily="34" charset="0"/>
              </a:rPr>
              <a:t>Smart Stand</a:t>
            </a:r>
            <a:endParaRPr lang="ko-KR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9848" y="4881933"/>
            <a:ext cx="5885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◈참가자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   카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문지환선임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조재일선임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   드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문재영책임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윤희덕연구원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신진호책임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김준철책임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정용욱선임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Adviser: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이행용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028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/>
          <p:cNvSpPr txBox="1">
            <a:spLocks/>
          </p:cNvSpPr>
          <p:nvPr/>
        </p:nvSpPr>
        <p:spPr>
          <a:xfrm>
            <a:off x="1087395" y="2174789"/>
            <a:ext cx="7249299" cy="17394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dirty="0">
              <a:latin typeface="+mj-ea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3119434" y="5006234"/>
            <a:ext cx="2959100" cy="614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832710" y="4455560"/>
            <a:ext cx="3532549" cy="614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6"/>
          <p:cNvSpPr txBox="1">
            <a:spLocks/>
          </p:cNvSpPr>
          <p:nvPr/>
        </p:nvSpPr>
        <p:spPr>
          <a:xfrm>
            <a:off x="0" y="2307807"/>
            <a:ext cx="9144000" cy="13580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+mj-ea"/>
              </a:rPr>
              <a:t>APPENDIX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0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auto">
          <a:xfrm>
            <a:off x="157941" y="95735"/>
            <a:ext cx="7340139" cy="507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ko-KR"/>
            </a:defPPr>
            <a:lvl1pPr algn="just">
              <a:lnSpc>
                <a:spcPct val="90000"/>
              </a:lnSpc>
              <a:spcBef>
                <a:spcPct val="0"/>
              </a:spcBef>
              <a:buNone/>
              <a:defRPr sz="3000" b="1">
                <a:latin typeface="Meiryo UI" panose="020B0604030504040204" pitchFamily="34" charset="-128"/>
                <a:ea typeface="Meiryo UI" panose="020B0604030504040204" pitchFamily="34" charset="-128"/>
                <a:cs typeface="함초롬돋움" panose="020B0604000101010101" pitchFamily="50" charset="-127"/>
              </a:defRPr>
            </a:lvl1pPr>
          </a:lstStyle>
          <a:p>
            <a:r>
              <a:rPr lang="en-US" altLang="ko-KR" sz="3200" dirty="0" err="1" smtClean="0"/>
              <a:t>Wadiz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펀딩</a:t>
            </a:r>
            <a:r>
              <a:rPr lang="ko-KR" altLang="en-US" sz="3200" dirty="0" smtClean="0"/>
              <a:t> 방식</a:t>
            </a:r>
            <a:endParaRPr lang="ko-KR" altLang="en-US" sz="3200" dirty="0"/>
          </a:p>
        </p:txBody>
      </p:sp>
      <p:sp>
        <p:nvSpPr>
          <p:cNvPr id="21" name="직사각형 20"/>
          <p:cNvSpPr/>
          <p:nvPr/>
        </p:nvSpPr>
        <p:spPr>
          <a:xfrm>
            <a:off x="7002832" y="424513"/>
            <a:ext cx="7665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MM</a:t>
            </a:r>
            <a:endParaRPr lang="en-US" altLang="ko-KR" sz="1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3988" y="43736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00" b="1" dirty="0" smtClean="0">
                <a:solidFill>
                  <a:srgbClr val="0000FF"/>
                </a:solidFill>
              </a:rPr>
              <a:t>SOFT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72584" y="446288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HW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82404" y="44628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000" b="1" dirty="0" smtClean="0"/>
              <a:t>메카</a:t>
            </a:r>
            <a:endParaRPr lang="ko-KR" altLang="en-US" sz="1000" b="1" dirty="0"/>
          </a:p>
        </p:txBody>
      </p:sp>
      <p:sp>
        <p:nvSpPr>
          <p:cNvPr id="52" name="모서리가 접힌 도형 51">
            <a:hlinkClick r:id="rId2" action="ppaction://hlinksldjump"/>
          </p:cNvPr>
          <p:cNvSpPr/>
          <p:nvPr/>
        </p:nvSpPr>
        <p:spPr>
          <a:xfrm>
            <a:off x="8543364" y="17930"/>
            <a:ext cx="582706" cy="225681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return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941" y="800100"/>
            <a:ext cx="8518679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latin typeface="Meiryo UI" panose="020B0604030504040204" pitchFamily="34" charset="-128"/>
              </a:rPr>
              <a:t>펀딩전</a:t>
            </a:r>
            <a:endParaRPr lang="en-US" altLang="ko-KR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latin typeface="Meiryo UI" panose="020B0604030504040204" pitchFamily="34" charset="-128"/>
              </a:rPr>
              <a:t>목표금액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 및 </a:t>
            </a:r>
            <a:r>
              <a:rPr lang="ko-KR" altLang="en-US" sz="1400" dirty="0" err="1" smtClean="0">
                <a:latin typeface="Meiryo UI" panose="020B0604030504040204" pitchFamily="34" charset="-128"/>
              </a:rPr>
              <a:t>펀딩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 기간 </a:t>
            </a:r>
            <a:r>
              <a:rPr lang="en-US" altLang="ko-KR" sz="1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(30~50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일 이내</a:t>
            </a:r>
            <a:r>
              <a:rPr lang="en-US" altLang="ko-KR" sz="1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) 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설정</a:t>
            </a:r>
            <a:r>
              <a:rPr lang="en-US" altLang="ko-KR" sz="1400" dirty="0" smtClean="0">
                <a:latin typeface="Meiryo UI" panose="020B0604030504040204" pitchFamily="34" charset="-128"/>
              </a:rPr>
              <a:t>, </a:t>
            </a:r>
            <a:r>
              <a:rPr lang="ko-KR" altLang="en-US" sz="1400" dirty="0" err="1" smtClean="0">
                <a:latin typeface="Meiryo UI" panose="020B0604030504040204" pitchFamily="34" charset="-128"/>
              </a:rPr>
              <a:t>리워드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 </a:t>
            </a:r>
            <a:r>
              <a:rPr lang="ko-KR" altLang="en-US" sz="1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준비</a:t>
            </a:r>
            <a:r>
              <a:rPr lang="en-US" altLang="ko-KR" sz="1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, 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스토리 구성</a:t>
            </a:r>
            <a:endParaRPr lang="en-US" altLang="ko-KR" sz="1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Meiryo UI" panose="020B0604030504040204" pitchFamily="34" charset="-128"/>
              </a:rPr>
              <a:t>심사 기준</a:t>
            </a:r>
            <a:endParaRPr lang="en-US" altLang="ko-KR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Meiryo UI" panose="020B0604030504040204" pitchFamily="34" charset="-128"/>
              </a:rPr>
              <a:t>심사 가이드 라인</a:t>
            </a:r>
            <a:endParaRPr lang="en-US" altLang="ko-KR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Meiryo UI" panose="020B0604030504040204" pitchFamily="34" charset="-128"/>
              </a:rPr>
              <a:t>프로젝트의 목적 및 범위</a:t>
            </a:r>
            <a:r>
              <a:rPr lang="en-US" altLang="ko-KR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실제 </a:t>
            </a:r>
            <a:r>
              <a:rPr lang="ko-KR" altLang="en-US" sz="1400" dirty="0">
                <a:latin typeface="Meiryo UI" panose="020B0604030504040204" pitchFamily="34" charset="-128"/>
              </a:rPr>
              <a:t>구현 가능한 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프로젝트인가</a:t>
            </a:r>
            <a:endParaRPr lang="en-US" altLang="ko-KR" sz="1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Meiryo UI" panose="020B0604030504040204" pitchFamily="34" charset="-128"/>
              </a:rPr>
              <a:t>명확한 </a:t>
            </a:r>
            <a:r>
              <a:rPr lang="ko-KR" altLang="en-US" sz="1400" dirty="0">
                <a:latin typeface="Meiryo UI" panose="020B0604030504040204" pitchFamily="34" charset="-128"/>
              </a:rPr>
              <a:t>자금 사용 계획</a:t>
            </a:r>
            <a:r>
              <a:rPr lang="en-US" altLang="ko-KR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자금을 모금하는 </a:t>
            </a:r>
            <a:r>
              <a:rPr lang="ko-KR" altLang="en-US" sz="1400" dirty="0">
                <a:latin typeface="Meiryo UI" panose="020B0604030504040204" pitchFamily="34" charset="-128"/>
              </a:rPr>
              <a:t>목적을 분명하게 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밝혔는가</a:t>
            </a:r>
            <a:endParaRPr lang="en-US" altLang="ko-KR" sz="1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Meiryo UI" panose="020B0604030504040204" pitchFamily="34" charset="-128"/>
              </a:rPr>
              <a:t>프로젝트 </a:t>
            </a:r>
            <a:r>
              <a:rPr lang="ko-KR" altLang="en-US" sz="1400" dirty="0">
                <a:latin typeface="Meiryo UI" panose="020B0604030504040204" pitchFamily="34" charset="-128"/>
              </a:rPr>
              <a:t>및 메이커의 신뢰성</a:t>
            </a:r>
            <a:r>
              <a:rPr lang="en-US" altLang="ko-KR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ko-KR" altLang="en-US" sz="1400" dirty="0">
                <a:latin typeface="Meiryo UI" panose="020B0604030504040204" pitchFamily="34" charset="-128"/>
              </a:rPr>
              <a:t>프로젝트 스토리가 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사실인가</a:t>
            </a:r>
            <a:r>
              <a:rPr lang="en-US" altLang="ko-KR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, 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본인을 밝혔는가</a:t>
            </a:r>
            <a:endParaRPr lang="en-US" altLang="ko-KR" sz="1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latin typeface="Meiryo UI" panose="020B0604030504040204" pitchFamily="34" charset="-128"/>
              </a:rPr>
              <a:t>리워드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 제공 </a:t>
            </a:r>
            <a:r>
              <a:rPr lang="ko-KR" altLang="en-US" sz="1400" dirty="0">
                <a:latin typeface="Meiryo UI" panose="020B0604030504040204" pitchFamily="34" charset="-128"/>
              </a:rPr>
              <a:t>가능성</a:t>
            </a:r>
            <a:r>
              <a:rPr lang="en-US" altLang="ko-KR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서포터에게 </a:t>
            </a:r>
            <a:r>
              <a:rPr lang="ko-KR" altLang="en-US" sz="1400" dirty="0" err="1">
                <a:latin typeface="Meiryo UI" panose="020B0604030504040204" pitchFamily="34" charset="-128"/>
              </a:rPr>
              <a:t>펀딩</a:t>
            </a:r>
            <a:r>
              <a:rPr lang="ko-KR" altLang="en-US" sz="1400" dirty="0">
                <a:latin typeface="Meiryo UI" panose="020B0604030504040204" pitchFamily="34" charset="-128"/>
              </a:rPr>
              <a:t> 금액에 합당하는 </a:t>
            </a:r>
            <a:r>
              <a:rPr lang="ko-KR" altLang="en-US" sz="1400" dirty="0" err="1" smtClean="0">
                <a:latin typeface="Meiryo UI" panose="020B0604030504040204" pitchFamily="34" charset="-128"/>
              </a:rPr>
              <a:t>리워드를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 </a:t>
            </a:r>
            <a:r>
              <a:rPr lang="ko-KR" altLang="en-US" sz="1400" dirty="0">
                <a:latin typeface="Meiryo UI" panose="020B0604030504040204" pitchFamily="34" charset="-128"/>
              </a:rPr>
              <a:t>제공할 수 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있는가</a:t>
            </a:r>
            <a:endParaRPr lang="en-US" altLang="ko-KR" sz="1400" dirty="0" smtClean="0">
              <a:latin typeface="Meiryo UI" panose="020B0604030504040204" pitchFamily="34" charset="-128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prstClr val="black"/>
                </a:solidFill>
                <a:latin typeface="Meiryo UI" panose="020B0604030504040204" pitchFamily="34" charset="-128"/>
              </a:rPr>
              <a:t>주요 심사 </a:t>
            </a:r>
            <a:r>
              <a:rPr lang="ko-KR" altLang="en-US" sz="1600" dirty="0" err="1" smtClean="0">
                <a:solidFill>
                  <a:prstClr val="black"/>
                </a:solidFill>
                <a:latin typeface="Meiryo UI" panose="020B0604030504040204" pitchFamily="34" charset="-128"/>
              </a:rPr>
              <a:t>확인사항</a:t>
            </a:r>
            <a:endParaRPr lang="en-US" altLang="ko-KR" sz="1600" dirty="0" smtClean="0">
              <a:solidFill>
                <a:prstClr val="black"/>
              </a:solidFill>
              <a:latin typeface="Meiryo UI" panose="020B0604030504040204" pitchFamily="34" charset="-128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latin typeface="Meiryo UI" panose="020B0604030504040204" pitchFamily="34" charset="-128"/>
              </a:rPr>
              <a:t>리워드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 판매 여부 확인</a:t>
            </a:r>
            <a:r>
              <a:rPr lang="en-US" altLang="ko-KR" sz="1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ko-KR" altLang="en-US" sz="1400" dirty="0" err="1" smtClean="0">
                <a:latin typeface="Meiryo UI" panose="020B0604030504040204" pitchFamily="34" charset="-128"/>
              </a:rPr>
              <a:t>리워드로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 제공할 계획인 제품이 타 </a:t>
            </a:r>
            <a:r>
              <a:rPr lang="ko-KR" altLang="en-US" sz="1400" dirty="0" err="1" smtClean="0">
                <a:latin typeface="Meiryo UI" panose="020B0604030504040204" pitchFamily="34" charset="-128"/>
              </a:rPr>
              <a:t>크라우드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 </a:t>
            </a:r>
            <a:r>
              <a:rPr lang="ko-KR" altLang="en-US" sz="1400" dirty="0" err="1" smtClean="0">
                <a:latin typeface="Meiryo UI" panose="020B0604030504040204" pitchFamily="34" charset="-128"/>
              </a:rPr>
              <a:t>펀딩사</a:t>
            </a:r>
            <a:r>
              <a:rPr lang="en-US" altLang="ko-KR" sz="1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, </a:t>
            </a:r>
          </a:p>
          <a:p>
            <a:pPr lvl="2"/>
            <a:r>
              <a:rPr lang="en-US" altLang="ko-KR" sz="1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                                   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자사 홈페이지를 포함한 다양한 창구에서 유통 중은 아닌지 확인</a:t>
            </a:r>
            <a:r>
              <a:rPr lang="en-US" altLang="ko-KR" sz="1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Meiryo UI" panose="020B0604030504040204" pitchFamily="34" charset="-128"/>
              </a:rPr>
              <a:t>제품 제작 상황 확인</a:t>
            </a:r>
            <a:r>
              <a:rPr lang="en-US" altLang="ko-KR" sz="1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ko-KR" altLang="en-US" sz="1400" dirty="0" err="1" smtClean="0">
                <a:latin typeface="Meiryo UI" panose="020B0604030504040204" pitchFamily="34" charset="-128"/>
              </a:rPr>
              <a:t>리워드가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 현재 어느 정도 제작된 상황인지 확인</a:t>
            </a:r>
            <a:r>
              <a:rPr lang="en-US" altLang="ko-KR" sz="1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. </a:t>
            </a:r>
          </a:p>
          <a:p>
            <a:pPr lvl="2"/>
            <a:r>
              <a:rPr lang="en-US" altLang="ko-KR" sz="1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   (</a:t>
            </a:r>
            <a:r>
              <a:rPr lang="ko-KR" altLang="en-US" sz="1400" dirty="0" err="1" smtClean="0">
                <a:latin typeface="Meiryo UI" panose="020B0604030504040204" pitchFamily="34" charset="-128"/>
              </a:rPr>
              <a:t>와디즈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 정책상 </a:t>
            </a:r>
            <a:r>
              <a:rPr lang="ko-KR" altLang="en-US" sz="1400" b="1" dirty="0" smtClean="0">
                <a:solidFill>
                  <a:srgbClr val="0000FF"/>
                </a:solidFill>
                <a:latin typeface="Meiryo UI" panose="020B0604030504040204" pitchFamily="34" charset="-128"/>
              </a:rPr>
              <a:t>워킹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Meiryo UI" panose="020B0604030504040204" pitchFamily="34" charset="-128"/>
              </a:rPr>
              <a:t>목업</a:t>
            </a:r>
            <a:r>
              <a:rPr lang="ko-KR" altLang="en-US" sz="1400" b="1" dirty="0" smtClean="0">
                <a:solidFill>
                  <a:srgbClr val="0000FF"/>
                </a:solidFill>
                <a:latin typeface="Meiryo UI" panose="020B0604030504040204" pitchFamily="34" charset="-128"/>
              </a:rPr>
              <a:t> 이미지가 확인되지 않을 경우</a:t>
            </a:r>
            <a:r>
              <a:rPr lang="en-US" altLang="ko-KR" sz="1400" b="1" dirty="0" smtClean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, </a:t>
            </a:r>
            <a:r>
              <a:rPr lang="ko-KR" altLang="en-US" sz="1400" b="1" dirty="0" smtClean="0">
                <a:solidFill>
                  <a:srgbClr val="0000FF"/>
                </a:solidFill>
                <a:latin typeface="Meiryo UI" panose="020B0604030504040204" pitchFamily="34" charset="-128"/>
              </a:rPr>
              <a:t>프로젝트 오픈이 제한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됩니다</a:t>
            </a:r>
            <a:r>
              <a:rPr lang="en-US" altLang="ko-KR" sz="1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.)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Meiryo UI" panose="020B0604030504040204" pitchFamily="34" charset="-128"/>
              </a:rPr>
              <a:t>배송 </a:t>
            </a:r>
            <a:r>
              <a:rPr lang="ko-KR" altLang="en-US" sz="1400" dirty="0" err="1" smtClean="0">
                <a:latin typeface="Meiryo UI" panose="020B0604030504040204" pitchFamily="34" charset="-128"/>
              </a:rPr>
              <a:t>가능량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 확인</a:t>
            </a:r>
            <a:r>
              <a:rPr lang="en-US" altLang="ko-KR" sz="1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ko-KR" altLang="en-US" sz="1400" dirty="0" err="1" smtClean="0">
                <a:latin typeface="Meiryo UI" panose="020B0604030504040204" pitchFamily="34" charset="-128"/>
              </a:rPr>
              <a:t>리워드가</a:t>
            </a:r>
            <a:r>
              <a:rPr lang="ko-KR" altLang="en-US" sz="1400" dirty="0" smtClean="0">
                <a:latin typeface="Meiryo UI" panose="020B0604030504040204" pitchFamily="34" charset="-128"/>
              </a:rPr>
              <a:t> 일일 최대 몇 개까지 생산 및 배송 가능한지 확인</a:t>
            </a:r>
            <a:r>
              <a:rPr lang="en-US" altLang="ko-KR" sz="1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Meiryo UI" panose="020B0604030504040204" pitchFamily="34" charset="-128"/>
              </a:rPr>
              <a:t>프로젝트 별 상이하게 추가 서류가 요구될 수 있습니다</a:t>
            </a:r>
            <a:r>
              <a:rPr lang="en-US" altLang="ko-KR" sz="1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Meiryo UI" panose="020B0604030504040204" pitchFamily="34" charset="-128"/>
              </a:rPr>
              <a:t>데이터 플러스 </a:t>
            </a:r>
            <a:r>
              <a:rPr lang="en-US" altLang="ko-KR" b="1" dirty="0" smtClean="0">
                <a:latin typeface="Meiryo UI" panose="020B0604030504040204" pitchFamily="34" charset="-128"/>
              </a:rPr>
              <a:t>(6/</a:t>
            </a:r>
            <a:r>
              <a:rPr lang="ko-KR" altLang="en-US" b="1" dirty="0" smtClean="0">
                <a:latin typeface="Meiryo UI" panose="020B0604030504040204" pitchFamily="34" charset="-128"/>
              </a:rPr>
              <a:t>중순 시점까지 무료로 운영</a:t>
            </a:r>
            <a:r>
              <a:rPr lang="en-US" altLang="ko-KR" b="1" dirty="0" smtClean="0">
                <a:latin typeface="Meiryo UI" panose="020B0604030504040204" pitchFamily="34" charset="-128"/>
              </a:rPr>
              <a:t>)</a:t>
            </a:r>
            <a:endParaRPr lang="en-US" altLang="ko-KR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rgbClr val="0000FF"/>
                </a:solidFill>
              </a:rPr>
              <a:t>프로젝트 오픈 이후</a:t>
            </a:r>
            <a:r>
              <a:rPr lang="en-US" altLang="ko-KR" sz="1600" b="1" dirty="0">
                <a:solidFill>
                  <a:srgbClr val="0000FF"/>
                </a:solidFill>
              </a:rPr>
              <a:t>, ‘</a:t>
            </a:r>
            <a:r>
              <a:rPr lang="ko-KR" altLang="en-US" sz="1600" b="1" dirty="0">
                <a:solidFill>
                  <a:srgbClr val="0000FF"/>
                </a:solidFill>
              </a:rPr>
              <a:t>유입 </a:t>
            </a:r>
            <a:r>
              <a:rPr lang="ko-KR" altLang="en-US" sz="1600" b="1" dirty="0" err="1">
                <a:solidFill>
                  <a:srgbClr val="0000FF"/>
                </a:solidFill>
              </a:rPr>
              <a:t>경로별</a:t>
            </a:r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ko-KR" altLang="en-US" sz="1600" b="1" dirty="0" err="1">
                <a:solidFill>
                  <a:srgbClr val="0000FF"/>
                </a:solidFill>
              </a:rPr>
              <a:t>펀딩</a:t>
            </a:r>
            <a:r>
              <a:rPr lang="ko-KR" altLang="en-US" sz="1600" b="1" dirty="0">
                <a:solidFill>
                  <a:srgbClr val="0000FF"/>
                </a:solidFill>
              </a:rPr>
              <a:t> 및 </a:t>
            </a:r>
            <a:r>
              <a:rPr lang="ko-KR" altLang="en-US" sz="1600" b="1" dirty="0" err="1">
                <a:solidFill>
                  <a:srgbClr val="0000FF"/>
                </a:solidFill>
              </a:rPr>
              <a:t>행동정보’를</a:t>
            </a:r>
            <a:r>
              <a:rPr lang="ko-KR" altLang="en-US" sz="1600" b="1" dirty="0">
                <a:solidFill>
                  <a:srgbClr val="0000FF"/>
                </a:solidFill>
              </a:rPr>
              <a:t> 볼 수 있는 부가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서비스를 말함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.</a:t>
            </a:r>
            <a:endParaRPr lang="en-US" altLang="ko-KR" sz="1600" b="1" dirty="0">
              <a:solidFill>
                <a:srgbClr val="0000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Meiryo UI" panose="020B0604030504040204" pitchFamily="34" charset="-128"/>
              </a:rPr>
              <a:t>어떤 </a:t>
            </a:r>
            <a:r>
              <a:rPr lang="ko-KR" altLang="en-US" sz="1400" dirty="0">
                <a:latin typeface="Meiryo UI" panose="020B0604030504040204" pitchFamily="34" charset="-128"/>
              </a:rPr>
              <a:t>경로로 얼마나 많은 사람들이 들어오는지 볼 수 있습니다</a:t>
            </a:r>
            <a:r>
              <a:rPr lang="en-US" altLang="ko-KR" sz="1400" dirty="0">
                <a:latin typeface="Meiryo UI" panose="020B0604030504040204" pitchFamily="34" charset="-128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Meiryo UI" panose="020B0604030504040204" pitchFamily="34" charset="-128"/>
              </a:rPr>
              <a:t>프로젝트에 </a:t>
            </a:r>
            <a:r>
              <a:rPr lang="ko-KR" altLang="en-US" sz="1400" dirty="0">
                <a:latin typeface="Meiryo UI" panose="020B0604030504040204" pitchFamily="34" charset="-128"/>
              </a:rPr>
              <a:t>들어온 유저의 행동 정보를 볼 수 있습니다</a:t>
            </a:r>
            <a:r>
              <a:rPr lang="en-US" altLang="ko-KR" sz="1400" dirty="0">
                <a:latin typeface="Meiryo UI" panose="020B0604030504040204" pitchFamily="34" charset="-128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Meiryo UI" panose="020B0604030504040204" pitchFamily="34" charset="-128"/>
              </a:rPr>
              <a:t>효과 </a:t>
            </a:r>
            <a:r>
              <a:rPr lang="ko-KR" altLang="en-US" sz="1400" dirty="0">
                <a:latin typeface="Meiryo UI" panose="020B0604030504040204" pitchFamily="34" charset="-128"/>
              </a:rPr>
              <a:t>측정을 위한 </a:t>
            </a:r>
            <a:r>
              <a:rPr lang="ko-KR" altLang="en-US" sz="1400" dirty="0" err="1">
                <a:latin typeface="Meiryo UI" panose="020B0604030504040204" pitchFamily="34" charset="-128"/>
              </a:rPr>
              <a:t>유입링크</a:t>
            </a:r>
            <a:r>
              <a:rPr lang="en-US" altLang="ko-KR" sz="1400" dirty="0">
                <a:latin typeface="Meiryo UI" panose="020B0604030504040204" pitchFamily="34" charset="-128"/>
              </a:rPr>
              <a:t>(URL)</a:t>
            </a:r>
            <a:r>
              <a:rPr lang="ko-KR" altLang="en-US" sz="1400" dirty="0">
                <a:latin typeface="Meiryo UI" panose="020B0604030504040204" pitchFamily="34" charset="-128"/>
              </a:rPr>
              <a:t>를 만들 수 있습니다</a:t>
            </a:r>
            <a:r>
              <a:rPr lang="en-US" altLang="ko-KR" sz="1400" dirty="0" smtClean="0">
                <a:latin typeface="Meiryo UI" panose="020B0604030504040204" pitchFamily="34" charset="-128"/>
              </a:rPr>
              <a:t>.</a:t>
            </a:r>
            <a:endParaRPr lang="en-US" altLang="ko-KR" sz="1400" dirty="0">
              <a:latin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02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auto">
          <a:xfrm>
            <a:off x="157941" y="95735"/>
            <a:ext cx="7340139" cy="507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ko-KR"/>
            </a:defPPr>
            <a:lvl1pPr algn="just">
              <a:lnSpc>
                <a:spcPct val="90000"/>
              </a:lnSpc>
              <a:spcBef>
                <a:spcPct val="0"/>
              </a:spcBef>
              <a:buNone/>
              <a:defRPr sz="3000" b="1">
                <a:latin typeface="Meiryo UI" panose="020B0604030504040204" pitchFamily="34" charset="-128"/>
                <a:ea typeface="Meiryo UI" panose="020B0604030504040204" pitchFamily="34" charset="-128"/>
                <a:cs typeface="함초롬돋움" panose="020B0604000101010101" pitchFamily="50" charset="-127"/>
              </a:defRPr>
            </a:lvl1pPr>
          </a:lstStyle>
          <a:p>
            <a:r>
              <a:rPr lang="en-US" altLang="ko-KR" sz="3200" dirty="0" err="1" smtClean="0"/>
              <a:t>Wadiz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펀딩</a:t>
            </a:r>
            <a:r>
              <a:rPr lang="ko-KR" altLang="en-US" sz="3200" dirty="0" smtClean="0"/>
              <a:t> 방식</a:t>
            </a:r>
            <a:endParaRPr lang="ko-KR" altLang="en-US" sz="3200" dirty="0"/>
          </a:p>
        </p:txBody>
      </p:sp>
      <p:sp>
        <p:nvSpPr>
          <p:cNvPr id="21" name="직사각형 20"/>
          <p:cNvSpPr/>
          <p:nvPr/>
        </p:nvSpPr>
        <p:spPr>
          <a:xfrm>
            <a:off x="7002832" y="424513"/>
            <a:ext cx="7665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MM</a:t>
            </a:r>
            <a:endParaRPr lang="en-US" altLang="ko-KR" sz="1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3988" y="43736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00" b="1" dirty="0" smtClean="0">
                <a:solidFill>
                  <a:srgbClr val="0000FF"/>
                </a:solidFill>
              </a:rPr>
              <a:t>SOFT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72584" y="446288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HW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82404" y="44628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000" b="1" dirty="0" smtClean="0"/>
              <a:t>메카</a:t>
            </a:r>
            <a:endParaRPr lang="ko-KR" altLang="en-US" sz="1000" b="1" dirty="0"/>
          </a:p>
        </p:txBody>
      </p:sp>
      <p:sp>
        <p:nvSpPr>
          <p:cNvPr id="52" name="모서리가 접힌 도형 51">
            <a:hlinkClick r:id="rId2" action="ppaction://hlinksldjump"/>
          </p:cNvPr>
          <p:cNvSpPr/>
          <p:nvPr/>
        </p:nvSpPr>
        <p:spPr>
          <a:xfrm>
            <a:off x="8543364" y="17930"/>
            <a:ext cx="582706" cy="225681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return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941" y="781050"/>
            <a:ext cx="8828058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latin typeface="Meiryo UI" panose="020B0604030504040204" pitchFamily="34" charset="-128"/>
              </a:rPr>
              <a:t>펀딩</a:t>
            </a:r>
            <a:r>
              <a:rPr lang="ko-KR" altLang="en-US" b="1" dirty="0" smtClean="0">
                <a:latin typeface="Meiryo UI" panose="020B0604030504040204" pitchFamily="34" charset="-128"/>
              </a:rPr>
              <a:t> 불가 프로젝트</a:t>
            </a:r>
            <a:endParaRPr lang="en-US" altLang="ko-KR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타인의 </a:t>
            </a:r>
            <a:r>
              <a:rPr lang="ko-KR" altLang="en-US" sz="1400" dirty="0"/>
              <a:t>명예를 손상시키거나 불이익을 주려는 목적의 </a:t>
            </a:r>
            <a:r>
              <a:rPr lang="ko-KR" altLang="en-US" sz="1400" dirty="0" smtClean="0"/>
              <a:t>프로젝트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성별</a:t>
            </a:r>
            <a:r>
              <a:rPr lang="en-US" altLang="ko-KR" sz="1400" dirty="0"/>
              <a:t>, </a:t>
            </a:r>
            <a:r>
              <a:rPr lang="ko-KR" altLang="en-US" sz="1400" dirty="0"/>
              <a:t>종교</a:t>
            </a:r>
            <a:r>
              <a:rPr lang="en-US" altLang="ko-KR" sz="1400" dirty="0"/>
              <a:t>, </a:t>
            </a:r>
            <a:r>
              <a:rPr lang="ko-KR" altLang="en-US" sz="1400" dirty="0"/>
              <a:t>장애</a:t>
            </a:r>
            <a:r>
              <a:rPr lang="en-US" altLang="ko-KR" sz="1400" dirty="0"/>
              <a:t>, </a:t>
            </a:r>
            <a:r>
              <a:rPr lang="ko-KR" altLang="en-US" sz="1400" dirty="0"/>
              <a:t>신분</a:t>
            </a:r>
            <a:r>
              <a:rPr lang="en-US" altLang="ko-KR" sz="1400" dirty="0"/>
              <a:t>, </a:t>
            </a:r>
            <a:r>
              <a:rPr lang="ko-KR" altLang="en-US" sz="1400" dirty="0"/>
              <a:t>지역</a:t>
            </a:r>
            <a:r>
              <a:rPr lang="en-US" altLang="ko-KR" sz="1400" dirty="0"/>
              <a:t>, </a:t>
            </a:r>
            <a:r>
              <a:rPr lang="ko-KR" altLang="en-US" sz="1400" dirty="0"/>
              <a:t>직업 등을 차별하거나 이에 대한 편견을 조장하는 </a:t>
            </a:r>
            <a:r>
              <a:rPr lang="ko-KR" altLang="en-US" sz="1400" dirty="0" smtClean="0"/>
              <a:t>프로젝트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실현 </a:t>
            </a:r>
            <a:r>
              <a:rPr lang="ko-KR" altLang="en-US" sz="1400" dirty="0"/>
              <a:t>가능성이 없는 허황된 목표</a:t>
            </a:r>
            <a:r>
              <a:rPr lang="en-US" altLang="ko-KR" sz="1400" dirty="0"/>
              <a:t>, </a:t>
            </a:r>
            <a:r>
              <a:rPr lang="ko-KR" altLang="en-US" sz="1400" dirty="0"/>
              <a:t>구체적인 실행 계획이 부족한 </a:t>
            </a:r>
            <a:r>
              <a:rPr lang="ko-KR" altLang="en-US" sz="1400" dirty="0" smtClean="0"/>
              <a:t>프로젝트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err="1" smtClean="0"/>
              <a:t>리워드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준비가 미흡하여 </a:t>
            </a:r>
            <a:r>
              <a:rPr lang="ko-KR" altLang="en-US" sz="1400" dirty="0" err="1"/>
              <a:t>펀딩</a:t>
            </a:r>
            <a:r>
              <a:rPr lang="ko-KR" altLang="en-US" sz="1400" dirty="0"/>
              <a:t> 참여자에게 제공에 대한 리스크가 높다고 판단되는 </a:t>
            </a:r>
            <a:r>
              <a:rPr lang="ko-KR" altLang="en-US" sz="1400" dirty="0" smtClean="0"/>
              <a:t>프로젝트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관계 </a:t>
            </a:r>
            <a:r>
              <a:rPr lang="ko-KR" altLang="en-US" sz="1400" dirty="0"/>
              <a:t>법령에 위배되거나 사회의 질서 혹은 미풍양속을 저해하려는 목적을 가진 </a:t>
            </a:r>
            <a:r>
              <a:rPr lang="ko-KR" altLang="en-US" sz="1400" dirty="0" smtClean="0"/>
              <a:t>프로젝트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범죄적 </a:t>
            </a:r>
            <a:r>
              <a:rPr lang="ko-KR" altLang="en-US" sz="1400" dirty="0"/>
              <a:t>행위</a:t>
            </a:r>
            <a:r>
              <a:rPr lang="en-US" altLang="ko-KR" sz="1400" dirty="0"/>
              <a:t>, </a:t>
            </a:r>
            <a:r>
              <a:rPr lang="ko-KR" altLang="en-US" sz="1400" dirty="0"/>
              <a:t>국익 또는 사회적 공익을 저해하려는 목적의 </a:t>
            </a:r>
            <a:r>
              <a:rPr lang="ko-KR" altLang="en-US" sz="1400" dirty="0" smtClean="0"/>
              <a:t>프로젝트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정치적</a:t>
            </a:r>
            <a:r>
              <a:rPr lang="en-US" altLang="ko-KR" sz="1400" dirty="0"/>
              <a:t>, </a:t>
            </a:r>
            <a:r>
              <a:rPr lang="ko-KR" altLang="en-US" sz="1400" dirty="0"/>
              <a:t>종교적</a:t>
            </a:r>
            <a:r>
              <a:rPr lang="en-US" altLang="ko-KR" sz="1400" dirty="0"/>
              <a:t>, </a:t>
            </a:r>
            <a:r>
              <a:rPr lang="ko-KR" altLang="en-US" sz="1400" dirty="0"/>
              <a:t>성적 편향성 등을 띄는 소재의 </a:t>
            </a:r>
            <a:r>
              <a:rPr lang="ko-KR" altLang="en-US" sz="1400" dirty="0" smtClean="0"/>
              <a:t>프로젝트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 	- </a:t>
            </a:r>
            <a:r>
              <a:rPr lang="ko-KR" altLang="en-US" sz="1400" dirty="0"/>
              <a:t>음란</a:t>
            </a:r>
            <a:r>
              <a:rPr lang="en-US" altLang="ko-KR" sz="1400" dirty="0"/>
              <a:t>, </a:t>
            </a:r>
            <a:r>
              <a:rPr lang="ko-KR" altLang="en-US" sz="1400" dirty="0"/>
              <a:t>선정</a:t>
            </a:r>
            <a:r>
              <a:rPr lang="en-US" altLang="ko-KR" sz="1400" dirty="0"/>
              <a:t>, </a:t>
            </a:r>
            <a:r>
              <a:rPr lang="ko-KR" altLang="en-US" sz="1400" dirty="0"/>
              <a:t>폭력</a:t>
            </a:r>
            <a:r>
              <a:rPr lang="en-US" altLang="ko-KR" sz="1400" dirty="0"/>
              <a:t>, </a:t>
            </a:r>
            <a:r>
              <a:rPr lang="ko-KR" altLang="en-US" sz="1400" dirty="0"/>
              <a:t>혐오</a:t>
            </a:r>
            <a:r>
              <a:rPr lang="en-US" altLang="ko-KR" sz="1400" dirty="0"/>
              <a:t>, </a:t>
            </a:r>
            <a:r>
              <a:rPr lang="ko-KR" altLang="en-US" sz="1400" dirty="0"/>
              <a:t>공포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비속어가 들어간 프로젝트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의학 </a:t>
            </a:r>
            <a:r>
              <a:rPr lang="ko-KR" altLang="en-US" sz="1400" dirty="0"/>
              <a:t>또는 과학적으로 검증되지 않은 </a:t>
            </a:r>
            <a:r>
              <a:rPr lang="ko-KR" altLang="en-US" sz="1400" dirty="0" err="1"/>
              <a:t>미신숭배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건강비법</a:t>
            </a:r>
            <a:r>
              <a:rPr lang="en-US" altLang="ko-KR" sz="1400" dirty="0"/>
              <a:t>, </a:t>
            </a:r>
            <a:r>
              <a:rPr lang="ko-KR" altLang="en-US" sz="1400" dirty="0"/>
              <a:t>심령술 등을 정당화하는 </a:t>
            </a:r>
            <a:r>
              <a:rPr lang="ko-KR" altLang="en-US" sz="1400" dirty="0" smtClean="0"/>
              <a:t>프로젝트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지적 </a:t>
            </a:r>
            <a:r>
              <a:rPr lang="ko-KR" altLang="en-US" sz="1400" dirty="0"/>
              <a:t>재산권을 침해하는 </a:t>
            </a:r>
            <a:r>
              <a:rPr lang="ko-KR" altLang="en-US" sz="1400" dirty="0" smtClean="0"/>
              <a:t>프로젝트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ko-KR" altLang="en-US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Meiryo UI" panose="020B0604030504040204" pitchFamily="34" charset="-128"/>
              </a:rPr>
              <a:t>심사 </a:t>
            </a:r>
            <a:r>
              <a:rPr lang="ko-KR" altLang="en-US" b="1" dirty="0">
                <a:latin typeface="Meiryo UI" panose="020B0604030504040204" pitchFamily="34" charset="-128"/>
              </a:rPr>
              <a:t>기준</a:t>
            </a:r>
          </a:p>
          <a:p>
            <a:pPr fontAlgn="base"/>
            <a:r>
              <a:rPr lang="en-US" altLang="ko-KR" sz="1600" b="1" dirty="0" smtClean="0"/>
              <a:t>      (</a:t>
            </a:r>
            <a:r>
              <a:rPr lang="en-US" altLang="ko-KR" sz="1600" b="1" dirty="0"/>
              <a:t>1) </a:t>
            </a:r>
            <a:r>
              <a:rPr lang="ko-KR" altLang="en-US" sz="1600" b="1" dirty="0"/>
              <a:t>완성도에 따른 심사 </a:t>
            </a:r>
            <a:r>
              <a:rPr lang="ko-KR" altLang="en-US" sz="1600" b="1" dirty="0" smtClean="0"/>
              <a:t>기준</a:t>
            </a:r>
            <a:endParaRPr lang="en-US" altLang="ko-KR" sz="1600" b="1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prstClr val="black"/>
                </a:solidFill>
              </a:rPr>
              <a:t>지적 재산권을 침해하는 </a:t>
            </a:r>
            <a:r>
              <a:rPr lang="ko-KR" altLang="en-US" sz="1400" dirty="0" smtClean="0">
                <a:solidFill>
                  <a:prstClr val="black"/>
                </a:solidFill>
              </a:rPr>
              <a:t>프로젝트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err="1" smtClean="0"/>
              <a:t>리워드가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배송 예정일까지 실제 구현이 불가능한 </a:t>
            </a:r>
            <a:r>
              <a:rPr lang="ko-KR" altLang="en-US" sz="1400" dirty="0" smtClean="0"/>
              <a:t>프로젝트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전기 </a:t>
            </a:r>
            <a:r>
              <a:rPr lang="ko-KR" altLang="en-US" sz="1400" dirty="0"/>
              <a:t>에너지를 이용하여 구동되는 </a:t>
            </a:r>
            <a:r>
              <a:rPr lang="en-US" altLang="ko-KR" sz="1400" dirty="0" smtClean="0"/>
              <a:t>HW </a:t>
            </a:r>
            <a:r>
              <a:rPr lang="ko-KR" altLang="en-US" sz="1400" dirty="0"/>
              <a:t>제품에 한하여 심사 시 워킹 시제품이 확인되지 않는 </a:t>
            </a:r>
            <a:r>
              <a:rPr lang="ko-KR" altLang="en-US" sz="1400" dirty="0" smtClean="0"/>
              <a:t>프로젝트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스토리 </a:t>
            </a:r>
            <a:r>
              <a:rPr lang="ko-KR" altLang="en-US" sz="1400" dirty="0"/>
              <a:t>필수 항목이 누락되어 심사 시 필요한 정보가 확인되지 않는 프로젝트</a:t>
            </a:r>
          </a:p>
          <a:p>
            <a:pPr fontAlgn="base"/>
            <a:r>
              <a:rPr lang="en-US" altLang="ko-KR" sz="1600" b="1" dirty="0" smtClean="0"/>
              <a:t>     (</a:t>
            </a:r>
            <a:r>
              <a:rPr lang="en-US" altLang="ko-KR" sz="1600" b="1" dirty="0"/>
              <a:t>2) </a:t>
            </a:r>
            <a:r>
              <a:rPr lang="ko-KR" altLang="en-US" sz="1600" b="1" dirty="0"/>
              <a:t>스토리 광고 심의 </a:t>
            </a:r>
            <a:r>
              <a:rPr lang="ko-KR" altLang="en-US" sz="1600" b="1" dirty="0" smtClean="0"/>
              <a:t>기준</a:t>
            </a:r>
            <a:endParaRPr lang="en-US" altLang="ko-KR" sz="1600" b="1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표시 광고의 </a:t>
            </a:r>
            <a:r>
              <a:rPr lang="ko-KR" altLang="en-US" sz="1400" dirty="0"/>
              <a:t>공정화에 관한 법률</a:t>
            </a:r>
            <a:r>
              <a:rPr lang="en-US" altLang="ko-KR" sz="1400" dirty="0"/>
              <a:t>, </a:t>
            </a:r>
            <a:r>
              <a:rPr lang="ko-KR" altLang="en-US" sz="1400" dirty="0"/>
              <a:t>부당한 표시광고행위의 유형 및 기준 지정 고시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비교 표시 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광고에 </a:t>
            </a:r>
            <a:r>
              <a:rPr lang="ko-KR" altLang="en-US" sz="1400" dirty="0"/>
              <a:t>관한 심사 지침 외 </a:t>
            </a:r>
            <a:r>
              <a:rPr lang="ko-KR" altLang="en-US" sz="1400" dirty="0" err="1"/>
              <a:t>리워드와</a:t>
            </a:r>
            <a:r>
              <a:rPr lang="ko-KR" altLang="en-US" sz="1400" dirty="0"/>
              <a:t> 관련된 관계 법령에 근거하여 스토리에 법령 및 기준을 </a:t>
            </a:r>
            <a:r>
              <a:rPr lang="ko-KR" altLang="en-US" sz="1400" dirty="0" smtClean="0"/>
              <a:t>위반한 </a:t>
            </a:r>
            <a:r>
              <a:rPr lang="ko-KR" altLang="en-US" sz="1400" dirty="0"/>
              <a:t>내용이 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없는 </a:t>
            </a:r>
            <a:r>
              <a:rPr lang="ko-KR" altLang="en-US" sz="1400" dirty="0"/>
              <a:t>프로젝트에 한하여 진행 가능합니다</a:t>
            </a:r>
            <a:r>
              <a:rPr lang="en-US" altLang="ko-KR" sz="1400" dirty="0"/>
              <a:t>.</a:t>
            </a:r>
          </a:p>
          <a:p>
            <a:r>
              <a:rPr lang="ko-KR" altLang="en-US" sz="1600" dirty="0"/>
              <a:t/>
            </a:r>
            <a:br>
              <a:rPr lang="ko-KR" altLang="en-US" sz="1600" dirty="0"/>
            </a:br>
            <a:endParaRPr lang="en-US" altLang="ko-KR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97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auto">
          <a:xfrm>
            <a:off x="157941" y="95735"/>
            <a:ext cx="7340139" cy="507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ko-KR"/>
            </a:defPPr>
            <a:lvl1pPr algn="just">
              <a:lnSpc>
                <a:spcPct val="90000"/>
              </a:lnSpc>
              <a:spcBef>
                <a:spcPct val="0"/>
              </a:spcBef>
              <a:buNone/>
              <a:defRPr sz="3000" b="1">
                <a:latin typeface="Meiryo UI" panose="020B0604030504040204" pitchFamily="34" charset="-128"/>
                <a:ea typeface="Meiryo UI" panose="020B0604030504040204" pitchFamily="34" charset="-128"/>
                <a:cs typeface="함초롬돋움" panose="020B0604000101010101" pitchFamily="50" charset="-127"/>
              </a:defRPr>
            </a:lvl1pPr>
          </a:lstStyle>
          <a:p>
            <a:r>
              <a:rPr lang="ko-KR" altLang="en-US" sz="3200" dirty="0"/>
              <a:t>리소스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57938" y="842247"/>
          <a:ext cx="8795566" cy="5930028"/>
        </p:xfrm>
        <a:graphic>
          <a:graphicData uri="http://schemas.openxmlformats.org/drawingml/2006/table">
            <a:tbl>
              <a:tblPr firstRow="1" bandRow="1"/>
              <a:tblGrid>
                <a:gridCol w="502907">
                  <a:extLst>
                    <a:ext uri="{9D8B030D-6E8A-4147-A177-3AD203B41FA5}">
                      <a16:colId xmlns:a16="http://schemas.microsoft.com/office/drawing/2014/main" val="3700971133"/>
                    </a:ext>
                  </a:extLst>
                </a:gridCol>
                <a:gridCol w="803819">
                  <a:extLst>
                    <a:ext uri="{9D8B030D-6E8A-4147-A177-3AD203B41FA5}">
                      <a16:colId xmlns:a16="http://schemas.microsoft.com/office/drawing/2014/main" val="2681116023"/>
                    </a:ext>
                  </a:extLst>
                </a:gridCol>
                <a:gridCol w="454890">
                  <a:extLst>
                    <a:ext uri="{9D8B030D-6E8A-4147-A177-3AD203B41FA5}">
                      <a16:colId xmlns:a16="http://schemas.microsoft.com/office/drawing/2014/main" val="3371552427"/>
                    </a:ext>
                  </a:extLst>
                </a:gridCol>
                <a:gridCol w="639450">
                  <a:extLst>
                    <a:ext uri="{9D8B030D-6E8A-4147-A177-3AD203B41FA5}">
                      <a16:colId xmlns:a16="http://schemas.microsoft.com/office/drawing/2014/main" val="2471135591"/>
                    </a:ext>
                  </a:extLst>
                </a:gridCol>
                <a:gridCol w="639450">
                  <a:extLst>
                    <a:ext uri="{9D8B030D-6E8A-4147-A177-3AD203B41FA5}">
                      <a16:colId xmlns:a16="http://schemas.microsoft.com/office/drawing/2014/main" val="4184426006"/>
                    </a:ext>
                  </a:extLst>
                </a:gridCol>
                <a:gridCol w="639450">
                  <a:extLst>
                    <a:ext uri="{9D8B030D-6E8A-4147-A177-3AD203B41FA5}">
                      <a16:colId xmlns:a16="http://schemas.microsoft.com/office/drawing/2014/main" val="3532328762"/>
                    </a:ext>
                  </a:extLst>
                </a:gridCol>
                <a:gridCol w="639450">
                  <a:extLst>
                    <a:ext uri="{9D8B030D-6E8A-4147-A177-3AD203B41FA5}">
                      <a16:colId xmlns:a16="http://schemas.microsoft.com/office/drawing/2014/main" val="3542102381"/>
                    </a:ext>
                  </a:extLst>
                </a:gridCol>
                <a:gridCol w="639450">
                  <a:extLst>
                    <a:ext uri="{9D8B030D-6E8A-4147-A177-3AD203B41FA5}">
                      <a16:colId xmlns:a16="http://schemas.microsoft.com/office/drawing/2014/main" val="1229932020"/>
                    </a:ext>
                  </a:extLst>
                </a:gridCol>
                <a:gridCol w="639450">
                  <a:extLst>
                    <a:ext uri="{9D8B030D-6E8A-4147-A177-3AD203B41FA5}">
                      <a16:colId xmlns:a16="http://schemas.microsoft.com/office/drawing/2014/main" val="2312725101"/>
                    </a:ext>
                  </a:extLst>
                </a:gridCol>
                <a:gridCol w="639450">
                  <a:extLst>
                    <a:ext uri="{9D8B030D-6E8A-4147-A177-3AD203B41FA5}">
                      <a16:colId xmlns:a16="http://schemas.microsoft.com/office/drawing/2014/main" val="4194764231"/>
                    </a:ext>
                  </a:extLst>
                </a:gridCol>
                <a:gridCol w="639450">
                  <a:extLst>
                    <a:ext uri="{9D8B030D-6E8A-4147-A177-3AD203B41FA5}">
                      <a16:colId xmlns:a16="http://schemas.microsoft.com/office/drawing/2014/main" val="558001015"/>
                    </a:ext>
                  </a:extLst>
                </a:gridCol>
                <a:gridCol w="639450">
                  <a:extLst>
                    <a:ext uri="{9D8B030D-6E8A-4147-A177-3AD203B41FA5}">
                      <a16:colId xmlns:a16="http://schemas.microsoft.com/office/drawing/2014/main" val="664707909"/>
                    </a:ext>
                  </a:extLst>
                </a:gridCol>
                <a:gridCol w="639450">
                  <a:extLst>
                    <a:ext uri="{9D8B030D-6E8A-4147-A177-3AD203B41FA5}">
                      <a16:colId xmlns:a16="http://schemas.microsoft.com/office/drawing/2014/main" val="781375639"/>
                    </a:ext>
                  </a:extLst>
                </a:gridCol>
                <a:gridCol w="639450">
                  <a:extLst>
                    <a:ext uri="{9D8B030D-6E8A-4147-A177-3AD203B41FA5}">
                      <a16:colId xmlns:a16="http://schemas.microsoft.com/office/drawing/2014/main" val="2391087806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스마트 스탠드</a:t>
                      </a:r>
                      <a:endParaRPr lang="ko-KR" altLang="en-US" sz="10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r>
                        <a:rPr lang="ko-KR" altLang="en-US" sz="8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r>
                        <a:rPr lang="ko-KR" altLang="en-US" sz="8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  <a:r>
                        <a:rPr lang="ko-KR" altLang="en-US" sz="8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  <a:r>
                        <a:rPr lang="ko-KR" altLang="en-US" sz="8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  <a:r>
                        <a:rPr lang="ko-KR" altLang="en-US" sz="8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  <a:r>
                        <a:rPr lang="ko-KR" altLang="en-US" sz="8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  <a:r>
                        <a:rPr lang="ko-KR" altLang="en-US" sz="8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</a:t>
                      </a:r>
                      <a:r>
                        <a:rPr lang="ko-KR" altLang="en-US" sz="8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  <a:r>
                        <a:rPr lang="ko-KR" altLang="en-US" sz="8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  <a:r>
                        <a:rPr lang="ko-KR" altLang="en-US" sz="8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집행</a:t>
                      </a:r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(%)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38517"/>
                  </a:ext>
                </a:extLst>
              </a:tr>
              <a:tr h="200239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대일정</a:t>
                      </a:r>
                      <a:endParaRPr lang="ko-KR" altLang="en-US" sz="10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82144"/>
                  </a:ext>
                </a:extLst>
              </a:tr>
              <a:tr h="215268">
                <a:tc rowSpan="1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인원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문지환 </a:t>
                      </a:r>
                      <a:r>
                        <a:rPr lang="en-US" altLang="ko-KR" sz="9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(M)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0.7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0.7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78128"/>
                  </a:ext>
                </a:extLst>
              </a:tr>
              <a:tr h="167643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실적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0.13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8785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조재일 </a:t>
                      </a:r>
                      <a:r>
                        <a:rPr lang="en-US" altLang="ko-KR" sz="9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(M)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0.9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388247"/>
                  </a:ext>
                </a:extLst>
              </a:tr>
              <a:tr h="129543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실적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0.02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47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진영효 </a:t>
                      </a:r>
                      <a:r>
                        <a:rPr lang="en-US" altLang="ko-KR" sz="9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(H)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0.4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116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실적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782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윤희덕</a:t>
                      </a: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(H)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984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실적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057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+mn-ea"/>
                        </a:rPr>
                        <a:t>신진호 </a:t>
                      </a:r>
                      <a:r>
                        <a:rPr lang="en-US" altLang="ko-KR" sz="9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(S)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0.7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538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실적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0.9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210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정용욱 </a:t>
                      </a:r>
                      <a:r>
                        <a:rPr lang="en-US" altLang="ko-KR" sz="9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(S)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0.9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0.7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545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실적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0.85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370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김준철 </a:t>
                      </a:r>
                      <a:r>
                        <a:rPr lang="en-US" altLang="ko-KR" sz="9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(S)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0.6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0.7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005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실적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3102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Total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M+H+S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4.7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4.6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4.7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5.9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6.3</a:t>
                      </a:r>
                      <a:endParaRPr lang="en-US" altLang="ko-KR" sz="8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4.7</a:t>
                      </a:r>
                      <a:endParaRPr lang="en-US" altLang="ko-KR" sz="8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2.4</a:t>
                      </a:r>
                      <a:endParaRPr lang="en-US" altLang="ko-KR" sz="8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2.1</a:t>
                      </a:r>
                      <a:endParaRPr lang="en-US" altLang="ko-KR" sz="8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44.3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8869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실적</a:t>
                      </a:r>
                      <a:endParaRPr lang="ko-KR" altLang="en-US" sz="9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2.91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6.5%</a:t>
                      </a:r>
                      <a:endParaRPr lang="ko-KR" altLang="en-US" sz="8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151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002832" y="424513"/>
            <a:ext cx="7665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MM</a:t>
            </a:r>
            <a:endParaRPr lang="en-US" altLang="ko-KR" sz="1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145541" y="640824"/>
            <a:ext cx="636713" cy="6131451"/>
            <a:chOff x="4074867" y="1030262"/>
            <a:chExt cx="636713" cy="4929543"/>
          </a:xfrm>
        </p:grpSpPr>
        <p:sp>
          <p:nvSpPr>
            <p:cNvPr id="15" name="직사각형 14"/>
            <p:cNvSpPr/>
            <p:nvPr/>
          </p:nvSpPr>
          <p:spPr>
            <a:xfrm>
              <a:off x="4074867" y="1030262"/>
              <a:ext cx="636713" cy="1855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▽</a:t>
              </a:r>
              <a:r>
                <a:rPr lang="en-US" altLang="ko-KR" sz="9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Today</a:t>
              </a:r>
              <a:endPara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 flipH="1">
              <a:off x="4215396" y="1178518"/>
              <a:ext cx="1" cy="4781287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303356" y="2431030"/>
            <a:ext cx="6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b="1" dirty="0">
                <a:solidFill>
                  <a:srgbClr val="0000FF"/>
                </a:solidFill>
                <a:latin typeface="Meiryo UI" panose="020B0604030504040204" pitchFamily="34" charset="-128"/>
              </a:rPr>
              <a:t>▼ </a:t>
            </a:r>
            <a:r>
              <a:rPr lang="en-US" altLang="ko-KR" sz="800" dirty="0" smtClean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3/31</a:t>
            </a:r>
            <a:r>
              <a:rPr lang="ko-KR" altLang="en-US" sz="800" dirty="0" smtClean="0">
                <a:solidFill>
                  <a:srgbClr val="0000FF"/>
                </a:solidFill>
                <a:latin typeface="Meiryo UI" panose="020B0604030504040204" pitchFamily="34" charset="-128"/>
              </a:rPr>
              <a:t> </a:t>
            </a:r>
            <a:endParaRPr lang="en-US" altLang="ko-KR" sz="800" dirty="0" smtClean="0">
              <a:solidFill>
                <a:srgbClr val="0000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en-US" altLang="ko-KR" sz="800" dirty="0" smtClean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 BASE </a:t>
            </a:r>
          </a:p>
          <a:p>
            <a:pPr algn="just"/>
            <a:r>
              <a:rPr lang="ko-KR" altLang="en-US" sz="800" dirty="0" smtClean="0">
                <a:solidFill>
                  <a:srgbClr val="0000FF"/>
                </a:solidFill>
                <a:latin typeface="Meiryo UI" panose="020B0604030504040204" pitchFamily="34" charset="-128"/>
              </a:rPr>
              <a:t>속도개선</a:t>
            </a:r>
            <a:endParaRPr lang="ko-KR" altLang="en-US" sz="800" dirty="0">
              <a:solidFill>
                <a:srgbClr val="0000FF"/>
              </a:solidFill>
              <a:latin typeface="Meiryo UI" panose="020B0604030504040204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79506" y="244856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800">
                <a:solidFill>
                  <a:srgbClr val="0000FF"/>
                </a:solidFill>
                <a:latin typeface="+mn-ea"/>
              </a:defRPr>
            </a:lvl1pPr>
          </a:lstStyle>
          <a:p>
            <a:r>
              <a:rPr lang="ko-KR" altLang="en-US" dirty="0">
                <a:latin typeface="Meiryo UI" panose="020B0604030504040204" pitchFamily="34" charset="-128"/>
              </a:rPr>
              <a:t>▽</a:t>
            </a:r>
            <a:r>
              <a:rPr lang="en-US" altLang="ko-KR" dirty="0">
                <a:latin typeface="Meiryo UI" panose="020B0604030504040204" pitchFamily="34" charset="-128"/>
                <a:ea typeface="Meiryo UI" panose="020B0604030504040204" pitchFamily="34" charset="-128"/>
              </a:rPr>
              <a:t>4/28</a:t>
            </a:r>
          </a:p>
          <a:p>
            <a:r>
              <a:rPr lang="ko-KR" altLang="en-US" dirty="0">
                <a:latin typeface="Meiryo UI" panose="020B0604030504040204" pitchFamily="34" charset="-128"/>
              </a:rPr>
              <a:t>알고리즘</a:t>
            </a:r>
            <a:endParaRPr lang="en-US" altLang="ko-K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ko-KR" altLang="en-US" dirty="0" err="1">
                <a:latin typeface="Meiryo UI" panose="020B0604030504040204" pitchFamily="34" charset="-128"/>
              </a:rPr>
              <a:t>개선검토</a:t>
            </a:r>
            <a:endParaRPr lang="ko-KR" altLang="en-US" dirty="0">
              <a:latin typeface="Meiryo UI" panose="020B060403050404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1306" y="2431029"/>
            <a:ext cx="859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800">
                <a:solidFill>
                  <a:srgbClr val="0000FF"/>
                </a:solidFill>
                <a:latin typeface="+mn-ea"/>
              </a:defRPr>
            </a:lvl1pPr>
          </a:lstStyle>
          <a:p>
            <a:r>
              <a:rPr lang="ko-KR" altLang="en-US" dirty="0"/>
              <a:t>▽</a:t>
            </a:r>
            <a:r>
              <a:rPr lang="en-US" altLang="ko-KR" dirty="0"/>
              <a:t>5/26</a:t>
            </a:r>
          </a:p>
          <a:p>
            <a:r>
              <a:rPr lang="ko-KR" altLang="en-US" dirty="0"/>
              <a:t>전처리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글자영역분리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페이지별처리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42923" y="244641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800">
                <a:solidFill>
                  <a:srgbClr val="0000FF"/>
                </a:solidFill>
                <a:latin typeface="+mn-ea"/>
              </a:defRPr>
            </a:lvl1pPr>
          </a:lstStyle>
          <a:p>
            <a:r>
              <a:rPr lang="ko-KR" altLang="en-US" dirty="0"/>
              <a:t>▽</a:t>
            </a:r>
            <a:r>
              <a:rPr lang="en-US" altLang="ko-KR" dirty="0"/>
              <a:t>6/23</a:t>
            </a:r>
          </a:p>
          <a:p>
            <a:r>
              <a:rPr lang="en-US" altLang="ko-KR" dirty="0"/>
              <a:t>USB </a:t>
            </a:r>
          </a:p>
          <a:p>
            <a:r>
              <a:rPr lang="ko-KR" altLang="en-US" dirty="0"/>
              <a:t>드라이버</a:t>
            </a:r>
            <a:endParaRPr lang="en-US" altLang="ko-KR" dirty="0"/>
          </a:p>
          <a:p>
            <a:r>
              <a:rPr lang="ko-KR" altLang="en-US" dirty="0"/>
              <a:t>대응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53056" y="2446419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800">
                <a:solidFill>
                  <a:srgbClr val="0000FF"/>
                </a:solidFill>
                <a:latin typeface="+mn-ea"/>
              </a:defRPr>
            </a:lvl1pPr>
          </a:lstStyle>
          <a:p>
            <a:r>
              <a:rPr lang="ko-KR" altLang="en-US" dirty="0"/>
              <a:t>▽</a:t>
            </a:r>
            <a:r>
              <a:rPr lang="en-US" altLang="ko-KR" dirty="0"/>
              <a:t>7/28</a:t>
            </a:r>
          </a:p>
          <a:p>
            <a:r>
              <a:rPr lang="en-US" altLang="ko-KR" dirty="0"/>
              <a:t>IP</a:t>
            </a:r>
            <a:r>
              <a:rPr lang="ko-KR" altLang="en-US" dirty="0"/>
              <a:t>보드에</a:t>
            </a:r>
            <a:endParaRPr lang="en-US" altLang="ko-KR" dirty="0"/>
          </a:p>
          <a:p>
            <a:r>
              <a:rPr lang="ko-KR" altLang="en-US" dirty="0"/>
              <a:t>소스코드 </a:t>
            </a:r>
            <a:endParaRPr lang="en-US" altLang="ko-KR" dirty="0"/>
          </a:p>
          <a:p>
            <a:r>
              <a:rPr lang="ko-KR" altLang="en-US" dirty="0" err="1"/>
              <a:t>포팅완료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3775" y="244182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800">
                <a:solidFill>
                  <a:srgbClr val="0000FF"/>
                </a:solidFill>
                <a:latin typeface="+mn-ea"/>
              </a:defRPr>
            </a:lvl1pPr>
          </a:lstStyle>
          <a:p>
            <a:r>
              <a:rPr lang="ko-KR" altLang="en-US" dirty="0">
                <a:latin typeface="Meiryo UI" panose="020B0604030504040204" pitchFamily="34" charset="-128"/>
              </a:rPr>
              <a:t>▽</a:t>
            </a:r>
            <a:r>
              <a:rPr lang="en-US" altLang="ko-KR" dirty="0">
                <a:latin typeface="Meiryo UI" panose="020B0604030504040204" pitchFamily="34" charset="-128"/>
                <a:ea typeface="Meiryo UI" panose="020B0604030504040204" pitchFamily="34" charset="-128"/>
              </a:rPr>
              <a:t>8/25</a:t>
            </a:r>
          </a:p>
          <a:p>
            <a:r>
              <a:rPr lang="en-US" altLang="ko-KR" dirty="0">
                <a:latin typeface="Meiryo UI" panose="020B0604030504040204" pitchFamily="34" charset="-128"/>
                <a:ea typeface="Meiryo UI" panose="020B0604030504040204" pitchFamily="34" charset="-128"/>
              </a:rPr>
              <a:t>PC App</a:t>
            </a:r>
          </a:p>
          <a:p>
            <a:r>
              <a:rPr lang="ko-KR" altLang="en-US" dirty="0">
                <a:latin typeface="Meiryo UI" panose="020B0604030504040204" pitchFamily="34" charset="-128"/>
              </a:rPr>
              <a:t>구현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0029" y="244182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800">
                <a:solidFill>
                  <a:srgbClr val="0000FF"/>
                </a:solidFill>
                <a:latin typeface="+mn-ea"/>
              </a:defRPr>
            </a:lvl1pPr>
          </a:lstStyle>
          <a:p>
            <a:r>
              <a:rPr lang="ko-KR" altLang="en-US" dirty="0">
                <a:latin typeface="Meiryo UI" panose="020B0604030504040204" pitchFamily="34" charset="-128"/>
              </a:rPr>
              <a:t>▽</a:t>
            </a:r>
            <a:r>
              <a:rPr lang="en-US" altLang="ko-KR" dirty="0">
                <a:latin typeface="Meiryo UI" panose="020B0604030504040204" pitchFamily="34" charset="-128"/>
                <a:ea typeface="Meiryo UI" panose="020B0604030504040204" pitchFamily="34" charset="-128"/>
              </a:rPr>
              <a:t>9/22</a:t>
            </a:r>
          </a:p>
          <a:p>
            <a:r>
              <a:rPr lang="en-US" altLang="ko-KR" dirty="0">
                <a:latin typeface="Meiryo UI" panose="020B0604030504040204" pitchFamily="34" charset="-128"/>
                <a:ea typeface="Meiryo UI" panose="020B0604030504040204" pitchFamily="34" charset="-128"/>
              </a:rPr>
              <a:t>PC+</a:t>
            </a:r>
            <a:r>
              <a:rPr lang="ko-KR" altLang="en-US" dirty="0">
                <a:latin typeface="Meiryo UI" panose="020B0604030504040204" pitchFamily="34" charset="-128"/>
              </a:rPr>
              <a:t>모바일 </a:t>
            </a:r>
            <a:endParaRPr lang="en-US" altLang="ko-K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ko-KR" dirty="0">
                <a:latin typeface="Meiryo UI" panose="020B0604030504040204" pitchFamily="34" charset="-128"/>
                <a:ea typeface="Meiryo UI" panose="020B0604030504040204" pitchFamily="34" charset="-128"/>
              </a:rPr>
              <a:t>App</a:t>
            </a:r>
            <a:r>
              <a:rPr lang="ko-KR" altLang="en-US" dirty="0" err="1">
                <a:latin typeface="Meiryo UI" panose="020B0604030504040204" pitchFamily="34" charset="-128"/>
              </a:rPr>
              <a:t>구현완료</a:t>
            </a:r>
            <a:endParaRPr lang="ko-KR" altLang="en-US" dirty="0">
              <a:latin typeface="Meiryo UI" panose="020B0604030504040204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6940" y="1111415"/>
            <a:ext cx="614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000" b="1" dirty="0" smtClean="0">
                <a:solidFill>
                  <a:srgbClr val="FF0000"/>
                </a:solidFill>
                <a:latin typeface="Meiryo UI" panose="020B0604030504040204" pitchFamily="34" charset="-128"/>
              </a:rPr>
              <a:t>★ 경영</a:t>
            </a:r>
            <a:endParaRPr lang="en-US" altLang="ko-KR" sz="1000" b="1" dirty="0" smtClean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ko-KR" altLang="en-US" sz="1000" b="1" dirty="0" smtClean="0">
                <a:solidFill>
                  <a:srgbClr val="FF0000"/>
                </a:solidFill>
                <a:latin typeface="Meiryo UI" panose="020B0604030504040204" pitchFamily="34" charset="-128"/>
              </a:rPr>
              <a:t>    회의</a:t>
            </a:r>
            <a:endParaRPr lang="en-US" altLang="ko-KR" sz="1000" b="1" dirty="0" smtClean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ko-KR" altLang="en-US" sz="1000" b="1" dirty="0" smtClean="0">
                <a:solidFill>
                  <a:srgbClr val="FF0000"/>
                </a:solidFill>
                <a:latin typeface="Meiryo UI" panose="020B0604030504040204" pitchFamily="34" charset="-128"/>
              </a:rPr>
              <a:t>    데모</a:t>
            </a:r>
            <a:endParaRPr lang="ko-KR" altLang="en-US" sz="1000" b="1" dirty="0">
              <a:solidFill>
                <a:srgbClr val="FF0000"/>
              </a:solidFill>
              <a:latin typeface="Meiryo UI" panose="020B0604030504040204" pitchFamily="34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83707" y="2387005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800">
                <a:solidFill>
                  <a:srgbClr val="0000FF"/>
                </a:solidFill>
                <a:latin typeface="+mn-ea"/>
              </a:defRPr>
            </a:lvl1pPr>
          </a:lstStyle>
          <a:p>
            <a:r>
              <a:rPr lang="ko-KR" altLang="en-US" dirty="0">
                <a:latin typeface="Meiryo UI" panose="020B0604030504040204" pitchFamily="34" charset="-128"/>
              </a:rPr>
              <a:t>▽</a:t>
            </a:r>
            <a:r>
              <a:rPr lang="en-US" altLang="ko-KR" dirty="0">
                <a:latin typeface="Meiryo UI" panose="020B0604030504040204" pitchFamily="34" charset="-128"/>
                <a:ea typeface="Meiryo UI" panose="020B0604030504040204" pitchFamily="34" charset="-128"/>
              </a:rPr>
              <a:t>11/24</a:t>
            </a:r>
          </a:p>
          <a:p>
            <a:r>
              <a:rPr lang="ko-KR" altLang="en-US" dirty="0">
                <a:latin typeface="Meiryo UI" panose="020B0604030504040204" pitchFamily="34" charset="-128"/>
              </a:rPr>
              <a:t>후처리 </a:t>
            </a:r>
            <a:r>
              <a:rPr lang="en-US" altLang="ko-KR" dirty="0"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</a:p>
          <a:p>
            <a:r>
              <a:rPr lang="ko-KR" altLang="en-US" dirty="0">
                <a:latin typeface="Meiryo UI" panose="020B0604030504040204" pitchFamily="34" charset="-128"/>
              </a:rPr>
              <a:t>페이지 자동 </a:t>
            </a:r>
            <a:endParaRPr lang="en-US" altLang="ko-KR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ko-KR" altLang="en-US" dirty="0">
                <a:latin typeface="Meiryo UI" panose="020B0604030504040204" pitchFamily="34" charset="-128"/>
              </a:rPr>
              <a:t>촬영 모드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13299" y="2380265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800">
                <a:solidFill>
                  <a:srgbClr val="0000FF"/>
                </a:solidFill>
                <a:latin typeface="+mn-ea"/>
              </a:defRPr>
            </a:lvl1pPr>
          </a:lstStyle>
          <a:p>
            <a:r>
              <a:rPr lang="ko-KR" altLang="en-US" dirty="0">
                <a:latin typeface="Meiryo UI" panose="020B0604030504040204" pitchFamily="34" charset="-128"/>
              </a:rPr>
              <a:t>▽</a:t>
            </a:r>
            <a:r>
              <a:rPr lang="en-US" altLang="ko-KR" dirty="0">
                <a:latin typeface="Meiryo UI" panose="020B0604030504040204" pitchFamily="34" charset="-128"/>
                <a:ea typeface="Meiryo UI" panose="020B0604030504040204" pitchFamily="34" charset="-128"/>
              </a:rPr>
              <a:t>12/22</a:t>
            </a:r>
          </a:p>
          <a:p>
            <a:r>
              <a:rPr lang="ko-KR" altLang="en-US" dirty="0">
                <a:latin typeface="Meiryo UI" panose="020B0604030504040204" pitchFamily="34" charset="-128"/>
              </a:rPr>
              <a:t>후처리 </a:t>
            </a:r>
            <a:r>
              <a:rPr lang="en-US" altLang="ko-KR" dirty="0"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</a:p>
          <a:p>
            <a:r>
              <a:rPr lang="ko-KR" altLang="en-US" dirty="0" err="1">
                <a:latin typeface="Meiryo UI" panose="020B0604030504040204" pitchFamily="34" charset="-128"/>
              </a:rPr>
              <a:t>손가락제거</a:t>
            </a:r>
            <a:r>
              <a:rPr lang="en-US" altLang="ko-KR" dirty="0">
                <a:latin typeface="Meiryo UI" panose="020B0604030504040204" pitchFamily="34" charset="-128"/>
                <a:ea typeface="Meiryo UI" panose="020B0604030504040204" pitchFamily="34" charset="-128"/>
              </a:rPr>
              <a:t>, </a:t>
            </a:r>
          </a:p>
          <a:p>
            <a:r>
              <a:rPr lang="en-US" altLang="ko-KR" dirty="0"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ko-KR" altLang="en-US" dirty="0">
                <a:latin typeface="Meiryo UI" panose="020B0604030504040204" pitchFamily="34" charset="-128"/>
              </a:rPr>
              <a:t>처리 기능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23988" y="43736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00" b="1" dirty="0" smtClean="0">
                <a:solidFill>
                  <a:srgbClr val="0000FF"/>
                </a:solidFill>
              </a:rPr>
              <a:t>SOFT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72584" y="446288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HW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82404" y="44628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000" b="1" dirty="0" smtClean="0"/>
              <a:t>메카</a:t>
            </a:r>
            <a:endParaRPr lang="ko-KR" altLang="en-US" sz="1000" b="1" dirty="0"/>
          </a:p>
        </p:txBody>
      </p:sp>
      <p:sp>
        <p:nvSpPr>
          <p:cNvPr id="37" name="직사각형 36"/>
          <p:cNvSpPr/>
          <p:nvPr/>
        </p:nvSpPr>
        <p:spPr>
          <a:xfrm>
            <a:off x="2935983" y="1157171"/>
            <a:ext cx="663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▽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4/30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</a:t>
            </a:r>
            <a:endParaRPr lang="en-US" altLang="ko-KR" sz="8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스탠드 </a:t>
            </a:r>
            <a:endParaRPr lang="en-US" altLang="ko-KR" sz="8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ko-KR" altLang="en-US" sz="800" b="1" dirty="0" err="1" smtClean="0">
                <a:latin typeface="Meiryo UI" panose="020B0604030504040204" pitchFamily="34" charset="-128"/>
                <a:ea typeface="맑은 고딕" panose="020B0503020000020004" pitchFamily="50" charset="-127"/>
              </a:rPr>
              <a:t>시작기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</a:t>
            </a:r>
            <a:endParaRPr lang="en-US" altLang="ko-KR" sz="8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제작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(1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대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ko-KR" altLang="en-US" sz="800" dirty="0">
              <a:latin typeface="Meiryo UI" panose="020B0604030504040204" pitchFamily="34" charset="-128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258253" y="1157171"/>
            <a:ext cx="771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▼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3/31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</a:t>
            </a:r>
            <a:endParaRPr lang="en-US" altLang="ko-KR" sz="8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ko-KR" altLang="en-US" sz="800" b="1" dirty="0" err="1" smtClean="0">
                <a:latin typeface="Meiryo UI" panose="020B0604030504040204" pitchFamily="34" charset="-128"/>
                <a:ea typeface="맑은 고딕" panose="020B0503020000020004" pitchFamily="50" charset="-127"/>
              </a:rPr>
              <a:t>벤치마킹기</a:t>
            </a:r>
            <a:endParaRPr lang="en-US" altLang="ko-KR" sz="8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구입 및 검토</a:t>
            </a:r>
            <a:endParaRPr lang="ko-KR" altLang="en-US" sz="800" dirty="0">
              <a:latin typeface="Meiryo UI" panose="020B0604030504040204" pitchFamily="34" charset="-128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548532" y="1157171"/>
            <a:ext cx="663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▽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7/15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</a:t>
            </a:r>
            <a:endParaRPr lang="en-US" altLang="ko-KR" sz="8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ko-KR" altLang="en-US" sz="800" b="1" dirty="0" err="1" smtClean="0">
                <a:latin typeface="Meiryo UI" panose="020B0604030504040204" pitchFamily="34" charset="-128"/>
                <a:ea typeface="맑은 고딕" panose="020B0503020000020004" pitchFamily="50" charset="-127"/>
              </a:rPr>
              <a:t>책넘김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</a:t>
            </a:r>
            <a:endParaRPr lang="en-US" altLang="ko-KR" sz="8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ko-KR" altLang="en-US" sz="800" b="1" dirty="0" err="1" smtClean="0">
                <a:latin typeface="Meiryo UI" panose="020B0604030504040204" pitchFamily="34" charset="-128"/>
                <a:ea typeface="맑은 고딕" panose="020B0503020000020004" pitchFamily="50" charset="-127"/>
              </a:rPr>
              <a:t>시작기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</a:t>
            </a:r>
            <a:endParaRPr lang="en-US" altLang="ko-KR" sz="8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제작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(1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대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ko-KR" altLang="en-US" sz="800" dirty="0">
              <a:latin typeface="Meiryo UI" panose="020B0604030504040204" pitchFamily="34" charset="-128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129272" y="1171404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▽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8/15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</a:t>
            </a:r>
            <a:endParaRPr lang="en-US" altLang="ko-KR" sz="8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ko-KR" altLang="en-US" sz="800" b="1" dirty="0" err="1" smtClean="0">
                <a:latin typeface="Meiryo UI" panose="020B0604030504040204" pitchFamily="34" charset="-128"/>
                <a:ea typeface="맑은 고딕" panose="020B0503020000020004" pitchFamily="50" charset="-127"/>
              </a:rPr>
              <a:t>데모기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</a:t>
            </a:r>
            <a:endParaRPr lang="en-US" altLang="ko-KR" sz="8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제작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(1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대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ko-KR" altLang="en-US" sz="800" dirty="0">
              <a:latin typeface="Meiryo UI" panose="020B0604030504040204" pitchFamily="34" charset="-128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81054" y="1164866"/>
            <a:ext cx="595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▽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5/15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</a:t>
            </a:r>
            <a:endParaRPr lang="en-US" altLang="ko-KR" sz="8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스탠드 </a:t>
            </a:r>
            <a:endParaRPr lang="en-US" altLang="ko-KR" sz="8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ko-KR" altLang="en-US" sz="800" b="1" dirty="0" err="1" smtClean="0">
                <a:latin typeface="Meiryo UI" panose="020B0604030504040204" pitchFamily="34" charset="-128"/>
                <a:ea typeface="맑은 고딕" panose="020B0503020000020004" pitchFamily="50" charset="-127"/>
              </a:rPr>
              <a:t>개선검토</a:t>
            </a:r>
            <a:endParaRPr lang="ko-KR" altLang="en-US" sz="800" dirty="0">
              <a:latin typeface="Meiryo UI" panose="020B0604030504040204" pitchFamily="34" charset="-128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840535" y="1164865"/>
            <a:ext cx="519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▽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6/1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</a:t>
            </a:r>
            <a:endParaRPr lang="en-US" altLang="ko-KR" sz="8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ko-KR" altLang="en-US" sz="800" b="1" dirty="0" err="1" smtClean="0">
                <a:latin typeface="Meiryo UI" panose="020B0604030504040204" pitchFamily="34" charset="-128"/>
                <a:ea typeface="맑은 고딕" panose="020B0503020000020004" pitchFamily="50" charset="-127"/>
              </a:rPr>
              <a:t>책넘김</a:t>
            </a:r>
            <a:endParaRPr lang="en-US" altLang="ko-KR" sz="8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검토</a:t>
            </a:r>
            <a:endParaRPr lang="ko-KR" altLang="en-US" sz="800" dirty="0">
              <a:latin typeface="Meiryo UI" panose="020B0604030504040204" pitchFamily="34" charset="-128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38321" y="1164865"/>
            <a:ext cx="529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▽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9/7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</a:t>
            </a:r>
            <a:endParaRPr lang="en-US" altLang="ko-KR" sz="8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ko-KR" altLang="en-US" sz="800" b="1" dirty="0" err="1" smtClean="0">
                <a:latin typeface="Meiryo UI" panose="020B0604030504040204" pitchFamily="34" charset="-128"/>
                <a:ea typeface="맑은 고딕" panose="020B0503020000020004" pitchFamily="50" charset="-127"/>
              </a:rPr>
              <a:t>데모기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</a:t>
            </a:r>
            <a:endParaRPr lang="en-US" altLang="ko-KR" sz="8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개선</a:t>
            </a:r>
            <a:endParaRPr lang="ko-KR" altLang="en-US" sz="800" dirty="0">
              <a:latin typeface="Meiryo UI" panose="020B0604030504040204" pitchFamily="34" charset="-128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21499" y="176791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b="1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▽</a:t>
            </a:r>
            <a:r>
              <a:rPr lang="en-US" altLang="ko-KR" sz="800" b="1" dirty="0" smtClean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9/7</a:t>
            </a:r>
          </a:p>
          <a:p>
            <a:pPr algn="just"/>
            <a:r>
              <a:rPr lang="ko-KR" altLang="en-US" sz="800" dirty="0" err="1" smtClean="0">
                <a:solidFill>
                  <a:srgbClr val="00B050"/>
                </a:solidFill>
                <a:latin typeface="Meiryo UI" panose="020B0604030504040204" pitchFamily="34" charset="-128"/>
              </a:rPr>
              <a:t>데모기</a:t>
            </a:r>
            <a:endParaRPr lang="en-US" altLang="ko-KR" sz="800" dirty="0" smtClean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ko-KR" altLang="en-US" sz="800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개선</a:t>
            </a:r>
            <a:endParaRPr lang="ko-KR" altLang="en-US" sz="800" dirty="0">
              <a:solidFill>
                <a:srgbClr val="00B050"/>
              </a:solidFill>
              <a:latin typeface="Meiryo UI" panose="020B0604030504040204" pitchFamily="34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62620" y="1767911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b="1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▽</a:t>
            </a:r>
            <a:r>
              <a:rPr lang="en-US" altLang="ko-KR" sz="800" b="1" dirty="0" smtClean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8/1</a:t>
            </a:r>
          </a:p>
          <a:p>
            <a:pPr algn="just"/>
            <a:r>
              <a:rPr lang="ko-KR" altLang="en-US" sz="800" dirty="0" err="1" smtClean="0">
                <a:solidFill>
                  <a:srgbClr val="00B050"/>
                </a:solidFill>
                <a:latin typeface="Meiryo UI" panose="020B0604030504040204" pitchFamily="34" charset="-128"/>
              </a:rPr>
              <a:t>데모기</a:t>
            </a:r>
            <a:endParaRPr lang="en-US" altLang="ko-KR" sz="800" dirty="0" smtClean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ko-KR" altLang="en-US" sz="800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부품</a:t>
            </a:r>
            <a:endParaRPr lang="en-US" altLang="ko-KR" sz="800" dirty="0" smtClean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ko-KR" altLang="en-US" sz="800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구매</a:t>
            </a:r>
            <a:endParaRPr lang="ko-KR" altLang="en-US" sz="800" dirty="0">
              <a:solidFill>
                <a:srgbClr val="00B050"/>
              </a:solidFill>
              <a:latin typeface="Meiryo UI" panose="020B0604030504040204" pitchFamily="34" charset="-12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2789" y="1767911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b="1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▽</a:t>
            </a:r>
            <a:r>
              <a:rPr lang="en-US" altLang="ko-KR" sz="800" b="1" dirty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7</a:t>
            </a:r>
            <a:r>
              <a:rPr lang="en-US" altLang="ko-KR" sz="800" b="1" dirty="0" smtClean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/15</a:t>
            </a:r>
          </a:p>
          <a:p>
            <a:pPr algn="just"/>
            <a:r>
              <a:rPr lang="ko-KR" altLang="en-US" sz="800" dirty="0" err="1" smtClean="0">
                <a:solidFill>
                  <a:srgbClr val="00B050"/>
                </a:solidFill>
                <a:latin typeface="Meiryo UI" panose="020B0604030504040204" pitchFamily="34" charset="-128"/>
              </a:rPr>
              <a:t>책넘김</a:t>
            </a:r>
            <a:endParaRPr lang="en-US" altLang="ko-KR" sz="800" dirty="0" smtClean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ko-KR" altLang="en-US" sz="800" dirty="0" err="1" smtClean="0">
                <a:solidFill>
                  <a:srgbClr val="00B050"/>
                </a:solidFill>
                <a:latin typeface="Meiryo UI" panose="020B0604030504040204" pitchFamily="34" charset="-128"/>
              </a:rPr>
              <a:t>시작기</a:t>
            </a:r>
            <a:endParaRPr lang="en-US" altLang="ko-KR" sz="800" dirty="0" smtClean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ko-KR" altLang="en-US" sz="800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제작</a:t>
            </a:r>
            <a:endParaRPr lang="ko-KR" altLang="en-US" sz="800" dirty="0">
              <a:solidFill>
                <a:srgbClr val="00B050"/>
              </a:solidFill>
              <a:latin typeface="Meiryo UI" panose="020B0604030504040204" pitchFamily="34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34211" y="176791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b="1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▽</a:t>
            </a:r>
            <a:r>
              <a:rPr lang="en-US" altLang="ko-KR" sz="800" b="1" dirty="0" smtClean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6/1</a:t>
            </a:r>
          </a:p>
          <a:p>
            <a:pPr algn="just"/>
            <a:r>
              <a:rPr lang="ko-KR" altLang="en-US" sz="800" dirty="0" err="1" smtClean="0">
                <a:solidFill>
                  <a:srgbClr val="00B050"/>
                </a:solidFill>
                <a:latin typeface="Meiryo UI" panose="020B0604030504040204" pitchFamily="34" charset="-128"/>
              </a:rPr>
              <a:t>책넘김</a:t>
            </a:r>
            <a:endParaRPr lang="en-US" altLang="ko-KR" sz="800" dirty="0" smtClean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ko-KR" altLang="en-US" sz="800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부품구매</a:t>
            </a:r>
            <a:endParaRPr lang="ko-KR" altLang="en-US" sz="800" dirty="0">
              <a:solidFill>
                <a:srgbClr val="00B050"/>
              </a:solidFill>
              <a:latin typeface="Meiryo UI" panose="020B0604030504040204" pitchFamily="34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54989" y="1767911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b="1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▽</a:t>
            </a:r>
            <a:r>
              <a:rPr lang="en-US" altLang="ko-KR" sz="800" b="1" dirty="0" smtClean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5/20</a:t>
            </a:r>
          </a:p>
          <a:p>
            <a:pPr algn="just"/>
            <a:r>
              <a:rPr lang="ko-KR" altLang="en-US" sz="800" dirty="0" err="1" smtClean="0">
                <a:solidFill>
                  <a:srgbClr val="00B050"/>
                </a:solidFill>
                <a:latin typeface="Meiryo UI" panose="020B0604030504040204" pitchFamily="34" charset="-128"/>
              </a:rPr>
              <a:t>책넘김</a:t>
            </a:r>
            <a:endParaRPr lang="en-US" altLang="ko-KR" sz="800" dirty="0" smtClean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ko-KR" altLang="en-US" sz="800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부품</a:t>
            </a:r>
            <a:endParaRPr lang="en-US" altLang="ko-KR" sz="800" dirty="0" smtClean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ko-KR" altLang="en-US" sz="800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검토</a:t>
            </a:r>
            <a:endParaRPr lang="ko-KR" altLang="en-US" sz="800" dirty="0">
              <a:solidFill>
                <a:srgbClr val="00B050"/>
              </a:solidFill>
              <a:latin typeface="Meiryo UI" panose="020B0604030504040204" pitchFamily="34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5" y="176791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b="1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▽</a:t>
            </a:r>
            <a:r>
              <a:rPr lang="en-US" altLang="ko-KR" sz="800" b="1" dirty="0" smtClean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4/30</a:t>
            </a:r>
          </a:p>
          <a:p>
            <a:pPr algn="just"/>
            <a:r>
              <a:rPr lang="ko-KR" altLang="en-US" sz="800" dirty="0" err="1">
                <a:solidFill>
                  <a:srgbClr val="00B050"/>
                </a:solidFill>
                <a:latin typeface="Meiryo UI" panose="020B0604030504040204" pitchFamily="34" charset="-128"/>
              </a:rPr>
              <a:t>케이블류</a:t>
            </a:r>
            <a:endParaRPr lang="en-US" altLang="ko-KR" sz="800" dirty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ko-KR" altLang="en-US" sz="800" dirty="0">
                <a:solidFill>
                  <a:srgbClr val="00B050"/>
                </a:solidFill>
                <a:latin typeface="Meiryo UI" panose="020B0604030504040204" pitchFamily="34" charset="-128"/>
              </a:rPr>
              <a:t>검토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27241" y="176791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b="1" dirty="0">
                <a:solidFill>
                  <a:srgbClr val="00B050"/>
                </a:solidFill>
                <a:latin typeface="Meiryo UI" panose="020B0604030504040204" pitchFamily="34" charset="-128"/>
              </a:rPr>
              <a:t>▼ </a:t>
            </a:r>
            <a:r>
              <a:rPr lang="en-US" altLang="ko-KR" sz="800" b="1" dirty="0" smtClean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3/19</a:t>
            </a:r>
          </a:p>
          <a:p>
            <a:pPr algn="just"/>
            <a:r>
              <a:rPr lang="ko-KR" altLang="en-US" sz="800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소프트</a:t>
            </a:r>
            <a:endParaRPr lang="en-US" altLang="ko-KR" sz="800" dirty="0" smtClean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ko-KR" altLang="en-US" sz="800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검토용</a:t>
            </a:r>
            <a:endParaRPr lang="en-US" altLang="ko-KR" sz="800" dirty="0" smtClean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ko-KR" altLang="en-US" sz="800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부품구매</a:t>
            </a:r>
            <a:endParaRPr lang="ko-KR" altLang="en-US" sz="800" dirty="0">
              <a:solidFill>
                <a:srgbClr val="00B050"/>
              </a:solidFill>
              <a:latin typeface="Meiryo UI" panose="020B0604030504040204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43569" y="1767911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b="1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▽</a:t>
            </a:r>
            <a:r>
              <a:rPr lang="en-US" altLang="ko-KR" sz="800" b="1" dirty="0" smtClean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4/15</a:t>
            </a:r>
          </a:p>
          <a:p>
            <a:pPr algn="just"/>
            <a:r>
              <a:rPr lang="ko-KR" altLang="en-US" sz="800" dirty="0">
                <a:solidFill>
                  <a:srgbClr val="00B050"/>
                </a:solidFill>
                <a:latin typeface="Meiryo UI" panose="020B0604030504040204" pitchFamily="34" charset="-128"/>
              </a:rPr>
              <a:t>조명</a:t>
            </a:r>
            <a:r>
              <a:rPr lang="en-US" altLang="ko-KR" sz="800" dirty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,</a:t>
            </a:r>
          </a:p>
          <a:p>
            <a:pPr algn="just"/>
            <a:r>
              <a:rPr lang="ko-KR" altLang="en-US" sz="800" dirty="0">
                <a:solidFill>
                  <a:srgbClr val="00B050"/>
                </a:solidFill>
                <a:latin typeface="Meiryo UI" panose="020B0604030504040204" pitchFamily="34" charset="-128"/>
              </a:rPr>
              <a:t>레이저</a:t>
            </a:r>
            <a:endParaRPr lang="en-US" altLang="ko-KR" sz="800" dirty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ko-KR" altLang="en-US" sz="800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검토</a:t>
            </a:r>
            <a:endParaRPr lang="ko-KR" altLang="en-US" sz="800" dirty="0">
              <a:solidFill>
                <a:srgbClr val="00B050"/>
              </a:solidFill>
              <a:latin typeface="Meiryo UI" panose="020B0604030504040204" pitchFamily="34" charset="-128"/>
            </a:endParaRPr>
          </a:p>
        </p:txBody>
      </p:sp>
      <p:sp>
        <p:nvSpPr>
          <p:cNvPr id="52" name="모서리가 접힌 도형 51">
            <a:hlinkClick r:id="rId2" action="ppaction://hlinksldjump"/>
          </p:cNvPr>
          <p:cNvSpPr/>
          <p:nvPr/>
        </p:nvSpPr>
        <p:spPr>
          <a:xfrm>
            <a:off x="8543364" y="17930"/>
            <a:ext cx="582706" cy="225681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return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auto">
          <a:xfrm>
            <a:off x="157941" y="41945"/>
            <a:ext cx="7340139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ko-KR"/>
            </a:defPPr>
            <a:lvl1pPr algn="just"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Meiryo UI" panose="020B0604030504040204" pitchFamily="34" charset="-128"/>
                <a:ea typeface="Meiryo UI" panose="020B0604030504040204" pitchFamily="34" charset="-128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시작비</a:t>
            </a:r>
            <a:r>
              <a:rPr lang="ko-KR" altLang="en-US" dirty="0" smtClean="0"/>
              <a:t> </a:t>
            </a:r>
            <a:r>
              <a:rPr lang="ko-KR" altLang="en-US" dirty="0"/>
              <a:t>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1434"/>
              </p:ext>
            </p:extLst>
          </p:nvPr>
        </p:nvGraphicFramePr>
        <p:xfrm>
          <a:off x="157933" y="1248370"/>
          <a:ext cx="8853064" cy="5517370"/>
        </p:xfrm>
        <a:graphic>
          <a:graphicData uri="http://schemas.openxmlformats.org/drawingml/2006/table">
            <a:tbl>
              <a:tblPr firstRow="1" bandRow="1"/>
              <a:tblGrid>
                <a:gridCol w="754151">
                  <a:extLst>
                    <a:ext uri="{9D8B030D-6E8A-4147-A177-3AD203B41FA5}">
                      <a16:colId xmlns:a16="http://schemas.microsoft.com/office/drawing/2014/main" val="3700971133"/>
                    </a:ext>
                  </a:extLst>
                </a:gridCol>
                <a:gridCol w="1228403">
                  <a:extLst>
                    <a:ext uri="{9D8B030D-6E8A-4147-A177-3AD203B41FA5}">
                      <a16:colId xmlns:a16="http://schemas.microsoft.com/office/drawing/2014/main" val="2681116023"/>
                    </a:ext>
                  </a:extLst>
                </a:gridCol>
                <a:gridCol w="415292">
                  <a:extLst>
                    <a:ext uri="{9D8B030D-6E8A-4147-A177-3AD203B41FA5}">
                      <a16:colId xmlns:a16="http://schemas.microsoft.com/office/drawing/2014/main" val="3371552427"/>
                    </a:ext>
                  </a:extLst>
                </a:gridCol>
                <a:gridCol w="586838">
                  <a:extLst>
                    <a:ext uri="{9D8B030D-6E8A-4147-A177-3AD203B41FA5}">
                      <a16:colId xmlns:a16="http://schemas.microsoft.com/office/drawing/2014/main" val="2471135591"/>
                    </a:ext>
                  </a:extLst>
                </a:gridCol>
                <a:gridCol w="586838">
                  <a:extLst>
                    <a:ext uri="{9D8B030D-6E8A-4147-A177-3AD203B41FA5}">
                      <a16:colId xmlns:a16="http://schemas.microsoft.com/office/drawing/2014/main" val="4184426006"/>
                    </a:ext>
                  </a:extLst>
                </a:gridCol>
                <a:gridCol w="586838">
                  <a:extLst>
                    <a:ext uri="{9D8B030D-6E8A-4147-A177-3AD203B41FA5}">
                      <a16:colId xmlns:a16="http://schemas.microsoft.com/office/drawing/2014/main" val="3532328762"/>
                    </a:ext>
                  </a:extLst>
                </a:gridCol>
                <a:gridCol w="586838">
                  <a:extLst>
                    <a:ext uri="{9D8B030D-6E8A-4147-A177-3AD203B41FA5}">
                      <a16:colId xmlns:a16="http://schemas.microsoft.com/office/drawing/2014/main" val="3542102381"/>
                    </a:ext>
                  </a:extLst>
                </a:gridCol>
                <a:gridCol w="586838">
                  <a:extLst>
                    <a:ext uri="{9D8B030D-6E8A-4147-A177-3AD203B41FA5}">
                      <a16:colId xmlns:a16="http://schemas.microsoft.com/office/drawing/2014/main" val="1229932020"/>
                    </a:ext>
                  </a:extLst>
                </a:gridCol>
                <a:gridCol w="586838">
                  <a:extLst>
                    <a:ext uri="{9D8B030D-6E8A-4147-A177-3AD203B41FA5}">
                      <a16:colId xmlns:a16="http://schemas.microsoft.com/office/drawing/2014/main" val="2312725101"/>
                    </a:ext>
                  </a:extLst>
                </a:gridCol>
                <a:gridCol w="586838">
                  <a:extLst>
                    <a:ext uri="{9D8B030D-6E8A-4147-A177-3AD203B41FA5}">
                      <a16:colId xmlns:a16="http://schemas.microsoft.com/office/drawing/2014/main" val="4194764231"/>
                    </a:ext>
                  </a:extLst>
                </a:gridCol>
                <a:gridCol w="586838">
                  <a:extLst>
                    <a:ext uri="{9D8B030D-6E8A-4147-A177-3AD203B41FA5}">
                      <a16:colId xmlns:a16="http://schemas.microsoft.com/office/drawing/2014/main" val="558001015"/>
                    </a:ext>
                  </a:extLst>
                </a:gridCol>
                <a:gridCol w="586838">
                  <a:extLst>
                    <a:ext uri="{9D8B030D-6E8A-4147-A177-3AD203B41FA5}">
                      <a16:colId xmlns:a16="http://schemas.microsoft.com/office/drawing/2014/main" val="664707909"/>
                    </a:ext>
                  </a:extLst>
                </a:gridCol>
                <a:gridCol w="586838">
                  <a:extLst>
                    <a:ext uri="{9D8B030D-6E8A-4147-A177-3AD203B41FA5}">
                      <a16:colId xmlns:a16="http://schemas.microsoft.com/office/drawing/2014/main" val="781375639"/>
                    </a:ext>
                  </a:extLst>
                </a:gridCol>
                <a:gridCol w="586838">
                  <a:extLst>
                    <a:ext uri="{9D8B030D-6E8A-4147-A177-3AD203B41FA5}">
                      <a16:colId xmlns:a16="http://schemas.microsoft.com/office/drawing/2014/main" val="2391087806"/>
                    </a:ext>
                  </a:extLst>
                </a:gridCol>
              </a:tblGrid>
              <a:tr h="173255">
                <a:tc gridSpan="3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스마트 스탠드</a:t>
                      </a:r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r>
                        <a:rPr lang="ko-KR" altLang="en-US" sz="7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r>
                        <a:rPr lang="ko-KR" altLang="en-US" sz="7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  <a:r>
                        <a:rPr lang="ko-KR" altLang="en-US" sz="7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  <a:r>
                        <a:rPr lang="ko-KR" altLang="en-US" sz="7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  <a:r>
                        <a:rPr lang="ko-KR" altLang="en-US" sz="7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  <a:r>
                        <a:rPr lang="ko-KR" altLang="en-US" sz="7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  <a:r>
                        <a:rPr lang="ko-KR" altLang="en-US" sz="7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</a:t>
                      </a:r>
                      <a:r>
                        <a:rPr lang="ko-KR" altLang="en-US" sz="7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  <a:r>
                        <a:rPr lang="ko-KR" altLang="en-US" sz="7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  <a:r>
                        <a:rPr lang="ko-KR" altLang="en-US" sz="7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집행</a:t>
                      </a:r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(%)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38517"/>
                  </a:ext>
                </a:extLst>
              </a:tr>
              <a:tr h="54913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대일정</a:t>
                      </a:r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82144"/>
                  </a:ext>
                </a:extLst>
              </a:tr>
              <a:tr h="122740">
                <a:tc rowSpan="1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메카</a:t>
                      </a:r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벤치마킹기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구입</a:t>
                      </a:r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계획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3781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실적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8785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스탠드 </a:t>
                      </a: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시작기</a:t>
                      </a:r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계획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3.5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3882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실적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47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책넘김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시작기</a:t>
                      </a:r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계획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8116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실적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782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데모기</a:t>
                      </a:r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계획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10.4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5984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실적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057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검토비</a:t>
                      </a:r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계획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2538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실적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21032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total</a:t>
                      </a:r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계획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4.5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12.4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28.4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17376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실적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0.7%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645631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하드</a:t>
                      </a:r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스탠드 </a:t>
                      </a: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시작기</a:t>
                      </a:r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계획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0005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실적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0.34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310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책넘김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시작기</a:t>
                      </a:r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계획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ko-KR" altLang="en-US" sz="700" b="1" dirty="0" smtClean="0"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6616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실적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99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데모기</a:t>
                      </a:r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계획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964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실적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452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검토비</a:t>
                      </a:r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계획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3985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실적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603093"/>
                  </a:ext>
                </a:extLst>
              </a:tr>
              <a:tr h="1879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total</a:t>
                      </a:r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계획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2.6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7561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실적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0.34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</a:t>
                      </a:r>
                      <a:endParaRPr lang="ko-KR" altLang="en-US" sz="700" b="1" dirty="0" smtClean="0"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13%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4103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Total</a:t>
                      </a:r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(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메카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+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하드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)</a:t>
                      </a:r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계획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1.5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9.3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13.2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31.0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8869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실적</a:t>
                      </a:r>
                      <a:endParaRPr kumimoji="1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0.34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1.74%</a:t>
                      </a:r>
                      <a:endParaRPr lang="ko-KR" altLang="en-US" sz="700" b="1" dirty="0"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15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524907" y="1615527"/>
            <a:ext cx="17508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▽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4/31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스탠드 </a:t>
            </a:r>
            <a:r>
              <a:rPr lang="ko-KR" altLang="en-US" sz="800" b="1" dirty="0" err="1" smtClean="0">
                <a:latin typeface="Meiryo UI" panose="020B0604030504040204" pitchFamily="34" charset="-128"/>
                <a:ea typeface="맑은 고딕" panose="020B0503020000020004" pitchFamily="50" charset="-127"/>
              </a:rPr>
              <a:t>시작기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제작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(1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대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ko-KR" altLang="en-US" sz="800" dirty="0">
              <a:latin typeface="Meiryo UI" panose="020B0604030504040204" pitchFamily="34" charset="-128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53672" y="1431841"/>
            <a:ext cx="13404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▼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3/31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</a:t>
            </a:r>
            <a:r>
              <a:rPr lang="ko-KR" altLang="en-US" sz="800" b="1" dirty="0" err="1" smtClean="0">
                <a:latin typeface="Meiryo UI" panose="020B0604030504040204" pitchFamily="34" charset="-128"/>
                <a:ea typeface="맑은 고딕" panose="020B0503020000020004" pitchFamily="50" charset="-127"/>
              </a:rPr>
              <a:t>벤치마킹</a:t>
            </a:r>
            <a:r>
              <a:rPr lang="ko-KR" altLang="en-US" sz="800" b="1" dirty="0" err="1">
                <a:latin typeface="Meiryo UI" panose="020B0604030504040204" pitchFamily="34" charset="-128"/>
                <a:ea typeface="맑은 고딕" panose="020B0503020000020004" pitchFamily="50" charset="-127"/>
              </a:rPr>
              <a:t>기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구입</a:t>
            </a:r>
            <a:endParaRPr lang="ko-KR" altLang="en-US" sz="800" dirty="0">
              <a:latin typeface="Meiryo UI" panose="020B0604030504040204" pitchFamily="34" charset="-128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74568" y="746708"/>
          <a:ext cx="8836429" cy="326372"/>
        </p:xfrm>
        <a:graphic>
          <a:graphicData uri="http://schemas.openxmlformats.org/drawingml/2006/table">
            <a:tbl>
              <a:tblPr/>
              <a:tblGrid>
                <a:gridCol w="2380373">
                  <a:extLst>
                    <a:ext uri="{9D8B030D-6E8A-4147-A177-3AD203B41FA5}">
                      <a16:colId xmlns:a16="http://schemas.microsoft.com/office/drawing/2014/main" val="675796166"/>
                    </a:ext>
                  </a:extLst>
                </a:gridCol>
                <a:gridCol w="177886">
                  <a:extLst>
                    <a:ext uri="{9D8B030D-6E8A-4147-A177-3AD203B41FA5}">
                      <a16:colId xmlns:a16="http://schemas.microsoft.com/office/drawing/2014/main" val="1066419111"/>
                    </a:ext>
                  </a:extLst>
                </a:gridCol>
                <a:gridCol w="413785">
                  <a:extLst>
                    <a:ext uri="{9D8B030D-6E8A-4147-A177-3AD203B41FA5}">
                      <a16:colId xmlns:a16="http://schemas.microsoft.com/office/drawing/2014/main" val="289365476"/>
                    </a:ext>
                  </a:extLst>
                </a:gridCol>
                <a:gridCol w="1207627">
                  <a:extLst>
                    <a:ext uri="{9D8B030D-6E8A-4147-A177-3AD203B41FA5}">
                      <a16:colId xmlns:a16="http://schemas.microsoft.com/office/drawing/2014/main" val="2139695444"/>
                    </a:ext>
                  </a:extLst>
                </a:gridCol>
                <a:gridCol w="531526">
                  <a:extLst>
                    <a:ext uri="{9D8B030D-6E8A-4147-A177-3AD203B41FA5}">
                      <a16:colId xmlns:a16="http://schemas.microsoft.com/office/drawing/2014/main" val="2290229913"/>
                    </a:ext>
                  </a:extLst>
                </a:gridCol>
                <a:gridCol w="1382116">
                  <a:extLst>
                    <a:ext uri="{9D8B030D-6E8A-4147-A177-3AD203B41FA5}">
                      <a16:colId xmlns:a16="http://schemas.microsoft.com/office/drawing/2014/main" val="4156463760"/>
                    </a:ext>
                  </a:extLst>
                </a:gridCol>
                <a:gridCol w="383931">
                  <a:extLst>
                    <a:ext uri="{9D8B030D-6E8A-4147-A177-3AD203B41FA5}">
                      <a16:colId xmlns:a16="http://schemas.microsoft.com/office/drawing/2014/main" val="687807119"/>
                    </a:ext>
                  </a:extLst>
                </a:gridCol>
                <a:gridCol w="1613963">
                  <a:extLst>
                    <a:ext uri="{9D8B030D-6E8A-4147-A177-3AD203B41FA5}">
                      <a16:colId xmlns:a16="http://schemas.microsoft.com/office/drawing/2014/main" val="1251582434"/>
                    </a:ext>
                  </a:extLst>
                </a:gridCol>
                <a:gridCol w="210315">
                  <a:extLst>
                    <a:ext uri="{9D8B030D-6E8A-4147-A177-3AD203B41FA5}">
                      <a16:colId xmlns:a16="http://schemas.microsoft.com/office/drawing/2014/main" val="2460533641"/>
                    </a:ext>
                  </a:extLst>
                </a:gridCol>
                <a:gridCol w="534907">
                  <a:extLst>
                    <a:ext uri="{9D8B030D-6E8A-4147-A177-3AD203B41FA5}">
                      <a16:colId xmlns:a16="http://schemas.microsoft.com/office/drawing/2014/main" val="1309167094"/>
                    </a:ext>
                  </a:extLst>
                </a:gridCol>
              </a:tblGrid>
              <a:tr h="237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투자비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94262" marR="94262" marT="48886" marB="4888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rgbClr val="00B050"/>
                          </a:solidFill>
                          <a:latin typeface="Meiryo UI" panose="020B0604030504040204" pitchFamily="34" charset="-128"/>
                          <a:ea typeface="맑은 고딕" pitchFamily="50" charset="-127"/>
                          <a:cs typeface="+mn-cs"/>
                        </a:rPr>
                        <a:t>1.0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맑은 고딕" pitchFamily="50" charset="-127"/>
                        <a:cs typeface="+mn-cs"/>
                      </a:endParaRPr>
                    </a:p>
                  </a:txBody>
                  <a:tcPr marL="94262" marR="94262" marT="48886" marB="4888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rgbClr val="00B050"/>
                          </a:solidFill>
                          <a:latin typeface="Meiryo UI" panose="020B0604030504040204" pitchFamily="34" charset="-128"/>
                          <a:ea typeface="맑은 고딕" pitchFamily="50" charset="-127"/>
                          <a:cs typeface="+mn-cs"/>
                        </a:rPr>
                        <a:t>7.0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맑은 고딕" pitchFamily="50" charset="-127"/>
                        <a:cs typeface="+mn-cs"/>
                      </a:endParaRPr>
                    </a:p>
                  </a:txBody>
                  <a:tcPr marL="94262" marR="94262" marT="48886" marB="4888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rgbClr val="00B050"/>
                          </a:solidFill>
                          <a:latin typeface="Meiryo UI" panose="020B0604030504040204" pitchFamily="34" charset="-128"/>
                          <a:ea typeface="맑은 고딕" pitchFamily="50" charset="-127"/>
                          <a:cs typeface="+mn-cs"/>
                        </a:rPr>
                        <a:t>23.0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맑은 고딕" pitchFamily="50" charset="-127"/>
                        <a:cs typeface="+mn-cs"/>
                      </a:endParaRPr>
                    </a:p>
                  </a:txBody>
                  <a:tcPr marL="94262" marR="94262" marT="48886" marB="4888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rgbClr val="00B050"/>
                          </a:solidFill>
                          <a:latin typeface="Meiryo UI" panose="020B0604030504040204" pitchFamily="34" charset="-128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lang="ko-KR" altLang="en-US" sz="1000" b="1" kern="1200" dirty="0" smtClean="0">
                        <a:solidFill>
                          <a:srgbClr val="00B050"/>
                        </a:solidFill>
                        <a:latin typeface="Meiryo UI" panose="020B0604030504040204" pitchFamily="34" charset="-128"/>
                        <a:ea typeface="맑은 고딕" pitchFamily="50" charset="-127"/>
                        <a:cs typeface="+mn-cs"/>
                      </a:endParaRPr>
                    </a:p>
                  </a:txBody>
                  <a:tcPr marL="94262" marR="94262" marT="48886" marB="4888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맑은 고딕" pitchFamily="50" charset="-127"/>
                          <a:cs typeface="+mn-cs"/>
                        </a:rPr>
                        <a:t>31.0</a:t>
                      </a:r>
                    </a:p>
                  </a:txBody>
                  <a:tcPr marL="94262" marR="94262" marT="48886" marB="4888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030069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5096399" y="1580097"/>
            <a:ext cx="17508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▽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7/15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</a:t>
            </a:r>
            <a:r>
              <a:rPr lang="ko-KR" altLang="en-US" sz="800" b="1" dirty="0" err="1" smtClean="0">
                <a:latin typeface="Meiryo UI" panose="020B0604030504040204" pitchFamily="34" charset="-128"/>
                <a:ea typeface="맑은 고딕" panose="020B0503020000020004" pitchFamily="50" charset="-127"/>
              </a:rPr>
              <a:t>책넘김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</a:t>
            </a:r>
            <a:r>
              <a:rPr lang="ko-KR" altLang="en-US" sz="800" b="1" dirty="0" err="1" smtClean="0">
                <a:latin typeface="Meiryo UI" panose="020B0604030504040204" pitchFamily="34" charset="-128"/>
                <a:ea typeface="맑은 고딕" panose="020B0503020000020004" pitchFamily="50" charset="-127"/>
              </a:rPr>
              <a:t>시작기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제작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(1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대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ko-KR" altLang="en-US" sz="800" dirty="0">
              <a:latin typeface="Meiryo UI" panose="020B0604030504040204" pitchFamily="34" charset="-128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95322" y="1428561"/>
            <a:ext cx="14093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▽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8/15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</a:t>
            </a:r>
            <a:r>
              <a:rPr lang="ko-KR" altLang="en-US" sz="800" b="1" dirty="0" err="1" smtClean="0">
                <a:latin typeface="Meiryo UI" panose="020B0604030504040204" pitchFamily="34" charset="-128"/>
                <a:ea typeface="맑은 고딕" panose="020B0503020000020004" pitchFamily="50" charset="-127"/>
              </a:rPr>
              <a:t>데모기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 제작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(1</a:t>
            </a:r>
            <a:r>
              <a:rPr lang="ko-KR" altLang="en-US" sz="800" b="1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대</a:t>
            </a:r>
            <a:r>
              <a:rPr lang="en-US" altLang="ko-KR" sz="8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ko-KR" altLang="en-US" sz="800" dirty="0">
              <a:latin typeface="Meiryo UI" panose="020B0604030504040204" pitchFamily="34" charset="-128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39166" y="373435"/>
            <a:ext cx="9044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백만원</a:t>
            </a:r>
            <a:endParaRPr lang="en-US" altLang="ko-KR" sz="1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622447" y="1041676"/>
            <a:ext cx="585417" cy="5672560"/>
            <a:chOff x="4008366" y="1130018"/>
            <a:chExt cx="585417" cy="5672560"/>
          </a:xfrm>
        </p:grpSpPr>
        <p:sp>
          <p:nvSpPr>
            <p:cNvPr id="15" name="직사각형 14"/>
            <p:cNvSpPr/>
            <p:nvPr/>
          </p:nvSpPr>
          <p:spPr>
            <a:xfrm>
              <a:off x="4008366" y="1130018"/>
              <a:ext cx="58541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▽</a:t>
              </a:r>
              <a:r>
                <a:rPr lang="en-US" altLang="ko-KR" sz="8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Today</a:t>
              </a:r>
              <a:endPara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148051" y="1288474"/>
              <a:ext cx="0" cy="5514104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사각형 설명선 12"/>
          <p:cNvSpPr/>
          <p:nvPr/>
        </p:nvSpPr>
        <p:spPr>
          <a:xfrm>
            <a:off x="3017350" y="2761697"/>
            <a:ext cx="1433465" cy="305633"/>
          </a:xfrm>
          <a:prstGeom prst="wedgeRectCallout">
            <a:avLst>
              <a:gd name="adj1" fmla="val -60761"/>
              <a:gd name="adj2" fmla="val -171931"/>
            </a:avLst>
          </a:prstGeom>
          <a:solidFill>
            <a:schemeClr val="bg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사유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스탠드 구매 </a:t>
            </a:r>
            <a:endParaRPr lang="en-US" altLang="ko-KR" sz="8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지연으로 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월로 연기</a:t>
            </a:r>
            <a:endParaRPr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6084" y="39253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00" b="1" dirty="0" smtClean="0">
                <a:solidFill>
                  <a:srgbClr val="0000FF"/>
                </a:solidFill>
              </a:rPr>
              <a:t>SOFT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94680" y="401463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HW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04500" y="40146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000" b="1" dirty="0" smtClean="0"/>
              <a:t>메카</a:t>
            </a:r>
            <a:endParaRPr lang="ko-KR" alt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40402" y="1808457"/>
            <a:ext cx="1478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b="1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▽</a:t>
            </a:r>
            <a:r>
              <a:rPr lang="en-US" altLang="ko-KR" sz="800" b="1" dirty="0" smtClean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6/1 </a:t>
            </a:r>
            <a:r>
              <a:rPr lang="ko-KR" altLang="en-US" sz="800" dirty="0" err="1" smtClean="0">
                <a:solidFill>
                  <a:srgbClr val="00B050"/>
                </a:solidFill>
                <a:latin typeface="Meiryo UI" panose="020B0604030504040204" pitchFamily="34" charset="-128"/>
              </a:rPr>
              <a:t>책넘김관련</a:t>
            </a:r>
            <a:r>
              <a:rPr lang="ko-KR" altLang="en-US" sz="800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 부품구매</a:t>
            </a:r>
            <a:endParaRPr lang="ko-KR" altLang="en-US" sz="800" dirty="0">
              <a:solidFill>
                <a:srgbClr val="00B050"/>
              </a:solidFill>
              <a:latin typeface="Meiryo UI" panose="020B0604030504040204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0004" y="1801784"/>
            <a:ext cx="1715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b="1" dirty="0">
                <a:solidFill>
                  <a:srgbClr val="00B050"/>
                </a:solidFill>
                <a:latin typeface="Meiryo UI" panose="020B0604030504040204" pitchFamily="34" charset="-128"/>
              </a:rPr>
              <a:t>▼ </a:t>
            </a:r>
            <a:r>
              <a:rPr lang="en-US" altLang="ko-KR" sz="800" b="1" dirty="0" smtClean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3/19 </a:t>
            </a:r>
            <a:r>
              <a:rPr lang="ko-KR" altLang="en-US" sz="800" b="1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소프트 검토용 부품구매</a:t>
            </a:r>
            <a:endParaRPr lang="ko-KR" altLang="en-US" sz="800" b="1" dirty="0">
              <a:solidFill>
                <a:srgbClr val="00B050"/>
              </a:solidFill>
              <a:latin typeface="Meiryo UI" panose="020B0604030504040204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49325" y="1808457"/>
            <a:ext cx="1683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b="1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▽</a:t>
            </a:r>
            <a:r>
              <a:rPr lang="en-US" altLang="ko-KR" sz="800" b="1" dirty="0" smtClean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8/1 </a:t>
            </a:r>
            <a:r>
              <a:rPr lang="ko-KR" altLang="en-US" sz="800" dirty="0" err="1" smtClean="0">
                <a:solidFill>
                  <a:srgbClr val="00B050"/>
                </a:solidFill>
                <a:latin typeface="Meiryo UI" panose="020B0604030504040204" pitchFamily="34" charset="-128"/>
              </a:rPr>
              <a:t>데모기</a:t>
            </a:r>
            <a:r>
              <a:rPr lang="ko-KR" altLang="en-US" sz="800" dirty="0" smtClean="0">
                <a:solidFill>
                  <a:srgbClr val="00B050"/>
                </a:solidFill>
                <a:latin typeface="Meiryo UI" panose="020B0604030504040204" pitchFamily="34" charset="-128"/>
              </a:rPr>
              <a:t> 제작용 부품 구매</a:t>
            </a:r>
            <a:endParaRPr lang="ko-KR" altLang="en-US" sz="800" dirty="0">
              <a:solidFill>
                <a:srgbClr val="00B050"/>
              </a:solidFill>
              <a:latin typeface="Meiryo UI" panose="020B0604030504040204" pitchFamily="34" charset="-128"/>
            </a:endParaRPr>
          </a:p>
        </p:txBody>
      </p:sp>
      <p:sp>
        <p:nvSpPr>
          <p:cNvPr id="27" name="모서리가 접힌 도형 26">
            <a:hlinkClick r:id="rId2" action="ppaction://hlinksldjump"/>
          </p:cNvPr>
          <p:cNvSpPr/>
          <p:nvPr/>
        </p:nvSpPr>
        <p:spPr>
          <a:xfrm>
            <a:off x="8543364" y="17930"/>
            <a:ext cx="582706" cy="225681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return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부제목 2"/>
          <p:cNvSpPr txBox="1">
            <a:spLocks/>
          </p:cNvSpPr>
          <p:nvPr/>
        </p:nvSpPr>
        <p:spPr>
          <a:xfrm>
            <a:off x="355600" y="0"/>
            <a:ext cx="6858000" cy="1003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endParaRPr lang="en-US" altLang="ko-KR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328706" y="188902"/>
            <a:ext cx="6858000" cy="448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ko-KR" altLang="en-US" sz="3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목차</a:t>
            </a:r>
            <a:endParaRPr lang="en-US" altLang="ko-KR" sz="36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706" y="985370"/>
            <a:ext cx="8517905" cy="337113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3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개발 공수 </a:t>
            </a:r>
            <a:endParaRPr lang="en-US" altLang="ko-KR" sz="3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indent="-457200">
              <a:buAutoNum type="arabicPeriod"/>
            </a:pPr>
            <a:r>
              <a:rPr lang="ko-KR" altLang="en-US" sz="3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투자비</a:t>
            </a:r>
            <a:r>
              <a:rPr lang="en-US" altLang="ko-KR" sz="3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  </a:t>
            </a:r>
            <a:endParaRPr lang="en-US" altLang="ko-KR" sz="32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indent="-457200">
              <a:buAutoNum type="arabicPeriod"/>
            </a:pPr>
            <a:r>
              <a:rPr lang="ko-KR" altLang="en-US" sz="3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자동 </a:t>
            </a:r>
            <a:r>
              <a:rPr lang="ko-KR" altLang="en-US" sz="32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책넘김</a:t>
            </a:r>
            <a:r>
              <a:rPr lang="ko-KR" altLang="en-US" sz="3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 장치 검토 결과</a:t>
            </a:r>
            <a:endParaRPr lang="en-US" altLang="ko-KR" sz="3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indent="-457200">
              <a:buAutoNum type="arabicPeriod"/>
            </a:pPr>
            <a:r>
              <a:rPr lang="ko-KR" altLang="en-US" sz="3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개발 </a:t>
            </a:r>
            <a:r>
              <a:rPr lang="ko-KR" altLang="en-US" sz="3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진척 </a:t>
            </a:r>
            <a:r>
              <a:rPr lang="en-US" altLang="ko-KR" sz="3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ko-KR" altLang="en-US" sz="3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킥오프</a:t>
            </a:r>
            <a:r>
              <a:rPr lang="en-US" altLang="ko-KR" sz="3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~</a:t>
            </a:r>
            <a:r>
              <a:rPr lang="ko-KR" altLang="en-US" sz="3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현재</a:t>
            </a:r>
            <a:r>
              <a:rPr lang="en-US" altLang="ko-KR" sz="3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en-US" altLang="ko-KR" sz="3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indent="-457200">
              <a:buAutoNum type="arabicPeriod"/>
            </a:pPr>
            <a:r>
              <a:rPr lang="ko-KR" altLang="en-US" sz="3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향후 개발 진행 항목</a:t>
            </a:r>
            <a:endParaRPr lang="en-US" altLang="ko-KR" sz="3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indent="-457200">
              <a:buAutoNum type="arabicPeriod"/>
            </a:pPr>
            <a:r>
              <a:rPr lang="en-US" altLang="ko-KR" sz="3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4646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04183"/>
              </p:ext>
            </p:extLst>
          </p:nvPr>
        </p:nvGraphicFramePr>
        <p:xfrm>
          <a:off x="122251" y="901830"/>
          <a:ext cx="8916974" cy="1900592"/>
        </p:xfrm>
        <a:graphic>
          <a:graphicData uri="http://schemas.openxmlformats.org/drawingml/2006/table">
            <a:tbl>
              <a:tblPr firstRow="1" bandRow="1"/>
              <a:tblGrid>
                <a:gridCol w="1045071">
                  <a:extLst>
                    <a:ext uri="{9D8B030D-6E8A-4147-A177-3AD203B41FA5}">
                      <a16:colId xmlns:a16="http://schemas.microsoft.com/office/drawing/2014/main" val="759141414"/>
                    </a:ext>
                  </a:extLst>
                </a:gridCol>
                <a:gridCol w="851978">
                  <a:extLst>
                    <a:ext uri="{9D8B030D-6E8A-4147-A177-3AD203B41FA5}">
                      <a16:colId xmlns:a16="http://schemas.microsoft.com/office/drawing/2014/main" val="2342998647"/>
                    </a:ext>
                  </a:extLst>
                </a:gridCol>
                <a:gridCol w="931125">
                  <a:extLst>
                    <a:ext uri="{9D8B030D-6E8A-4147-A177-3AD203B41FA5}">
                      <a16:colId xmlns:a16="http://schemas.microsoft.com/office/drawing/2014/main" val="951260819"/>
                    </a:ext>
                  </a:extLst>
                </a:gridCol>
                <a:gridCol w="809831">
                  <a:extLst>
                    <a:ext uri="{9D8B030D-6E8A-4147-A177-3AD203B41FA5}">
                      <a16:colId xmlns:a16="http://schemas.microsoft.com/office/drawing/2014/main" val="2751522353"/>
                    </a:ext>
                  </a:extLst>
                </a:gridCol>
                <a:gridCol w="809832">
                  <a:extLst>
                    <a:ext uri="{9D8B030D-6E8A-4147-A177-3AD203B41FA5}">
                      <a16:colId xmlns:a16="http://schemas.microsoft.com/office/drawing/2014/main" val="140110600"/>
                    </a:ext>
                  </a:extLst>
                </a:gridCol>
                <a:gridCol w="809832">
                  <a:extLst>
                    <a:ext uri="{9D8B030D-6E8A-4147-A177-3AD203B41FA5}">
                      <a16:colId xmlns:a16="http://schemas.microsoft.com/office/drawing/2014/main" val="2470242631"/>
                    </a:ext>
                  </a:extLst>
                </a:gridCol>
                <a:gridCol w="167657">
                  <a:extLst>
                    <a:ext uri="{9D8B030D-6E8A-4147-A177-3AD203B41FA5}">
                      <a16:colId xmlns:a16="http://schemas.microsoft.com/office/drawing/2014/main" val="1488057542"/>
                    </a:ext>
                  </a:extLst>
                </a:gridCol>
                <a:gridCol w="642175">
                  <a:extLst>
                    <a:ext uri="{9D8B030D-6E8A-4147-A177-3AD203B41FA5}">
                      <a16:colId xmlns:a16="http://schemas.microsoft.com/office/drawing/2014/main" val="2350427278"/>
                    </a:ext>
                  </a:extLst>
                </a:gridCol>
                <a:gridCol w="809832">
                  <a:extLst>
                    <a:ext uri="{9D8B030D-6E8A-4147-A177-3AD203B41FA5}">
                      <a16:colId xmlns:a16="http://schemas.microsoft.com/office/drawing/2014/main" val="3851215543"/>
                    </a:ext>
                  </a:extLst>
                </a:gridCol>
                <a:gridCol w="809742">
                  <a:extLst>
                    <a:ext uri="{9D8B030D-6E8A-4147-A177-3AD203B41FA5}">
                      <a16:colId xmlns:a16="http://schemas.microsoft.com/office/drawing/2014/main" val="240449188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985646335"/>
                    </a:ext>
                  </a:extLst>
                </a:gridCol>
                <a:gridCol w="1113059">
                  <a:extLst>
                    <a:ext uri="{9D8B030D-6E8A-4147-A177-3AD203B41FA5}">
                      <a16:colId xmlns:a16="http://schemas.microsoft.com/office/drawing/2014/main" val="4186579479"/>
                    </a:ext>
                  </a:extLst>
                </a:gridCol>
              </a:tblGrid>
              <a:tr h="27920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latin typeface="Meiryo UI" panose="020B0604030504040204" pitchFamily="34" charset="-128"/>
                          <a:ea typeface="+mn-ea"/>
                        </a:rPr>
                        <a:t>구분</a:t>
                      </a:r>
                      <a:endParaRPr lang="ko-KR" altLang="en-US" sz="1600" b="1" dirty="0"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4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월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5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월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6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월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7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월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8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월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9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월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b="1" dirty="0"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10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월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85510"/>
                  </a:ext>
                </a:extLst>
              </a:tr>
              <a:tr h="144339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err="1" smtClean="0">
                          <a:latin typeface="Meiryo UI" panose="020B0604030504040204" pitchFamily="34" charset="-128"/>
                          <a:ea typeface="+mn-ea"/>
                        </a:rPr>
                        <a:t>대일정</a:t>
                      </a:r>
                      <a:endParaRPr lang="ko-KR" altLang="en-US" sz="1600" b="1" dirty="0"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b="1" dirty="0"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8675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02797"/>
              </p:ext>
            </p:extLst>
          </p:nvPr>
        </p:nvGraphicFramePr>
        <p:xfrm>
          <a:off x="131375" y="3183964"/>
          <a:ext cx="8888800" cy="3226361"/>
        </p:xfrm>
        <a:graphic>
          <a:graphicData uri="http://schemas.openxmlformats.org/drawingml/2006/table">
            <a:tbl>
              <a:tblPr firstRow="1" bandRow="1"/>
              <a:tblGrid>
                <a:gridCol w="1045071">
                  <a:extLst>
                    <a:ext uri="{9D8B030D-6E8A-4147-A177-3AD203B41FA5}">
                      <a16:colId xmlns:a16="http://schemas.microsoft.com/office/drawing/2014/main" val="1174605324"/>
                    </a:ext>
                  </a:extLst>
                </a:gridCol>
                <a:gridCol w="860743">
                  <a:extLst>
                    <a:ext uri="{9D8B030D-6E8A-4147-A177-3AD203B41FA5}">
                      <a16:colId xmlns:a16="http://schemas.microsoft.com/office/drawing/2014/main" val="57149905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321361493"/>
                    </a:ext>
                  </a:extLst>
                </a:gridCol>
                <a:gridCol w="1927543">
                  <a:extLst>
                    <a:ext uri="{9D8B030D-6E8A-4147-A177-3AD203B41FA5}">
                      <a16:colId xmlns:a16="http://schemas.microsoft.com/office/drawing/2014/main" val="3295348199"/>
                    </a:ext>
                  </a:extLst>
                </a:gridCol>
                <a:gridCol w="2159843">
                  <a:extLst>
                    <a:ext uri="{9D8B030D-6E8A-4147-A177-3AD203B41FA5}">
                      <a16:colId xmlns:a16="http://schemas.microsoft.com/office/drawing/2014/main" val="672934392"/>
                    </a:ext>
                  </a:extLst>
                </a:gridCol>
              </a:tblGrid>
              <a:tr h="75496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latin typeface="Meiryo UI" panose="020B0604030504040204" pitchFamily="34" charset="-128"/>
                          <a:ea typeface="+mn-ea"/>
                        </a:rPr>
                        <a:t>항목</a:t>
                      </a:r>
                      <a:endParaRPr lang="ko-KR" altLang="en-US" sz="1600" b="1" dirty="0"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전체 투입 리소스</a:t>
                      </a:r>
                      <a:endParaRPr lang="en-US" altLang="ko-K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ko-KR" alt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연간계획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 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실적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요건 </a:t>
                      </a:r>
                      <a:r>
                        <a:rPr lang="ko-KR" alt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진행율</a:t>
                      </a:r>
                      <a:endParaRPr lang="en-US" altLang="ko-K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ko-KR" alt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연간계획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 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실적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ko-KR" alt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latin typeface="Meiryo UI" panose="020B0604030504040204" pitchFamily="34" charset="-128"/>
                          <a:ea typeface="+mn-ea"/>
                        </a:rPr>
                        <a:t>비고</a:t>
                      </a:r>
                      <a:endParaRPr lang="ko-KR" altLang="en-US" sz="1600" b="1" dirty="0"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77912"/>
                  </a:ext>
                </a:extLst>
              </a:tr>
              <a:tr h="593183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latin typeface="Meiryo UI" panose="020B0604030504040204" pitchFamily="34" charset="-128"/>
                          <a:ea typeface="+mn-ea"/>
                        </a:rPr>
                        <a:t>개발 </a:t>
                      </a:r>
                      <a:endParaRPr lang="en-US" altLang="ko-KR" sz="1600" b="1" dirty="0" smtClean="0">
                        <a:latin typeface="Meiryo UI" panose="020B0604030504040204" pitchFamily="34" charset="-128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latin typeface="Meiryo UI" panose="020B0604030504040204" pitchFamily="34" charset="-128"/>
                          <a:ea typeface="+mn-ea"/>
                        </a:rPr>
                        <a:t>공수</a:t>
                      </a:r>
                      <a:endParaRPr lang="en-US" altLang="ko-KR" sz="16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ko-KR" altLang="en-US" sz="1100" b="1" dirty="0" err="1" smtClean="0">
                          <a:latin typeface="Meiryo UI" panose="020B0604030504040204" pitchFamily="34" charset="-128"/>
                          <a:ea typeface="+mn-ea"/>
                        </a:rPr>
                        <a:t>구상검토</a:t>
                      </a:r>
                      <a:r>
                        <a:rPr lang="en-US" altLang="ko-KR" sz="11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latin typeface="Meiryo UI" panose="020B0604030504040204" pitchFamily="34" charset="-128"/>
                          <a:ea typeface="+mn-ea"/>
                        </a:rPr>
                        <a:t>메카</a:t>
                      </a:r>
                      <a:endParaRPr lang="en-US" altLang="ko-KR" sz="16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12 MM/1.01 MM (8.42%)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7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건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/4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건 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(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57%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스탠드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시작기를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기성품으로 </a:t>
                      </a:r>
                      <a:endParaRPr lang="en-US" altLang="ko-KR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대체함으로써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리소스를 단축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8308007"/>
                  </a:ext>
                </a:extLst>
              </a:tr>
              <a:tr h="593183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latin typeface="Meiryo UI" panose="020B0604030504040204" pitchFamily="34" charset="-128"/>
                          <a:ea typeface="+mn-ea"/>
                        </a:rPr>
                        <a:t>하드</a:t>
                      </a:r>
                      <a:endParaRPr lang="en-US" altLang="ko-KR" sz="16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9 MM/2.37 MM (26.33%)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8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건</a:t>
                      </a:r>
                      <a:r>
                        <a:rPr lang="en-US" altLang="ko-KR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/4</a:t>
                      </a:r>
                      <a:r>
                        <a:rPr lang="ko-KR" alt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건 </a:t>
                      </a:r>
                      <a:r>
                        <a:rPr lang="en-US" altLang="ko-KR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(</a:t>
                      </a:r>
                      <a:r>
                        <a:rPr lang="en-US" altLang="ko-KR" sz="14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50%</a:t>
                      </a:r>
                      <a:r>
                        <a:rPr lang="en-US" altLang="ko-KR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4717651"/>
                  </a:ext>
                </a:extLst>
              </a:tr>
              <a:tr h="593183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latin typeface="Meiryo UI" panose="020B0604030504040204" pitchFamily="34" charset="-128"/>
                          <a:ea typeface="+mn-ea"/>
                        </a:rPr>
                        <a:t>소프트</a:t>
                      </a:r>
                      <a:endParaRPr lang="en-US" altLang="ko-KR" sz="16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18.8 MM/6.51 MM (34.63%)</a:t>
                      </a: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건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/6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건 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85%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타겟 보드를 빨리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FIX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함으로써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, </a:t>
                      </a:r>
                    </a:p>
                    <a:p>
                      <a:pPr algn="l" fontAlgn="ctr"/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4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 부터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sym typeface="Wingdings" panose="05000000000000000000" pitchFamily="2" charset="2"/>
                        </a:rPr>
                        <a:t>보드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sym typeface="Wingdings" panose="05000000000000000000" pitchFamily="2" charset="2"/>
                        </a:rPr>
                        <a:t>Base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sym typeface="Wingdings" panose="05000000000000000000" pitchFamily="2" charset="2"/>
                        </a:rPr>
                        <a:t>로 개발 시작하여 리소스를 단축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1916547"/>
                  </a:ext>
                </a:extLst>
              </a:tr>
              <a:tr h="69185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latin typeface="Meiryo UI" panose="020B0604030504040204" pitchFamily="34" charset="-128"/>
                          <a:ea typeface="+mn-ea"/>
                        </a:rPr>
                        <a:t>총합</a:t>
                      </a:r>
                      <a:endParaRPr lang="en-US" altLang="ko-KR" sz="16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39.8 MM/9.89 MM</a:t>
                      </a:r>
                      <a:r>
                        <a:rPr lang="en-US" altLang="ko-KR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(24.85%)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22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건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/14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건 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(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63%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★</a:t>
                      </a:r>
                      <a:r>
                        <a:rPr lang="ko-KR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투입 리소스 대비</a:t>
                      </a:r>
                      <a:endParaRPr lang="en-US" altLang="ko-KR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r>
                        <a:rPr lang="ko-KR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  요건 </a:t>
                      </a:r>
                      <a:r>
                        <a:rPr lang="ko-KR" alt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진척율</a:t>
                      </a:r>
                      <a:r>
                        <a:rPr lang="ko-KR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r>
                        <a:rPr lang="en-US" altLang="ko-K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:</a:t>
                      </a:r>
                      <a:r>
                        <a:rPr lang="ko-KR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r>
                        <a:rPr lang="en-US" altLang="ko-KR" sz="18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2</a:t>
                      </a:r>
                      <a:r>
                        <a:rPr lang="ko-KR" altLang="en-US" sz="1800" b="1" i="0" u="none" strike="noStrike" kern="1200" dirty="0" err="1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배</a:t>
                      </a:r>
                      <a:r>
                        <a:rPr lang="ko-KR" alt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이상</a:t>
                      </a:r>
                      <a:endParaRPr lang="en-US" altLang="ko-KR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9357586"/>
                  </a:ext>
                </a:extLst>
              </a:tr>
            </a:tbl>
          </a:graphicData>
        </a:graphic>
      </p:graphicFrame>
      <p:sp>
        <p:nvSpPr>
          <p:cNvPr id="3" name="Rectangle 8"/>
          <p:cNvSpPr txBox="1">
            <a:spLocks noChangeArrowheads="1"/>
          </p:cNvSpPr>
          <p:nvPr/>
        </p:nvSpPr>
        <p:spPr bwMode="auto">
          <a:xfrm>
            <a:off x="157941" y="113665"/>
            <a:ext cx="7110125" cy="53553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defRPr/>
            </a:pPr>
            <a:r>
              <a:rPr lang="en-US" altLang="ko-KR" dirty="0">
                <a:latin typeface="+mj-ea"/>
              </a:rPr>
              <a:t>1. </a:t>
            </a:r>
            <a:r>
              <a:rPr lang="ko-KR" altLang="en-US" dirty="0" smtClean="0"/>
              <a:t>개발 공수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eiryo" pitchFamily="34" charset="-128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18550" y="5912938"/>
            <a:ext cx="990600" cy="3429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60856" y="5901086"/>
            <a:ext cx="717264" cy="3429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위로 구부러진 화살표 7"/>
          <p:cNvSpPr/>
          <p:nvPr/>
        </p:nvSpPr>
        <p:spPr>
          <a:xfrm>
            <a:off x="4225840" y="6284155"/>
            <a:ext cx="2193648" cy="34318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943966" y="138310"/>
            <a:ext cx="7056385" cy="2664112"/>
            <a:chOff x="2598768" y="-460614"/>
            <a:chExt cx="7056385" cy="2664112"/>
          </a:xfrm>
        </p:grpSpPr>
        <p:grpSp>
          <p:nvGrpSpPr>
            <p:cNvPr id="27" name="그룹 26"/>
            <p:cNvGrpSpPr/>
            <p:nvPr/>
          </p:nvGrpSpPr>
          <p:grpSpPr>
            <a:xfrm>
              <a:off x="5695612" y="-460614"/>
              <a:ext cx="2027430" cy="2664112"/>
              <a:chOff x="5695612" y="-460614"/>
              <a:chExt cx="2027430" cy="2664112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95612" y="74015"/>
                <a:ext cx="1691177" cy="2129483"/>
                <a:chOff x="3361343" y="25785"/>
                <a:chExt cx="1691177" cy="2129483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>
                  <a:off x="3550848" y="292480"/>
                  <a:ext cx="0" cy="18627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제목 1"/>
                <p:cNvSpPr txBox="1">
                  <a:spLocks/>
                </p:cNvSpPr>
                <p:nvPr/>
              </p:nvSpPr>
              <p:spPr>
                <a:xfrm>
                  <a:off x="3361343" y="25785"/>
                  <a:ext cx="1691177" cy="26669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ko-KR" altLang="en-US" sz="1400" b="1" dirty="0" smtClean="0">
                      <a:solidFill>
                        <a:srgbClr val="FF0000"/>
                      </a:solidFill>
                      <a:latin typeface="Meiryo UI" panose="020B0604030504040204" pitchFamily="34" charset="-128"/>
                      <a:ea typeface="맑은 고딕" panose="020B0503020000020004" pitchFamily="50" charset="-127"/>
                    </a:rPr>
                    <a:t>▼</a:t>
                  </a:r>
                  <a:r>
                    <a:rPr lang="en-US" altLang="ko-KR" sz="1400" b="1" dirty="0" smtClean="0">
                      <a:solidFill>
                        <a:srgbClr val="FF0000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</a:rPr>
                    <a:t>TODAY(6/19)</a:t>
                  </a:r>
                  <a:endParaRPr lang="ko-KR" altLang="en-US" sz="1400" b="1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5868783" y="-449119"/>
                <a:ext cx="711978" cy="488985"/>
                <a:chOff x="8005384" y="-7488663"/>
                <a:chExt cx="3169900" cy="2538607"/>
              </a:xfrm>
            </p:grpSpPr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005384" y="-7488663"/>
                  <a:ext cx="3169900" cy="2538607"/>
                </a:xfrm>
                <a:prstGeom prst="rect">
                  <a:avLst/>
                </a:prstGeom>
              </p:spPr>
            </p:pic>
            <p:sp>
              <p:nvSpPr>
                <p:cNvPr id="32" name="직사각형 31"/>
                <p:cNvSpPr/>
                <p:nvPr/>
              </p:nvSpPr>
              <p:spPr>
                <a:xfrm>
                  <a:off x="8273650" y="-7299035"/>
                  <a:ext cx="2704698" cy="1511166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 altLang="ko-KR" dirty="0"/>
                </a:p>
                <a:p>
                  <a:pPr algn="just"/>
                  <a:endParaRPr lang="en-US" altLang="ko-KR" dirty="0" smtClean="0"/>
                </a:p>
                <a:p>
                  <a:pPr algn="just"/>
                  <a:endParaRPr lang="en-US" altLang="ko-KR" dirty="0"/>
                </a:p>
                <a:p>
                  <a:pPr algn="just"/>
                  <a:endParaRPr lang="en-US" altLang="ko-KR" dirty="0" smtClean="0"/>
                </a:p>
                <a:p>
                  <a:pPr algn="just"/>
                  <a:endParaRPr lang="en-US" altLang="ko-KR" dirty="0" smtClean="0"/>
                </a:p>
              </p:txBody>
            </p:sp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42894" y="-7025766"/>
                  <a:ext cx="748716" cy="1100746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77070" y="-7025740"/>
                  <a:ext cx="752064" cy="1100746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6546117" y="-460614"/>
                <a:ext cx="1176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PC</a:t>
                </a:r>
                <a:r>
                  <a:rPr lang="ko-KR" altLang="en-US" sz="1000" b="1" dirty="0" smtClean="0"/>
                  <a:t>에서 처리 결과 </a:t>
                </a:r>
                <a:endParaRPr lang="en-US" altLang="ko-KR" sz="1000" b="1" dirty="0" smtClean="0"/>
              </a:p>
              <a:p>
                <a:r>
                  <a:rPr lang="ko-KR" altLang="en-US" sz="1000" b="1" dirty="0" smtClean="0"/>
                  <a:t>이미지를 확인</a:t>
                </a:r>
                <a:endParaRPr lang="ko-KR" altLang="en-US" sz="1000" b="1" dirty="0"/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>
              <a:off x="2598768" y="740667"/>
              <a:ext cx="128753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ko-KR" altLang="en-US" sz="1000" b="1" dirty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벤치마킹</a:t>
              </a:r>
              <a:r>
                <a:rPr lang="en-US" altLang="ko-KR" sz="1000" b="1" dirty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/</a:t>
              </a:r>
              <a:r>
                <a:rPr lang="ko-KR" altLang="en-US" sz="1000" b="1" dirty="0" err="1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사양확정</a:t>
              </a:r>
              <a:endParaRPr lang="en-US" altLang="ko-KR" sz="1000" b="1" dirty="0">
                <a:solidFill>
                  <a:srgbClr val="0070C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>
              <a:off x="2692033" y="917165"/>
              <a:ext cx="1433651" cy="177965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177575" y="1036574"/>
              <a:ext cx="17972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ko-KR" altLang="en-US" sz="1000" b="1" dirty="0" err="1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구상설계</a:t>
              </a:r>
              <a:r>
                <a:rPr lang="en-US" altLang="ko-KR" sz="1000" b="1" dirty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/</a:t>
              </a:r>
              <a:r>
                <a:rPr lang="ko-KR" altLang="en-US" sz="1000" b="1" dirty="0" err="1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시작발주</a:t>
              </a:r>
              <a:r>
                <a:rPr lang="en-US" altLang="ko-KR" sz="1000" b="1" dirty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(</a:t>
              </a:r>
              <a:r>
                <a:rPr lang="ko-KR" altLang="en-US" sz="1000" b="1" dirty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스탠드</a:t>
              </a:r>
              <a:r>
                <a:rPr lang="en-US" altLang="ko-KR" sz="1000" b="1" dirty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)</a:t>
              </a:r>
            </a:p>
          </p:txBody>
        </p:sp>
        <p:sp>
          <p:nvSpPr>
            <p:cNvPr id="40" name="오른쪽 화살표 39"/>
            <p:cNvSpPr/>
            <p:nvPr/>
          </p:nvSpPr>
          <p:spPr>
            <a:xfrm>
              <a:off x="3180165" y="1235297"/>
              <a:ext cx="1351418" cy="142357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오른쪽 화살표 40"/>
            <p:cNvSpPr/>
            <p:nvPr/>
          </p:nvSpPr>
          <p:spPr>
            <a:xfrm>
              <a:off x="2692033" y="1975170"/>
              <a:ext cx="3193084" cy="172798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10663" y="1765072"/>
              <a:ext cx="208743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ko-KR" altLang="en-US" sz="1000" b="1" dirty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화상 처리</a:t>
              </a:r>
              <a:r>
                <a:rPr lang="en-US" altLang="ko-KR" sz="1000" b="1" dirty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(PC Base</a:t>
              </a:r>
              <a:r>
                <a:rPr lang="en-US" altLang="ko-KR" sz="1000" b="1" dirty="0" smtClean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)/ </a:t>
              </a:r>
              <a:r>
                <a:rPr lang="ko-KR" altLang="en-US" sz="1000" b="1" dirty="0" smtClean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동작 </a:t>
              </a:r>
              <a:r>
                <a:rPr lang="ko-KR" altLang="en-US" sz="1000" b="1" dirty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검토</a:t>
              </a:r>
              <a:endParaRPr lang="en-US" altLang="ko-KR" sz="1000" b="1" dirty="0">
                <a:solidFill>
                  <a:srgbClr val="0070C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000066" y="1755885"/>
              <a:ext cx="29402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ko-KR" altLang="en-US" sz="1000" b="1" dirty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화상 처리</a:t>
              </a:r>
              <a:r>
                <a:rPr lang="en-US" altLang="ko-KR" sz="1000" b="1" dirty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(PC/Mobile App)</a:t>
              </a:r>
              <a:r>
                <a:rPr lang="ko-KR" altLang="en-US" sz="1000" b="1" dirty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및 상세 동작 검토</a:t>
              </a:r>
              <a:endParaRPr lang="en-US" altLang="ko-KR" sz="1000" b="1" dirty="0">
                <a:solidFill>
                  <a:srgbClr val="0070C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>
              <a:off x="7927733" y="1572153"/>
              <a:ext cx="930458" cy="185365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06034" y="1398830"/>
              <a:ext cx="8691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ko-KR" altLang="en-US" sz="1000" b="1" dirty="0" err="1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데모기</a:t>
              </a:r>
              <a:r>
                <a:rPr lang="ko-KR" altLang="en-US" sz="1000" b="1" dirty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제작</a:t>
              </a:r>
              <a:endParaRPr lang="en-US" altLang="ko-KR" sz="1000" b="1" dirty="0">
                <a:solidFill>
                  <a:srgbClr val="0070C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>
              <a:off x="5115772" y="1597011"/>
              <a:ext cx="1221295" cy="18961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020523" y="1404741"/>
              <a:ext cx="20537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ko-KR" altLang="en-US" sz="1000" b="1" dirty="0" err="1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구상설계</a:t>
              </a:r>
              <a:r>
                <a:rPr lang="en-US" altLang="ko-KR" sz="1000" b="1" dirty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/</a:t>
              </a:r>
              <a:r>
                <a:rPr lang="ko-KR" altLang="en-US" sz="1000" b="1" dirty="0" err="1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시작발주</a:t>
              </a:r>
              <a:r>
                <a:rPr lang="en-US" altLang="ko-KR" sz="1000" b="1" dirty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(</a:t>
              </a:r>
              <a:r>
                <a:rPr lang="ko-KR" altLang="en-US" sz="1000" b="1" dirty="0" err="1" smtClean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자동책넘김</a:t>
              </a:r>
              <a:r>
                <a:rPr lang="en-US" altLang="ko-KR" sz="1000" b="1" dirty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)</a:t>
              </a:r>
            </a:p>
          </p:txBody>
        </p:sp>
        <p:sp>
          <p:nvSpPr>
            <p:cNvPr id="57" name="오른쪽 화살표 56"/>
            <p:cNvSpPr/>
            <p:nvPr/>
          </p:nvSpPr>
          <p:spPr>
            <a:xfrm>
              <a:off x="6067670" y="1966022"/>
              <a:ext cx="2571448" cy="18843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21509" y="802314"/>
              <a:ext cx="1133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>
                  <a:solidFill>
                    <a:srgbClr val="FF0000"/>
                  </a:solidFill>
                </a:rPr>
                <a:t>★</a:t>
              </a:r>
              <a:r>
                <a:rPr lang="ko-KR" altLang="en-US" sz="1400" b="1" dirty="0" err="1" smtClean="0">
                  <a:solidFill>
                    <a:srgbClr val="FF0000"/>
                  </a:solidFill>
                </a:rPr>
                <a:t>최종데모</a:t>
              </a:r>
              <a:endParaRPr lang="en-US" altLang="ko-KR" sz="1400" b="1" dirty="0" smtClean="0">
                <a:solidFill>
                  <a:srgbClr val="FF0000"/>
                </a:solidFill>
              </a:endParaRPr>
            </a:p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 (PC/Mobile)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57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02941"/>
              </p:ext>
            </p:extLst>
          </p:nvPr>
        </p:nvGraphicFramePr>
        <p:xfrm>
          <a:off x="157940" y="877635"/>
          <a:ext cx="8800848" cy="3361855"/>
        </p:xfrm>
        <a:graphic>
          <a:graphicData uri="http://schemas.openxmlformats.org/drawingml/2006/table">
            <a:tbl>
              <a:tblPr firstRow="1" bandRow="1"/>
              <a:tblGrid>
                <a:gridCol w="924242">
                  <a:extLst>
                    <a:ext uri="{9D8B030D-6E8A-4147-A177-3AD203B41FA5}">
                      <a16:colId xmlns:a16="http://schemas.microsoft.com/office/drawing/2014/main" val="1174605324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val="571499058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332136149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616235305"/>
                    </a:ext>
                  </a:extLst>
                </a:gridCol>
                <a:gridCol w="1724343">
                  <a:extLst>
                    <a:ext uri="{9D8B030D-6E8A-4147-A177-3AD203B41FA5}">
                      <a16:colId xmlns:a16="http://schemas.microsoft.com/office/drawing/2014/main" val="2068218481"/>
                    </a:ext>
                  </a:extLst>
                </a:gridCol>
                <a:gridCol w="1632333">
                  <a:extLst>
                    <a:ext uri="{9D8B030D-6E8A-4147-A177-3AD203B41FA5}">
                      <a16:colId xmlns:a16="http://schemas.microsoft.com/office/drawing/2014/main" val="3295348199"/>
                    </a:ext>
                  </a:extLst>
                </a:gridCol>
              </a:tblGrid>
              <a:tr h="89556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latin typeface="Meiryo UI" panose="020B0604030504040204" pitchFamily="34" charset="-128"/>
                          <a:ea typeface="+mn-ea"/>
                        </a:rPr>
                        <a:t>항목</a:t>
                      </a:r>
                      <a:endParaRPr lang="ko-KR" altLang="en-US" sz="1600" b="1" dirty="0"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투자비 사용</a:t>
                      </a:r>
                      <a:endParaRPr lang="en-US" altLang="ko-K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전체 투자비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 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맑은 고딕" panose="020B0503020000020004" pitchFamily="50" charset="-127"/>
                        </a:rPr>
                        <a:t>실적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스탠드</a:t>
                      </a:r>
                      <a:endParaRPr lang="en-US" altLang="ko-K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투자비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 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실적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ko-KR" alt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자동책넘김장치</a:t>
                      </a:r>
                      <a:endParaRPr lang="en-US" altLang="ko-K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투자비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 </a:t>
                      </a: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실적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ko-KR" alt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603760"/>
                  </a:ext>
                </a:extLst>
              </a:tr>
              <a:tr h="85244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latin typeface="Meiryo UI" panose="020B0604030504040204" pitchFamily="34" charset="-128"/>
                          <a:ea typeface="+mn-ea"/>
                        </a:rPr>
                        <a:t>개발</a:t>
                      </a:r>
                      <a:endParaRPr lang="en-US" altLang="ko-KR" sz="1600" b="1" dirty="0" smtClean="0">
                        <a:latin typeface="Meiryo UI" panose="020B0604030504040204" pitchFamily="34" charset="-128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latin typeface="Meiryo UI" panose="020B0604030504040204" pitchFamily="34" charset="-128"/>
                          <a:ea typeface="+mn-ea"/>
                        </a:rPr>
                        <a:t>공수</a:t>
                      </a:r>
                      <a:endParaRPr lang="en-US" altLang="ko-KR" sz="16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ko-KR" altLang="en-US" sz="1100" b="1" dirty="0" err="1" smtClean="0">
                          <a:latin typeface="Meiryo UI" panose="020B0604030504040204" pitchFamily="34" charset="-128"/>
                          <a:ea typeface="+mn-ea"/>
                        </a:rPr>
                        <a:t>구상검토</a:t>
                      </a:r>
                      <a:r>
                        <a:rPr lang="en-US" altLang="ko-KR" sz="1100" b="1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latin typeface="Meiryo UI" panose="020B0604030504040204" pitchFamily="34" charset="-128"/>
                          <a:ea typeface="+mn-ea"/>
                        </a:rPr>
                        <a:t>메카</a:t>
                      </a:r>
                      <a:endParaRPr lang="en-US" altLang="ko-KR" sz="16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28.4 / 0.42 (1.5%)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8.4 / 0.42 (5%)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20 / 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0 (0%)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ja-JP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★</a:t>
                      </a:r>
                      <a:r>
                        <a:rPr lang="ko-KR" altLang="en-US" sz="11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기성품으로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 </a:t>
                      </a:r>
                      <a:r>
                        <a:rPr lang="ko-KR" altLang="en-US" sz="11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스탠드의</a:t>
                      </a:r>
                      <a:endParaRPr lang="en-US" altLang="ko-KR" sz="1100" b="1" i="0" u="none" strike="noStrike" baseline="0" dirty="0" smtClean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  <a:p>
                      <a:pPr algn="just" latinLnBrk="1"/>
                      <a:r>
                        <a:rPr lang="ko-KR" altLang="en-US" sz="1100" b="1" i="0" u="none" strike="noStrike" baseline="0" dirty="0" err="1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시작기를</a:t>
                      </a:r>
                      <a:r>
                        <a:rPr lang="ko-KR" altLang="en-US" sz="11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 대체함으로써 </a:t>
                      </a:r>
                      <a:endParaRPr lang="en-US" altLang="ko-KR" sz="1100" b="1" i="0" u="none" strike="noStrike" baseline="0" dirty="0" smtClean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  <a:p>
                      <a:pPr algn="just" latinLnBrk="1"/>
                      <a:r>
                        <a:rPr lang="en-US" altLang="ko-K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5.5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절약 </a:t>
                      </a:r>
                      <a:endParaRPr lang="en-US" altLang="ko-KR" sz="1100" b="1" i="0" u="none" strike="noStrike" dirty="0" smtClean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  <a:p>
                      <a:pPr algn="just" latinLnBrk="1"/>
                      <a:r>
                        <a:rPr lang="en-US" altLang="ko-K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(</a:t>
                      </a:r>
                      <a:r>
                        <a:rPr lang="ko-KR" altLang="en-US" sz="1100" b="1" i="0" u="none" strike="noStrike" baseline="0" dirty="0" err="1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시작비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3.5+</a:t>
                      </a:r>
                      <a:r>
                        <a:rPr lang="ko-KR" altLang="en-US" sz="1100" b="1" i="0" u="none" strike="noStrike" baseline="0" dirty="0" err="1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검토비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2.0)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8308007"/>
                  </a:ext>
                </a:extLst>
              </a:tr>
              <a:tr h="806922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latin typeface="Meiryo UI" panose="020B0604030504040204" pitchFamily="34" charset="-128"/>
                          <a:ea typeface="+mn-ea"/>
                        </a:rPr>
                        <a:t>하드</a:t>
                      </a:r>
                      <a:endParaRPr lang="en-US" altLang="ko-KR" sz="16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2.6 / 1.03 (40%)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1.8 / 1.03 (57%)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0.8</a:t>
                      </a:r>
                      <a:r>
                        <a:rPr lang="en-US" altLang="ko-KR" sz="14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 / </a:t>
                      </a:r>
                      <a:r>
                        <a:rPr lang="en-US" altLang="ko-KR" sz="1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0 (0%)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4717651"/>
                  </a:ext>
                </a:extLst>
              </a:tr>
              <a:tr h="80692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latin typeface="Meiryo UI" panose="020B0604030504040204" pitchFamily="34" charset="-128"/>
                          <a:ea typeface="+mn-ea"/>
                        </a:rPr>
                        <a:t>총합</a:t>
                      </a:r>
                      <a:endParaRPr lang="en-US" altLang="ko-KR" sz="16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 / 1.45 (4.6%)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10.2 / 1.45 (14%)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20.8 / 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+mn-ea"/>
                        </a:rPr>
                        <a:t>0 (0%)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9357586"/>
                  </a:ext>
                </a:extLst>
              </a:tr>
            </a:tbl>
          </a:graphicData>
        </a:graphic>
      </p:graphicFrame>
      <p:sp>
        <p:nvSpPr>
          <p:cNvPr id="3" name="Rectangle 8"/>
          <p:cNvSpPr txBox="1">
            <a:spLocks noChangeArrowheads="1"/>
          </p:cNvSpPr>
          <p:nvPr/>
        </p:nvSpPr>
        <p:spPr bwMode="auto">
          <a:xfrm>
            <a:off x="157941" y="113665"/>
            <a:ext cx="7110125" cy="53553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defRPr/>
            </a:pPr>
            <a:r>
              <a:rPr lang="en-US" altLang="ko-KR" dirty="0">
                <a:latin typeface="+mj-ea"/>
              </a:rPr>
              <a:t>2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 smtClean="0"/>
              <a:t>투자비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eiryo" pitchFamily="34" charset="-128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8433" y="381430"/>
            <a:ext cx="9765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백만원</a:t>
            </a:r>
            <a:endParaRPr lang="en-US" altLang="ko-KR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306121" y="1858006"/>
            <a:ext cx="856199" cy="2298358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306121" y="4467929"/>
            <a:ext cx="1781875" cy="860611"/>
          </a:xfrm>
          <a:prstGeom prst="wedgeRoundRectCallout">
            <a:avLst>
              <a:gd name="adj1" fmla="val -27822"/>
              <a:gd name="adj2" fmla="val -8541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</a:rPr>
              <a:t>※</a:t>
            </a:r>
            <a:r>
              <a:rPr lang="ko-KR" altLang="en-US" sz="1200" dirty="0" smtClean="0">
                <a:solidFill>
                  <a:schemeClr val="tx1"/>
                </a:solidFill>
                <a:latin typeface="Meiryo UI" panose="020B0604030504040204" pitchFamily="34" charset="-128"/>
              </a:rPr>
              <a:t>자동</a:t>
            </a:r>
            <a:r>
              <a:rPr lang="en-US" altLang="ko-KR" sz="1200" dirty="0" smtClean="0">
                <a:solidFill>
                  <a:schemeClr val="tx1"/>
                </a:solidFill>
                <a:latin typeface="Meiryo UI" panose="020B0604030504040204" pitchFamily="34" charset="-128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Meiryo UI" panose="020B0604030504040204" pitchFamily="34" charset="-128"/>
              </a:rPr>
              <a:t>책넘김</a:t>
            </a:r>
            <a:r>
              <a:rPr lang="ko-KR" altLang="en-US" sz="1200" dirty="0">
                <a:solidFill>
                  <a:schemeClr val="tx1"/>
                </a:solidFill>
                <a:latin typeface="Meiryo UI" panose="020B0604030504040204" pitchFamily="34" charset="-128"/>
              </a:rPr>
              <a:t> 장치는 </a:t>
            </a:r>
            <a:endParaRPr lang="en-US" altLang="ko-KR" sz="1200" dirty="0">
              <a:solidFill>
                <a:schemeClr val="tx1"/>
              </a:solidFill>
              <a:latin typeface="Meiryo UI" panose="020B0604030504040204" pitchFamily="34" charset="-128"/>
            </a:endParaRPr>
          </a:p>
          <a:p>
            <a:pPr algn="just"/>
            <a:r>
              <a:rPr lang="ko-KR" altLang="en-US" sz="1200" dirty="0" err="1">
                <a:solidFill>
                  <a:schemeClr val="tx1"/>
                </a:solidFill>
                <a:latin typeface="Meiryo UI" panose="020B0604030504040204" pitchFamily="34" charset="-128"/>
              </a:rPr>
              <a:t>선행검토만</a:t>
            </a:r>
            <a:r>
              <a:rPr lang="ko-KR" altLang="en-US" sz="1200" dirty="0">
                <a:solidFill>
                  <a:schemeClr val="tx1"/>
                </a:solidFill>
                <a:latin typeface="Meiryo UI" panose="020B0604030504040204" pitchFamily="34" charset="-128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Meiryo UI" panose="020B0604030504040204" pitchFamily="34" charset="-128"/>
              </a:rPr>
              <a:t>실시</a:t>
            </a:r>
            <a:endParaRPr lang="en-US" altLang="ko-KR" sz="1200" dirty="0" smtClean="0">
              <a:solidFill>
                <a:schemeClr val="tx1"/>
              </a:solidFill>
              <a:latin typeface="Meiryo UI" panose="020B0604030504040204" pitchFamily="34" charset="-128"/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  <a:latin typeface="Meiryo UI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tx1"/>
                </a:solidFill>
                <a:latin typeface="Meiryo UI" panose="020B0604030504040204" pitchFamily="34" charset="-128"/>
                <a:sym typeface="Wingdings" panose="05000000000000000000" pitchFamily="2" charset="2"/>
              </a:rPr>
              <a:t>투자비 집행</a:t>
            </a:r>
            <a:r>
              <a:rPr lang="en-US" altLang="ko-KR" sz="1200" dirty="0" smtClean="0">
                <a:solidFill>
                  <a:schemeClr val="tx1"/>
                </a:solidFill>
                <a:latin typeface="Meiryo UI" panose="020B0604030504040204" pitchFamily="34" charset="-128"/>
                <a:sym typeface="Wingdings" panose="05000000000000000000" pitchFamily="2" charset="2"/>
              </a:rPr>
              <a:t>X</a:t>
            </a:r>
            <a:endParaRPr lang="ko-KR" altLang="en-US" sz="1200" dirty="0">
              <a:solidFill>
                <a:schemeClr val="tx1"/>
              </a:solidFill>
              <a:latin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288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232" y="881285"/>
            <a:ext cx="852853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 err="1" smtClean="0">
                <a:latin typeface="Meiryo" panose="020B0604030504040204" pitchFamily="34" charset="-128"/>
                <a:ea typeface="Meiryo" panose="020B0604030504040204" pitchFamily="34" charset="-128"/>
              </a:rPr>
              <a:t>자동책넘김</a:t>
            </a:r>
            <a:r>
              <a:rPr lang="ko-KR" altLang="en-US" sz="16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 장치</a:t>
            </a:r>
            <a:endParaRPr lang="en-US" altLang="ko-KR" sz="1600" b="1" dirty="0" smtClean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1. </a:t>
            </a:r>
            <a:r>
              <a:rPr lang="ko-KR" altLang="en-US" sz="1600" b="1" dirty="0" err="1" smtClean="0">
                <a:latin typeface="Meiryo" panose="020B0604030504040204" pitchFamily="34" charset="-128"/>
                <a:ea typeface="Meiryo" panose="020B0604030504040204" pitchFamily="34" charset="-128"/>
              </a:rPr>
              <a:t>분리</a:t>
            </a:r>
            <a:r>
              <a:rPr lang="ko-KR" altLang="en-US" sz="1600" b="1" dirty="0" err="1" smtClean="0">
                <a:latin typeface="Meiryo" panose="020B0604030504040204" pitchFamily="34" charset="-128"/>
                <a:ea typeface="Meiryo UI" panose="020B0604030504040204" pitchFamily="34" charset="-128"/>
              </a:rPr>
              <a:t>유닛</a:t>
            </a:r>
            <a:r>
              <a:rPr lang="ko-KR" altLang="en-US" sz="1600" b="1" dirty="0" smtClean="0">
                <a:latin typeface="Meiryo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ko-KR" sz="1600" b="1" dirty="0" smtClean="0">
                <a:latin typeface="Meiryo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ko-KR" altLang="en-US" sz="1600" b="1" dirty="0" smtClean="0">
                <a:latin typeface="Meiryo" panose="020B0604030504040204" pitchFamily="34" charset="-128"/>
                <a:ea typeface="Meiryo UI" panose="020B0604030504040204" pitchFamily="34" charset="-128"/>
              </a:rPr>
              <a:t>종이 분리하는 유닛</a:t>
            </a:r>
            <a:r>
              <a:rPr lang="en-US" altLang="ko-KR" sz="1600" b="1" dirty="0" smtClean="0">
                <a:latin typeface="Meiryo" panose="020B0604030504040204" pitchFamily="34" charset="-128"/>
                <a:ea typeface="Meiryo UI" panose="020B0604030504040204" pitchFamily="34" charset="-128"/>
              </a:rPr>
              <a:t>)</a:t>
            </a:r>
            <a:endParaRPr lang="en-US" altLang="ko-KR" sz="1600" b="1" dirty="0">
              <a:latin typeface="Meiryo" panose="020B0604030504040204" pitchFamily="34" charset="-128"/>
              <a:ea typeface="Meiryo UI" panose="020B0604030504040204" pitchFamily="34" charset="-128"/>
            </a:endParaRP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ko-KR" altLang="en-US" sz="1200" b="1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기구물을</a:t>
            </a:r>
            <a:r>
              <a:rPr lang="ko-KR" alt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ko-KR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45</a:t>
            </a:r>
            <a:r>
              <a:rPr lang="ko-KR" alt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도 우측상단에 배치</a:t>
            </a:r>
            <a:r>
              <a:rPr lang="en-US" altLang="ko-KR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ko-KR" sz="1200" b="1" dirty="0" smtClean="0"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분리할 종이의 하단부가 띄워지도록 설계</a:t>
            </a:r>
            <a:endParaRPr lang="en-US" altLang="ko-KR" sz="12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ko-KR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         			           </a:t>
            </a:r>
            <a:r>
              <a:rPr lang="en-US" altLang="ko-KR" sz="1200" b="1" dirty="0" smtClean="0"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</a:t>
            </a:r>
            <a:r>
              <a:rPr lang="ko-KR" altLang="en-US" sz="1200" b="1" dirty="0" smtClean="0">
                <a:latin typeface="Meiryo UI" panose="020B0604030504040204" pitchFamily="34" charset="-128"/>
                <a:ea typeface="Meiryo" panose="020B0604030504040204" pitchFamily="34" charset="-128"/>
              </a:rPr>
              <a:t> 슬라이더유닛의 헤드가 띄워진 종이의 하단을 통과하여 종이를 넘김</a:t>
            </a:r>
            <a:endParaRPr lang="en-US" altLang="ko-KR" sz="1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ko-KR" sz="1200" b="1" dirty="0" smtClean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ko-KR" sz="1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ko-KR" sz="1200" b="1" dirty="0" smtClean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ko-KR" sz="1200" b="1" dirty="0" smtClean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ko-KR" sz="1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ko-KR" sz="1200" b="1" dirty="0" smtClean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ko-KR" sz="1200" b="1" dirty="0" smtClean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2. </a:t>
            </a:r>
            <a:r>
              <a:rPr lang="ko-KR" altLang="en-US" sz="1600" b="1" dirty="0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슬라이더유닛 </a:t>
            </a:r>
            <a:r>
              <a:rPr lang="en-US" altLang="ko-KR" sz="1600" b="1" dirty="0" smtClean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ko-KR" altLang="en-US" sz="1600" b="1" dirty="0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종이를 </a:t>
            </a:r>
            <a:r>
              <a:rPr lang="ko-KR" altLang="en-US" sz="1600" b="1" dirty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넘겨주는 </a:t>
            </a:r>
            <a:r>
              <a:rPr lang="ko-KR" altLang="en-US" sz="1600" b="1" dirty="0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유닛</a:t>
            </a:r>
            <a:r>
              <a:rPr lang="en-US" altLang="ko-KR" sz="1600" b="1" dirty="0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)</a:t>
            </a:r>
            <a:endParaRPr lang="en-US" altLang="ko-KR" sz="1600" b="1" dirty="0">
              <a:solidFill>
                <a:prstClr val="black"/>
              </a:solidFill>
              <a:latin typeface="Meiryo" panose="020B0604030504040204" pitchFamily="34" charset="-128"/>
              <a:ea typeface="Meiryo UI" panose="020B0604030504040204" pitchFamily="34" charset="-128"/>
            </a:endParaRP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후방에 </a:t>
            </a:r>
            <a:r>
              <a:rPr lang="ko-KR" altLang="en-US" sz="1200" b="1" dirty="0" smtClean="0">
                <a:solidFill>
                  <a:srgbClr val="FF0000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스프링</a:t>
            </a:r>
            <a:r>
              <a:rPr lang="ko-KR" altLang="en-US" sz="1200" b="1" dirty="0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을 삽입하여 책의 두께와 굴곡에 따라 상</a:t>
            </a:r>
            <a:r>
              <a:rPr lang="ja-JP" altLang="en-US" sz="1200" b="1" dirty="0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・</a:t>
            </a:r>
            <a:r>
              <a:rPr lang="ko-KR" altLang="en-US" sz="1200" b="1" dirty="0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하로 움직이며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이동할수</a:t>
            </a:r>
            <a:r>
              <a:rPr lang="ko-KR" altLang="en-US" sz="1200" b="1" dirty="0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 있게 설계</a:t>
            </a:r>
            <a:endParaRPr lang="en-US" altLang="ko-KR" sz="1200" b="1" dirty="0" smtClean="0">
              <a:solidFill>
                <a:prstClr val="black"/>
              </a:solidFill>
              <a:latin typeface="Meiryo" panose="020B0604030504040204" pitchFamily="34" charset="-128"/>
              <a:ea typeface="Meiryo UI" panose="020B0604030504040204" pitchFamily="34" charset="-128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altLang="ko-KR" sz="1200" b="1" dirty="0">
              <a:solidFill>
                <a:prstClr val="black"/>
              </a:solidFill>
              <a:latin typeface="Meiryo" panose="020B0604030504040204" pitchFamily="34" charset="-128"/>
              <a:ea typeface="Meiryo UI" panose="020B0604030504040204" pitchFamily="34" charset="-128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altLang="ko-KR" sz="1200" b="1" dirty="0" smtClean="0">
              <a:solidFill>
                <a:prstClr val="black"/>
              </a:solidFill>
              <a:latin typeface="Meiryo" panose="020B0604030504040204" pitchFamily="34" charset="-128"/>
              <a:ea typeface="Meiryo UI" panose="020B0604030504040204" pitchFamily="34" charset="-128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altLang="ko-KR" sz="1200" b="1" dirty="0">
              <a:solidFill>
                <a:prstClr val="black"/>
              </a:solidFill>
              <a:latin typeface="Meiryo" panose="020B0604030504040204" pitchFamily="34" charset="-128"/>
              <a:ea typeface="Meiryo UI" panose="020B0604030504040204" pitchFamily="34" charset="-128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altLang="ko-KR" sz="1200" b="1" dirty="0" smtClean="0">
              <a:solidFill>
                <a:prstClr val="black"/>
              </a:solidFill>
              <a:latin typeface="Meiryo" panose="020B0604030504040204" pitchFamily="34" charset="-128"/>
              <a:ea typeface="Meiryo UI" panose="020B0604030504040204" pitchFamily="34" charset="-128"/>
            </a:endParaRP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ja-JP" sz="1200" b="1" dirty="0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297NP</a:t>
            </a:r>
            <a:r>
              <a:rPr lang="ko-KR" altLang="en-US" sz="1200" b="1" dirty="0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리더부의</a:t>
            </a:r>
            <a:r>
              <a:rPr lang="ko-KR" altLang="en-US" sz="1200" b="1" dirty="0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ja-JP" sz="1200" b="1" dirty="0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CIS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구동유닛을</a:t>
            </a:r>
            <a:r>
              <a:rPr lang="ko-KR" altLang="en-US" sz="1200" b="1" dirty="0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 유용하여</a:t>
            </a:r>
            <a:r>
              <a:rPr lang="en-US" altLang="ko-KR" sz="1200" b="1" dirty="0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, </a:t>
            </a:r>
            <a:r>
              <a:rPr lang="ko-KR" altLang="en-US" sz="1200" b="1" dirty="0" smtClean="0">
                <a:solidFill>
                  <a:prstClr val="black"/>
                </a:solidFill>
                <a:latin typeface="Meiryo" panose="020B0604030504040204" pitchFamily="34" charset="-128"/>
                <a:ea typeface="Meiryo UI" panose="020B0604030504040204" pitchFamily="34" charset="-128"/>
              </a:rPr>
              <a:t>좌우 움직임을 설계</a:t>
            </a:r>
            <a:endParaRPr lang="en-US" altLang="ko-KR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7902" y="154045"/>
            <a:ext cx="6992774" cy="507831"/>
          </a:xfrm>
          <a:prstGeom prst="rect">
            <a:avLst/>
          </a:prstGeom>
          <a:extLst/>
        </p:spPr>
        <p:txBody>
          <a:bodyPr vert="horz" lIns="91440" tIns="45720" rIns="91440" bIns="45720" rtlCol="0" anchor="b">
            <a:noAutofit/>
          </a:bodyPr>
          <a:lstStyle>
            <a:defPPr>
              <a:defRPr lang="ko-KR"/>
            </a:defPPr>
            <a:lvl1pPr algn="just">
              <a:lnSpc>
                <a:spcPct val="90000"/>
              </a:lnSpc>
              <a:spcBef>
                <a:spcPct val="0"/>
              </a:spcBef>
              <a:buNone/>
              <a:defRPr sz="3000" b="1">
                <a:latin typeface="Meiryo UI" panose="020B0604030504040204" pitchFamily="34" charset="-128"/>
                <a:ea typeface="Meiryo UI" panose="020B0604030504040204" pitchFamily="34" charset="-128"/>
                <a:cs typeface="함초롬돋움" panose="020B0604000101010101" pitchFamily="50" charset="-127"/>
              </a:defRPr>
            </a:lvl1pPr>
          </a:lstStyle>
          <a:p>
            <a:pPr>
              <a:defRPr/>
            </a:pPr>
            <a:r>
              <a:rPr lang="en-US" altLang="ko-KR" sz="3200" dirty="0" smtClean="0">
                <a:latin typeface="+mj-ea"/>
              </a:rPr>
              <a:t>3. </a:t>
            </a:r>
            <a:r>
              <a:rPr lang="ko-KR" altLang="en-US" sz="3200" dirty="0" smtClean="0">
                <a:latin typeface="+mj-ea"/>
              </a:rPr>
              <a:t>자동 </a:t>
            </a:r>
            <a:r>
              <a:rPr lang="ko-KR" altLang="en-US" sz="3200" dirty="0" err="1" smtClean="0">
                <a:latin typeface="+mj-ea"/>
              </a:rPr>
              <a:t>책넘김</a:t>
            </a:r>
            <a:r>
              <a:rPr lang="ko-KR" altLang="en-US" sz="3200" dirty="0" smtClean="0">
                <a:latin typeface="+mj-ea"/>
              </a:rPr>
              <a:t> 장치 검토 결과</a:t>
            </a:r>
            <a:endParaRPr lang="ko-KR" altLang="en-US" sz="3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eiryo" pitchFamily="34" charset="-128"/>
            </a:endParaRPr>
          </a:p>
        </p:txBody>
      </p:sp>
      <p:pic>
        <p:nvPicPr>
          <p:cNvPr id="3" name="図 3"/>
          <p:cNvPicPr>
            <a:picLocks noChangeAspect="1"/>
          </p:cNvPicPr>
          <p:nvPr/>
        </p:nvPicPr>
        <p:blipFill rotWithShape="1">
          <a:blip r:embed="rId2"/>
          <a:srcRect t="13045"/>
          <a:stretch/>
        </p:blipFill>
        <p:spPr>
          <a:xfrm>
            <a:off x="511070" y="1170152"/>
            <a:ext cx="2864667" cy="119551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691288" y="3331976"/>
            <a:ext cx="2583691" cy="864873"/>
            <a:chOff x="320613" y="1794070"/>
            <a:chExt cx="5162768" cy="1728201"/>
          </a:xfrm>
        </p:grpSpPr>
        <p:pic>
          <p:nvPicPr>
            <p:cNvPr id="6" name="図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613" y="1811309"/>
              <a:ext cx="3248025" cy="157609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253480" y="1812471"/>
              <a:ext cx="1315157" cy="9821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eiryo" panose="020B0604030504040204" pitchFamily="34" charset="-128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798821" y="1860383"/>
              <a:ext cx="1684560" cy="1661888"/>
              <a:chOff x="394764" y="3937649"/>
              <a:chExt cx="2739133" cy="2702268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96"/>
              <a:stretch/>
            </p:blipFill>
            <p:spPr>
              <a:xfrm rot="5400000">
                <a:off x="413197" y="3919216"/>
                <a:ext cx="2702268" cy="27391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2" name="아래로 구부러진 화살표 11"/>
              <p:cNvSpPr/>
              <p:nvPr/>
            </p:nvSpPr>
            <p:spPr>
              <a:xfrm rot="900000">
                <a:off x="2576455" y="4252636"/>
                <a:ext cx="512981" cy="225936"/>
              </a:xfrm>
              <a:prstGeom prst="curvedDownArrow">
                <a:avLst>
                  <a:gd name="adj1" fmla="val 16289"/>
                  <a:gd name="adj2" fmla="val 59347"/>
                  <a:gd name="adj3" fmla="val 38155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eiryo" panose="020B0604030504040204" pitchFamily="34" charset="-128"/>
                </a:endParaRPr>
              </a:p>
            </p:txBody>
          </p:sp>
          <p:sp>
            <p:nvSpPr>
              <p:cNvPr id="13" name="줄무늬가 있는 오른쪽 화살표 12"/>
              <p:cNvSpPr/>
              <p:nvPr/>
            </p:nvSpPr>
            <p:spPr>
              <a:xfrm rot="10800000">
                <a:off x="2421466" y="6123230"/>
                <a:ext cx="411480" cy="351007"/>
              </a:xfrm>
              <a:prstGeom prst="striped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Meiryo" panose="020B0604030504040204" pitchFamily="34" charset="-128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242657" y="1794070"/>
              <a:ext cx="369132" cy="738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2217720" y="2915890"/>
              <a:ext cx="0" cy="31776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7598380" y="4150368"/>
            <a:ext cx="1450646" cy="1183614"/>
            <a:chOff x="157376" y="5083833"/>
            <a:chExt cx="2319337" cy="1581021"/>
          </a:xfrm>
        </p:grpSpPr>
        <p:pic>
          <p:nvPicPr>
            <p:cNvPr id="31" name="図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2084" y="5145920"/>
              <a:ext cx="2264629" cy="15189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上下矢印 88"/>
            <p:cNvSpPr/>
            <p:nvPr/>
          </p:nvSpPr>
          <p:spPr>
            <a:xfrm>
              <a:off x="2063338" y="5649310"/>
              <a:ext cx="81457" cy="169181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376" y="5083833"/>
              <a:ext cx="295354" cy="4933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885099" y="5556691"/>
              <a:ext cx="437936" cy="7277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eiryo" panose="020B0604030504040204" pitchFamily="34" charset="-128"/>
              </a:endParaRPr>
            </a:p>
          </p:txBody>
        </p:sp>
        <p:sp>
          <p:nvSpPr>
            <p:cNvPr id="35" name="上下矢印 88"/>
            <p:cNvSpPr/>
            <p:nvPr/>
          </p:nvSpPr>
          <p:spPr>
            <a:xfrm>
              <a:off x="245742" y="5784201"/>
              <a:ext cx="81457" cy="169181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932563" y="5413296"/>
            <a:ext cx="1893792" cy="1227931"/>
            <a:chOff x="6327011" y="1203767"/>
            <a:chExt cx="1893792" cy="1227931"/>
          </a:xfrm>
        </p:grpSpPr>
        <p:pic>
          <p:nvPicPr>
            <p:cNvPr id="38" name="図 67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5647" b="94604" l="2427" r="95913"/>
                      </a14:imgEffect>
                    </a14:imgLayer>
                  </a14:imgProps>
                </a:ext>
              </a:extLst>
            </a:blip>
            <a:srcRect t="19138"/>
            <a:stretch/>
          </p:blipFill>
          <p:spPr>
            <a:xfrm>
              <a:off x="6368037" y="1687359"/>
              <a:ext cx="1834836" cy="65448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図 32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5738" b="95628" l="0" r="9774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31337" y="1203767"/>
              <a:ext cx="914236" cy="669379"/>
            </a:xfrm>
            <a:prstGeom prst="rect">
              <a:avLst/>
            </a:prstGeom>
          </p:spPr>
        </p:pic>
        <p:grpSp>
          <p:nvGrpSpPr>
            <p:cNvPr id="44" name="グループ化 65"/>
            <p:cNvGrpSpPr/>
            <p:nvPr/>
          </p:nvGrpSpPr>
          <p:grpSpPr>
            <a:xfrm>
              <a:off x="6435880" y="1311527"/>
              <a:ext cx="621945" cy="358571"/>
              <a:chOff x="1428751" y="1573036"/>
              <a:chExt cx="5190073" cy="2501283"/>
            </a:xfrm>
          </p:grpSpPr>
          <p:cxnSp>
            <p:nvCxnSpPr>
              <p:cNvPr id="45" name="直線コネクタ 34"/>
              <p:cNvCxnSpPr/>
              <p:nvPr/>
            </p:nvCxnSpPr>
            <p:spPr>
              <a:xfrm flipH="1">
                <a:off x="1500188" y="2238375"/>
                <a:ext cx="490537" cy="57626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36"/>
              <p:cNvCxnSpPr/>
              <p:nvPr/>
            </p:nvCxnSpPr>
            <p:spPr>
              <a:xfrm flipH="1">
                <a:off x="6324600" y="3728697"/>
                <a:ext cx="294189" cy="3456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2"/>
              <p:cNvCxnSpPr/>
              <p:nvPr/>
            </p:nvCxnSpPr>
            <p:spPr>
              <a:xfrm>
                <a:off x="1500192" y="2814640"/>
                <a:ext cx="623891" cy="15716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3"/>
              <p:cNvCxnSpPr/>
              <p:nvPr/>
            </p:nvCxnSpPr>
            <p:spPr>
              <a:xfrm>
                <a:off x="2528888" y="3111227"/>
                <a:ext cx="3797787" cy="95669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/>
              <p:cNvCxnSpPr/>
              <p:nvPr/>
            </p:nvCxnSpPr>
            <p:spPr>
              <a:xfrm>
                <a:off x="2821040" y="2772005"/>
                <a:ext cx="3797784" cy="95668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50"/>
              <p:cNvCxnSpPr/>
              <p:nvPr/>
            </p:nvCxnSpPr>
            <p:spPr>
              <a:xfrm flipH="1">
                <a:off x="1433513" y="2971800"/>
                <a:ext cx="690562" cy="8239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1"/>
              <p:cNvCxnSpPr/>
              <p:nvPr/>
            </p:nvCxnSpPr>
            <p:spPr>
              <a:xfrm flipH="1">
                <a:off x="1859756" y="3112692"/>
                <a:ext cx="669132" cy="79732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3"/>
              <p:cNvCxnSpPr/>
              <p:nvPr/>
            </p:nvCxnSpPr>
            <p:spPr>
              <a:xfrm>
                <a:off x="1428751" y="3795712"/>
                <a:ext cx="431337" cy="1170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7"/>
              <p:cNvCxnSpPr/>
              <p:nvPr/>
            </p:nvCxnSpPr>
            <p:spPr>
              <a:xfrm>
                <a:off x="1990725" y="2238375"/>
                <a:ext cx="623887" cy="15716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8"/>
              <p:cNvCxnSpPr/>
              <p:nvPr/>
            </p:nvCxnSpPr>
            <p:spPr>
              <a:xfrm flipH="1">
                <a:off x="2614802" y="1573036"/>
                <a:ext cx="690562" cy="8239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9"/>
              <p:cNvCxnSpPr/>
              <p:nvPr/>
            </p:nvCxnSpPr>
            <p:spPr>
              <a:xfrm flipH="1">
                <a:off x="2821001" y="1694727"/>
                <a:ext cx="884411" cy="107966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61"/>
              <p:cNvCxnSpPr/>
              <p:nvPr/>
            </p:nvCxnSpPr>
            <p:spPr>
              <a:xfrm>
                <a:off x="3292475" y="1577975"/>
                <a:ext cx="412750" cy="11747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正方形/長方形 82"/>
            <p:cNvSpPr/>
            <p:nvPr/>
          </p:nvSpPr>
          <p:spPr>
            <a:xfrm>
              <a:off x="6344941" y="2216254"/>
              <a:ext cx="187586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kumimoji="1" lang="en-US" altLang="ja-JP" sz="8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※297NP </a:t>
              </a:r>
              <a:r>
                <a:rPr kumimoji="1" lang="ko-KR" altLang="en-US" sz="800" dirty="0" err="1" smtClean="0">
                  <a:solidFill>
                    <a:sysClr val="windowText" lastClr="000000"/>
                  </a:solidFill>
                  <a:latin typeface="Meiryo" panose="020B0604030504040204" pitchFamily="34" charset="-128"/>
                </a:rPr>
                <a:t>리더부</a:t>
              </a:r>
              <a:r>
                <a:rPr kumimoji="1" lang="ko-KR" altLang="en-US" sz="800" dirty="0" smtClean="0">
                  <a:solidFill>
                    <a:sysClr val="windowText" lastClr="000000"/>
                  </a:solidFill>
                  <a:latin typeface="Meiryo" panose="020B0604030504040204" pitchFamily="34" charset="-128"/>
                </a:rPr>
                <a:t> </a:t>
              </a:r>
              <a:r>
                <a:rPr kumimoji="1" lang="en-US" altLang="ko-KR" sz="8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CIS</a:t>
              </a:r>
              <a:r>
                <a:rPr kumimoji="1" lang="ko-KR" altLang="en-US" sz="800" dirty="0" err="1" smtClean="0">
                  <a:solidFill>
                    <a:sysClr val="windowText" lastClr="000000"/>
                  </a:solidFill>
                  <a:latin typeface="Meiryo" panose="020B0604030504040204" pitchFamily="34" charset="-128"/>
                </a:rPr>
                <a:t>구동유닛</a:t>
              </a:r>
              <a:r>
                <a:rPr kumimoji="1" lang="ko-KR" altLang="en-US" sz="800" dirty="0" smtClean="0">
                  <a:solidFill>
                    <a:sysClr val="windowText" lastClr="000000"/>
                  </a:solidFill>
                  <a:latin typeface="Meiryo" panose="020B0604030504040204" pitchFamily="34" charset="-128"/>
                </a:rPr>
                <a:t> 유용</a:t>
              </a:r>
              <a:endParaRPr kumimoji="1" lang="ja-JP" altLang="en-US" sz="1050" dirty="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左右矢印 71"/>
            <p:cNvSpPr/>
            <p:nvPr/>
          </p:nvSpPr>
          <p:spPr>
            <a:xfrm>
              <a:off x="6763017" y="1842722"/>
              <a:ext cx="871989" cy="8738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27011" y="1246320"/>
              <a:ext cx="1804344" cy="1143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타원 56"/>
          <p:cNvSpPr/>
          <p:nvPr/>
        </p:nvSpPr>
        <p:spPr>
          <a:xfrm>
            <a:off x="2161081" y="1220601"/>
            <a:ext cx="935372" cy="5369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783082" y="1789360"/>
            <a:ext cx="2401587" cy="5078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6569" y="1335437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err="1" smtClean="0"/>
              <a:t>분리유닛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31715" y="1919579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슬라이더유닛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704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7902" y="154045"/>
            <a:ext cx="5804997" cy="507831"/>
          </a:xfrm>
          <a:prstGeom prst="rect">
            <a:avLst/>
          </a:prstGeom>
          <a:extLst/>
        </p:spPr>
        <p:txBody>
          <a:bodyPr vert="horz" lIns="91440" tIns="45720" rIns="91440" bIns="45720" rtlCol="0" anchor="b">
            <a:noAutofit/>
          </a:bodyPr>
          <a:lstStyle>
            <a:defPPr>
              <a:defRPr lang="ko-KR"/>
            </a:defPPr>
            <a:lvl1pPr algn="just">
              <a:lnSpc>
                <a:spcPct val="90000"/>
              </a:lnSpc>
              <a:spcBef>
                <a:spcPct val="0"/>
              </a:spcBef>
              <a:buNone/>
              <a:defRPr sz="3000" b="1">
                <a:latin typeface="Meiryo UI" panose="020B0604030504040204" pitchFamily="34" charset="-128"/>
                <a:ea typeface="Meiryo UI" panose="020B0604030504040204" pitchFamily="34" charset="-128"/>
                <a:cs typeface="함초롬돋움" panose="020B0604000101010101" pitchFamily="50" charset="-127"/>
              </a:defRPr>
            </a:lvl1pPr>
          </a:lstStyle>
          <a:p>
            <a:pPr>
              <a:defRPr/>
            </a:pPr>
            <a:r>
              <a:rPr lang="en-US" altLang="ko-KR" sz="3200" dirty="0" smtClean="0">
                <a:latin typeface="+mj-ea"/>
              </a:rPr>
              <a:t>4. </a:t>
            </a:r>
            <a:r>
              <a:rPr lang="ko-KR" altLang="en-US" sz="3200" dirty="0" smtClean="0"/>
              <a:t>개발 진척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킥오프</a:t>
            </a:r>
            <a:r>
              <a:rPr lang="en-US" altLang="ko-KR" sz="3200" dirty="0" smtClean="0"/>
              <a:t>~</a:t>
            </a:r>
            <a:r>
              <a:rPr lang="ko-KR" altLang="en-US" sz="3200" dirty="0" smtClean="0"/>
              <a:t>현재</a:t>
            </a:r>
            <a:r>
              <a:rPr lang="en-US" altLang="ko-KR" sz="3200" dirty="0" smtClean="0"/>
              <a:t>)</a:t>
            </a:r>
            <a:endParaRPr lang="ko-KR" altLang="en-US" sz="3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eiryo" pitchFamily="34" charset="-128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29687"/>
              </p:ext>
            </p:extLst>
          </p:nvPr>
        </p:nvGraphicFramePr>
        <p:xfrm>
          <a:off x="127225" y="657620"/>
          <a:ext cx="8894531" cy="6084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890">
                  <a:extLst>
                    <a:ext uri="{9D8B030D-6E8A-4147-A177-3AD203B41FA5}">
                      <a16:colId xmlns:a16="http://schemas.microsoft.com/office/drawing/2014/main" val="303729381"/>
                    </a:ext>
                  </a:extLst>
                </a:gridCol>
                <a:gridCol w="641667">
                  <a:extLst>
                    <a:ext uri="{9D8B030D-6E8A-4147-A177-3AD203B41FA5}">
                      <a16:colId xmlns:a16="http://schemas.microsoft.com/office/drawing/2014/main" val="4067382059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3231450417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3267578803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87652987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86655068"/>
                    </a:ext>
                  </a:extLst>
                </a:gridCol>
                <a:gridCol w="904698">
                  <a:extLst>
                    <a:ext uri="{9D8B030D-6E8A-4147-A177-3AD203B41FA5}">
                      <a16:colId xmlns:a16="http://schemas.microsoft.com/office/drawing/2014/main" val="22290781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60065853"/>
                    </a:ext>
                  </a:extLst>
                </a:gridCol>
                <a:gridCol w="783607">
                  <a:extLst>
                    <a:ext uri="{9D8B030D-6E8A-4147-A177-3AD203B41FA5}">
                      <a16:colId xmlns:a16="http://schemas.microsoft.com/office/drawing/2014/main" val="2470665227"/>
                    </a:ext>
                  </a:extLst>
                </a:gridCol>
                <a:gridCol w="801299">
                  <a:extLst>
                    <a:ext uri="{9D8B030D-6E8A-4147-A177-3AD203B41FA5}">
                      <a16:colId xmlns:a16="http://schemas.microsoft.com/office/drawing/2014/main" val="3692150931"/>
                    </a:ext>
                  </a:extLst>
                </a:gridCol>
              </a:tblGrid>
              <a:tr h="7038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구분</a:t>
                      </a:r>
                    </a:p>
                  </a:txBody>
                  <a:tcPr marL="94262" marR="94262" marT="48886" marB="488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kern="12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94262" marR="94262" marT="48886" marB="488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kern="12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94262" marR="94262" marT="48886" marB="488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kern="12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94262" marR="94262" marT="48886" marB="488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kern="12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94262" marR="94262" marT="48886" marB="488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kern="12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94262" marR="94262" marT="48886" marB="488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  <a:endParaRPr kumimoji="1" lang="ko-KR" altLang="en-US" sz="18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+mj-ea"/>
                        <a:cs typeface="+mn-cs"/>
                      </a:endParaRPr>
                    </a:p>
                  </a:txBody>
                  <a:tcPr marL="94262" marR="94262" marT="48886" marB="488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  <a:endParaRPr kumimoji="1" lang="ko-KR" altLang="en-US" sz="18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+mj-ea"/>
                        <a:cs typeface="+mn-cs"/>
                      </a:endParaRPr>
                    </a:p>
                  </a:txBody>
                  <a:tcPr marL="94262" marR="94262" marT="48886" marB="488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  <a:endParaRPr kumimoji="1" lang="ko-KR" altLang="en-US" sz="18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+mj-ea"/>
                        <a:cs typeface="+mn-cs"/>
                      </a:endParaRPr>
                    </a:p>
                  </a:txBody>
                  <a:tcPr marL="94262" marR="94262" marT="48886" marB="488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11864"/>
                  </a:ext>
                </a:extLst>
              </a:tr>
              <a:tr h="1064349">
                <a:tc rowSpan="6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주요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진척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■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디워핑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소스 검토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속도 개선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벤치마킹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■알고리즘 검토 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ja-JP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①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3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라인적용검토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ja-JP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②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그림위주입력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데이터처리방법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ja-JP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③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보드에서처리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■전처리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ja-JP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①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글자영역분리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ja-JP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②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페이지별처리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■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USB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대응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PC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와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보드간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USB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데이터 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송수신 및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PC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App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에서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■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IP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보드에 소스 코드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포팅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■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PC App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개발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PC + </a:t>
                      </a:r>
                    </a:p>
                    <a:p>
                      <a:pPr latinLnBrk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Mobile App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구현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☆ 경영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   회의 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   데모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9282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1200" dirty="0" err="1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진척율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14%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42%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52%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85%</a:t>
                      </a:r>
                      <a:endParaRPr lang="ko-KR" altLang="en-US" sz="1100" b="1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6233"/>
                  </a:ext>
                </a:extLst>
              </a:tr>
              <a:tr h="94471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M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■벤치마킹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및 컨셉 설정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구성 작성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■</a:t>
                      </a:r>
                      <a:r>
                        <a:rPr lang="ko-KR" altLang="en-US" sz="1100" b="0" i="0" u="none" strike="noStrike" kern="1200" noProof="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시작비</a:t>
                      </a:r>
                      <a:r>
                        <a:rPr lang="en-US" altLang="ko-KR" sz="11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noProof="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금형비</a:t>
                      </a:r>
                      <a:r>
                        <a:rPr lang="ko-KR" altLang="en-US" sz="11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도출</a:t>
                      </a:r>
                      <a:r>
                        <a:rPr lang="en-US" altLang="ko-KR" sz="11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및 스캐너 유닛 구현 검토 설계</a:t>
                      </a:r>
                      <a:endParaRPr lang="en-US" altLang="ko-KR" sz="1100" b="0" i="0" u="none" strike="noStrike" kern="1200" noProof="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■스캐너 유닛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검토기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제작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(3D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프린터 활용</a:t>
                      </a:r>
                      <a:r>
                        <a:rPr lang="ja-JP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→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비용절감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■</a:t>
                      </a:r>
                      <a:r>
                        <a:rPr lang="ko-KR" altLang="en-US" sz="1100" b="0" i="0" u="none" strike="noStrike" kern="1200" noProof="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책넘김장치</a:t>
                      </a:r>
                      <a:r>
                        <a:rPr lang="ko-KR" altLang="en-US" sz="11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구현 검토</a:t>
                      </a:r>
                      <a:endParaRPr lang="en-US" altLang="ko-KR" sz="1100" b="0" i="0" u="none" strike="noStrike" kern="1200" noProof="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noProof="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분리롤러</a:t>
                      </a:r>
                      <a:r>
                        <a:rPr lang="ko-KR" altLang="en-US" sz="11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및 슬라이더 설계</a:t>
                      </a:r>
                      <a:r>
                        <a:rPr lang="en-US" altLang="ko-KR" sz="11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ko-KR" altLang="en-US" sz="1100" b="0" i="0" u="none" strike="noStrike" kern="1200" noProof="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책넘김장치</a:t>
                      </a:r>
                      <a:r>
                        <a:rPr lang="ko-KR" altLang="en-US" sz="11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noProof="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시작기</a:t>
                      </a:r>
                      <a:r>
                        <a:rPr lang="ko-KR" altLang="en-US" sz="11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제작 및 수정 검토</a:t>
                      </a:r>
                      <a:endParaRPr lang="en-US" altLang="ko-KR" sz="1100" b="0" i="0" u="none" strike="noStrike" kern="1200" noProof="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ko-KR" altLang="en-US" sz="11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전체 </a:t>
                      </a:r>
                      <a:r>
                        <a:rPr lang="ko-KR" altLang="en-US" sz="1100" b="0" i="0" u="none" strike="noStrike" kern="1200" noProof="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데모기</a:t>
                      </a:r>
                      <a:r>
                        <a:rPr lang="ko-KR" altLang="en-US" sz="11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제작</a:t>
                      </a:r>
                      <a:endParaRPr lang="en-US" altLang="ko-KR" sz="1100" b="0" i="0" u="none" strike="noStrike" kern="1200" noProof="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ko-KR" altLang="en-US" sz="1100" b="0" i="0" u="none" strike="noStrike" kern="1200" noProof="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데모기</a:t>
                      </a:r>
                      <a:r>
                        <a:rPr lang="ko-KR" altLang="en-US" sz="11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수정 및 개선 검토</a:t>
                      </a:r>
                      <a:endParaRPr lang="en-US" altLang="ko-KR" sz="1100" b="0" i="0" u="none" strike="noStrike" kern="1200" noProof="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6875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1200" dirty="0" err="1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진척율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14%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28%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42%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57%</a:t>
                      </a:r>
                      <a:endParaRPr lang="ko-KR" altLang="en-US" sz="1100" b="1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746307"/>
                  </a:ext>
                </a:extLst>
              </a:tr>
              <a:tr h="6544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H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ja-JP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■</a:t>
                      </a:r>
                      <a:r>
                        <a:rPr lang="en-US" altLang="ja-JP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I/F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구성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북스캐너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전장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Block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도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작성전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구성검토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■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사양 검토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보드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부품 구매 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Line Laser/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조명 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사양 검토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■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회로 설계</a:t>
                      </a:r>
                    </a:p>
                    <a:p>
                      <a:pPr latinLnBrk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Line Laser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회로 구성 및 전원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I/F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회로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■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회로 검증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동작 확인 및 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케이블류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검토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자동책넘김장치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부품구매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및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사양검토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자동책넘김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모터 및 센서 회로설계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자동책넘김장치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회로 검증 및 동작 확인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데모기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수정 및 개선 검토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913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1200" dirty="0" err="1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진척율</a:t>
                      </a:r>
                      <a:endParaRPr kumimoji="1" lang="ko-KR" altLang="en-US" sz="12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12%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25%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37%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50%</a:t>
                      </a:r>
                      <a:endParaRPr lang="ko-KR" altLang="en-US" sz="1100" b="1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77501"/>
                  </a:ext>
                </a:extLst>
              </a:tr>
              <a:tr h="725802"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확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보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기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술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①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다양한 </a:t>
                      </a:r>
                      <a:r>
                        <a:rPr lang="en-US" altLang="ja-JP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program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활용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: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Python, </a:t>
                      </a:r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OpenCV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를 이용한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IP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처리 기술 확보</a:t>
                      </a:r>
                      <a:endParaRPr lang="en-US" altLang="ko-KR" sz="11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r>
                        <a:rPr lang="en-US" altLang="ko-KR" sz="1100" b="1" i="0" u="none" strike="noStrike" kern="1200" baseline="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b="1" i="0" u="none" strike="noStrike" kern="1200" baseline="0" dirty="0" err="1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sym typeface="Wingdings" panose="05000000000000000000" pitchFamily="2" charset="2"/>
                        </a:rPr>
                        <a:t>비파괴</a:t>
                      </a:r>
                      <a:r>
                        <a:rPr lang="ko-KR" altLang="en-US" sz="1100" b="1" i="0" u="none" strike="noStrike" kern="1200" baseline="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sym typeface="Wingdings" panose="05000000000000000000" pitchFamily="2" charset="2"/>
                        </a:rPr>
                        <a:t> 북 스캔 기능에 대한  원천기술 확보</a:t>
                      </a:r>
                      <a:endParaRPr lang="en-US" altLang="ko-KR" sz="1100" b="1" i="0" u="none" strike="noStrike" kern="1200" baseline="0" dirty="0" smtClean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②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공용 보드의 활용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: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GP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핸들링을 통한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Laser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제어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및 촬영 신호 제어</a:t>
                      </a:r>
                      <a:endParaRPr lang="en-US" altLang="ja-JP" sz="11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181665"/>
                  </a:ext>
                </a:extLst>
              </a:tr>
              <a:tr h="7258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M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①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굴곡진 책의 면을 지나가는 기술</a:t>
                      </a:r>
                      <a:endParaRPr lang="en-US" altLang="ja-JP" sz="1100" b="1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②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책의 종이 </a:t>
                      </a:r>
                      <a:r>
                        <a:rPr lang="en-US" altLang="ko-KR" sz="11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1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장을 밀어내는 기술</a:t>
                      </a:r>
                      <a:endParaRPr lang="en-US" altLang="ja-JP" sz="1100" b="1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③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책을 고정시키는 기술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305830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357385" y="426411"/>
            <a:ext cx="1691177" cy="4862765"/>
            <a:chOff x="5269410" y="596739"/>
            <a:chExt cx="1691177" cy="4862765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458915" y="808210"/>
              <a:ext cx="11228" cy="4651294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제목 1"/>
            <p:cNvSpPr txBox="1">
              <a:spLocks/>
            </p:cNvSpPr>
            <p:nvPr/>
          </p:nvSpPr>
          <p:spPr>
            <a:xfrm>
              <a:off x="5269410" y="596739"/>
              <a:ext cx="1691177" cy="2666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400" b="1" dirty="0" smtClean="0">
                  <a:solidFill>
                    <a:srgbClr val="FF0000"/>
                  </a:solidFill>
                  <a:latin typeface="Meiryo UI" panose="020B0604030504040204" pitchFamily="34" charset="-128"/>
                  <a:ea typeface="맑은 고딕" panose="020B0503020000020004" pitchFamily="50" charset="-127"/>
                </a:rPr>
                <a:t>▼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TODAY(6/19)</a:t>
              </a:r>
              <a:endParaRPr lang="ko-KR" altLang="en-US" sz="1400" b="1" dirty="0">
                <a:solidFill>
                  <a:srgbClr val="FF0000"/>
                </a:solidFill>
                <a:latin typeface="Meiryo UI" panose="020B0604030504040204" pitchFamily="34" charset="-128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6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99409"/>
              </p:ext>
            </p:extLst>
          </p:nvPr>
        </p:nvGraphicFramePr>
        <p:xfrm>
          <a:off x="138256" y="812073"/>
          <a:ext cx="8902049" cy="5739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977823928"/>
                    </a:ext>
                  </a:extLst>
                </a:gridCol>
                <a:gridCol w="641667">
                  <a:extLst>
                    <a:ext uri="{9D8B030D-6E8A-4147-A177-3AD203B41FA5}">
                      <a16:colId xmlns:a16="http://schemas.microsoft.com/office/drawing/2014/main" val="208276310"/>
                    </a:ext>
                  </a:extLst>
                </a:gridCol>
                <a:gridCol w="844335">
                  <a:extLst>
                    <a:ext uri="{9D8B030D-6E8A-4147-A177-3AD203B41FA5}">
                      <a16:colId xmlns:a16="http://schemas.microsoft.com/office/drawing/2014/main" val="371144934"/>
                    </a:ext>
                  </a:extLst>
                </a:gridCol>
                <a:gridCol w="844335">
                  <a:extLst>
                    <a:ext uri="{9D8B030D-6E8A-4147-A177-3AD203B41FA5}">
                      <a16:colId xmlns:a16="http://schemas.microsoft.com/office/drawing/2014/main" val="597309637"/>
                    </a:ext>
                  </a:extLst>
                </a:gridCol>
                <a:gridCol w="844335">
                  <a:extLst>
                    <a:ext uri="{9D8B030D-6E8A-4147-A177-3AD203B41FA5}">
                      <a16:colId xmlns:a16="http://schemas.microsoft.com/office/drawing/2014/main" val="2402852151"/>
                    </a:ext>
                  </a:extLst>
                </a:gridCol>
                <a:gridCol w="844335">
                  <a:extLst>
                    <a:ext uri="{9D8B030D-6E8A-4147-A177-3AD203B41FA5}">
                      <a16:colId xmlns:a16="http://schemas.microsoft.com/office/drawing/2014/main" val="770353016"/>
                    </a:ext>
                  </a:extLst>
                </a:gridCol>
                <a:gridCol w="1021276">
                  <a:extLst>
                    <a:ext uri="{9D8B030D-6E8A-4147-A177-3AD203B41FA5}">
                      <a16:colId xmlns:a16="http://schemas.microsoft.com/office/drawing/2014/main" val="4042842399"/>
                    </a:ext>
                  </a:extLst>
                </a:gridCol>
                <a:gridCol w="667394">
                  <a:extLst>
                    <a:ext uri="{9D8B030D-6E8A-4147-A177-3AD203B41FA5}">
                      <a16:colId xmlns:a16="http://schemas.microsoft.com/office/drawing/2014/main" val="2906302971"/>
                    </a:ext>
                  </a:extLst>
                </a:gridCol>
                <a:gridCol w="844335">
                  <a:extLst>
                    <a:ext uri="{9D8B030D-6E8A-4147-A177-3AD203B41FA5}">
                      <a16:colId xmlns:a16="http://schemas.microsoft.com/office/drawing/2014/main" val="2582672897"/>
                    </a:ext>
                  </a:extLst>
                </a:gridCol>
                <a:gridCol w="844335">
                  <a:extLst>
                    <a:ext uri="{9D8B030D-6E8A-4147-A177-3AD203B41FA5}">
                      <a16:colId xmlns:a16="http://schemas.microsoft.com/office/drawing/2014/main" val="1386488710"/>
                    </a:ext>
                  </a:extLst>
                </a:gridCol>
                <a:gridCol w="789422">
                  <a:extLst>
                    <a:ext uri="{9D8B030D-6E8A-4147-A177-3AD203B41FA5}">
                      <a16:colId xmlns:a16="http://schemas.microsoft.com/office/drawing/2014/main" val="985754890"/>
                    </a:ext>
                  </a:extLst>
                </a:gridCol>
              </a:tblGrid>
              <a:tr h="50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구분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3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4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5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6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7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8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9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10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11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12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71888"/>
                  </a:ext>
                </a:extLst>
              </a:tr>
              <a:tr h="22940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최초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목표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</a:pPr>
                      <a:endParaRPr lang="ko-KR" altLang="en-US" sz="1200" b="1" kern="1200" dirty="0">
                        <a:solidFill>
                          <a:srgbClr val="0000FF"/>
                        </a:solidFill>
                        <a:latin typeface="Meiryo UI" panose="020B0604030504040204" pitchFamily="34" charset="-128"/>
                        <a:ea typeface="맑은 고딕" panose="020B0503020000020004" pitchFamily="50" charset="-127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맑은 고딕" panose="020B0503020000020004" pitchFamily="50" charset="-127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b="1" u="none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225181"/>
                  </a:ext>
                </a:extLst>
              </a:tr>
              <a:tr h="293693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목표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변경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800" b="1" kern="120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8791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7902" y="154045"/>
            <a:ext cx="4456964" cy="507831"/>
          </a:xfrm>
          <a:prstGeom prst="rect">
            <a:avLst/>
          </a:prstGeom>
          <a:extLst/>
        </p:spPr>
        <p:txBody>
          <a:bodyPr vert="horz" lIns="91440" tIns="45720" rIns="91440" bIns="45720" rtlCol="0" anchor="b">
            <a:noAutofit/>
          </a:bodyPr>
          <a:lstStyle>
            <a:defPPr>
              <a:defRPr lang="ko-KR"/>
            </a:defPPr>
            <a:lvl1pPr algn="just">
              <a:lnSpc>
                <a:spcPct val="90000"/>
              </a:lnSpc>
              <a:spcBef>
                <a:spcPct val="0"/>
              </a:spcBef>
              <a:buNone/>
              <a:defRPr sz="3000" b="1">
                <a:latin typeface="Meiryo UI" panose="020B0604030504040204" pitchFamily="34" charset="-128"/>
                <a:ea typeface="Meiryo UI" panose="020B0604030504040204" pitchFamily="34" charset="-128"/>
                <a:cs typeface="함초롬돋움" panose="020B0604000101010101" pitchFamily="50" charset="-127"/>
              </a:defRPr>
            </a:lvl1pPr>
          </a:lstStyle>
          <a:p>
            <a:pPr>
              <a:defRPr/>
            </a:pPr>
            <a:r>
              <a:rPr lang="en-US" altLang="ko-KR" sz="3200" dirty="0" smtClean="0">
                <a:latin typeface="+mj-ea"/>
              </a:rPr>
              <a:t>5. </a:t>
            </a:r>
            <a:r>
              <a:rPr lang="ko-KR" altLang="en-US" sz="3200" dirty="0" smtClean="0">
                <a:latin typeface="+mj-ea"/>
              </a:rPr>
              <a:t>향후 개발 진행 항목</a:t>
            </a:r>
            <a:endParaRPr lang="ko-KR" altLang="en-US" sz="3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eiryo" pitchFamily="34" charset="-128"/>
            </a:endParaRPr>
          </a:p>
        </p:txBody>
      </p:sp>
      <p:pic>
        <p:nvPicPr>
          <p:cNvPr id="81" name="그림 80" descr="Arrow Left Blue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97327">
            <a:off x="5779370" y="4429540"/>
            <a:ext cx="1669680" cy="834841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6585966" y="1750167"/>
            <a:ext cx="927261" cy="1318836"/>
            <a:chOff x="7776323" y="1709640"/>
            <a:chExt cx="1192266" cy="1500748"/>
          </a:xfrm>
        </p:grpSpPr>
        <p:pic>
          <p:nvPicPr>
            <p:cNvPr id="11" name="그림 10" descr="구글 픽셀 스마트폰, 전면 이미지 유출 :: 보드나라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88" t="4588" r="32432" b="24196"/>
            <a:stretch/>
          </p:blipFill>
          <p:spPr>
            <a:xfrm>
              <a:off x="7793435" y="1718607"/>
              <a:ext cx="186800" cy="380301"/>
            </a:xfrm>
            <a:prstGeom prst="rect">
              <a:avLst/>
            </a:prstGeom>
          </p:spPr>
        </p:pic>
        <p:pic>
          <p:nvPicPr>
            <p:cNvPr id="23" name="그림 22" descr="[IT애정남] 전문 작업에 적절한 노트북 추천해주세요 | IT동아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8242" y="1709640"/>
              <a:ext cx="700347" cy="49899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1854" y="2230113"/>
              <a:ext cx="1155003" cy="980275"/>
            </a:xfrm>
            <a:prstGeom prst="rect">
              <a:avLst/>
            </a:prstGeom>
          </p:spPr>
        </p:pic>
        <p:pic>
          <p:nvPicPr>
            <p:cNvPr id="24" name="그림 23" descr="Wireless Signal Icon Image · Free vector graphic on Pixabay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26462">
              <a:off x="7776323" y="2202930"/>
              <a:ext cx="268842" cy="183987"/>
            </a:xfrm>
            <a:prstGeom prst="rect">
              <a:avLst/>
            </a:prstGeom>
          </p:spPr>
        </p:pic>
        <p:sp>
          <p:nvSpPr>
            <p:cNvPr id="31" name="자유형 30"/>
            <p:cNvSpPr/>
            <p:nvPr/>
          </p:nvSpPr>
          <p:spPr>
            <a:xfrm>
              <a:off x="8081356" y="2123953"/>
              <a:ext cx="390291" cy="493741"/>
            </a:xfrm>
            <a:custGeom>
              <a:avLst/>
              <a:gdLst>
                <a:gd name="connsiteX0" fmla="*/ 40668 w 390291"/>
                <a:gd name="connsiteY0" fmla="*/ 493741 h 493741"/>
                <a:gd name="connsiteX1" fmla="*/ 31703 w 390291"/>
                <a:gd name="connsiteY1" fmla="*/ 72400 h 493741"/>
                <a:gd name="connsiteX2" fmla="*/ 390291 w 390291"/>
                <a:gd name="connsiteY2" fmla="*/ 9647 h 49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291" h="493741">
                  <a:moveTo>
                    <a:pt x="40668" y="493741"/>
                  </a:moveTo>
                  <a:cubicBezTo>
                    <a:pt x="7050" y="323411"/>
                    <a:pt x="-26568" y="153082"/>
                    <a:pt x="31703" y="72400"/>
                  </a:cubicBezTo>
                  <a:cubicBezTo>
                    <a:pt x="89974" y="-8282"/>
                    <a:pt x="321562" y="-8282"/>
                    <a:pt x="390291" y="964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제목 1"/>
          <p:cNvSpPr txBox="1">
            <a:spLocks/>
          </p:cNvSpPr>
          <p:nvPr/>
        </p:nvSpPr>
        <p:spPr>
          <a:xfrm>
            <a:off x="1424711" y="1389530"/>
            <a:ext cx="1252414" cy="424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200" b="1">
                <a:latin typeface="Meiryo UI" panose="020B0604030504040204" pitchFamily="34" charset="-128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b="0" dirty="0"/>
              <a:t>▼</a:t>
            </a:r>
            <a:r>
              <a:rPr lang="en-US" altLang="ko-KR" b="0" dirty="0"/>
              <a:t>4/10 CP</a:t>
            </a:r>
          </a:p>
          <a:p>
            <a:r>
              <a:rPr lang="ko-KR" altLang="en-US" b="0" dirty="0" smtClean="0">
                <a:ea typeface="Meiryo UI" panose="020B0604030504040204" pitchFamily="34" charset="-128"/>
              </a:rPr>
              <a:t> </a:t>
            </a:r>
            <a:r>
              <a:rPr lang="ko-KR" altLang="en-US" b="0" dirty="0" err="1" smtClean="0">
                <a:ea typeface="Meiryo UI" panose="020B0604030504040204" pitchFamily="34" charset="-128"/>
              </a:rPr>
              <a:t>이미지처리</a:t>
            </a:r>
            <a:endParaRPr lang="en-US" altLang="ko-KR" b="0" dirty="0" smtClean="0">
              <a:ea typeface="Meiryo UI" panose="020B0604030504040204" pitchFamily="34" charset="-128"/>
            </a:endParaRPr>
          </a:p>
          <a:p>
            <a:r>
              <a:rPr lang="ko-KR" altLang="en-US" b="0" dirty="0" smtClean="0">
                <a:ea typeface="Meiryo UI" panose="020B0604030504040204" pitchFamily="34" charset="-128"/>
              </a:rPr>
              <a:t> </a:t>
            </a:r>
            <a:r>
              <a:rPr lang="en-US" altLang="ko-KR" b="0" dirty="0" smtClean="0">
                <a:ea typeface="Meiryo UI" panose="020B0604030504040204" pitchFamily="34" charset="-128"/>
              </a:rPr>
              <a:t>(</a:t>
            </a:r>
            <a:r>
              <a:rPr lang="ko-KR" altLang="en-US" b="0" dirty="0" err="1" smtClean="0">
                <a:ea typeface="Meiryo UI" panose="020B0604030504040204" pitchFamily="34" charset="-128"/>
              </a:rPr>
              <a:t>디워핑</a:t>
            </a:r>
            <a:r>
              <a:rPr lang="en-US" altLang="ko-KR" b="0" dirty="0" smtClean="0">
                <a:ea typeface="Meiryo UI" panose="020B0604030504040204" pitchFamily="34" charset="-128"/>
              </a:rPr>
              <a:t>)</a:t>
            </a:r>
            <a:endParaRPr lang="ko-KR" altLang="en-US" b="0" dirty="0">
              <a:ea typeface="Meiryo UI" panose="020B0604030504040204" pitchFamily="34" charset="-128"/>
            </a:endParaRPr>
          </a:p>
        </p:txBody>
      </p:sp>
      <p:sp>
        <p:nvSpPr>
          <p:cNvPr id="39" name="제목 1"/>
          <p:cNvSpPr txBox="1">
            <a:spLocks/>
          </p:cNvSpPr>
          <p:nvPr/>
        </p:nvSpPr>
        <p:spPr>
          <a:xfrm>
            <a:off x="1424711" y="2357679"/>
            <a:ext cx="925528" cy="391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>
                <a:solidFill>
                  <a:srgbClr val="0000FF"/>
                </a:solidFill>
                <a:latin typeface="Meiryo UI" panose="020B0604030504040204" pitchFamily="34" charset="-128"/>
                <a:ea typeface="맑은 고딕" panose="020B0503020000020004" pitchFamily="50" charset="-127"/>
              </a:rPr>
              <a:t>▼</a:t>
            </a:r>
            <a:r>
              <a:rPr lang="en-US" altLang="ko-KR" sz="1200" b="1" dirty="0" smtClean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4/16 </a:t>
            </a:r>
          </a:p>
          <a:p>
            <a:r>
              <a:rPr lang="ko-KR" alt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본사 데모</a:t>
            </a:r>
            <a:endParaRPr lang="en-US" altLang="ko-KR" sz="1200" dirty="0">
              <a:solidFill>
                <a:srgbClr val="0000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787296" y="1293605"/>
            <a:ext cx="770436" cy="44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▼</a:t>
            </a:r>
            <a:r>
              <a:rPr lang="en-US" altLang="ko-KR" sz="1200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3/2</a:t>
            </a:r>
          </a:p>
          <a:p>
            <a:r>
              <a:rPr lang="en-US" altLang="ko-KR" sz="1100" dirty="0" err="1" smtClean="0">
                <a:latin typeface="Meiryo UI" panose="020B0604030504040204" pitchFamily="34" charset="-128"/>
                <a:ea typeface="맑은 고딕" panose="020B0503020000020004" pitchFamily="50" charset="-127"/>
              </a:rPr>
              <a:t>KickOff</a:t>
            </a:r>
            <a:endParaRPr lang="ko-KR" altLang="en-US" sz="1100" dirty="0">
              <a:latin typeface="Meiryo UI" panose="020B0604030504040204" pitchFamily="34" charset="-128"/>
              <a:ea typeface="맑은 고딕" panose="020B0503020000020004" pitchFamily="50" charset="-127"/>
            </a:endParaRPr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3095637" y="1320799"/>
            <a:ext cx="1046729" cy="266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>
                <a:solidFill>
                  <a:srgbClr val="FF0000"/>
                </a:solidFill>
                <a:latin typeface="Meiryo UI" panose="020B0604030504040204" pitchFamily="34" charset="-128"/>
                <a:ea typeface="맑은 고딕" panose="020B0503020000020004" pitchFamily="50" charset="-127"/>
              </a:rPr>
              <a:t>▼</a:t>
            </a:r>
            <a:r>
              <a:rPr lang="en-US" altLang="ko-KR" sz="1200" b="1" dirty="0" smtClean="0">
                <a:solidFill>
                  <a:srgbClr val="FF0000"/>
                </a:solidFill>
                <a:latin typeface="Meiryo UI" panose="020B0604030504040204" pitchFamily="34" charset="-128"/>
                <a:ea typeface="맑은 고딕" panose="020B0503020000020004" pitchFamily="50" charset="-127"/>
              </a:rPr>
              <a:t>6/19 </a:t>
            </a:r>
            <a:r>
              <a:rPr lang="en-US" altLang="ko-KR" sz="1200" b="1" dirty="0" smtClea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CP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3293175" y="1885169"/>
            <a:ext cx="623524" cy="966274"/>
            <a:chOff x="3857339" y="1772533"/>
            <a:chExt cx="942041" cy="144803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7"/>
            <a:srcRect t="11141" b="1"/>
            <a:stretch/>
          </p:blipFill>
          <p:spPr>
            <a:xfrm>
              <a:off x="3857339" y="1772533"/>
              <a:ext cx="942041" cy="799166"/>
            </a:xfrm>
            <a:prstGeom prst="rect">
              <a:avLst/>
            </a:prstGeom>
          </p:spPr>
        </p:pic>
        <p:pic>
          <p:nvPicPr>
            <p:cNvPr id="47" name="그림 46" descr="[IT애정남] 전문 작업에 적절한 노트북 추천해주세요 | IT동아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268" y="2690262"/>
              <a:ext cx="544681" cy="438512"/>
            </a:xfrm>
            <a:prstGeom prst="rect">
              <a:avLst/>
            </a:prstGeom>
          </p:spPr>
        </p:pic>
        <p:sp>
          <p:nvSpPr>
            <p:cNvPr id="48" name="자유형 47"/>
            <p:cNvSpPr/>
            <p:nvPr/>
          </p:nvSpPr>
          <p:spPr>
            <a:xfrm>
              <a:off x="3860939" y="2216414"/>
              <a:ext cx="379367" cy="1004156"/>
            </a:xfrm>
            <a:custGeom>
              <a:avLst/>
              <a:gdLst>
                <a:gd name="connsiteX0" fmla="*/ 226967 w 379367"/>
                <a:gd name="connsiteY0" fmla="*/ 78553 h 1004156"/>
                <a:gd name="connsiteX1" fmla="*/ 20779 w 379367"/>
                <a:gd name="connsiteY1" fmla="*/ 87518 h 1004156"/>
                <a:gd name="connsiteX2" fmla="*/ 47673 w 379367"/>
                <a:gd name="connsiteY2" fmla="*/ 966059 h 1004156"/>
                <a:gd name="connsiteX3" fmla="*/ 379367 w 379367"/>
                <a:gd name="connsiteY3" fmla="*/ 849518 h 100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367" h="1004156">
                  <a:moveTo>
                    <a:pt x="226967" y="78553"/>
                  </a:moveTo>
                  <a:cubicBezTo>
                    <a:pt x="138814" y="9076"/>
                    <a:pt x="50661" y="-60400"/>
                    <a:pt x="20779" y="87518"/>
                  </a:cubicBezTo>
                  <a:cubicBezTo>
                    <a:pt x="-9103" y="235436"/>
                    <a:pt x="-12092" y="839059"/>
                    <a:pt x="47673" y="966059"/>
                  </a:cubicBezTo>
                  <a:cubicBezTo>
                    <a:pt x="107438" y="1093059"/>
                    <a:pt x="298685" y="862965"/>
                    <a:pt x="379367" y="84951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제목 1"/>
          <p:cNvSpPr txBox="1">
            <a:spLocks/>
          </p:cNvSpPr>
          <p:nvPr/>
        </p:nvSpPr>
        <p:spPr>
          <a:xfrm>
            <a:off x="6500533" y="1301749"/>
            <a:ext cx="1252414" cy="266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>
                <a:solidFill>
                  <a:srgbClr val="FF0000"/>
                </a:solidFill>
                <a:latin typeface="Meiryo UI" panose="020B0604030504040204" pitchFamily="34" charset="-128"/>
                <a:ea typeface="맑은 고딕" panose="020B0503020000020004" pitchFamily="50" charset="-127"/>
              </a:rPr>
              <a:t>▽</a:t>
            </a:r>
            <a:r>
              <a:rPr lang="en-US" altLang="ko-KR" sz="1200" b="1" dirty="0" smtClean="0">
                <a:solidFill>
                  <a:srgbClr val="FF0000"/>
                </a:solidFill>
                <a:latin typeface="Meiryo UI" panose="020B0604030504040204" pitchFamily="34" charset="-128"/>
                <a:ea typeface="맑은 고딕" panose="020B0503020000020004" pitchFamily="50" charset="-127"/>
              </a:rPr>
              <a:t>10</a:t>
            </a:r>
            <a:r>
              <a:rPr lang="ko-KR" altLang="en-US" sz="1200" b="1" dirty="0" smtClean="0">
                <a:solidFill>
                  <a:srgbClr val="FF0000"/>
                </a:solidFill>
                <a:latin typeface="Meiryo UI" panose="020B0604030504040204" pitchFamily="34" charset="-128"/>
                <a:ea typeface="맑은 고딕" panose="020B0503020000020004" pitchFamily="50" charset="-127"/>
              </a:rPr>
              <a:t>月데모</a:t>
            </a:r>
            <a:endParaRPr lang="en-US" altLang="ko-KR" sz="1200" b="1" dirty="0" smtClean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2" name="그림 51" descr="Arrow Left Blue · Free vector graphic on Pixabay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97327">
            <a:off x="4005745" y="2186300"/>
            <a:ext cx="2505655" cy="1252828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4276399" y="4362605"/>
            <a:ext cx="293060" cy="600937"/>
            <a:chOff x="5103669" y="4232635"/>
            <a:chExt cx="293060" cy="600937"/>
          </a:xfrm>
        </p:grpSpPr>
        <p:pic>
          <p:nvPicPr>
            <p:cNvPr id="60" name="그림 59" descr="구글 픽셀 스마트폰, 전면 이미지 유출 :: 보드나라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88" t="4588" r="32432" b="24196"/>
            <a:stretch/>
          </p:blipFill>
          <p:spPr>
            <a:xfrm>
              <a:off x="5162487" y="4232635"/>
              <a:ext cx="145280" cy="334203"/>
            </a:xfrm>
            <a:prstGeom prst="rect">
              <a:avLst/>
            </a:prstGeom>
          </p:spPr>
        </p:pic>
        <p:pic>
          <p:nvPicPr>
            <p:cNvPr id="61" name="그림 60" descr="Wireless Signal Icon Image · Free vector graphic on Pixabay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669" y="4606950"/>
              <a:ext cx="293060" cy="226622"/>
            </a:xfrm>
            <a:prstGeom prst="rect">
              <a:avLst/>
            </a:prstGeom>
          </p:spPr>
        </p:pic>
      </p:grpSp>
      <p:sp>
        <p:nvSpPr>
          <p:cNvPr id="65" name="TextBox 64"/>
          <p:cNvSpPr txBox="1"/>
          <p:nvPr/>
        </p:nvSpPr>
        <p:spPr>
          <a:xfrm>
            <a:off x="3896121" y="5006466"/>
            <a:ext cx="10919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Meiryo UI" panose="020B0604030504040204" pitchFamily="34" charset="-128"/>
                <a:ea typeface="맑은 고딕" panose="020B0503020000020004" pitchFamily="50" charset="-127"/>
                <a:cs typeface="+mj-cs"/>
              </a:rPr>
              <a:t>+</a:t>
            </a:r>
          </a:p>
          <a:p>
            <a:pPr algn="ctr"/>
            <a:r>
              <a:rPr lang="ko-KR" altLang="en-US" sz="1100" b="1" dirty="0" smtClean="0">
                <a:latin typeface="Meiryo UI" panose="020B0604030504040204" pitchFamily="34" charset="-128"/>
                <a:ea typeface="맑은 고딕" panose="020B0503020000020004" pitchFamily="50" charset="-127"/>
                <a:cs typeface="+mj-cs"/>
              </a:rPr>
              <a:t>스탠드 </a:t>
            </a:r>
            <a:r>
              <a:rPr lang="en-US" altLang="ko-KR" sz="1100" b="1" dirty="0" smtClean="0">
                <a:latin typeface="Meiryo UI" panose="020B0604030504040204" pitchFamily="34" charset="-128"/>
                <a:ea typeface="맑은 고딕" panose="020B0503020000020004" pitchFamily="50" charset="-127"/>
                <a:cs typeface="+mj-cs"/>
              </a:rPr>
              <a:t>Size</a:t>
            </a:r>
          </a:p>
          <a:p>
            <a:pPr algn="ctr"/>
            <a:r>
              <a:rPr lang="ko-KR" altLang="en-US" sz="1100" b="1" dirty="0" smtClean="0">
                <a:latin typeface="Meiryo UI" panose="020B0604030504040204" pitchFamily="34" charset="-128"/>
                <a:ea typeface="맑은 고딕" panose="020B0503020000020004" pitchFamily="50" charset="-127"/>
                <a:cs typeface="+mj-cs"/>
              </a:rPr>
              <a:t>축소 검토</a:t>
            </a:r>
            <a:endParaRPr lang="en-US" altLang="ko-KR" sz="1100" b="1" dirty="0" smtClean="0">
              <a:latin typeface="Meiryo UI" panose="020B0604030504040204" pitchFamily="34" charset="-128"/>
              <a:ea typeface="맑은 고딕" panose="020B0503020000020004" pitchFamily="50" charset="-127"/>
              <a:cs typeface="+mj-cs"/>
            </a:endParaRPr>
          </a:p>
          <a:p>
            <a:pPr algn="ctr"/>
            <a:r>
              <a:rPr lang="en-US" altLang="ko-KR" sz="1100" b="1" dirty="0" smtClean="0">
                <a:latin typeface="Meiryo UI" panose="020B0604030504040204" pitchFamily="34" charset="-128"/>
                <a:ea typeface="맑은 고딕" panose="020B0503020000020004" pitchFamily="50" charset="-127"/>
                <a:cs typeface="+mj-cs"/>
              </a:rPr>
              <a:t>(3D Printer)</a:t>
            </a:r>
            <a:endParaRPr lang="ko-KR" altLang="en-US" sz="1100" b="1" dirty="0">
              <a:latin typeface="Meiryo UI" panose="020B0604030504040204" pitchFamily="34" charset="-128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60502" y="5453502"/>
            <a:ext cx="10502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rgbClr val="0000FF"/>
                </a:solidFill>
                <a:latin typeface="Meiryo UI" panose="020B0604030504040204" pitchFamily="34" charset="-128"/>
                <a:ea typeface="맑은 고딕" panose="020B0503020000020004" pitchFamily="50" charset="-127"/>
                <a:cs typeface="+mj-cs"/>
              </a:rPr>
              <a:t>+ </a:t>
            </a:r>
          </a:p>
          <a:p>
            <a:pPr algn="ctr"/>
            <a:r>
              <a:rPr lang="en-US" altLang="ko-KR" sz="1100" b="1" dirty="0" smtClean="0">
                <a:solidFill>
                  <a:srgbClr val="0000FF"/>
                </a:solidFill>
                <a:latin typeface="Meiryo UI" panose="020B0604030504040204" pitchFamily="34" charset="-128"/>
                <a:ea typeface="맑은 고딕" panose="020B0503020000020004" pitchFamily="50" charset="-127"/>
                <a:cs typeface="+mj-cs"/>
              </a:rPr>
              <a:t>OCR/TTS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Meiryo UI" panose="020B0604030504040204" pitchFamily="34" charset="-128"/>
                <a:ea typeface="맑은 고딕" panose="020B0503020000020004" pitchFamily="50" charset="-127"/>
                <a:cs typeface="+mj-cs"/>
                <a:sym typeface="Wingdings" panose="05000000000000000000" pitchFamily="2" charset="2"/>
              </a:rPr>
              <a:t></a:t>
            </a:r>
            <a:r>
              <a:rPr lang="en-US" altLang="ja-JP" sz="1200" b="1" dirty="0" smtClean="0">
                <a:solidFill>
                  <a:srgbClr val="FF0000"/>
                </a:solidFill>
                <a:latin typeface="Meiryo UI" panose="020B0604030504040204" pitchFamily="34" charset="-128"/>
                <a:ea typeface="맑은 고딕" panose="020B0503020000020004" pitchFamily="50" charset="-127"/>
                <a:cs typeface="+mj-cs"/>
                <a:sym typeface="Wingdings" panose="05000000000000000000" pitchFamily="2" charset="2"/>
              </a:rPr>
              <a:t>8/</a:t>
            </a:r>
            <a:r>
              <a:rPr lang="ko-KR" altLang="en-US" sz="1200" b="1" dirty="0" smtClean="0">
                <a:solidFill>
                  <a:srgbClr val="FF0000"/>
                </a:solidFill>
                <a:latin typeface="Meiryo UI" panose="020B0604030504040204" pitchFamily="34" charset="-128"/>
                <a:ea typeface="맑은 고딕" panose="020B0503020000020004" pitchFamily="50" charset="-127"/>
                <a:cs typeface="+mj-cs"/>
                <a:sym typeface="Wingdings" panose="05000000000000000000" pitchFamily="2" charset="2"/>
              </a:rPr>
              <a:t>말</a:t>
            </a:r>
            <a:r>
              <a:rPr lang="ja-JP" altLang="en-US" sz="1200" b="1" dirty="0" smtClean="0">
                <a:solidFill>
                  <a:srgbClr val="FF0000"/>
                </a:solidFill>
                <a:latin typeface="Meiryo UI" panose="020B0604030504040204" pitchFamily="34" charset="-128"/>
                <a:ea typeface="맑은 고딕" panose="020B0503020000020004" pitchFamily="50" charset="-127"/>
                <a:cs typeface="+mj-cs"/>
                <a:sym typeface="Wingdings" panose="05000000000000000000" pitchFamily="2" charset="2"/>
              </a:rPr>
              <a:t>★</a:t>
            </a:r>
            <a:r>
              <a:rPr lang="en-US" altLang="ko-KR" sz="1200" b="1" dirty="0" smtClean="0">
                <a:solidFill>
                  <a:srgbClr val="FF0000"/>
                </a:solidFill>
                <a:latin typeface="Meiryo UI" panose="020B0604030504040204" pitchFamily="34" charset="-128"/>
                <a:ea typeface="맑은 고딕" panose="020B0503020000020004" pitchFamily="50" charset="-127"/>
                <a:cs typeface="+mj-cs"/>
                <a:sym typeface="Wingdings" panose="05000000000000000000" pitchFamily="2" charset="2"/>
              </a:rPr>
              <a:t>CP</a:t>
            </a:r>
            <a:endParaRPr lang="en-US" altLang="ko-KR" sz="1200" b="1" dirty="0" smtClean="0">
              <a:solidFill>
                <a:srgbClr val="FF0000"/>
              </a:solidFill>
              <a:latin typeface="Meiryo UI" panose="020B0604030504040204" pitchFamily="34" charset="-128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8322" y="3977277"/>
            <a:ext cx="852838" cy="1447743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79" name="제목 1"/>
          <p:cNvSpPr txBox="1">
            <a:spLocks/>
          </p:cNvSpPr>
          <p:nvPr/>
        </p:nvSpPr>
        <p:spPr>
          <a:xfrm>
            <a:off x="6417725" y="3583617"/>
            <a:ext cx="1124477" cy="2657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Meiryo UI" panose="020B0604030504040204" pitchFamily="34" charset="-128"/>
              </a:rPr>
              <a:t>▽</a:t>
            </a:r>
            <a:r>
              <a:rPr lang="en-US" altLang="ko-KR" sz="1200" b="1" dirty="0" smtClean="0">
                <a:solidFill>
                  <a:srgbClr val="FF0000"/>
                </a:solidFill>
                <a:latin typeface="Meiryo UI" panose="020B0604030504040204" pitchFamily="34" charset="-128"/>
                <a:ea typeface="맑은 고딕" panose="020B0503020000020004" pitchFamily="50" charset="-127"/>
              </a:rPr>
              <a:t>10</a:t>
            </a:r>
            <a:r>
              <a:rPr lang="ko-KR" altLang="en-US" sz="1200" b="1" dirty="0" smtClean="0">
                <a:solidFill>
                  <a:srgbClr val="FF0000"/>
                </a:solidFill>
                <a:latin typeface="Meiryo UI" panose="020B0604030504040204" pitchFamily="34" charset="-128"/>
                <a:ea typeface="맑은 고딕" panose="020B0503020000020004" pitchFamily="50" charset="-127"/>
              </a:rPr>
              <a:t>月데모</a:t>
            </a:r>
            <a:endParaRPr lang="en-US" altLang="ko-KR" sz="1200" b="1" dirty="0" smtClean="0">
              <a:solidFill>
                <a:srgbClr val="FF0000"/>
              </a:solidFill>
              <a:latin typeface="Meiryo UI" panose="020B0604030504040204" pitchFamily="34" charset="-128"/>
              <a:ea typeface="맑은 고딕" panose="020B0503020000020004" pitchFamily="50" charset="-127"/>
            </a:endParaRPr>
          </a:p>
        </p:txBody>
      </p:sp>
      <p:sp>
        <p:nvSpPr>
          <p:cNvPr id="83" name="제목 1"/>
          <p:cNvSpPr txBox="1">
            <a:spLocks/>
          </p:cNvSpPr>
          <p:nvPr/>
        </p:nvSpPr>
        <p:spPr>
          <a:xfrm>
            <a:off x="7174744" y="4453110"/>
            <a:ext cx="1252414" cy="7642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Meiryo UI" panose="020B0604030504040204" pitchFamily="34" charset="-128"/>
              </a:rPr>
              <a:t>▽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Meiryo UI" panose="020B0604030504040204" pitchFamily="34" charset="-128"/>
                <a:ea typeface="맑은 고딕" panose="020B0503020000020004" pitchFamily="50" charset="-127"/>
              </a:rPr>
              <a:t>Wadiz</a:t>
            </a:r>
            <a:endParaRPr lang="en-US" altLang="ko-KR" sz="1200" b="1" dirty="0" smtClean="0">
              <a:solidFill>
                <a:srgbClr val="FF0000"/>
              </a:solidFill>
              <a:latin typeface="Meiryo UI" panose="020B0604030504040204" pitchFamily="34" charset="-128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latin typeface="Meiryo UI" panose="020B0604030504040204" pitchFamily="34" charset="-128"/>
                <a:ea typeface="맑은 고딕" panose="020B0503020000020004" pitchFamily="50" charset="-127"/>
              </a:rPr>
              <a:t>펀딩</a:t>
            </a:r>
            <a:endParaRPr lang="en-US" altLang="ko-KR" sz="1200" b="1" dirty="0" smtClean="0">
              <a:solidFill>
                <a:srgbClr val="FF0000"/>
              </a:solidFill>
              <a:latin typeface="Meiryo UI" panose="020B0604030504040204" pitchFamily="34" charset="-128"/>
              <a:ea typeface="맑은 고딕" panose="020B0503020000020004" pitchFamily="50" charset="-127"/>
            </a:endParaRPr>
          </a:p>
        </p:txBody>
      </p:sp>
      <p:sp>
        <p:nvSpPr>
          <p:cNvPr id="84" name="제목 1"/>
          <p:cNvSpPr txBox="1">
            <a:spLocks/>
          </p:cNvSpPr>
          <p:nvPr/>
        </p:nvSpPr>
        <p:spPr>
          <a:xfrm>
            <a:off x="7972323" y="4453110"/>
            <a:ext cx="1252414" cy="7642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Meiryo UI" panose="020B0604030504040204" pitchFamily="34" charset="-128"/>
              </a:rPr>
              <a:t>▽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Meiryo UI" panose="020B0604030504040204" pitchFamily="34" charset="-128"/>
                <a:ea typeface="맑은 고딕" panose="020B0503020000020004" pitchFamily="50" charset="-127"/>
              </a:rPr>
              <a:t>Wadiz</a:t>
            </a:r>
            <a:endParaRPr lang="en-US" altLang="ko-KR" sz="1200" b="1" dirty="0" smtClean="0">
              <a:solidFill>
                <a:srgbClr val="FF0000"/>
              </a:solidFill>
              <a:latin typeface="Meiryo UI" panose="020B0604030504040204" pitchFamily="34" charset="-128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latin typeface="Meiryo UI" panose="020B0604030504040204" pitchFamily="34" charset="-128"/>
                <a:ea typeface="맑은 고딕" panose="020B0503020000020004" pitchFamily="50" charset="-127"/>
              </a:rPr>
              <a:t>리펀드</a:t>
            </a:r>
            <a:endParaRPr lang="en-US" altLang="ko-KR" sz="1200" b="1" dirty="0" smtClean="0">
              <a:solidFill>
                <a:srgbClr val="FF0000"/>
              </a:solidFill>
              <a:latin typeface="Meiryo UI" panose="020B0604030504040204" pitchFamily="34" charset="-128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081817" y="2221093"/>
            <a:ext cx="1012082" cy="363447"/>
          </a:xfrm>
          <a:prstGeom prst="ellipse">
            <a:avLst/>
          </a:prstGeom>
          <a:noFill/>
          <a:ln w="31750" cap="rnd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064327" y="2109540"/>
            <a:ext cx="1317415" cy="1166892"/>
            <a:chOff x="2089106" y="2209397"/>
            <a:chExt cx="1434506" cy="1268060"/>
          </a:xfrm>
        </p:grpSpPr>
        <p:sp>
          <p:nvSpPr>
            <p:cNvPr id="5" name="곱셈 기호 4"/>
            <p:cNvSpPr/>
            <p:nvPr/>
          </p:nvSpPr>
          <p:spPr>
            <a:xfrm>
              <a:off x="2300357" y="2788858"/>
              <a:ext cx="497969" cy="461480"/>
            </a:xfrm>
            <a:prstGeom prst="mathMultiply">
              <a:avLst>
                <a:gd name="adj1" fmla="val 1168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42" name="다이어그램 41"/>
            <p:cNvGraphicFramePr/>
            <p:nvPr>
              <p:extLst>
                <p:ext uri="{D42A27DB-BD31-4B8C-83A1-F6EECF244321}">
                  <p14:modId xmlns:p14="http://schemas.microsoft.com/office/powerpoint/2010/main" val="2980888792"/>
                </p:ext>
              </p:extLst>
            </p:nvPr>
          </p:nvGraphicFramePr>
          <p:xfrm>
            <a:off x="2089106" y="2209397"/>
            <a:ext cx="1434506" cy="12680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" r:lo="rId12" r:qs="rId13" r:cs="rId14"/>
            </a:graphicData>
          </a:graphic>
        </p:graphicFrame>
      </p:grpSp>
      <p:sp>
        <p:nvSpPr>
          <p:cNvPr id="10" name="곱셈 기호 9"/>
          <p:cNvSpPr/>
          <p:nvPr/>
        </p:nvSpPr>
        <p:spPr>
          <a:xfrm>
            <a:off x="2273011" y="2663404"/>
            <a:ext cx="435942" cy="370590"/>
          </a:xfrm>
          <a:prstGeom prst="mathMultiply">
            <a:avLst>
              <a:gd name="adj1" fmla="val 1349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Question Mark Response · Free image on Pixabay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8" r="24712" b="8727"/>
          <a:stretch/>
        </p:blipFill>
        <p:spPr>
          <a:xfrm>
            <a:off x="4200494" y="1358045"/>
            <a:ext cx="1450021" cy="1331269"/>
          </a:xfrm>
          <a:prstGeom prst="rect">
            <a:avLst/>
          </a:prstGeom>
        </p:spPr>
      </p:pic>
      <p:sp>
        <p:nvSpPr>
          <p:cNvPr id="14" name="구름 모양 설명선 13"/>
          <p:cNvSpPr/>
          <p:nvPr/>
        </p:nvSpPr>
        <p:spPr>
          <a:xfrm>
            <a:off x="5393814" y="1387218"/>
            <a:ext cx="1050886" cy="727042"/>
          </a:xfrm>
          <a:prstGeom prst="cloudCallout">
            <a:avLst>
              <a:gd name="adj1" fmla="val -66219"/>
              <a:gd name="adj2" fmla="val -2119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ko-KR" sz="14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6509" y="150594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투자비</a:t>
            </a:r>
            <a:r>
              <a:rPr lang="en-US" altLang="ko-KR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? </a:t>
            </a:r>
            <a:endParaRPr lang="en-US" altLang="ko-KR" sz="1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ko-KR" alt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시장성</a:t>
            </a:r>
            <a:r>
              <a:rPr lang="en-US" altLang="ko-KR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?</a:t>
            </a:r>
            <a:endParaRPr lang="en-US" altLang="ko-KR" sz="1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9" name="곱셈 기호 58"/>
          <p:cNvSpPr/>
          <p:nvPr/>
        </p:nvSpPr>
        <p:spPr>
          <a:xfrm>
            <a:off x="4662621" y="2520592"/>
            <a:ext cx="591136" cy="527738"/>
          </a:xfrm>
          <a:prstGeom prst="mathMultiply">
            <a:avLst>
              <a:gd name="adj1" fmla="val 1349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줄무늬가 있는 오른쪽 화살표 19"/>
          <p:cNvSpPr/>
          <p:nvPr/>
        </p:nvSpPr>
        <p:spPr>
          <a:xfrm rot="5400000">
            <a:off x="4518288" y="2039533"/>
            <a:ext cx="768419" cy="2910300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제목 1"/>
          <p:cNvSpPr txBox="1">
            <a:spLocks/>
          </p:cNvSpPr>
          <p:nvPr/>
        </p:nvSpPr>
        <p:spPr>
          <a:xfrm>
            <a:off x="4210063" y="3218900"/>
            <a:ext cx="1487882" cy="44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latin typeface="Meiryo UI" panose="020B0604030504040204" pitchFamily="34" charset="-128"/>
                <a:ea typeface="맑은 고딕" panose="020B0503020000020004" pitchFamily="50" charset="-127"/>
              </a:rPr>
              <a:t>목표 변경</a:t>
            </a:r>
            <a:endParaRPr lang="ko-KR" altLang="en-US" sz="1800" dirty="0">
              <a:latin typeface="Meiryo UI" panose="020B0604030504040204" pitchFamily="34" charset="-128"/>
              <a:ea typeface="맑은 고딕" panose="020B0503020000020004" pitchFamily="50" charset="-127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1104048" y="3557721"/>
            <a:ext cx="2573560" cy="1453081"/>
          </a:xfrm>
          <a:prstGeom prst="wedgeRoundRectCallout">
            <a:avLst>
              <a:gd name="adj1" fmla="val 74422"/>
              <a:gd name="adj2" fmla="val -5756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b="1" dirty="0" smtClean="0">
                <a:solidFill>
                  <a:srgbClr val="0000FF"/>
                </a:solidFill>
              </a:rPr>
              <a:t>“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투자비 </a:t>
            </a:r>
            <a:r>
              <a:rPr lang="en-US" altLang="ko-KR" sz="1200" b="1" dirty="0">
                <a:solidFill>
                  <a:srgbClr val="0000FF"/>
                </a:solidFill>
              </a:rPr>
              <a:t>vs </a:t>
            </a:r>
            <a:r>
              <a:rPr lang="ko-KR" altLang="en-US" sz="1200" b="1" dirty="0">
                <a:solidFill>
                  <a:srgbClr val="0000FF"/>
                </a:solidFill>
              </a:rPr>
              <a:t>습득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기술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”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이 낮고</a:t>
            </a:r>
            <a:r>
              <a:rPr lang="en-US" altLang="ko-KR" sz="1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, </a:t>
            </a:r>
          </a:p>
          <a:p>
            <a:pPr algn="just"/>
            <a:r>
              <a:rPr lang="ko-KR" altLang="en-US" sz="1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시장성이 불투명하다</a:t>
            </a:r>
            <a:r>
              <a:rPr lang="en-US" altLang="ko-KR" sz="1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…</a:t>
            </a:r>
          </a:p>
          <a:p>
            <a:pPr algn="just"/>
            <a:endParaRPr lang="en-US" altLang="ko-KR" sz="12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algn="just"/>
            <a:r>
              <a:rPr lang="ko-KR" altLang="en-US" sz="1200" b="1" dirty="0" smtClean="0">
                <a:solidFill>
                  <a:srgbClr val="0000FF"/>
                </a:solidFill>
              </a:rPr>
              <a:t>최소한의 투자비로 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pPr algn="just"/>
            <a:r>
              <a:rPr lang="ko-KR" altLang="en-US" sz="1200" b="1" dirty="0" smtClean="0">
                <a:solidFill>
                  <a:srgbClr val="FF0000"/>
                </a:solidFill>
              </a:rPr>
              <a:t>기존에 </a:t>
            </a:r>
            <a:r>
              <a:rPr lang="ko-KR" altLang="en-US" sz="1200" b="1" dirty="0">
                <a:solidFill>
                  <a:srgbClr val="FF0000"/>
                </a:solidFill>
              </a:rPr>
              <a:t>없던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제품을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만들어 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pPr algn="just"/>
            <a:r>
              <a:rPr lang="ko-KR" altLang="en-US" sz="1200" b="1" dirty="0" smtClean="0">
                <a:solidFill>
                  <a:srgbClr val="0000FF"/>
                </a:solidFill>
              </a:rPr>
              <a:t>시장의 </a:t>
            </a:r>
            <a:r>
              <a:rPr lang="ko-KR" altLang="en-US" sz="1200" b="1" dirty="0">
                <a:solidFill>
                  <a:srgbClr val="0000FF"/>
                </a:solidFill>
              </a:rPr>
              <a:t>반응 보자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!!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22" name="그림 21" descr="Question Mark Help · Free image on Pixabay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78" y="4407081"/>
            <a:ext cx="844572" cy="84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7902" y="154045"/>
            <a:ext cx="4456964" cy="507831"/>
          </a:xfrm>
          <a:prstGeom prst="rect">
            <a:avLst/>
          </a:prstGeom>
          <a:extLst/>
        </p:spPr>
        <p:txBody>
          <a:bodyPr vert="horz" lIns="91440" tIns="45720" rIns="91440" bIns="45720" rtlCol="0" anchor="b">
            <a:noAutofit/>
          </a:bodyPr>
          <a:lstStyle>
            <a:defPPr>
              <a:defRPr lang="ko-KR"/>
            </a:defPPr>
            <a:lvl1pPr algn="just">
              <a:lnSpc>
                <a:spcPct val="90000"/>
              </a:lnSpc>
              <a:spcBef>
                <a:spcPct val="0"/>
              </a:spcBef>
              <a:buNone/>
              <a:defRPr sz="3000" b="1">
                <a:latin typeface="Meiryo UI" panose="020B0604030504040204" pitchFamily="34" charset="-128"/>
                <a:ea typeface="Meiryo UI" panose="020B0604030504040204" pitchFamily="34" charset="-128"/>
                <a:cs typeface="함초롬돋움" panose="020B0604000101010101" pitchFamily="50" charset="-127"/>
              </a:defRPr>
            </a:lvl1pPr>
          </a:lstStyle>
          <a:p>
            <a:pPr>
              <a:defRPr/>
            </a:pPr>
            <a:r>
              <a:rPr lang="en-US" altLang="ko-KR" sz="3200" dirty="0" smtClean="0">
                <a:latin typeface="+mj-ea"/>
              </a:rPr>
              <a:t>5. </a:t>
            </a:r>
            <a:r>
              <a:rPr lang="ko-KR" altLang="en-US" sz="3200" dirty="0" smtClean="0">
                <a:latin typeface="+mj-ea"/>
              </a:rPr>
              <a:t>향후 개발 진행 항목</a:t>
            </a:r>
            <a:endParaRPr lang="ko-KR" altLang="en-US" sz="3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eiryo" pitchFamily="34" charset="-128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2002"/>
              </p:ext>
            </p:extLst>
          </p:nvPr>
        </p:nvGraphicFramePr>
        <p:xfrm>
          <a:off x="105885" y="914296"/>
          <a:ext cx="8665704" cy="5712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541">
                  <a:extLst>
                    <a:ext uri="{9D8B030D-6E8A-4147-A177-3AD203B41FA5}">
                      <a16:colId xmlns:a16="http://schemas.microsoft.com/office/drawing/2014/main" val="303729381"/>
                    </a:ext>
                  </a:extLst>
                </a:gridCol>
                <a:gridCol w="1096915">
                  <a:extLst>
                    <a:ext uri="{9D8B030D-6E8A-4147-A177-3AD203B41FA5}">
                      <a16:colId xmlns:a16="http://schemas.microsoft.com/office/drawing/2014/main" val="1514977715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2229078105"/>
                    </a:ext>
                  </a:extLst>
                </a:gridCol>
                <a:gridCol w="1398905">
                  <a:extLst>
                    <a:ext uri="{9D8B030D-6E8A-4147-A177-3AD203B41FA5}">
                      <a16:colId xmlns:a16="http://schemas.microsoft.com/office/drawing/2014/main" val="836505159"/>
                    </a:ext>
                  </a:extLst>
                </a:gridCol>
                <a:gridCol w="1108393">
                  <a:extLst>
                    <a:ext uri="{9D8B030D-6E8A-4147-A177-3AD203B41FA5}">
                      <a16:colId xmlns:a16="http://schemas.microsoft.com/office/drawing/2014/main" val="2470665227"/>
                    </a:ext>
                  </a:extLst>
                </a:gridCol>
                <a:gridCol w="761611">
                  <a:extLst>
                    <a:ext uri="{9D8B030D-6E8A-4147-A177-3AD203B41FA5}">
                      <a16:colId xmlns:a16="http://schemas.microsoft.com/office/drawing/2014/main" val="3692150931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3562422582"/>
                    </a:ext>
                  </a:extLst>
                </a:gridCol>
                <a:gridCol w="1146916">
                  <a:extLst>
                    <a:ext uri="{9D8B030D-6E8A-4147-A177-3AD203B41FA5}">
                      <a16:colId xmlns:a16="http://schemas.microsoft.com/office/drawing/2014/main" val="1659648230"/>
                    </a:ext>
                  </a:extLst>
                </a:gridCol>
              </a:tblGrid>
              <a:tr h="411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구분</a:t>
                      </a:r>
                    </a:p>
                  </a:txBody>
                  <a:tcPr marL="94262" marR="94262" marT="48886" marB="488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6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94262" marR="94262" marT="48886" marB="488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7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94262" marR="94262" marT="48886" marB="488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8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</a:p>
                  </a:txBody>
                  <a:tcPr marL="94262" marR="94262" marT="48886" marB="488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9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</a:p>
                  </a:txBody>
                  <a:tcPr marL="94262" marR="94262" marT="48886" marB="488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10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</a:p>
                  </a:txBody>
                  <a:tcPr marL="94262" marR="94262" marT="48886" marB="488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11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</a:p>
                  </a:txBody>
                  <a:tcPr marL="94262" marR="94262" marT="48886" marB="488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12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</a:t>
                      </a:r>
                    </a:p>
                  </a:txBody>
                  <a:tcPr marL="94262" marR="94262" marT="48886" marB="488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11864"/>
                  </a:ext>
                </a:extLst>
              </a:tr>
              <a:tr h="2359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최초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목표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■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USB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대응</a:t>
                      </a:r>
                      <a:endParaRPr lang="en-US" altLang="ko-KR" sz="1100" b="0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PC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와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보드간</a:t>
                      </a:r>
                      <a:endParaRPr lang="en-US" altLang="ko-KR" sz="1100" b="0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USB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데이터 </a:t>
                      </a:r>
                      <a:endParaRPr lang="en-US" altLang="ko-KR" sz="1100" b="0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송수신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(6/19)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자동책넘김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검토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자동책넘김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장치부품구매</a:t>
                      </a:r>
                      <a:endParaRPr lang="en-US" altLang="ko-KR" sz="1100" b="0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■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IP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보드에 소스 코드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포팅</a:t>
                      </a:r>
                      <a:endParaRPr lang="en-US" altLang="ko-KR" sz="1100" b="0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자동책넘김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장치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시작기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제작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자동책넘김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장치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시작기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제작</a:t>
                      </a:r>
                      <a:endParaRPr lang="en-US" altLang="ko-KR" sz="1100" b="0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■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PC App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개발</a:t>
                      </a:r>
                      <a:endParaRPr lang="en-US" altLang="ko-KR" sz="1100" b="0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자동책넘김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장치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+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스탠드 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데모기제작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자동책넘김장치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+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스탠드데모기 </a:t>
                      </a:r>
                      <a:endParaRPr lang="en-US" altLang="ko-KR" sz="1100" b="0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부품구매</a:t>
                      </a:r>
                      <a:endParaRPr lang="en-US" altLang="ko-KR" sz="1100" b="0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en-US" altLang="ko-KR" sz="1100" b="0" i="0" u="none" strike="noStrike" kern="1200" dirty="0" err="1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PC+Mobile</a:t>
                      </a:r>
                      <a:endParaRPr lang="en-US" altLang="ko-KR" sz="1100" b="0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App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구현</a:t>
                      </a:r>
                      <a:endParaRPr lang="en-US" altLang="ko-KR" sz="1100" b="0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자동책넘김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장치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+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스탠드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데모기개선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자동책넘김</a:t>
                      </a:r>
                      <a:endParaRPr lang="en-US" altLang="ko-KR" sz="1100" b="0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장치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+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스탠드</a:t>
                      </a:r>
                      <a:endParaRPr lang="en-US" altLang="ko-KR" sz="1100" b="0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err="1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데모기개선</a:t>
                      </a:r>
                      <a:endParaRPr lang="en-US" altLang="ko-KR" sz="1100" b="0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☆ 경영</a:t>
                      </a:r>
                      <a:endParaRPr lang="en-US" altLang="ko-KR" sz="1100" b="1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   회의 </a:t>
                      </a:r>
                      <a:endParaRPr lang="en-US" altLang="ko-KR" sz="1100" b="1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   데모</a:t>
                      </a:r>
                      <a:endParaRPr lang="ko-KR" altLang="en-US" sz="1100" b="1" i="0" u="none" strike="noStrike" kern="1200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자동책넘김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모드 구현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+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OCR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기능구현</a:t>
                      </a:r>
                      <a:endParaRPr lang="en-US" altLang="ko-KR" sz="1100" b="0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□손가락 제거</a:t>
                      </a:r>
                      <a:endParaRPr lang="en-US" altLang="ko-KR" sz="1100" b="0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기능 구현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+ </a:t>
                      </a:r>
                      <a:endParaRPr lang="ko-KR" altLang="en-US" sz="1100" b="0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TTS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기능구현</a:t>
                      </a:r>
                      <a:endParaRPr lang="ko-KR" altLang="en-US" sz="1100" b="0" i="0" u="none" strike="noStrike" kern="1200" dirty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928287"/>
                  </a:ext>
                </a:extLst>
              </a:tr>
              <a:tr h="2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목표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변경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endParaRPr lang="ko-KR" altLang="en-US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□Mobile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App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구현</a:t>
                      </a:r>
                      <a:endParaRPr lang="en-US" altLang="ko-KR" sz="1100" b="0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□스탠드 사이즈 축소 방안 검토</a:t>
                      </a:r>
                      <a:endParaRPr lang="en-US" altLang="ko-KR" sz="11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□스탠드 사이즈</a:t>
                      </a:r>
                      <a:endParaRPr lang="en-US" altLang="ko-KR" sz="1100" b="1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축소 방안 검토</a:t>
                      </a:r>
                      <a:endParaRPr lang="en-US" altLang="ko-KR" sz="1100" b="1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OCR/TTS 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100" b="0" i="0" u="none" strike="noStrike" kern="1200" dirty="0" err="1" smtClean="0">
                          <a:solidFill>
                            <a:srgbClr val="0000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기능탑재</a:t>
                      </a:r>
                      <a:endParaRPr lang="ko-KR" altLang="en-US" sz="1100" b="0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Portable Size</a:t>
                      </a:r>
                    </a:p>
                    <a:p>
                      <a:pPr latinLnBrk="1"/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스탠드 </a:t>
                      </a:r>
                      <a:r>
                        <a:rPr lang="ko-KR" altLang="en-US" sz="11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시작기</a:t>
                      </a:r>
                      <a:endParaRPr lang="en-US" altLang="ko-KR" sz="11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제작</a:t>
                      </a:r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(3D Printer)</a:t>
                      </a:r>
                    </a:p>
                    <a:p>
                      <a:pPr latinLnBrk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ko-KR" altLang="en-US" sz="1100" b="1" i="0" u="none" strike="noStrike" kern="1200" dirty="0" err="1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펀딩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가격 산정 및 </a:t>
                      </a:r>
                      <a:r>
                        <a:rPr lang="ko-KR" altLang="en-US" sz="1100" b="1" i="0" u="none" strike="noStrike" kern="1200" dirty="0" err="1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리워드</a:t>
                      </a:r>
                      <a:r>
                        <a:rPr lang="en-US" altLang="ko-KR" sz="11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산출</a:t>
                      </a:r>
                      <a:endParaRPr lang="en-US" altLang="ko-KR" sz="1100" b="1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☆</a:t>
                      </a:r>
                      <a:r>
                        <a:rPr lang="en-US" altLang="ko-KR" sz="11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8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월 </a:t>
                      </a:r>
                      <a:r>
                        <a:rPr lang="ko-KR" altLang="en-US" sz="1100" b="1" i="0" u="none" strike="noStrike" kern="1200" dirty="0" err="1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데모데이</a:t>
                      </a:r>
                      <a:endParaRPr lang="en-US" altLang="ko-KR" sz="1100" b="1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ja-JP" altLang="en-US" sz="11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→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스탠드 사이즈 </a:t>
                      </a:r>
                      <a:endParaRPr lang="en-US" altLang="ko-KR" sz="1100" b="1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축소 관련 검토 </a:t>
                      </a:r>
                      <a:endParaRPr lang="en-US" altLang="ko-KR" sz="1100" b="1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결과 발표</a:t>
                      </a:r>
                      <a:endParaRPr lang="ko-KR" altLang="en-US" sz="1100" b="1" i="0" u="none" strike="noStrike" kern="1200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Portable Size 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스탠드</a:t>
                      </a:r>
                      <a:endParaRPr lang="en-US" altLang="ko-KR" sz="11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데모기</a:t>
                      </a:r>
                      <a:endParaRPr lang="en-US" altLang="ko-KR" sz="11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제작 및 개선</a:t>
                      </a:r>
                      <a:endParaRPr lang="en-US" altLang="ko-KR" sz="11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☆ 경영</a:t>
                      </a:r>
                      <a:endParaRPr lang="en-US" altLang="ko-KR" sz="1100" b="1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   회의 </a:t>
                      </a:r>
                      <a:endParaRPr lang="en-US" altLang="ko-KR" sz="1100" b="1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   데모</a:t>
                      </a:r>
                      <a:endParaRPr lang="en-US" altLang="ko-KR" sz="1100" b="1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endParaRPr lang="en-US" altLang="ko-KR" sz="1100" b="1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endParaRPr lang="ko-KR" altLang="en-US" sz="1100" b="1" i="0" u="none" strike="noStrike" kern="1200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en-US" altLang="ko-KR" sz="11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Wadiz</a:t>
                      </a:r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r>
                        <a:rPr lang="ko-KR" altLang="en-US" sz="11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펀딩</a:t>
                      </a:r>
                      <a:endParaRPr lang="en-US" altLang="ko-KR" sz="11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□</a:t>
                      </a:r>
                      <a:r>
                        <a:rPr lang="en-US" altLang="ko-KR" sz="11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Wadiz</a:t>
                      </a:r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r>
                        <a:rPr lang="ko-KR" altLang="en-US" sz="11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펀딩</a:t>
                      </a:r>
                      <a:endParaRPr lang="ko-KR" altLang="en-US" sz="11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결과 확인 및</a:t>
                      </a:r>
                      <a:endParaRPr lang="en-US" altLang="ko-KR" sz="11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리워드</a:t>
                      </a:r>
                      <a:endParaRPr lang="ko-KR" altLang="en-US" sz="11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68757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628303" y="665940"/>
            <a:ext cx="1691177" cy="5960412"/>
            <a:chOff x="2710151" y="520215"/>
            <a:chExt cx="1691177" cy="5960412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99656" y="786910"/>
              <a:ext cx="0" cy="569371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제목 1"/>
            <p:cNvSpPr txBox="1">
              <a:spLocks/>
            </p:cNvSpPr>
            <p:nvPr/>
          </p:nvSpPr>
          <p:spPr>
            <a:xfrm>
              <a:off x="2710151" y="520215"/>
              <a:ext cx="1691177" cy="2666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400" b="1" dirty="0" smtClean="0">
                  <a:solidFill>
                    <a:srgbClr val="FF0000"/>
                  </a:solidFill>
                  <a:latin typeface="Meiryo UI" panose="020B0604030504040204" pitchFamily="34" charset="-128"/>
                  <a:ea typeface="맑은 고딕" panose="020B0503020000020004" pitchFamily="50" charset="-127"/>
                </a:rPr>
                <a:t>▼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TODAY(6/19)</a:t>
              </a:r>
              <a:endParaRPr lang="ko-KR" altLang="en-US" sz="1400" b="1" dirty="0">
                <a:solidFill>
                  <a:srgbClr val="FF0000"/>
                </a:solidFill>
                <a:latin typeface="Meiryo UI" panose="020B0604030504040204" pitchFamily="34" charset="-128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338871" y="392535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b="1" dirty="0" smtClean="0">
                <a:solidFill>
                  <a:srgbClr val="0000FF"/>
                </a:solidFill>
              </a:rPr>
              <a:t>SOFT</a:t>
            </a:r>
            <a:endParaRPr lang="ko-KR" altLang="en-US" sz="1050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89070" y="401463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HW</a:t>
            </a:r>
            <a:endParaRPr lang="ko-KR" altLang="en-US" sz="105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98088" y="40146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050" b="1" dirty="0" smtClean="0"/>
              <a:t>메카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1059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0" y="2891481"/>
            <a:ext cx="9144000" cy="153708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algn="ctr"/>
            <a:r>
              <a:rPr lang="en-US" altLang="ko-KR" sz="4800" dirty="0" smtClean="0"/>
              <a:t>DEMO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23155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13571</TotalTime>
  <Words>1996</Words>
  <Application>Microsoft Office PowerPoint</Application>
  <PresentationFormat>화면 슬라이드 쇼(4:3)</PresentationFormat>
  <Paragraphs>795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Meiryo</vt:lpstr>
      <vt:lpstr>Meiryo UI</vt:lpstr>
      <vt:lpstr>ＭＳ Ｐゴシック</vt:lpstr>
      <vt:lpstr>맑은 고딕</vt:lpstr>
      <vt:lpstr>함초롬돋움</vt:lpstr>
      <vt:lpstr>Arial</vt:lpstr>
      <vt:lpstr>Arial Black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손형호(경영기획담당)</dc:creator>
  <cp:lastModifiedBy>신진호(시스템화상설계담당)</cp:lastModifiedBy>
  <cp:revision>895</cp:revision>
  <cp:lastPrinted>2020-01-07T01:04:38Z</cp:lastPrinted>
  <dcterms:created xsi:type="dcterms:W3CDTF">2019-01-02T07:15:19Z</dcterms:created>
  <dcterms:modified xsi:type="dcterms:W3CDTF">2020-06-16T08:02:39Z</dcterms:modified>
</cp:coreProperties>
</file>