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7"/>
  </p:notesMasterIdLst>
  <p:handoutMasterIdLst>
    <p:handoutMasterId r:id="rId18"/>
  </p:handoutMasterIdLst>
  <p:sldIdLst>
    <p:sldId id="332" r:id="rId2"/>
    <p:sldId id="467" r:id="rId3"/>
    <p:sldId id="468" r:id="rId4"/>
    <p:sldId id="469" r:id="rId5"/>
    <p:sldId id="466" r:id="rId6"/>
    <p:sldId id="465" r:id="rId7"/>
    <p:sldId id="426" r:id="rId8"/>
    <p:sldId id="446" r:id="rId9"/>
    <p:sldId id="333" r:id="rId10"/>
    <p:sldId id="416" r:id="rId11"/>
    <p:sldId id="417" r:id="rId12"/>
    <p:sldId id="419" r:id="rId13"/>
    <p:sldId id="475" r:id="rId14"/>
    <p:sldId id="474" r:id="rId15"/>
    <p:sldId id="341" r:id="rId16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EEBF7"/>
    <a:srgbClr val="4573C6"/>
    <a:srgbClr val="F8D7CD"/>
    <a:srgbClr val="F4C4AF"/>
    <a:srgbClr val="EFA78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572" autoAdjust="0"/>
  </p:normalViewPr>
  <p:slideViewPr>
    <p:cSldViewPr snapToGrid="0">
      <p:cViewPr varScale="1">
        <p:scale>
          <a:sx n="115" d="100"/>
          <a:sy n="115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9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227D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43-4FFB-8DE9-BDBD60C2C363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43-4FFB-8DE9-BDBD60C2C36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43-4FFB-8DE9-BDBD60C2C363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43-4FFB-8DE9-BDBD60C2C363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943-4FFB-8DE9-BDBD60C2C363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943-4FFB-8DE9-BDBD60C2C363}"/>
              </c:ext>
            </c:extLst>
          </c:dPt>
          <c:dPt>
            <c:idx val="6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943-4FFB-8DE9-BDBD60C2C36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96E-4749-AE06-F3C6391F825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CC3-42ED-BC10-6718B93F1C8D}"/>
              </c:ext>
            </c:extLst>
          </c:dPt>
          <c:cat>
            <c:strRef>
              <c:f>Sheet1!$A$2:$A$10</c:f>
              <c:strCache>
                <c:ptCount val="9"/>
                <c:pt idx="0">
                  <c:v>Avision</c:v>
                </c:pt>
                <c:pt idx="1">
                  <c:v>brother</c:v>
                </c:pt>
                <c:pt idx="2">
                  <c:v>Canon</c:v>
                </c:pt>
                <c:pt idx="3">
                  <c:v>Epson</c:v>
                </c:pt>
                <c:pt idx="4">
                  <c:v>Fujitsu</c:v>
                </c:pt>
                <c:pt idx="5">
                  <c:v>Kodak</c:v>
                </c:pt>
                <c:pt idx="6">
                  <c:v>Panasonic</c:v>
                </c:pt>
                <c:pt idx="7">
                  <c:v>HP</c:v>
                </c:pt>
                <c:pt idx="8">
                  <c:v>기타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5300</c:v>
                </c:pt>
                <c:pt idx="1">
                  <c:v>1178</c:v>
                </c:pt>
                <c:pt idx="2">
                  <c:v>3529</c:v>
                </c:pt>
                <c:pt idx="3">
                  <c:v>7397</c:v>
                </c:pt>
                <c:pt idx="4">
                  <c:v>2347</c:v>
                </c:pt>
                <c:pt idx="5">
                  <c:v>1439</c:v>
                </c:pt>
                <c:pt idx="6">
                  <c:v>3265</c:v>
                </c:pt>
                <c:pt idx="7">
                  <c:v>478</c:v>
                </c:pt>
                <c:pt idx="8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3-4FFB-8DE9-BDBD60C2C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rgbClr val="227D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BF-4A96-AB01-0B4D3054FCF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BF-4A96-AB01-0B4D3054FCF5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2BF-4A96-AB01-0B4D3054FCF5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2BF-4A96-AB01-0B4D3054FCF5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2BF-4A96-AB01-0B4D3054FCF5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2BF-4A96-AB01-0B4D3054FCF5}"/>
              </c:ext>
            </c:extLst>
          </c:dPt>
          <c:dPt>
            <c:idx val="6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2BF-4A96-AB01-0B4D3054FCF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2BF-4A96-AB01-0B4D3054FCF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F90-42E8-ADD2-1A71E64AE312}"/>
              </c:ext>
            </c:extLst>
          </c:dPt>
          <c:cat>
            <c:strRef>
              <c:f>Sheet1!$A$2:$A$10</c:f>
              <c:strCache>
                <c:ptCount val="9"/>
                <c:pt idx="0">
                  <c:v>Avision</c:v>
                </c:pt>
                <c:pt idx="1">
                  <c:v>brother</c:v>
                </c:pt>
                <c:pt idx="2">
                  <c:v>Canon</c:v>
                </c:pt>
                <c:pt idx="3">
                  <c:v>Epson</c:v>
                </c:pt>
                <c:pt idx="4">
                  <c:v>Fujitsu</c:v>
                </c:pt>
                <c:pt idx="5">
                  <c:v>Kodak</c:v>
                </c:pt>
                <c:pt idx="6">
                  <c:v>Panasonic</c:v>
                </c:pt>
                <c:pt idx="7">
                  <c:v>HP</c:v>
                </c:pt>
                <c:pt idx="8">
                  <c:v>기타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11210</c:v>
                </c:pt>
                <c:pt idx="1">
                  <c:v>1127</c:v>
                </c:pt>
                <c:pt idx="2">
                  <c:v>5028</c:v>
                </c:pt>
                <c:pt idx="3">
                  <c:v>7742</c:v>
                </c:pt>
                <c:pt idx="4">
                  <c:v>4074</c:v>
                </c:pt>
                <c:pt idx="5">
                  <c:v>1195</c:v>
                </c:pt>
                <c:pt idx="6">
                  <c:v>3678</c:v>
                </c:pt>
                <c:pt idx="7">
                  <c:v>641</c:v>
                </c:pt>
                <c:pt idx="8">
                  <c:v>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2BF-4A96-AB01-0B4D3054FC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227D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11-4F03-BB4E-737BEAA8633E}"/>
              </c:ext>
            </c:extLst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11-4F03-BB4E-737BEAA8633E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11-4F03-BB4E-737BEAA8633E}"/>
              </c:ext>
            </c:extLst>
          </c:dPt>
          <c:dPt>
            <c:idx val="3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11-4F03-BB4E-737BEAA8633E}"/>
              </c:ext>
            </c:extLst>
          </c:dPt>
          <c:dPt>
            <c:idx val="4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11-4F03-BB4E-737BEAA8633E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11-4F03-BB4E-737BEAA8633E}"/>
              </c:ext>
            </c:extLst>
          </c:dPt>
          <c:dPt>
            <c:idx val="6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11-4F03-BB4E-737BEAA863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11-4F03-BB4E-737BEAA863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9E8-4D3B-BFA0-3F88DE2D249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9E8-4D3B-BFA0-3F88DE2D2498}"/>
              </c:ext>
            </c:extLst>
          </c:dPt>
          <c:cat>
            <c:strRef>
              <c:f>Sheet1!$A$2:$A$11</c:f>
              <c:strCache>
                <c:ptCount val="10"/>
                <c:pt idx="0">
                  <c:v>Avision</c:v>
                </c:pt>
                <c:pt idx="1">
                  <c:v>brother</c:v>
                </c:pt>
                <c:pt idx="2">
                  <c:v>Canon</c:v>
                </c:pt>
                <c:pt idx="3">
                  <c:v>Epson</c:v>
                </c:pt>
                <c:pt idx="4">
                  <c:v>Fujitsu</c:v>
                </c:pt>
                <c:pt idx="5">
                  <c:v>Kodak</c:v>
                </c:pt>
                <c:pt idx="6">
                  <c:v>Panasonic</c:v>
                </c:pt>
                <c:pt idx="7">
                  <c:v>HP</c:v>
                </c:pt>
                <c:pt idx="8">
                  <c:v>Plustek</c:v>
                </c:pt>
                <c:pt idx="9">
                  <c:v>기타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2845</c:v>
                </c:pt>
                <c:pt idx="1">
                  <c:v>1212</c:v>
                </c:pt>
                <c:pt idx="2">
                  <c:v>4298</c:v>
                </c:pt>
                <c:pt idx="3">
                  <c:v>6105</c:v>
                </c:pt>
                <c:pt idx="4">
                  <c:v>2502</c:v>
                </c:pt>
                <c:pt idx="5">
                  <c:v>1455</c:v>
                </c:pt>
                <c:pt idx="6">
                  <c:v>2667</c:v>
                </c:pt>
                <c:pt idx="7">
                  <c:v>788</c:v>
                </c:pt>
                <c:pt idx="8">
                  <c:v>569</c:v>
                </c:pt>
                <c:pt idx="9">
                  <c:v>559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411-4F03-BB4E-737BEAA86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55B17-8ED0-4C37-B47D-7077FE342BB9}" type="doc">
      <dgm:prSet loTypeId="urn:microsoft.com/office/officeart/2005/8/layout/hChevron3" loCatId="process" qsTypeId="urn:microsoft.com/office/officeart/2005/8/quickstyle/simple1" qsCatId="simple" csTypeId="urn:microsoft.com/office/officeart/2005/8/colors/accent0_3" csCatId="mainScheme" phldr="1"/>
      <dgm:spPr/>
    </dgm:pt>
    <dgm:pt modelId="{3094CF69-AFDD-48DB-8D70-8EAD30CE7107}">
      <dgm:prSet phldrT="[텍스트]"/>
      <dgm:spPr/>
      <dgm:t>
        <a:bodyPr/>
        <a:lstStyle/>
        <a:p>
          <a:pPr latinLnBrk="1"/>
          <a:r>
            <a:rPr lang="ko-KR" altLang="en-US" b="1" dirty="0" smtClean="0"/>
            <a:t>로그인</a:t>
          </a:r>
          <a:r>
            <a:rPr lang="en-US" altLang="ko-KR" b="1" dirty="0" smtClean="0"/>
            <a:t>/</a:t>
          </a:r>
          <a:r>
            <a:rPr lang="ko-KR" altLang="en-US" b="1" dirty="0" smtClean="0"/>
            <a:t>정보 갱신</a:t>
          </a:r>
          <a:endParaRPr lang="en-US" altLang="ko-KR" b="1" dirty="0" smtClean="0"/>
        </a:p>
      </dgm:t>
    </dgm:pt>
    <dgm:pt modelId="{8EEF978C-FD7B-4EEA-818F-035ACEEF7451}" type="parTrans" cxnId="{B3076DAF-771B-401D-8A66-1F2ADE31A18D}">
      <dgm:prSet/>
      <dgm:spPr/>
      <dgm:t>
        <a:bodyPr/>
        <a:lstStyle/>
        <a:p>
          <a:pPr latinLnBrk="1"/>
          <a:endParaRPr lang="ko-KR" altLang="en-US" b="1"/>
        </a:p>
      </dgm:t>
    </dgm:pt>
    <dgm:pt modelId="{5D7E298C-E1A6-4F4D-BC33-FF1A1F702381}" type="sibTrans" cxnId="{B3076DAF-771B-401D-8A66-1F2ADE31A18D}">
      <dgm:prSet/>
      <dgm:spPr/>
      <dgm:t>
        <a:bodyPr/>
        <a:lstStyle/>
        <a:p>
          <a:pPr latinLnBrk="1"/>
          <a:endParaRPr lang="ko-KR" altLang="en-US" b="1"/>
        </a:p>
      </dgm:t>
    </dgm:pt>
    <dgm:pt modelId="{53BEA3EF-16EB-4746-87C4-33FA5893EB90}">
      <dgm:prSet phldrT="[텍스트]"/>
      <dgm:spPr/>
      <dgm:t>
        <a:bodyPr/>
        <a:lstStyle/>
        <a:p>
          <a:pPr latinLnBrk="1"/>
          <a:r>
            <a:rPr lang="ko-KR" altLang="en-US" b="1" dirty="0" smtClean="0"/>
            <a:t>스캔</a:t>
          </a:r>
          <a:r>
            <a:rPr lang="en-US" altLang="ko-KR" b="1" dirty="0" smtClean="0"/>
            <a:t>(</a:t>
          </a:r>
          <a:r>
            <a:rPr lang="ko-KR" altLang="en-US" b="1" dirty="0" smtClean="0"/>
            <a:t>파일전송</a:t>
          </a:r>
          <a:r>
            <a:rPr lang="en-US" altLang="ko-KR" b="1" dirty="0" smtClean="0"/>
            <a:t>)</a:t>
          </a:r>
          <a:endParaRPr lang="ko-KR" altLang="en-US" b="1" dirty="0"/>
        </a:p>
      </dgm:t>
    </dgm:pt>
    <dgm:pt modelId="{10D32145-47FF-4E3E-9021-AF3FE1805EB3}" type="parTrans" cxnId="{3C260574-2323-4759-A81D-50EC60B4E629}">
      <dgm:prSet/>
      <dgm:spPr/>
      <dgm:t>
        <a:bodyPr/>
        <a:lstStyle/>
        <a:p>
          <a:pPr latinLnBrk="1"/>
          <a:endParaRPr lang="ko-KR" altLang="en-US" b="1"/>
        </a:p>
      </dgm:t>
    </dgm:pt>
    <dgm:pt modelId="{833CDD99-4259-425E-9D84-1340F94C3C58}" type="sibTrans" cxnId="{3C260574-2323-4759-A81D-50EC60B4E629}">
      <dgm:prSet/>
      <dgm:spPr/>
      <dgm:t>
        <a:bodyPr/>
        <a:lstStyle/>
        <a:p>
          <a:pPr latinLnBrk="1"/>
          <a:endParaRPr lang="ko-KR" altLang="en-US" b="1"/>
        </a:p>
      </dgm:t>
    </dgm:pt>
    <dgm:pt modelId="{FD8FCC26-10D4-4FC9-88A0-7B684DCD3E8D}">
      <dgm:prSet phldrT="[텍스트]"/>
      <dgm:spPr/>
      <dgm:t>
        <a:bodyPr/>
        <a:lstStyle/>
        <a:p>
          <a:pPr latinLnBrk="1"/>
          <a:r>
            <a:rPr lang="ko-KR" altLang="en-US" b="1" dirty="0" smtClean="0"/>
            <a:t>카드 결제</a:t>
          </a:r>
          <a:endParaRPr lang="ko-KR" altLang="en-US" b="1" dirty="0"/>
        </a:p>
      </dgm:t>
    </dgm:pt>
    <dgm:pt modelId="{9174E0E2-06EB-4983-AF7B-F6C41CFA956C}" type="parTrans" cxnId="{A8939942-22E4-41C0-A6C5-EFE6D9C7D7AC}">
      <dgm:prSet/>
      <dgm:spPr/>
      <dgm:t>
        <a:bodyPr/>
        <a:lstStyle/>
        <a:p>
          <a:pPr latinLnBrk="1"/>
          <a:endParaRPr lang="ko-KR" altLang="en-US" b="1"/>
        </a:p>
      </dgm:t>
    </dgm:pt>
    <dgm:pt modelId="{37D94ABE-0A23-40DD-979F-2B4C0DC43AF6}" type="sibTrans" cxnId="{A8939942-22E4-41C0-A6C5-EFE6D9C7D7AC}">
      <dgm:prSet/>
      <dgm:spPr/>
      <dgm:t>
        <a:bodyPr/>
        <a:lstStyle/>
        <a:p>
          <a:pPr latinLnBrk="1"/>
          <a:endParaRPr lang="ko-KR" altLang="en-US" b="1"/>
        </a:p>
      </dgm:t>
    </dgm:pt>
    <dgm:pt modelId="{683BBBAB-68AB-4D00-8844-8124C0B4252C}">
      <dgm:prSet phldrT="[텍스트]"/>
      <dgm:spPr/>
      <dgm:t>
        <a:bodyPr/>
        <a:lstStyle/>
        <a:p>
          <a:pPr latinLnBrk="1"/>
          <a:r>
            <a:rPr lang="ko-KR" altLang="en-US" b="1" dirty="0" smtClean="0"/>
            <a:t>스캔 파일 표시</a:t>
          </a:r>
          <a:endParaRPr lang="ko-KR" altLang="en-US" b="1" dirty="0"/>
        </a:p>
      </dgm:t>
    </dgm:pt>
    <dgm:pt modelId="{88C2BF52-08F8-4C89-B276-F31B423F7A8B}" type="parTrans" cxnId="{E0446EEB-3F23-4111-9810-196CEA36666E}">
      <dgm:prSet/>
      <dgm:spPr/>
      <dgm:t>
        <a:bodyPr/>
        <a:lstStyle/>
        <a:p>
          <a:pPr latinLnBrk="1"/>
          <a:endParaRPr lang="ko-KR" altLang="en-US" b="1"/>
        </a:p>
      </dgm:t>
    </dgm:pt>
    <dgm:pt modelId="{59CD6F30-EDFE-4901-8410-753132A3A14D}" type="sibTrans" cxnId="{E0446EEB-3F23-4111-9810-196CEA36666E}">
      <dgm:prSet/>
      <dgm:spPr/>
      <dgm:t>
        <a:bodyPr/>
        <a:lstStyle/>
        <a:p>
          <a:pPr latinLnBrk="1"/>
          <a:endParaRPr lang="ko-KR" altLang="en-US" b="1"/>
        </a:p>
      </dgm:t>
    </dgm:pt>
    <dgm:pt modelId="{696F6184-F2F6-4C84-A503-0FDB52C75317}" type="pres">
      <dgm:prSet presAssocID="{71255B17-8ED0-4C37-B47D-7077FE342BB9}" presName="Name0" presStyleCnt="0">
        <dgm:presLayoutVars>
          <dgm:dir/>
          <dgm:resizeHandles val="exact"/>
        </dgm:presLayoutVars>
      </dgm:prSet>
      <dgm:spPr/>
    </dgm:pt>
    <dgm:pt modelId="{89BB302D-8F06-4D3A-8424-E40EC3405BF9}" type="pres">
      <dgm:prSet presAssocID="{3094CF69-AFDD-48DB-8D70-8EAD30CE7107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7E95FF-AA26-4B6F-8340-2A475C5906B4}" type="pres">
      <dgm:prSet presAssocID="{5D7E298C-E1A6-4F4D-BC33-FF1A1F702381}" presName="parSpace" presStyleCnt="0"/>
      <dgm:spPr/>
    </dgm:pt>
    <dgm:pt modelId="{DF24FF35-3992-4A37-BF47-986B2E73EF55}" type="pres">
      <dgm:prSet presAssocID="{53BEA3EF-16EB-4746-87C4-33FA5893EB90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A22FF7F-9921-4CEB-AC1F-B6C32EBC0705}" type="pres">
      <dgm:prSet presAssocID="{833CDD99-4259-425E-9D84-1340F94C3C58}" presName="parSpace" presStyleCnt="0"/>
      <dgm:spPr/>
    </dgm:pt>
    <dgm:pt modelId="{EF7B6806-0D50-4CA1-A39E-0AF8D2639A06}" type="pres">
      <dgm:prSet presAssocID="{FD8FCC26-10D4-4FC9-88A0-7B684DCD3E8D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900846-430F-46F3-8FFB-A1123343CDA6}" type="pres">
      <dgm:prSet presAssocID="{37D94ABE-0A23-40DD-979F-2B4C0DC43AF6}" presName="parSpace" presStyleCnt="0"/>
      <dgm:spPr/>
    </dgm:pt>
    <dgm:pt modelId="{44223E65-7409-4B5C-B8EB-1C3CECCCBDB9}" type="pres">
      <dgm:prSet presAssocID="{683BBBAB-68AB-4D00-8844-8124C0B4252C}" presName="parTxOnly" presStyleLbl="node1" presStyleIdx="3" presStyleCnt="4" custLinFactY="16386" custLinFactNeighborX="499" custLinFactNeighborY="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165154C-12EE-4968-B77E-69292298DD6A}" type="presOf" srcId="{53BEA3EF-16EB-4746-87C4-33FA5893EB90}" destId="{DF24FF35-3992-4A37-BF47-986B2E73EF55}" srcOrd="0" destOrd="0" presId="urn:microsoft.com/office/officeart/2005/8/layout/hChevron3"/>
    <dgm:cxn modelId="{6357BE89-706E-4BE8-86E1-17EBFA1B49E7}" type="presOf" srcId="{71255B17-8ED0-4C37-B47D-7077FE342BB9}" destId="{696F6184-F2F6-4C84-A503-0FDB52C75317}" srcOrd="0" destOrd="0" presId="urn:microsoft.com/office/officeart/2005/8/layout/hChevron3"/>
    <dgm:cxn modelId="{E0446EEB-3F23-4111-9810-196CEA36666E}" srcId="{71255B17-8ED0-4C37-B47D-7077FE342BB9}" destId="{683BBBAB-68AB-4D00-8844-8124C0B4252C}" srcOrd="3" destOrd="0" parTransId="{88C2BF52-08F8-4C89-B276-F31B423F7A8B}" sibTransId="{59CD6F30-EDFE-4901-8410-753132A3A14D}"/>
    <dgm:cxn modelId="{3C260574-2323-4759-A81D-50EC60B4E629}" srcId="{71255B17-8ED0-4C37-B47D-7077FE342BB9}" destId="{53BEA3EF-16EB-4746-87C4-33FA5893EB90}" srcOrd="1" destOrd="0" parTransId="{10D32145-47FF-4E3E-9021-AF3FE1805EB3}" sibTransId="{833CDD99-4259-425E-9D84-1340F94C3C58}"/>
    <dgm:cxn modelId="{E379840A-25B6-40E1-8137-AF60C07820E6}" type="presOf" srcId="{683BBBAB-68AB-4D00-8844-8124C0B4252C}" destId="{44223E65-7409-4B5C-B8EB-1C3CECCCBDB9}" srcOrd="0" destOrd="0" presId="urn:microsoft.com/office/officeart/2005/8/layout/hChevron3"/>
    <dgm:cxn modelId="{A8939942-22E4-41C0-A6C5-EFE6D9C7D7AC}" srcId="{71255B17-8ED0-4C37-B47D-7077FE342BB9}" destId="{FD8FCC26-10D4-4FC9-88A0-7B684DCD3E8D}" srcOrd="2" destOrd="0" parTransId="{9174E0E2-06EB-4983-AF7B-F6C41CFA956C}" sibTransId="{37D94ABE-0A23-40DD-979F-2B4C0DC43AF6}"/>
    <dgm:cxn modelId="{5572425C-FCE8-4AE7-990C-CE967529CA0B}" type="presOf" srcId="{FD8FCC26-10D4-4FC9-88A0-7B684DCD3E8D}" destId="{EF7B6806-0D50-4CA1-A39E-0AF8D2639A06}" srcOrd="0" destOrd="0" presId="urn:microsoft.com/office/officeart/2005/8/layout/hChevron3"/>
    <dgm:cxn modelId="{B3076DAF-771B-401D-8A66-1F2ADE31A18D}" srcId="{71255B17-8ED0-4C37-B47D-7077FE342BB9}" destId="{3094CF69-AFDD-48DB-8D70-8EAD30CE7107}" srcOrd="0" destOrd="0" parTransId="{8EEF978C-FD7B-4EEA-818F-035ACEEF7451}" sibTransId="{5D7E298C-E1A6-4F4D-BC33-FF1A1F702381}"/>
    <dgm:cxn modelId="{B5D060D5-BD36-46F5-A79F-5B8F51039178}" type="presOf" srcId="{3094CF69-AFDD-48DB-8D70-8EAD30CE7107}" destId="{89BB302D-8F06-4D3A-8424-E40EC3405BF9}" srcOrd="0" destOrd="0" presId="urn:microsoft.com/office/officeart/2005/8/layout/hChevron3"/>
    <dgm:cxn modelId="{498D57E4-BEBE-4FD9-AB02-28C38E9F30CE}" type="presParOf" srcId="{696F6184-F2F6-4C84-A503-0FDB52C75317}" destId="{89BB302D-8F06-4D3A-8424-E40EC3405BF9}" srcOrd="0" destOrd="0" presId="urn:microsoft.com/office/officeart/2005/8/layout/hChevron3"/>
    <dgm:cxn modelId="{EB4B707B-7440-4BDB-A747-28EE7B815F7F}" type="presParOf" srcId="{696F6184-F2F6-4C84-A503-0FDB52C75317}" destId="{907E95FF-AA26-4B6F-8340-2A475C5906B4}" srcOrd="1" destOrd="0" presId="urn:microsoft.com/office/officeart/2005/8/layout/hChevron3"/>
    <dgm:cxn modelId="{1840124B-7885-4499-AE26-D088245B1591}" type="presParOf" srcId="{696F6184-F2F6-4C84-A503-0FDB52C75317}" destId="{DF24FF35-3992-4A37-BF47-986B2E73EF55}" srcOrd="2" destOrd="0" presId="urn:microsoft.com/office/officeart/2005/8/layout/hChevron3"/>
    <dgm:cxn modelId="{3D7F2A76-71D9-4285-8DE6-3AE52A52AA20}" type="presParOf" srcId="{696F6184-F2F6-4C84-A503-0FDB52C75317}" destId="{4A22FF7F-9921-4CEB-AC1F-B6C32EBC0705}" srcOrd="3" destOrd="0" presId="urn:microsoft.com/office/officeart/2005/8/layout/hChevron3"/>
    <dgm:cxn modelId="{99D95777-BED7-4E44-AF98-79C70C095FE0}" type="presParOf" srcId="{696F6184-F2F6-4C84-A503-0FDB52C75317}" destId="{EF7B6806-0D50-4CA1-A39E-0AF8D2639A06}" srcOrd="4" destOrd="0" presId="urn:microsoft.com/office/officeart/2005/8/layout/hChevron3"/>
    <dgm:cxn modelId="{0CF25AAA-04C2-4767-A999-B0DB10FDAA2A}" type="presParOf" srcId="{696F6184-F2F6-4C84-A503-0FDB52C75317}" destId="{37900846-430F-46F3-8FFB-A1123343CDA6}" srcOrd="5" destOrd="0" presId="urn:microsoft.com/office/officeart/2005/8/layout/hChevron3"/>
    <dgm:cxn modelId="{D5DA5853-4EFB-4F65-A132-3273FEFA5147}" type="presParOf" srcId="{696F6184-F2F6-4C84-A503-0FDB52C75317}" destId="{44223E65-7409-4B5C-B8EB-1C3CECCCBDB9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B302D-8F06-4D3A-8424-E40EC3405BF9}">
      <dsp:nvSpPr>
        <dsp:cNvPr id="0" name=""/>
        <dsp:cNvSpPr/>
      </dsp:nvSpPr>
      <dsp:spPr>
        <a:xfrm>
          <a:off x="2566" y="0"/>
          <a:ext cx="2574824" cy="493102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로그인</a:t>
          </a:r>
          <a:r>
            <a:rPr lang="en-US" altLang="ko-KR" sz="1900" b="1" kern="1200" dirty="0" smtClean="0"/>
            <a:t>/</a:t>
          </a:r>
          <a:r>
            <a:rPr lang="ko-KR" altLang="en-US" sz="1900" b="1" kern="1200" dirty="0" smtClean="0"/>
            <a:t>정보 갱신</a:t>
          </a:r>
          <a:endParaRPr lang="en-US" altLang="ko-KR" sz="1900" b="1" kern="1200" dirty="0" smtClean="0"/>
        </a:p>
      </dsp:txBody>
      <dsp:txXfrm>
        <a:off x="2566" y="0"/>
        <a:ext cx="2451549" cy="493102"/>
      </dsp:txXfrm>
    </dsp:sp>
    <dsp:sp modelId="{DF24FF35-3992-4A37-BF47-986B2E73EF55}">
      <dsp:nvSpPr>
        <dsp:cNvPr id="0" name=""/>
        <dsp:cNvSpPr/>
      </dsp:nvSpPr>
      <dsp:spPr>
        <a:xfrm>
          <a:off x="2062425" y="0"/>
          <a:ext cx="2574824" cy="49310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스캔</a:t>
          </a:r>
          <a:r>
            <a:rPr lang="en-US" altLang="ko-KR" sz="1900" b="1" kern="1200" dirty="0" smtClean="0"/>
            <a:t>(</a:t>
          </a:r>
          <a:r>
            <a:rPr lang="ko-KR" altLang="en-US" sz="1900" b="1" kern="1200" dirty="0" smtClean="0"/>
            <a:t>파일전송</a:t>
          </a:r>
          <a:r>
            <a:rPr lang="en-US" altLang="ko-KR" sz="1900" b="1" kern="1200" dirty="0" smtClean="0"/>
            <a:t>)</a:t>
          </a:r>
          <a:endParaRPr lang="ko-KR" altLang="en-US" sz="1900" b="1" kern="1200" dirty="0"/>
        </a:p>
      </dsp:txBody>
      <dsp:txXfrm>
        <a:off x="2308976" y="0"/>
        <a:ext cx="2081722" cy="493102"/>
      </dsp:txXfrm>
    </dsp:sp>
    <dsp:sp modelId="{EF7B6806-0D50-4CA1-A39E-0AF8D2639A06}">
      <dsp:nvSpPr>
        <dsp:cNvPr id="0" name=""/>
        <dsp:cNvSpPr/>
      </dsp:nvSpPr>
      <dsp:spPr>
        <a:xfrm>
          <a:off x="4122285" y="0"/>
          <a:ext cx="2574824" cy="49310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카드 결제</a:t>
          </a:r>
          <a:endParaRPr lang="ko-KR" altLang="en-US" sz="1900" b="1" kern="1200" dirty="0"/>
        </a:p>
      </dsp:txBody>
      <dsp:txXfrm>
        <a:off x="4368836" y="0"/>
        <a:ext cx="2081722" cy="493102"/>
      </dsp:txXfrm>
    </dsp:sp>
    <dsp:sp modelId="{44223E65-7409-4B5C-B8EB-1C3CECCCBDB9}">
      <dsp:nvSpPr>
        <dsp:cNvPr id="0" name=""/>
        <dsp:cNvSpPr/>
      </dsp:nvSpPr>
      <dsp:spPr>
        <a:xfrm>
          <a:off x="6184711" y="0"/>
          <a:ext cx="2574824" cy="49310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/>
            <a:t>스캔 파일 표시</a:t>
          </a:r>
          <a:endParaRPr lang="ko-KR" altLang="en-US" sz="1900" b="1" kern="1200" dirty="0"/>
        </a:p>
      </dsp:txBody>
      <dsp:txXfrm>
        <a:off x="6431262" y="0"/>
        <a:ext cx="2081722" cy="49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85268-9D10-44DB-A38C-981C5F5FAE0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42519-3075-42C5-9F80-21C9BD8C4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5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036D-0C46-43AD-ACBA-C2C3C2AE422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FE92-7860-44A2-8BC6-B1ABEA11B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4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2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7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8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60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4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015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9A4E4-2B9D-4C28-B97E-03B9BC2FD8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9A4E4-2B9D-4C28-B97E-03B9BC2FD8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92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0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5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664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BFE92-7860-44A2-8BC6-B1ABEA11B8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64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"/>
            <a:ext cx="9144000" cy="68503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651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478"/>
          <a:stretch/>
        </p:blipFill>
        <p:spPr>
          <a:xfrm>
            <a:off x="152400" y="649606"/>
            <a:ext cx="8791575" cy="457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0" y="240718"/>
            <a:ext cx="1149733" cy="5394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400" y="117347"/>
            <a:ext cx="7886700" cy="532259"/>
          </a:xfrm>
        </p:spPr>
        <p:txBody>
          <a:bodyPr>
            <a:noAutofit/>
          </a:bodyPr>
          <a:lstStyle>
            <a:lvl1pPr>
              <a:defRPr sz="2800" b="1">
                <a:latin typeface="Meiryo UI" panose="020B0604030504040204" pitchFamily="34" charset="-128"/>
              </a:defRPr>
            </a:lvl1pPr>
          </a:lstStyle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152400" y="779463"/>
            <a:ext cx="8777288" cy="53419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07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22000" y="948128"/>
            <a:ext cx="8100000" cy="7727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32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 userDrawn="1">
            <p:extLst/>
          </p:nvPr>
        </p:nvGraphicFramePr>
        <p:xfrm>
          <a:off x="7967216" y="13905"/>
          <a:ext cx="1099826" cy="4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Photo Editor Photo" r:id="rId3" imgW="1495634" imgH="504762" progId="">
                  <p:embed/>
                </p:oleObj>
              </mc:Choice>
              <mc:Fallback>
                <p:oleObj name="Photo Editor Photo" r:id="rId3" imgW="1495634" imgH="504762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216" y="13905"/>
                        <a:ext cx="1099826" cy="49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864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E00DFC-4313-4E20-B51F-793A8A496DA2}" type="slidenum">
              <a:rPr lang="ko-KR" altLang="en-US" smtClean="0"/>
              <a:pPr/>
              <a:t>‹#›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519545" y="-2973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7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48948" y="494550"/>
            <a:ext cx="1530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CKBS Confidential</a:t>
            </a:r>
            <a:endParaRPr lang="ko-KR" altLang="en-US" sz="900" dirty="0">
              <a:solidFill>
                <a:srgbClr val="C00000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8391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22000" y="948128"/>
            <a:ext cx="8100000" cy="7727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32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 userDrawn="1">
            <p:extLst/>
          </p:nvPr>
        </p:nvGraphicFramePr>
        <p:xfrm>
          <a:off x="7967216" y="13905"/>
          <a:ext cx="1099826" cy="4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Photo Editor Photo" r:id="rId3" imgW="1495634" imgH="504762" progId="">
                  <p:embed/>
                </p:oleObj>
              </mc:Choice>
              <mc:Fallback>
                <p:oleObj name="Photo Editor Photo" r:id="rId3" imgW="1495634" imgH="504762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216" y="13905"/>
                        <a:ext cx="1099826" cy="49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864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E00DFC-4313-4E20-B51F-793A8A496DA2}" type="slidenum">
              <a:rPr lang="ko-KR" altLang="en-US" smtClean="0"/>
              <a:pPr/>
              <a:t>‹#›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519545" y="-2973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7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48948" y="494550"/>
            <a:ext cx="1530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CKBS Confidential</a:t>
            </a:r>
            <a:endParaRPr lang="ko-KR" altLang="en-US" sz="900" dirty="0">
              <a:solidFill>
                <a:srgbClr val="C00000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3973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522000" y="948128"/>
            <a:ext cx="8100000" cy="77273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532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 userDrawn="1">
            <p:extLst/>
          </p:nvPr>
        </p:nvGraphicFramePr>
        <p:xfrm>
          <a:off x="7967216" y="13905"/>
          <a:ext cx="1099826" cy="49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Photo Editor Photo" r:id="rId3" imgW="1495634" imgH="504762" progId="">
                  <p:embed/>
                </p:oleObj>
              </mc:Choice>
              <mc:Fallback>
                <p:oleObj name="Photo Editor Photo" r:id="rId3" imgW="1495634" imgH="504762" progId="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216" y="13905"/>
                        <a:ext cx="1099826" cy="49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7864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4E00DFC-4313-4E20-B51F-793A8A496DA2}" type="slidenum">
              <a:rPr lang="ko-KR" altLang="en-US" smtClean="0"/>
              <a:pPr/>
              <a:t>‹#›</a:t>
            </a:fld>
            <a:r>
              <a:rPr lang="en-US" altLang="ko-KR" dirty="0" smtClean="0"/>
              <a:t>/9</a:t>
            </a:r>
            <a:endParaRPr lang="ko-KR" altLang="en-US" dirty="0"/>
          </a:p>
        </p:txBody>
      </p:sp>
      <p:sp>
        <p:nvSpPr>
          <p:cNvPr id="14" name="제목 개체 틀 1"/>
          <p:cNvSpPr>
            <a:spLocks noGrp="1"/>
          </p:cNvSpPr>
          <p:nvPr>
            <p:ph type="title"/>
          </p:nvPr>
        </p:nvSpPr>
        <p:spPr>
          <a:xfrm>
            <a:off x="519545" y="-2973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7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48948" y="494550"/>
            <a:ext cx="15303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CKBS Confidential</a:t>
            </a:r>
            <a:endParaRPr lang="ko-KR" altLang="en-US" sz="900" dirty="0">
              <a:solidFill>
                <a:srgbClr val="C00000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0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45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8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46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5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30" r:id="rId12"/>
    <p:sldLayoutId id="2147483732" r:id="rId13"/>
    <p:sldLayoutId id="2147483733" r:id="rId14"/>
    <p:sldLayoutId id="214748373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zfOa_v_pNo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youtu.be/j5_hy1e74rg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youtu.be/VzfOa_v_pN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2.png"/><Relationship Id="rId5" Type="http://schemas.openxmlformats.org/officeDocument/2006/relationships/diagramData" Target="../diagrams/data1.xml"/><Relationship Id="rId10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087395" y="2174789"/>
            <a:ext cx="7249299" cy="173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dirty="0">
              <a:latin typeface="+mj-ea"/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119434" y="5006234"/>
            <a:ext cx="2959100" cy="614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2832710" y="4455560"/>
            <a:ext cx="3532549" cy="614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A4 DR-Scanner</a:t>
            </a:r>
            <a:br>
              <a:rPr lang="en-US" altLang="ko-KR" b="1" dirty="0" smtClean="0">
                <a:latin typeface="+mj-ea"/>
              </a:rPr>
            </a:br>
            <a:endParaRPr lang="ko-KR" altLang="en-US" b="1" dirty="0">
              <a:latin typeface="+mj-ea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>
                <a:latin typeface="+mj-ea"/>
              </a:rPr>
              <a:t>(</a:t>
            </a:r>
            <a:r>
              <a:rPr lang="en-US" altLang="ko-KR" sz="3200" b="1" dirty="0" err="1">
                <a:latin typeface="+mj-ea"/>
              </a:rPr>
              <a:t>CoBra</a:t>
            </a:r>
            <a:r>
              <a:rPr lang="en-US" altLang="ko-KR" sz="3200" b="1" dirty="0">
                <a:latin typeface="+mj-ea"/>
              </a:rPr>
              <a:t> Platform </a:t>
            </a:r>
            <a:r>
              <a:rPr lang="ko-KR" altLang="en-US" sz="3200" b="1" dirty="0">
                <a:latin typeface="+mj-ea"/>
              </a:rPr>
              <a:t>개발</a:t>
            </a:r>
            <a:r>
              <a:rPr lang="en-US" altLang="ko-KR" sz="3200" b="1" dirty="0">
                <a:latin typeface="+mj-ea"/>
              </a:rPr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287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60" y="1565031"/>
            <a:ext cx="2789155" cy="5140937"/>
          </a:xfrm>
          <a:prstGeom prst="rect">
            <a:avLst/>
          </a:prstGeom>
        </p:spPr>
      </p:pic>
      <p:sp>
        <p:nvSpPr>
          <p:cNvPr id="4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Canon </a:t>
            </a:r>
            <a:r>
              <a:rPr lang="en-US" altLang="ko-KR" b="1" dirty="0"/>
              <a:t>P-215II</a:t>
            </a:r>
            <a:r>
              <a:rPr lang="en-US" altLang="ko-KR" b="1" dirty="0" smtClean="0"/>
              <a:t> (A4 </a:t>
            </a:r>
            <a:r>
              <a:rPr lang="ko-KR" altLang="en-US" b="1" dirty="0" smtClean="0"/>
              <a:t>포터블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1371597" y="1110355"/>
            <a:ext cx="1261884" cy="4546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기본사양정보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551133" y="4454363"/>
            <a:ext cx="902811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dirty="0" err="1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스캔정보</a:t>
            </a:r>
            <a:endParaRPr lang="ko-KR" altLang="en-US" sz="1400" b="1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110116" y="3817301"/>
            <a:ext cx="307648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가격 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: 440,000(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자사 홈페이지 기준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sz="1400" b="1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116" y="930753"/>
            <a:ext cx="2928984" cy="275669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70938" y="4688254"/>
            <a:ext cx="3683977" cy="1433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 </a:t>
            </a:r>
            <a:r>
              <a:rPr lang="ko-KR" altLang="en-US" sz="1600" dirty="0" smtClean="0"/>
              <a:t>스캐너는 최소 </a:t>
            </a:r>
            <a:r>
              <a:rPr lang="en-US" altLang="ko-KR" sz="1600" dirty="0" smtClean="0"/>
              <a:t>30ppm </a:t>
            </a:r>
            <a:r>
              <a:rPr lang="ko-KR" altLang="en-US" sz="1600" dirty="0" smtClean="0"/>
              <a:t>이상의 속도가 요구되며 포터블 타입의 </a:t>
            </a:r>
            <a:r>
              <a:rPr lang="en-US" altLang="ko-KR" sz="1600" dirty="0" smtClean="0"/>
              <a:t>DR </a:t>
            </a:r>
            <a:r>
              <a:rPr lang="ko-KR" altLang="en-US" sz="1600" dirty="0" smtClean="0"/>
              <a:t>스캐너를 개발하면 경쟁력이 있다고 생각됨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8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Canon DR-F120 (A4)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875568"/>
            <a:ext cx="3766771" cy="2183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1565031"/>
            <a:ext cx="3936044" cy="4982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1679332" y="1110355"/>
            <a:ext cx="1261884" cy="4546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기본사양정보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858868" y="4999486"/>
            <a:ext cx="902811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스캔정보</a:t>
            </a:r>
            <a:endParaRPr lang="ko-KR" altLang="en-US" sz="1400" b="1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867275" y="3059416"/>
            <a:ext cx="3076483" cy="5232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rtlCol="0" anchor="t">
            <a:spAutoFit/>
          </a:bodyPr>
          <a:lstStyle/>
          <a:p>
            <a:pPr defTabSz="910362" latinLnBrk="0">
              <a:lnSpc>
                <a:spcPct val="200000"/>
              </a:lnSpc>
            </a:pP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가격 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: 640,000(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자사 홈페이지 기준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)</a:t>
            </a:r>
            <a:endParaRPr lang="ko-KR" altLang="en-US" sz="1400" b="1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1953" y="4457700"/>
            <a:ext cx="3683977" cy="14331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DR </a:t>
            </a:r>
            <a:r>
              <a:rPr lang="ko-KR" altLang="en-US" sz="1600" dirty="0" smtClean="0"/>
              <a:t>스캐너는 최소 </a:t>
            </a:r>
            <a:r>
              <a:rPr lang="en-US" altLang="ko-KR" sz="1600" dirty="0" smtClean="0"/>
              <a:t>30ppm </a:t>
            </a:r>
            <a:r>
              <a:rPr lang="ko-KR" altLang="en-US" sz="1600" dirty="0" smtClean="0"/>
              <a:t>이상의 속도가 요구되며 현재 </a:t>
            </a:r>
            <a:r>
              <a:rPr lang="ko-KR" altLang="en-US" sz="1600" dirty="0" err="1" smtClean="0"/>
              <a:t>상기타입의</a:t>
            </a:r>
            <a:r>
              <a:rPr lang="ko-KR" altLang="en-US" sz="1600" dirty="0" smtClean="0"/>
              <a:t> 모델은 캐논에서 하나뿐이므로 좀더 </a:t>
            </a:r>
            <a:r>
              <a:rPr lang="ko-KR" altLang="en-US" sz="1600" dirty="0" err="1" smtClean="0"/>
              <a:t>스팩업을</a:t>
            </a:r>
            <a:r>
              <a:rPr lang="ko-KR" altLang="en-US" sz="1600" dirty="0" smtClean="0"/>
              <a:t> 하면 경쟁력이 있다고 생각됨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38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Canon DR-2140 (A3)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85" y="1229091"/>
            <a:ext cx="2817188" cy="233179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72" y="1229091"/>
            <a:ext cx="5354459" cy="502216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54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시장상황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DR </a:t>
            </a:r>
            <a:r>
              <a:rPr lang="ko-KR" altLang="en-US" sz="1800" b="1" dirty="0" smtClean="0"/>
              <a:t>스캐너는 연간 약 </a:t>
            </a:r>
            <a:r>
              <a:rPr lang="en-US" altLang="ko-KR" sz="1800" b="1" dirty="0" smtClean="0"/>
              <a:t>4~5</a:t>
            </a:r>
            <a:r>
              <a:rPr lang="ko-KR" altLang="en-US" sz="1800" b="1" dirty="0" smtClean="0"/>
              <a:t>만대 수준의 시장이 형성</a:t>
            </a:r>
            <a:endParaRPr lang="en-US" altLang="ko-KR" sz="1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 dirty="0" smtClean="0"/>
              <a:t>포터블 스캐너가 가장 인기가 많음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보통 은행에서 </a:t>
            </a:r>
            <a:r>
              <a:rPr lang="en-US" altLang="ko-KR" sz="1800" b="1" dirty="0" smtClean="0"/>
              <a:t>4-5</a:t>
            </a:r>
            <a:r>
              <a:rPr lang="ko-KR" altLang="en-US" sz="1800" b="1" dirty="0" smtClean="0"/>
              <a:t>천대 입찰 건이 多</a:t>
            </a:r>
            <a:r>
              <a:rPr lang="en-US" altLang="ko-KR" sz="1800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800" dirty="0" err="1" smtClean="0"/>
              <a:t>후지쯔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(FI 800R) </a:t>
            </a:r>
            <a:r>
              <a:rPr lang="ko-KR" altLang="en-US" sz="1800" dirty="0" smtClean="0"/>
              <a:t>분당 </a:t>
            </a:r>
            <a:r>
              <a:rPr lang="en-US" altLang="ko-KR" sz="1800" dirty="0" smtClean="0"/>
              <a:t>40</a:t>
            </a:r>
            <a:r>
              <a:rPr lang="ko-KR" altLang="en-US" sz="1800" dirty="0" smtClean="0"/>
              <a:t>매 </a:t>
            </a:r>
            <a:r>
              <a:rPr lang="en-US" altLang="ko-KR" sz="1600" dirty="0">
                <a:hlinkClick r:id="rId2" tooltip="링크 공유"/>
              </a:rPr>
              <a:t>https://</a:t>
            </a:r>
            <a:r>
              <a:rPr lang="en-US" altLang="ko-KR" sz="1600" dirty="0" smtClean="0">
                <a:hlinkClick r:id="rId2" tooltip="링크 공유"/>
              </a:rPr>
              <a:t>youtu.be/j5_hy1e74rg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800" dirty="0" err="1" smtClean="0"/>
              <a:t>Avision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(AD215) </a:t>
            </a:r>
            <a:r>
              <a:rPr lang="ko-KR" altLang="en-US" sz="1800" dirty="0"/>
              <a:t>분당 </a:t>
            </a:r>
            <a:r>
              <a:rPr lang="en-US" altLang="ko-KR" sz="1800" dirty="0"/>
              <a:t>40</a:t>
            </a:r>
            <a:r>
              <a:rPr lang="ko-KR" altLang="en-US" sz="1800" dirty="0" smtClean="0"/>
              <a:t>매 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youtu.be/VzfOa_v_pNo</a:t>
            </a:r>
            <a:endParaRPr lang="en-US" altLang="ko-KR" sz="1600" dirty="0" smtClean="0"/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374" y="1984285"/>
            <a:ext cx="1465385" cy="13480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019" y="1832823"/>
            <a:ext cx="1908409" cy="16509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746" y="2040001"/>
            <a:ext cx="3370282" cy="1292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07" y="4061112"/>
            <a:ext cx="2961909" cy="24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3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10" y="84819"/>
            <a:ext cx="3175540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필드테스트 컨셉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48098"/>
              </p:ext>
            </p:extLst>
          </p:nvPr>
        </p:nvGraphicFramePr>
        <p:xfrm>
          <a:off x="277089" y="2519218"/>
          <a:ext cx="8542715" cy="4145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7019">
                  <a:extLst>
                    <a:ext uri="{9D8B030D-6E8A-4147-A177-3AD203B41FA5}">
                      <a16:colId xmlns:a16="http://schemas.microsoft.com/office/drawing/2014/main" val="4161674926"/>
                    </a:ext>
                  </a:extLst>
                </a:gridCol>
                <a:gridCol w="2335877">
                  <a:extLst>
                    <a:ext uri="{9D8B030D-6E8A-4147-A177-3AD203B41FA5}">
                      <a16:colId xmlns:a16="http://schemas.microsoft.com/office/drawing/2014/main" val="1010818390"/>
                    </a:ext>
                  </a:extLst>
                </a:gridCol>
                <a:gridCol w="2335877">
                  <a:extLst>
                    <a:ext uri="{9D8B030D-6E8A-4147-A177-3AD203B41FA5}">
                      <a16:colId xmlns:a16="http://schemas.microsoft.com/office/drawing/2014/main" val="3914817208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2227182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필드테스트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r>
                        <a:rPr lang="ko-KR" altLang="en-US" sz="1600" dirty="0" smtClean="0"/>
                        <a:t>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안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5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결제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카드 결제만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카드 결제 </a:t>
                      </a:r>
                      <a:r>
                        <a:rPr lang="en-US" altLang="ko-KR" sz="1400" b="1" dirty="0" smtClean="0"/>
                        <a:t>&amp;</a:t>
                      </a:r>
                      <a:r>
                        <a:rPr lang="ko-KR" altLang="en-US" sz="1400" b="1" dirty="0" err="1" smtClean="0"/>
                        <a:t>에딧</a:t>
                      </a:r>
                      <a:r>
                        <a:rPr lang="ko-KR" altLang="en-US" sz="1400" b="1" dirty="0" smtClean="0"/>
                        <a:t> 결제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카드 결제 </a:t>
                      </a:r>
                      <a:r>
                        <a:rPr lang="en-US" altLang="ko-KR" sz="1400" b="1" dirty="0" smtClean="0"/>
                        <a:t>&amp;</a:t>
                      </a:r>
                      <a:r>
                        <a:rPr lang="ko-KR" altLang="en-US" sz="1400" b="1" dirty="0" err="1" smtClean="0"/>
                        <a:t>에딧</a:t>
                      </a:r>
                      <a:r>
                        <a:rPr lang="ko-KR" altLang="en-US" sz="1400" b="1" dirty="0" smtClean="0"/>
                        <a:t> 결제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62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로그인 기능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X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O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제공 </a:t>
                      </a:r>
                      <a:r>
                        <a:rPr lang="en-US" altLang="ko-KR" sz="1600" b="1" dirty="0" smtClean="0"/>
                        <a:t>PKG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DR Scanner,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카드 단말기</a:t>
                      </a:r>
                      <a:r>
                        <a:rPr lang="en-US" altLang="ko-KR" sz="1400" b="1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PC(TBD)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DR Scanner,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카드 단말기</a:t>
                      </a:r>
                      <a:r>
                        <a:rPr lang="en-US" altLang="ko-KR" sz="1400" b="1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PC(TBD)</a:t>
                      </a:r>
                      <a:endParaRPr lang="ko-KR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MFP</a:t>
                      </a:r>
                      <a:r>
                        <a:rPr lang="en-US" altLang="ko-KR" sz="1400" b="1" dirty="0" smtClean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b="1" dirty="0" smtClean="0"/>
                        <a:t>카드 단말기</a:t>
                      </a:r>
                      <a:r>
                        <a:rPr lang="en-US" altLang="ko-KR" sz="1400" b="1" dirty="0" smtClean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/>
                        <a:t>PC(TBD)</a:t>
                      </a:r>
                      <a:endParaRPr lang="ko-KR" altLang="en-US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93609"/>
                  </a:ext>
                </a:extLst>
              </a:tr>
              <a:tr h="25908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Soft</a:t>
                      </a:r>
                      <a:r>
                        <a:rPr lang="ko-KR" altLang="en-US" sz="1600" b="1" dirty="0" smtClean="0"/>
                        <a:t>개발 기능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에딧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결제 및 로그인 기능 실장 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에딧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결제 및 로그인 기능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실장 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31885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이메일 </a:t>
                      </a:r>
                      <a:r>
                        <a:rPr lang="ko-KR" altLang="en-US" sz="1400" b="1" dirty="0" err="1" smtClean="0">
                          <a:solidFill>
                            <a:srgbClr val="FF0000"/>
                          </a:solidFill>
                        </a:rPr>
                        <a:t>과금기능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 실장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이메일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과금기능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실장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이메일 </a:t>
                      </a:r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과금기능</a:t>
                      </a:r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</a:rPr>
                        <a:t> 실장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215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슬립 모드 예외처리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/>
                        <a:t>슬립 모드 예외처리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</a:rPr>
                        <a:t>Print/Copy/Fax </a:t>
                      </a:r>
                      <a:r>
                        <a:rPr lang="ko-KR" altLang="en-US" sz="1400" b="1" dirty="0" smtClean="0">
                          <a:solidFill>
                            <a:srgbClr val="FF0000"/>
                          </a:solidFill>
                        </a:rPr>
                        <a:t>과금기능실장</a:t>
                      </a:r>
                      <a:endParaRPr lang="en-US" altLang="ko-KR" sz="1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396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Agent</a:t>
                      </a:r>
                      <a:r>
                        <a:rPr lang="ko-KR" altLang="en-US" sz="1400" b="1" baseline="0" dirty="0" smtClean="0"/>
                        <a:t> 자동실행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Agent </a:t>
                      </a:r>
                      <a:r>
                        <a:rPr lang="ko-KR" altLang="en-US" sz="1400" b="1" baseline="0" dirty="0" smtClean="0"/>
                        <a:t>자동실행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Agent </a:t>
                      </a:r>
                      <a:r>
                        <a:rPr lang="ko-KR" altLang="en-US" sz="1400" b="1" baseline="0" dirty="0" smtClean="0"/>
                        <a:t>자동실행</a:t>
                      </a:r>
                      <a:endParaRPr lang="en-US" altLang="ko-KR" sz="14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5216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베타 평가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베타 평가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smtClean="0"/>
                        <a:t>베타 평가</a:t>
                      </a:r>
                      <a:endParaRPr lang="en-US" altLang="ko-KR" sz="1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57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리소스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1.3MM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2.1MM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4MM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79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예상 일정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5</a:t>
                      </a:r>
                      <a:r>
                        <a:rPr lang="ko-KR" altLang="en-US" sz="1400" b="1" dirty="0" smtClean="0"/>
                        <a:t>월 중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6</a:t>
                      </a:r>
                      <a:r>
                        <a:rPr lang="ko-KR" altLang="en-US" sz="1400" b="1" dirty="0" smtClean="0"/>
                        <a:t>월 중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8</a:t>
                      </a:r>
                      <a:r>
                        <a:rPr lang="ko-KR" altLang="en-US" sz="1400" b="1" dirty="0" smtClean="0"/>
                        <a:t>월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38727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77090" y="834708"/>
            <a:ext cx="8583996" cy="1318431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타겟 시장 </a:t>
            </a:r>
            <a:r>
              <a:rPr lang="en-US" altLang="ko-KR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스터디 카페</a:t>
            </a:r>
            <a:endParaRPr lang="en-US" altLang="ko-KR" sz="16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대수 </a:t>
            </a:r>
            <a:r>
              <a:rPr lang="en-US" altLang="ko-KR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 2</a:t>
            </a: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대</a:t>
            </a:r>
            <a:endParaRPr lang="en-US" altLang="ko-KR" sz="1600" b="1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대응 </a:t>
            </a:r>
            <a:r>
              <a:rPr lang="en-US" altLang="ko-KR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OS : Window</a:t>
            </a:r>
            <a:r>
              <a:rPr lang="ko-KR" altLang="en-US" sz="1600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만 대응</a:t>
            </a:r>
            <a:endParaRPr lang="en-US" altLang="ja-JP" sz="1143" b="1" kern="0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04109" y="2518756"/>
            <a:ext cx="2335876" cy="4148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1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0" y="2307807"/>
            <a:ext cx="9144000" cy="1358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smtClean="0">
                <a:latin typeface="+mj-ea"/>
              </a:rPr>
              <a:t>감사합니다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83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b="1" dirty="0" smtClean="0"/>
              <a:t>DR </a:t>
            </a:r>
            <a:r>
              <a:rPr lang="ko-KR" altLang="en-US" sz="1800" b="1" dirty="0" smtClean="0"/>
              <a:t>스캐너는 연간 약 </a:t>
            </a:r>
            <a:r>
              <a:rPr lang="en-US" altLang="ko-KR" sz="1800" b="1" dirty="0" smtClean="0"/>
              <a:t>2~3</a:t>
            </a:r>
            <a:r>
              <a:rPr lang="ko-KR" altLang="en-US" sz="1800" b="1" dirty="0" smtClean="0"/>
              <a:t>만대 </a:t>
            </a:r>
            <a:r>
              <a:rPr lang="ko-KR" altLang="en-US" sz="1800" b="1" dirty="0" smtClean="0"/>
              <a:t>수준의 시장이 형성</a:t>
            </a:r>
            <a:endParaRPr lang="en-US" altLang="ko-KR" sz="1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최근 포터블 스캐너 수요의 </a:t>
            </a:r>
            <a:r>
              <a:rPr lang="ko-KR" altLang="en-US" sz="1800" b="1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증가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보통 은행에서 </a:t>
            </a:r>
            <a:r>
              <a:rPr lang="en-US" altLang="ko-KR" sz="1800" b="1" dirty="0" smtClean="0"/>
              <a:t>4-5</a:t>
            </a:r>
            <a:r>
              <a:rPr lang="ko-KR" altLang="en-US" sz="1800" b="1" dirty="0" smtClean="0"/>
              <a:t>천대 입찰 건이 多</a:t>
            </a:r>
            <a:r>
              <a:rPr lang="en-US" altLang="ko-KR" sz="1800" b="1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00" dirty="0" smtClean="0"/>
          </a:p>
          <a:p>
            <a:pPr>
              <a:buFontTx/>
              <a:buChar char="-"/>
            </a:pP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Avision</a:t>
            </a:r>
            <a:r>
              <a:rPr lang="ko-KR" altLang="en-US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(AD215)</a:t>
            </a: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00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Meiryo" panose="020B0604030504040204" pitchFamily="34" charset="-128"/>
            </a:endParaRPr>
          </a:p>
          <a:p>
            <a:pPr>
              <a:buFontTx/>
              <a:buChar char="-"/>
            </a:pP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604030504040204" pitchFamily="34" charset="-128"/>
              </a:rPr>
              <a:t>IRIS (</a:t>
            </a:r>
            <a:r>
              <a:rPr lang="en-US" altLang="ko-KR" sz="18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604030504040204" pitchFamily="34" charset="-128"/>
              </a:rPr>
              <a:t>IRIScan</a:t>
            </a:r>
            <a:r>
              <a:rPr lang="en-US" altLang="ko-KR" sz="18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604030504040204" pitchFamily="34" charset="-128"/>
              </a:rPr>
              <a:t> pro5)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60" y="2135596"/>
            <a:ext cx="2961909" cy="248476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コンテンツ プレースホルダ 7"/>
          <p:cNvSpPr txBox="1">
            <a:spLocks/>
          </p:cNvSpPr>
          <p:nvPr/>
        </p:nvSpPr>
        <p:spPr bwMode="auto">
          <a:xfrm>
            <a:off x="3892874" y="2012504"/>
            <a:ext cx="3861942" cy="217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marL="0" indent="0" defTabSz="514350">
              <a:buClr>
                <a:srgbClr val="7F7F7F"/>
              </a:buClr>
              <a:buSzPct val="80000"/>
              <a:buNone/>
              <a:defRPr/>
            </a:pPr>
            <a:endParaRPr kumimoji="0" lang="en-US" altLang="ja-JP" sz="1350" kern="0" dirty="0">
              <a:solidFill>
                <a:prstClr val="black"/>
              </a:solidFill>
              <a:cs typeface="Arial Unicode MS" panose="020B0604020202020204" pitchFamily="50" charset="-128"/>
            </a:endParaRP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ko-KR" altLang="en-US" sz="1400" b="1" kern="0" dirty="0" err="1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스캔속도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: </a:t>
            </a:r>
            <a:r>
              <a:rPr kumimoji="0" lang="en-US" altLang="ko-KR" sz="1400" b="1" u="sng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2</a:t>
            </a:r>
            <a:r>
              <a:rPr kumimoji="0" lang="en-US" altLang="ja-JP" sz="1400" b="1" u="sng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0ppm / 40ipm</a:t>
            </a:r>
            <a:r>
              <a:rPr kumimoji="0" lang="en-US" altLang="ja-JP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(200dpi A4)</a:t>
            </a:r>
            <a:br>
              <a:rPr kumimoji="0" lang="en-US" altLang="ja-JP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</a:br>
            <a:r>
              <a:rPr kumimoji="0" lang="en-US" altLang="ja-JP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-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자체 소프트웨어 사용시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3ppm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증가</a:t>
            </a:r>
            <a:endParaRPr kumimoji="0" lang="en-US" altLang="ja-JP" sz="1400" b="1" kern="0" dirty="0">
              <a:solidFill>
                <a:prstClr val="black"/>
              </a:solidFill>
              <a:latin typeface="+mn-ea"/>
              <a:ea typeface="+mn-ea"/>
              <a:cs typeface="Arial Unicode MS" panose="020B0604020202020204" pitchFamily="50" charset="-128"/>
            </a:endParaRP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en-US" altLang="ja-JP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1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일 </a:t>
            </a:r>
            <a:r>
              <a:rPr kumimoji="0" lang="ko-KR" altLang="en-US" sz="1400" b="1" kern="0" dirty="0" err="1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처리가능량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: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최대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1,000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스캔</a:t>
            </a:r>
            <a:endParaRPr kumimoji="0" lang="ja-JP" altLang="en-US" sz="1400" b="1" kern="0" dirty="0">
              <a:solidFill>
                <a:prstClr val="black"/>
              </a:solidFill>
              <a:latin typeface="+mn-ea"/>
              <a:ea typeface="+mn-ea"/>
              <a:cs typeface="Arial Unicode MS" panose="020B0604020202020204" pitchFamily="50" charset="-128"/>
            </a:endParaRP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ko-KR" altLang="en-US" sz="1400" b="1" kern="0" dirty="0" err="1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적재용지량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 </a:t>
            </a:r>
            <a:r>
              <a:rPr kumimoji="0" lang="en-US" altLang="ja-JP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: 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최대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20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매</a:t>
            </a:r>
            <a:endParaRPr kumimoji="0" lang="en-US" altLang="ko-KR" sz="1400" b="1" kern="0" dirty="0">
              <a:solidFill>
                <a:prstClr val="black"/>
              </a:solidFill>
              <a:latin typeface="+mn-ea"/>
              <a:ea typeface="+mn-ea"/>
              <a:cs typeface="Arial Unicode MS" panose="020B0604020202020204" pitchFamily="50" charset="-128"/>
            </a:endParaRP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무게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+mn-ea"/>
                <a:ea typeface="+mn-ea"/>
                <a:cs typeface="Arial Unicode MS" panose="020B0604020202020204" pitchFamily="50" charset="-128"/>
              </a:rPr>
              <a:t>: 1.4kg</a:t>
            </a: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ko-KR" altLang="en-US" sz="1400" b="1" u="sng" kern="0" dirty="0" err="1">
                <a:solidFill>
                  <a:srgbClr val="000000"/>
                </a:solidFill>
                <a:latin typeface="+mn-ea"/>
                <a:ea typeface="+mn-ea"/>
                <a:cs typeface="Arial Unicode MS" panose="020B0604020202020204" pitchFamily="50" charset="-128"/>
              </a:rPr>
              <a:t>중송방지</a:t>
            </a:r>
            <a:r>
              <a:rPr kumimoji="0" lang="ko-KR" altLang="en-US" sz="1400" b="1" u="sng" kern="0" dirty="0">
                <a:solidFill>
                  <a:srgbClr val="000000"/>
                </a:solidFill>
                <a:latin typeface="+mn-ea"/>
                <a:ea typeface="+mn-ea"/>
                <a:cs typeface="Arial Unicode MS" panose="020B0604020202020204" pitchFamily="50" charset="-128"/>
              </a:rPr>
              <a:t> 초음파 센서</a:t>
            </a:r>
            <a:r>
              <a:rPr kumimoji="0" lang="ko-KR" altLang="en-US" sz="1400" b="1" kern="0" dirty="0">
                <a:solidFill>
                  <a:srgbClr val="000000"/>
                </a:solidFill>
                <a:latin typeface="+mn-ea"/>
                <a:ea typeface="+mn-ea"/>
                <a:cs typeface="Arial Unicode MS" panose="020B0604020202020204" pitchFamily="50" charset="-128"/>
              </a:rPr>
              <a:t> </a:t>
            </a:r>
            <a:r>
              <a:rPr kumimoji="0" lang="ko-KR" altLang="en-US" sz="1400" b="1" kern="0" dirty="0" smtClean="0">
                <a:solidFill>
                  <a:srgbClr val="000000"/>
                </a:solidFill>
                <a:latin typeface="+mn-ea"/>
                <a:ea typeface="+mn-ea"/>
                <a:cs typeface="Arial Unicode MS" panose="020B0604020202020204" pitchFamily="50" charset="-128"/>
              </a:rPr>
              <a:t>내장</a:t>
            </a:r>
            <a:endParaRPr kumimoji="0" lang="en-US" altLang="ko-KR" sz="1400" b="1" kern="0" dirty="0" smtClean="0">
              <a:solidFill>
                <a:srgbClr val="000000"/>
              </a:solidFill>
              <a:latin typeface="+mn-ea"/>
              <a:ea typeface="+mn-ea"/>
              <a:cs typeface="Arial Unicode MS" panose="020B0604020202020204" pitchFamily="50" charset="-128"/>
            </a:endParaRP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lang="en-US" altLang="ko-KR" sz="1400" dirty="0" smtClean="0">
                <a:hlinkClick r:id="rId4"/>
              </a:rPr>
              <a:t>https</a:t>
            </a:r>
            <a:r>
              <a:rPr lang="en-US" altLang="ko-KR" sz="1400" dirty="0">
                <a:hlinkClick r:id="rId4"/>
              </a:rPr>
              <a:t>://youtu.be/VzfOa_v_pNo</a:t>
            </a:r>
            <a:endParaRPr kumimoji="0" lang="en-US" altLang="ja-JP" sz="1400" b="1" u="sng" kern="0" dirty="0">
              <a:solidFill>
                <a:srgbClr val="000000"/>
              </a:solidFill>
              <a:latin typeface="+mn-ea"/>
              <a:ea typeface="+mn-ea"/>
              <a:cs typeface="Arial Unicode MS" panose="020B0604020202020204" pitchFamily="50" charset="-128"/>
            </a:endParaRPr>
          </a:p>
        </p:txBody>
      </p:sp>
      <p:sp>
        <p:nvSpPr>
          <p:cNvPr id="9" name="コンテンツ プレースホルダ 7"/>
          <p:cNvSpPr txBox="1">
            <a:spLocks/>
          </p:cNvSpPr>
          <p:nvPr/>
        </p:nvSpPr>
        <p:spPr bwMode="auto">
          <a:xfrm>
            <a:off x="3892874" y="5182935"/>
            <a:ext cx="4635664" cy="132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9pPr>
          </a:lstStyle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en-US" altLang="ja-JP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AD-215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와 동등 제품으로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Avision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에서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ODM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 </a:t>
            </a:r>
            <a:r>
              <a:rPr kumimoji="0" lang="ko-KR" altLang="en-US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대응 중      </a:t>
            </a:r>
            <a:r>
              <a:rPr kumimoji="0" lang="en-US" altLang="ko-KR" sz="1400" b="1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(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모델명만 다름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) </a:t>
            </a:r>
          </a:p>
          <a:p>
            <a:pPr marL="192881" indent="-192881" defTabSz="514350">
              <a:buClr>
                <a:srgbClr val="7F7F7F"/>
              </a:buClr>
              <a:buSzPct val="80000"/>
              <a:defRPr/>
            </a:pP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포터블스캐너 수요의 증가로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17-18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년도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CKBS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가 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IRIS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로부터 해당 제품 </a:t>
            </a:r>
            <a:r>
              <a:rPr kumimoji="0" lang="ko-KR" altLang="en-US" sz="1400" b="1" kern="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사입하여</a:t>
            </a:r>
            <a:r>
              <a:rPr kumimoji="0" lang="ko-KR" altLang="en-US" sz="1400" b="1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anose="020B0604020202020204" pitchFamily="50" charset="-128"/>
              </a:rPr>
              <a:t> 판매</a:t>
            </a:r>
            <a:endParaRPr kumimoji="0" lang="en-US" altLang="ja-JP" sz="14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anose="020B0604020202020204" pitchFamily="50" charset="-128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21" y="5282323"/>
            <a:ext cx="1145768" cy="12239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21" y="3607332"/>
            <a:ext cx="1093686" cy="10130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505" y="5266277"/>
            <a:ext cx="1429335" cy="115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53345" y="4557881"/>
            <a:ext cx="39059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 Total 7,127</a:t>
            </a:r>
            <a:r>
              <a:rPr lang="ko-KR" altLang="en-US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ja-JP" altLang="en-US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ja-JP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(27.6</a:t>
            </a:r>
            <a:r>
              <a:rPr lang="ko-KR" altLang="en-US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억원</a:t>
            </a:r>
            <a:r>
              <a:rPr lang="en-US" altLang="ja-JP" sz="1500" b="1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</a:t>
            </a:r>
            <a:endParaRPr lang="ko-KR" altLang="en-US" sz="1500" b="1" dirty="0">
              <a:solidFill>
                <a:srgbClr val="0000FF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38" name="Oval 23"/>
          <p:cNvSpPr/>
          <p:nvPr/>
        </p:nvSpPr>
        <p:spPr>
          <a:xfrm>
            <a:off x="4857795" y="4484977"/>
            <a:ext cx="2813851" cy="888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P-215II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시티은행 입찰 대응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P-208II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유통 판매 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DR-F120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조달 시장 판매 </a:t>
            </a:r>
            <a:endParaRPr lang="en-US" altLang="ja-JP" sz="1200" b="1" dirty="0">
              <a:solidFill>
                <a:schemeClr val="tx1">
                  <a:lumMod val="65000"/>
                  <a:lumOff val="35000"/>
                </a:schemeClr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59" y="4929122"/>
            <a:ext cx="50559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Personal: 8~20ppm </a:t>
            </a:r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Desktop:25~40ppm </a:t>
            </a:r>
          </a:p>
          <a:p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Department: 60ppm </a:t>
            </a:r>
            <a:r>
              <a:rPr lang="ja-JP" alt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Production : 60ppm~140ppm(A3</a:t>
            </a:r>
            <a:r>
              <a:rPr lang="ko-KR" altLang="en-US" sz="1050" dirty="0">
                <a:latin typeface="Meiryo UI" panose="020B0604030504040204" pitchFamily="34" charset="-128"/>
              </a:rPr>
              <a:t>대응</a:t>
            </a:r>
            <a:r>
              <a:rPr lang="en-US" altLang="ko-KR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105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29" y="1458913"/>
            <a:ext cx="4584995" cy="27701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8" y="1247897"/>
            <a:ext cx="3955261" cy="3281658"/>
          </a:xfrm>
          <a:prstGeom prst="rect">
            <a:avLst/>
          </a:prstGeom>
        </p:spPr>
      </p:pic>
      <p:sp>
        <p:nvSpPr>
          <p:cNvPr id="78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52400" y="779464"/>
            <a:ext cx="3461238" cy="468434"/>
          </a:xfrm>
        </p:spPr>
        <p:txBody>
          <a:bodyPr>
            <a:normAutofit/>
          </a:bodyPr>
          <a:lstStyle/>
          <a:p>
            <a:pPr lvl="0" defTabSz="457200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19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년 </a:t>
            </a:r>
            <a:r>
              <a: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DR Scanner </a:t>
            </a:r>
            <a:r>
              <a: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판매실적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57795" y="6184669"/>
            <a:ext cx="3078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※ A3 DR Scanner </a:t>
            </a:r>
            <a:r>
              <a:rPr lang="ko-KR" altLang="en-US" sz="1400" b="1" dirty="0" smtClean="0"/>
              <a:t>영업 판매 실적 없음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06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150859" y="2605411"/>
            <a:ext cx="2715818" cy="2519933"/>
            <a:chOff x="-238347" y="1423422"/>
            <a:chExt cx="4716540" cy="4158672"/>
          </a:xfrm>
        </p:grpSpPr>
        <p:graphicFrame>
          <p:nvGraphicFramePr>
            <p:cNvPr id="6" name="차트 5"/>
            <p:cNvGraphicFramePr/>
            <p:nvPr>
              <p:extLst/>
            </p:nvPr>
          </p:nvGraphicFramePr>
          <p:xfrm>
            <a:off x="-238347" y="1423422"/>
            <a:ext cx="4682756" cy="41586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241573" y="2336722"/>
              <a:ext cx="1146976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 err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Avision</a:t>
              </a:r>
              <a:endParaRPr lang="en-US" altLang="ko-KR" sz="825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21%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43063" y="3664199"/>
              <a:ext cx="1077791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Canon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14%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443766" y="4178284"/>
              <a:ext cx="1172510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Epson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29%</a:t>
              </a:r>
              <a:endParaRPr lang="ko-KR" altLang="en-US" sz="825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6149" y="3360565"/>
              <a:ext cx="1151625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Fujitsu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9%</a:t>
              </a:r>
              <a:endParaRPr lang="ko-KR" altLang="en-US" sz="825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4072" y="2789412"/>
              <a:ext cx="1024925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Kodak</a:t>
              </a: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6%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310" y="2275137"/>
              <a:ext cx="1374693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Panasonic</a:t>
              </a: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13%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03191" y="3097319"/>
              <a:ext cx="1375002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Brother </a:t>
              </a:r>
            </a:p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5%</a:t>
              </a:r>
              <a:endParaRPr lang="ko-KR" altLang="en-US" sz="825" b="1" dirty="0"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44555" y="5166407"/>
            <a:ext cx="12217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[‘18]</a:t>
            </a:r>
            <a:endParaRPr lang="ko-KR" altLang="en-US" sz="13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5805792" y="2638137"/>
            <a:ext cx="3153334" cy="2546064"/>
            <a:chOff x="4805045" y="1522657"/>
            <a:chExt cx="4682756" cy="4158672"/>
          </a:xfrm>
        </p:grpSpPr>
        <p:graphicFrame>
          <p:nvGraphicFramePr>
            <p:cNvPr id="50" name="차트 49"/>
            <p:cNvGraphicFramePr/>
            <p:nvPr>
              <p:extLst/>
            </p:nvPr>
          </p:nvGraphicFramePr>
          <p:xfrm>
            <a:off x="4805045" y="1522657"/>
            <a:ext cx="4682756" cy="41586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7571610" y="2755125"/>
              <a:ext cx="868165" cy="5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 err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Avision</a:t>
              </a:r>
              <a:endParaRPr lang="en-US" altLang="ko-KR" sz="825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32%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147186" y="4263476"/>
              <a:ext cx="1077792" cy="772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Canon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14%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59521" y="4106557"/>
              <a:ext cx="1172510" cy="82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Epson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22%</a:t>
              </a:r>
              <a:endParaRPr lang="ko-KR" altLang="en-US" sz="900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93202" y="3125920"/>
              <a:ext cx="910812" cy="829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Fujitsu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11%</a:t>
              </a:r>
              <a:endParaRPr lang="ko-KR" altLang="en-US" sz="900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984333" y="2259440"/>
              <a:ext cx="1064273" cy="546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Kodak</a:t>
              </a:r>
            </a:p>
            <a:p>
              <a:pPr algn="ctr"/>
              <a:r>
                <a:rPr lang="en-US" altLang="ko-KR" sz="788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3%</a:t>
              </a:r>
              <a:endParaRPr lang="ko-KR" altLang="en-US" sz="788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0562" y="2294752"/>
              <a:ext cx="1244232" cy="5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Panasonic</a:t>
              </a: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10%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456140" y="4429888"/>
              <a:ext cx="956504" cy="5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Brother </a:t>
              </a:r>
            </a:p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3%</a:t>
              </a:r>
              <a:endParaRPr lang="ko-KR" altLang="en-US" sz="825" b="1" dirty="0"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821363" y="5178043"/>
            <a:ext cx="12217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[’19]</a:t>
            </a:r>
            <a:endParaRPr lang="ko-KR" altLang="en-US" sz="13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31038" y="2663026"/>
            <a:ext cx="2696365" cy="2519933"/>
            <a:chOff x="-238347" y="1423422"/>
            <a:chExt cx="4682756" cy="4158672"/>
          </a:xfrm>
        </p:grpSpPr>
        <p:graphicFrame>
          <p:nvGraphicFramePr>
            <p:cNvPr id="39" name="차트 38"/>
            <p:cNvGraphicFramePr/>
            <p:nvPr>
              <p:extLst/>
            </p:nvPr>
          </p:nvGraphicFramePr>
          <p:xfrm>
            <a:off x="-238347" y="1423422"/>
            <a:ext cx="4682756" cy="41586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941523" y="1940524"/>
              <a:ext cx="1606319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 err="1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Avision</a:t>
              </a:r>
              <a:endParaRPr lang="en-US" altLang="ko-KR" sz="825" b="1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endParaRP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12%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66247" y="3229834"/>
              <a:ext cx="1682111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Canon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19%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07258" y="4201972"/>
              <a:ext cx="1744117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Epson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26%</a:t>
              </a:r>
              <a:endParaRPr lang="ko-KR" altLang="en-US" sz="825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5778" y="3725391"/>
              <a:ext cx="910812" cy="78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Fujitsu</a:t>
              </a:r>
            </a:p>
            <a:p>
              <a:pPr algn="ctr"/>
              <a:r>
                <a:rPr lang="en-US" altLang="ko-KR" sz="825" b="1" dirty="0">
                  <a:solidFill>
                    <a:schemeClr val="tx2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12%</a:t>
              </a:r>
              <a:endParaRPr lang="ko-KR" altLang="en-US" sz="825" b="1" dirty="0">
                <a:solidFill>
                  <a:schemeClr val="tx2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-128279" y="3099618"/>
              <a:ext cx="1425526" cy="552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88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Kodak</a:t>
              </a:r>
            </a:p>
            <a:p>
              <a:pPr algn="ctr"/>
              <a:r>
                <a:rPr lang="en-US" altLang="ko-KR" sz="788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6%</a:t>
              </a:r>
              <a:endParaRPr lang="ko-KR" altLang="en-US" sz="788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443" y="2534890"/>
              <a:ext cx="1390583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Panasonic</a:t>
              </a:r>
            </a:p>
            <a:p>
              <a:pPr algn="ctr"/>
              <a:r>
                <a:rPr lang="en-US" altLang="ko-KR" sz="825" b="1" dirty="0">
                  <a:solidFill>
                    <a:schemeClr val="bg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11%</a:t>
              </a:r>
              <a:endParaRPr lang="ko-KR" altLang="en-US" sz="825" b="1" dirty="0">
                <a:solidFill>
                  <a:schemeClr val="bg1"/>
                </a:solidFill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92549" y="2371941"/>
              <a:ext cx="1375002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Brother </a:t>
              </a:r>
            </a:p>
            <a:p>
              <a:pPr algn="ctr"/>
              <a:r>
                <a:rPr lang="en-US" altLang="ko-KR" sz="825" b="1" dirty="0">
                  <a:latin typeface="Meiryo" panose="020B0604030504040204" pitchFamily="34" charset="-128"/>
                  <a:ea typeface="Meiryo" panose="020B0604030504040204" pitchFamily="34" charset="-128"/>
                  <a:cs typeface="Meiryo" panose="020B0604030504040204" pitchFamily="34" charset="-128"/>
                </a:rPr>
                <a:t>5%</a:t>
              </a:r>
              <a:endParaRPr lang="ko-KR" altLang="en-US" sz="825" b="1" dirty="0">
                <a:latin typeface="Meiryo" panose="020B0604030504040204" pitchFamily="34" charset="-128"/>
                <a:cs typeface="Meiryo" panose="020B0604030504040204" pitchFamily="34" charset="-128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04783" y="5470502"/>
            <a:ext cx="953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23,000</a:t>
            </a:r>
            <a:r>
              <a:rPr lang="ko-KR" altLang="en-US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ko-KR" altLang="en-US" sz="10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650" y="5193503"/>
            <a:ext cx="12217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[‘17]</a:t>
            </a:r>
            <a:endParaRPr lang="ko-KR" altLang="en-US" sz="13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449524" y="5459957"/>
            <a:ext cx="2284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(Canon: 3,874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M/S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위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endParaRPr lang="ko-KR" altLang="en-US" sz="90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72730" y="5470502"/>
            <a:ext cx="953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25,605</a:t>
            </a:r>
            <a:r>
              <a:rPr lang="ko-KR" altLang="en-US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ko-KR" altLang="en-US" sz="10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71151" y="5470502"/>
            <a:ext cx="953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35,578</a:t>
            </a:r>
            <a:r>
              <a:rPr lang="ko-KR" altLang="en-US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ko-KR" sz="105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endParaRPr lang="ko-KR" altLang="en-US" sz="10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9706" y="5468491"/>
            <a:ext cx="953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err="1">
                <a:latin typeface="Meiryo" panose="020B0604030504040204" pitchFamily="34" charset="-128"/>
                <a:cs typeface="Meiryo" panose="020B0604030504040204" pitchFamily="34" charset="-128"/>
              </a:rPr>
              <a:t>전체시장</a:t>
            </a:r>
            <a:endParaRPr lang="ko-KR" altLang="en-US" sz="105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11872" y="5463077"/>
            <a:ext cx="2284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(Canon: 3,405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M/S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ko-KR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위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endParaRPr lang="ko-KR" altLang="en-US" sz="90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43979" y="5460825"/>
            <a:ext cx="22849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(Canon: 4,715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M/S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en-US" altLang="ko-KR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r>
              <a:rPr lang="ko-KR" altLang="en-US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위</a:t>
            </a:r>
            <a:r>
              <a:rPr lang="en-US" altLang="ja-JP" sz="900" b="1" dirty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</a:t>
            </a:r>
            <a:endParaRPr lang="ko-KR" altLang="en-US" sz="900" b="1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4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52400" y="779463"/>
            <a:ext cx="8777288" cy="5341937"/>
          </a:xfrm>
        </p:spPr>
        <p:txBody>
          <a:bodyPr>
            <a:normAutofit/>
          </a:bodyPr>
          <a:lstStyle/>
          <a:p>
            <a:pPr lvl="0" defTabSz="457200" latinLnBrk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시장점유율 </a:t>
            </a:r>
            <a:r>
              <a:rPr lang="en-US" altLang="ko-KR" sz="16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: Canon DR</a:t>
            </a:r>
            <a:r>
              <a:rPr lang="ko-KR" altLang="en-US" sz="16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스캐너는 </a:t>
            </a:r>
            <a:r>
              <a:rPr lang="en-US" altLang="ko-KR" sz="16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2-3</a:t>
            </a:r>
            <a:r>
              <a:rPr lang="ko-KR" altLang="en-US" sz="16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위 </a:t>
            </a:r>
            <a:endParaRPr lang="en-US" altLang="ko-KR" sz="1600" b="1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285750" lvl="0" indent="-285750" defTabSz="457200"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최근 스캐너 전체 대수가 늘어난 요인은 </a:t>
            </a:r>
            <a:r>
              <a:rPr lang="ko-KR" altLang="en-US" sz="1400" b="1" dirty="0">
                <a:solidFill>
                  <a:srgbClr val="C0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포터블 스캐너 수요의 증가 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Avision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포터블 스캐너 우세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) </a:t>
            </a:r>
          </a:p>
          <a:p>
            <a:pPr marL="285750" lvl="0" indent="-285750" defTabSz="457200" latinLnBrk="0"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altLang="ko-KR" sz="1400" b="1" dirty="0" err="1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ADF+Flatbed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의 경우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20ppm 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시장 전체 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500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/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년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50ppm 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시장 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100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대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/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년 이며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최근 </a:t>
            </a:r>
            <a:r>
              <a:rPr lang="en-US" altLang="ko-KR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3</a:t>
            </a:r>
            <a:r>
              <a:rPr lang="ko-KR" altLang="en-US" sz="1400" b="1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년간 감소 추세 </a:t>
            </a:r>
            <a:endParaRPr lang="ko-KR" altLang="en-US" sz="1400" b="1" dirty="0">
              <a:solidFill>
                <a:prstClr val="black"/>
              </a:solidFill>
              <a:latin typeface="Meiryo" panose="020B0604030504040204" pitchFamily="34" charset="-128"/>
              <a:cs typeface="Meiryo" panose="020B0604030504040204" pitchFamily="34" charset="-128"/>
            </a:endParaRPr>
          </a:p>
          <a:p>
            <a:pPr marL="0" indent="0">
              <a:buNone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67963" y="1995031"/>
            <a:ext cx="1631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[</a:t>
            </a:r>
            <a:r>
              <a:rPr lang="ko-KR" altLang="en-US" sz="1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출처</a:t>
            </a:r>
            <a:r>
              <a:rPr lang="ja-JP" altLang="en-US" sz="1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：</a:t>
            </a:r>
            <a:r>
              <a:rPr lang="en-US" altLang="ko-KR" sz="1100" dirty="0" smtClean="0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rPr>
              <a:t>Korea IDC] </a:t>
            </a:r>
            <a:endParaRPr lang="ko-KR" altLang="en-US" sz="1100" dirty="0">
              <a:latin typeface="Meiryo" panose="020B0604030504040204" pitchFamily="34" charset="-128"/>
              <a:cs typeface="Meiryo" panose="020B0604030504040204" pitchFamily="34" charset="-128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2010" y="84819"/>
            <a:ext cx="2816468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현재 시장상황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68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10" y="84819"/>
            <a:ext cx="6655660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en-US" altLang="ko-KR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DR</a:t>
            </a: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스캐너 기본 요건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하기 고객요구사항 참조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)</a:t>
            </a:r>
            <a:endParaRPr lang="en-US" altLang="ja-JP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328" t="3286"/>
          <a:stretch/>
        </p:blipFill>
        <p:spPr>
          <a:xfrm>
            <a:off x="228600" y="1241026"/>
            <a:ext cx="4188441" cy="46356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89726" y="2836105"/>
            <a:ext cx="1724972" cy="29990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/>
          <p:cNvSpPr/>
          <p:nvPr/>
        </p:nvSpPr>
        <p:spPr>
          <a:xfrm>
            <a:off x="889726" y="3348491"/>
            <a:ext cx="1724972" cy="1385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직사각형 11"/>
          <p:cNvSpPr/>
          <p:nvPr/>
        </p:nvSpPr>
        <p:spPr>
          <a:xfrm>
            <a:off x="889726" y="5031299"/>
            <a:ext cx="2062994" cy="33303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52" y="1640693"/>
            <a:ext cx="4280012" cy="39187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70982" y="3262428"/>
            <a:ext cx="3735264" cy="56222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/>
          <p:cNvSpPr/>
          <p:nvPr/>
        </p:nvSpPr>
        <p:spPr>
          <a:xfrm>
            <a:off x="5308522" y="4353502"/>
            <a:ext cx="747322" cy="2212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24897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10" y="84819"/>
            <a:ext cx="2098322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스펙 비교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aphicFrame>
        <p:nvGraphicFramePr>
          <p:cNvPr id="1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50935"/>
              </p:ext>
            </p:extLst>
          </p:nvPr>
        </p:nvGraphicFramePr>
        <p:xfrm>
          <a:off x="171730" y="747287"/>
          <a:ext cx="8770048" cy="58996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6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8304">
                <a:tc>
                  <a:txBody>
                    <a:bodyPr/>
                    <a:lstStyle/>
                    <a:p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A4 DR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CANON</a:t>
                      </a:r>
                      <a:r>
                        <a:rPr kumimoji="1" lang="en-US" altLang="ja-JP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 </a:t>
                      </a:r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DR F120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HP 2500f1</a:t>
                      </a:r>
                    </a:p>
                  </a:txBody>
                  <a:tcPr marL="48986" marR="48986" marT="22609" marB="22609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65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제품이미지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81521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가격 정보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\113,192(</a:t>
                      </a:r>
                      <a:r>
                        <a:rPr kumimoji="1" lang="ko-KR" altLang="en-US" sz="14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관리원가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3)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￦640,000(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판매가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￦457,000(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eiryo UI" panose="020B0604030504040204" pitchFamily="34" charset="-128"/>
                        </a:rPr>
                        <a:t>판매가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스캔 타입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반전반송</a:t>
                      </a:r>
                      <a:endParaRPr kumimoji="1" lang="en-US" altLang="ja-JP" sz="1400" b="1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1PDS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1PDS</a:t>
                      </a: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스캔 속도 </a:t>
                      </a:r>
                      <a:r>
                        <a:rPr kumimoji="1"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(</a:t>
                      </a:r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단면</a:t>
                      </a:r>
                      <a:r>
                        <a:rPr kumimoji="1"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/</a:t>
                      </a:r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양면</a:t>
                      </a:r>
                      <a:r>
                        <a:rPr kumimoji="1" lang="en-US" altLang="ko-KR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22ppm/8ppm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20ppm/</a:t>
                      </a:r>
                      <a:r>
                        <a:rPr kumimoji="1" lang="en-US" altLang="ja-JP" sz="1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36ipm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20ppm/</a:t>
                      </a:r>
                      <a:r>
                        <a:rPr kumimoji="1" lang="en-US" altLang="ja-JP" sz="1400" b="0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40ipm</a:t>
                      </a: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급지용량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50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매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50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매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50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eiryo UI" panose="020B0604030504040204" pitchFamily="34" charset="-128"/>
                        </a:rPr>
                        <a:t>매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광학센서 타입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CIS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CIS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CIS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r>
                        <a:rPr lang="ko-KR" altLang="en-US" sz="1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제품크기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385×369×200mm</a:t>
                      </a:r>
                      <a:endParaRPr lang="ko-KR" altLang="en-US" sz="140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469×335×120mm</a:t>
                      </a:r>
                      <a:endParaRPr lang="ko-KR" altLang="en-US" sz="140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451×351×122mm</a:t>
                      </a:r>
                      <a:endParaRPr lang="ko-KR" altLang="en-US" sz="140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LCD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5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행 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LCD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X(LED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표시 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7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개</a:t>
                      </a: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Key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10Key/Hard Key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Hard Key(6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개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Hard Key(5</a:t>
                      </a:r>
                      <a:r>
                        <a:rPr kumimoji="1" lang="ko-KR" altLang="en-US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개</a:t>
                      </a:r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과금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 (UPO</a:t>
                      </a:r>
                      <a:r>
                        <a:rPr kumimoji="1" lang="ko-KR" altLang="en-US" sz="14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연동</a:t>
                      </a:r>
                      <a:r>
                        <a:rPr kumimoji="1" lang="en-US" altLang="ja-JP" sz="14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en-US" altLang="ja-JP" sz="14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WiFi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802.11n</a:t>
                      </a:r>
                      <a:endParaRPr kumimoji="1" lang="en-US" altLang="ja-JP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802.11n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Ethernet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100 Mbps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100 Mbps</a:t>
                      </a: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E-Mail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  <a:r>
                        <a:rPr kumimoji="1" lang="en-US" altLang="ja-JP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(PC</a:t>
                      </a:r>
                      <a:r>
                        <a:rPr kumimoji="1" lang="ko-KR" altLang="en-US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드라이버로지원</a:t>
                      </a:r>
                      <a:r>
                        <a:rPr kumimoji="1" lang="en-US" altLang="ko-KR" sz="12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30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SMB</a:t>
                      </a:r>
                      <a:endParaRPr kumimoji="1" lang="ja-JP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+mn-ea"/>
                        </a:rPr>
                        <a:t>TWIAN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+mn-ea"/>
                        </a:rPr>
                        <a:t>드라이버지원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O</a:t>
                      </a: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89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맑은 고딕" panose="020B0503020000020004" pitchFamily="50" charset="-127"/>
                          <a:ea typeface="+mn-ea"/>
                        </a:rPr>
                        <a:t>PC</a:t>
                      </a:r>
                      <a:r>
                        <a:rPr lang="ko-KR" altLang="en-US" sz="1400" b="1" baseline="0" dirty="0" smtClean="0">
                          <a:latin typeface="맑은 고딕" panose="020B0503020000020004" pitchFamily="50" charset="-127"/>
                          <a:ea typeface="+mn-ea"/>
                        </a:rPr>
                        <a:t> 소프트웨어</a:t>
                      </a:r>
                      <a:r>
                        <a:rPr lang="ko-KR" altLang="en-US" sz="1400" b="1" dirty="0" smtClean="0">
                          <a:latin typeface="맑은 고딕" panose="020B0503020000020004" pitchFamily="50" charset="-127"/>
                          <a:ea typeface="+mn-ea"/>
                        </a:rPr>
                        <a:t> 주요 기능</a:t>
                      </a: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eiryo UI" panose="020B0604030504040204" pitchFamily="34" charset="-128"/>
                        </a:rPr>
                        <a:t>X</a:t>
                      </a:r>
                      <a:endParaRPr kumimoji="1" lang="ja-JP" altLang="en-US" sz="14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eiryo UI" panose="020B0604030504040204" pitchFamily="34" charset="-128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자동공백제거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i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기울기보정</a:t>
                      </a:r>
                      <a:endParaRPr lang="en-US" altLang="ko-KR" sz="140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8986" marR="48986" marT="22609" marB="226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자동공백제거</a:t>
                      </a:r>
                      <a:r>
                        <a:rPr lang="en-US" altLang="ko-KR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400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기울기 보정</a:t>
                      </a:r>
                      <a:endParaRPr lang="en-US" altLang="ko-KR" sz="1400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8986" marR="48986" marT="22609" marB="22609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992613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620949" y="1121593"/>
            <a:ext cx="1819166" cy="1076488"/>
            <a:chOff x="-707834" y="3415240"/>
            <a:chExt cx="2815800" cy="146156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308" b="85846" l="15385" r="852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9" t="16405" r="15726" b="54462"/>
            <a:stretch/>
          </p:blipFill>
          <p:spPr>
            <a:xfrm>
              <a:off x="-705573" y="3415240"/>
              <a:ext cx="2813539" cy="120247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308" b="85846" l="15385" r="852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9" t="54065" r="15726" b="39658"/>
            <a:stretch/>
          </p:blipFill>
          <p:spPr>
            <a:xfrm>
              <a:off x="-707834" y="4617721"/>
              <a:ext cx="2813539" cy="259080"/>
            </a:xfrm>
            <a:prstGeom prst="rect">
              <a:avLst/>
            </a:prstGeom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5"/>
          <a:srcRect l="4299" t="4999" r="4436" b="14480"/>
          <a:stretch/>
        </p:blipFill>
        <p:spPr>
          <a:xfrm>
            <a:off x="4766808" y="1214614"/>
            <a:ext cx="1922677" cy="983467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t="1392" r="760" b="2622"/>
          <a:stretch/>
        </p:blipFill>
        <p:spPr>
          <a:xfrm>
            <a:off x="6887873" y="1459527"/>
            <a:ext cx="1993149" cy="7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10" y="84819"/>
            <a:ext cx="5823701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A4 &amp; A3 Document Scanner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10693" y="888023"/>
            <a:ext cx="4203044" cy="5855677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23170" y="888023"/>
            <a:ext cx="4203044" cy="5855677"/>
          </a:xfrm>
          <a:prstGeom prst="rect">
            <a:avLst/>
          </a:prstGeom>
          <a:solidFill>
            <a:schemeClr val="accent6">
              <a:lumMod val="20000"/>
              <a:lumOff val="80000"/>
              <a:alpha val="37000"/>
            </a:schemeClr>
          </a:solidFill>
          <a:ln w="31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890313" y="1972832"/>
            <a:ext cx="2844330" cy="1580777"/>
            <a:chOff x="719881" y="1306420"/>
            <a:chExt cx="2844330" cy="1580777"/>
          </a:xfrm>
        </p:grpSpPr>
        <p:sp>
          <p:nvSpPr>
            <p:cNvPr id="29" name="직사각형 28"/>
            <p:cNvSpPr/>
            <p:nvPr/>
          </p:nvSpPr>
          <p:spPr>
            <a:xfrm>
              <a:off x="719881" y="2552219"/>
              <a:ext cx="2844330" cy="33497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782750" y="2595323"/>
              <a:ext cx="1648889" cy="2453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271MA_SCNT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>
              <a:spLocks noChangeAspect="1"/>
            </p:cNvSpPr>
            <p:nvPr/>
          </p:nvSpPr>
          <p:spPr>
            <a:xfrm>
              <a:off x="2502809" y="2598310"/>
              <a:ext cx="975473" cy="2453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SMPS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3"/>
            <a:srcRect l="17923" t="20490" r="68512" b="58367"/>
            <a:stretch/>
          </p:blipFill>
          <p:spPr>
            <a:xfrm>
              <a:off x="735400" y="1306420"/>
              <a:ext cx="2828811" cy="1239981"/>
            </a:xfrm>
            <a:prstGeom prst="rect">
              <a:avLst/>
            </a:prstGeom>
          </p:spPr>
        </p:pic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1647332" y="1700764"/>
              <a:ext cx="989427" cy="246221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ja-JP" sz="1000" b="1" i="0" u="none" strike="noStrike" kern="1200" cap="none" spc="0" normalizeH="0" baseline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/>
                  <a:ea typeface="ＭＳ Ｐゴシック" pitchFamily="50" charset="-128"/>
                </a:rPr>
                <a:t>271</a:t>
              </a:r>
              <a:r>
                <a:rPr kumimoji="1" lang="en-US" altLang="ja-JP" sz="1000" b="1" dirty="0" smtClean="0">
                  <a:solidFill>
                    <a:prstClr val="black"/>
                  </a:solidFill>
                  <a:latin typeface="Meiryo UI"/>
                  <a:ea typeface="ＭＳ Ｐゴシック" pitchFamily="50" charset="-128"/>
                </a:rPr>
                <a:t>MA</a:t>
              </a:r>
              <a:r>
                <a:rPr kumimoji="1" lang="ja-JP" altLang="en-US" sz="1000" b="1" dirty="0">
                  <a:solidFill>
                    <a:prstClr val="black"/>
                  </a:solidFill>
                  <a:latin typeface="Meiryo UI"/>
                  <a:ea typeface="ＭＳ Ｐゴシック" pitchFamily="50" charset="-128"/>
                </a:rPr>
                <a:t>流用</a:t>
              </a:r>
              <a:endParaRPr kumimoji="1" lang="ja-JP" altLang="en-US" sz="10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ＭＳ Ｐゴシック" pitchFamily="50" charset="-128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409232" y="1852835"/>
            <a:ext cx="2851901" cy="1700774"/>
            <a:chOff x="5195454" y="1134790"/>
            <a:chExt cx="2851901" cy="1700774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5454" y="1134790"/>
              <a:ext cx="2851901" cy="1024374"/>
            </a:xfrm>
            <a:prstGeom prst="rect">
              <a:avLst/>
            </a:prstGeom>
          </p:spPr>
        </p:pic>
        <p:sp>
          <p:nvSpPr>
            <p:cNvPr id="52" name="직사각형 51"/>
            <p:cNvSpPr/>
            <p:nvPr/>
          </p:nvSpPr>
          <p:spPr>
            <a:xfrm>
              <a:off x="5281542" y="2500586"/>
              <a:ext cx="2757021" cy="3349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>
              <a:spLocks noChangeAspect="1"/>
            </p:cNvSpPr>
            <p:nvPr/>
          </p:nvSpPr>
          <p:spPr>
            <a:xfrm>
              <a:off x="5338563" y="2543690"/>
              <a:ext cx="1667279" cy="2453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297NP_</a:t>
              </a:r>
              <a:r>
                <a:rPr lang="ko-KR" altLang="en-US" sz="1200" b="1" dirty="0" smtClean="0">
                  <a:solidFill>
                    <a:schemeClr val="bg1"/>
                  </a:solidFill>
                </a:rPr>
                <a:t>메인보드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 rotWithShape="1">
            <a:blip r:embed="rId3"/>
            <a:srcRect l="19531" t="32387" r="69912" b="58367"/>
            <a:stretch/>
          </p:blipFill>
          <p:spPr>
            <a:xfrm>
              <a:off x="5510117" y="2073958"/>
              <a:ext cx="2201594" cy="445000"/>
            </a:xfrm>
            <a:prstGeom prst="rect">
              <a:avLst/>
            </a:prstGeom>
          </p:spPr>
        </p:pic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6138041" y="1751364"/>
              <a:ext cx="989437" cy="2578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/>
                  <a:ea typeface="ＭＳ Ｐゴシック" pitchFamily="50" charset="-128"/>
                </a:rPr>
                <a:t>A297NP</a:t>
              </a:r>
              <a:r>
                <a:rPr kumimoji="1" lang="ja-JP" altLang="en-US" sz="1000" b="1" i="0" u="none" strike="noStrike" kern="120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/>
                  <a:ea typeface="ＭＳ Ｐゴシック" pitchFamily="50" charset="-128"/>
                </a:rPr>
                <a:t>流用</a:t>
              </a:r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210693" y="853468"/>
            <a:ext cx="420304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Step1-1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500" b="1" dirty="0" smtClean="0">
              <a:latin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A4 </a:t>
            </a:r>
            <a:r>
              <a:rPr lang="en-US" altLang="ko-KR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DR-Scanner 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개발 및 </a:t>
            </a:r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UPO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시스템과 </a:t>
            </a:r>
            <a:r>
              <a:rPr lang="en-US" altLang="ko-KR" sz="1400" b="1" dirty="0" err="1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CoBra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의 </a:t>
            </a:r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Send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기능을 연동한 </a:t>
            </a:r>
            <a:r>
              <a:rPr lang="ko-KR" altLang="en-US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스캔 </a:t>
            </a:r>
            <a:r>
              <a:rPr lang="ko-KR" altLang="en-US" sz="1400" b="1" dirty="0" err="1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과금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기능 추가                                         </a:t>
            </a:r>
            <a:r>
              <a:rPr lang="en-US" altLang="ko-KR" sz="12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(Prototype</a:t>
            </a:r>
            <a:r>
              <a:rPr lang="en-US" altLang="ko-KR" sz="12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)</a:t>
            </a:r>
            <a:endParaRPr lang="en-US" altLang="ko-KR" sz="1200" b="1" dirty="0">
              <a:latin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84452" y="848363"/>
            <a:ext cx="420304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맑은 고딕" panose="020B0503020000020004" pitchFamily="50" charset="-127"/>
              </a:rPr>
              <a:t>Step1-2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500" b="1" dirty="0" smtClean="0">
              <a:latin typeface="맑은 고딕" panose="020B0503020000020004" pitchFamily="50" charset="-127"/>
            </a:endParaRPr>
          </a:p>
          <a:p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A4, A3 DR-Scanner </a:t>
            </a:r>
            <a:r>
              <a:rPr lang="ko-KR" altLang="en-US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개발 및 </a:t>
            </a:r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UPO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시스템과 </a:t>
            </a:r>
            <a:r>
              <a:rPr lang="en-US" altLang="ko-KR" sz="1400" b="1" dirty="0" err="1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CoBra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의 </a:t>
            </a:r>
            <a:r>
              <a:rPr lang="en-US" altLang="ko-KR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Send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기능을 연동한 </a:t>
            </a:r>
            <a:r>
              <a:rPr lang="ko-KR" altLang="en-US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스캔 </a:t>
            </a:r>
            <a:r>
              <a:rPr lang="ko-KR" altLang="en-US" sz="1400" b="1" dirty="0" err="1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과금</a:t>
            </a:r>
            <a:r>
              <a:rPr lang="ko-KR" altLang="en-US" sz="1400" b="1" dirty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 </a:t>
            </a:r>
            <a:r>
              <a:rPr lang="ko-KR" altLang="en-US" sz="1400" b="1" dirty="0" smtClean="0">
                <a:solidFill>
                  <a:prstClr val="black"/>
                </a:solidFill>
                <a:latin typeface="Meiryo UI" panose="020B0604030504040204" pitchFamily="34" charset="-128"/>
                <a:cs typeface="Meiryo UI" panose="020B0604030504040204" pitchFamily="34" charset="-128"/>
              </a:rPr>
              <a:t>기능 추가</a:t>
            </a:r>
            <a:endParaRPr lang="en-US" altLang="ko-KR" sz="1400" b="1" dirty="0">
              <a:latin typeface="맑은 고딕" panose="020B0503020000020004" pitchFamily="50" charset="-127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07034"/>
              </p:ext>
            </p:extLst>
          </p:nvPr>
        </p:nvGraphicFramePr>
        <p:xfrm>
          <a:off x="319332" y="3672914"/>
          <a:ext cx="3985766" cy="291084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04111">
                  <a:extLst>
                    <a:ext uri="{9D8B030D-6E8A-4147-A177-3AD203B41FA5}">
                      <a16:colId xmlns:a16="http://schemas.microsoft.com/office/drawing/2014/main" val="2617657885"/>
                    </a:ext>
                  </a:extLst>
                </a:gridCol>
                <a:gridCol w="2681655">
                  <a:extLst>
                    <a:ext uri="{9D8B030D-6E8A-4147-A177-3AD203B41FA5}">
                      <a16:colId xmlns:a16="http://schemas.microsoft.com/office/drawing/2014/main" val="7483207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A4 DR-Scanner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Reader&amp;ADF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271MA DADF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유용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31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컨트롤러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271MA SCNT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유용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5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조작부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271MA </a:t>
                      </a: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조작부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유용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전원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PSU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전원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SMPS </a:t>
                      </a: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상용전원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8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Options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IC Card Reader (21</a:t>
                      </a:r>
                      <a:r>
                        <a:rPr lang="ko-KR" altLang="en-US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만원</a:t>
                      </a:r>
                      <a:r>
                        <a:rPr lang="en-US" altLang="ko-KR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)</a:t>
                      </a:r>
                      <a:endParaRPr lang="ko-KR" alt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5654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일정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4/3</a:t>
                      </a:r>
                      <a:r>
                        <a:rPr lang="ko-KR" altLang="en-US" sz="15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사장님</a:t>
                      </a:r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ko-KR" altLang="en-US" sz="1500" b="1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영업데모</a:t>
                      </a:r>
                      <a:endParaRPr lang="en-US" altLang="ko-KR" sz="1500" b="1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동일 기기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대 추가 제작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필드테스트 진행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Wingdings" panose="05000000000000000000" pitchFamily="2" charset="2"/>
                      </a:endParaRPr>
                    </a:p>
                    <a:p>
                      <a:endParaRPr lang="ko-KR" altLang="en-US" sz="9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6375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85842"/>
              </p:ext>
            </p:extLst>
          </p:nvPr>
        </p:nvGraphicFramePr>
        <p:xfrm>
          <a:off x="4831809" y="3672914"/>
          <a:ext cx="3985766" cy="295148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04111">
                  <a:extLst>
                    <a:ext uri="{9D8B030D-6E8A-4147-A177-3AD203B41FA5}">
                      <a16:colId xmlns:a16="http://schemas.microsoft.com/office/drawing/2014/main" val="2617657885"/>
                    </a:ext>
                  </a:extLst>
                </a:gridCol>
                <a:gridCol w="2681655">
                  <a:extLst>
                    <a:ext uri="{9D8B030D-6E8A-4147-A177-3AD203B41FA5}">
                      <a16:colId xmlns:a16="http://schemas.microsoft.com/office/drawing/2014/main" val="7483207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</a:rPr>
                        <a:t>(A4) A3 DR-Scanner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</a:rPr>
                        <a:t>상품화수준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21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Reader&amp;ADF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297NP Reader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유용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31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컨트롤러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297NP SCNT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유용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25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조작부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271MA </a:t>
                      </a: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조작부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유용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전원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시헨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전원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ADAPTER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및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DCDC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변경 검토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08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Options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ja-JP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IC Card Reader (21</a:t>
                      </a:r>
                      <a:r>
                        <a:rPr lang="ko-KR" altLang="en-US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만원</a:t>
                      </a:r>
                      <a:r>
                        <a:rPr lang="en-US" altLang="ko-KR" sz="1500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メイリオ" pitchFamily="50" charset="-128"/>
                          <a:cs typeface="Calibri" panose="020F0502020204030204" pitchFamily="34" charset="0"/>
                        </a:rPr>
                        <a:t>)</a:t>
                      </a:r>
                      <a:endParaRPr lang="ko-KR" altLang="en-US" sz="15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5654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일정 </a:t>
                      </a:r>
                      <a:r>
                        <a:rPr lang="en-US" altLang="ko-KR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: A4</a:t>
                      </a: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필드테스트 후 진행 여부 판단</a:t>
                      </a:r>
                      <a:endParaRPr lang="en-US" altLang="ko-KR" sz="1500" b="1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5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                   </a:t>
                      </a:r>
                      <a:r>
                        <a:rPr lang="en-US" altLang="ko-KR" sz="15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A3 </a:t>
                      </a:r>
                      <a:r>
                        <a:rPr lang="ko-KR" altLang="en-US" sz="1500" b="1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보류</a:t>
                      </a:r>
                      <a:endParaRPr lang="ko-KR" altLang="en-US" sz="1500" b="1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826375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>
            <a:spLocks noChangeAspect="1"/>
          </p:cNvSpPr>
          <p:nvPr/>
        </p:nvSpPr>
        <p:spPr>
          <a:xfrm>
            <a:off x="7253631" y="3261110"/>
            <a:ext cx="975473" cy="2453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ADT&amp;DCDC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010" y="84819"/>
            <a:ext cx="4897165" cy="523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277" tIns="45640" rIns="91277" bIns="45640" rtlCol="0" anchor="ctr">
            <a:spAutoFit/>
          </a:bodyPr>
          <a:lstStyle/>
          <a:p>
            <a:pPr defTabSz="914360">
              <a:defRPr/>
            </a:pPr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◆</a:t>
            </a:r>
            <a:r>
              <a:rPr lang="en-US" altLang="ja-JP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A4 Document </a:t>
            </a:r>
            <a:r>
              <a:rPr lang="en-US" altLang="ja-JP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Scanner </a:t>
            </a:r>
            <a:endParaRPr lang="en-US" altLang="ja-JP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766" y="3294388"/>
            <a:ext cx="2150990" cy="171113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61261" y="843021"/>
            <a:ext cx="8758015" cy="1318431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anchor="ctr"/>
          <a:lstStyle/>
          <a:p>
            <a:pPr defTabSz="651048" latinLnBrk="0">
              <a:lnSpc>
                <a:spcPts val="1429"/>
              </a:lnSpc>
              <a:defRPr/>
            </a:pPr>
            <a:endParaRPr lang="en-US" altLang="ja-JP" sz="1143" b="1" kern="0" dirty="0">
              <a:solidFill>
                <a:prstClr val="black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59740" y="865227"/>
            <a:ext cx="8760070" cy="123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3584" tIns="21792" rIns="43584" bIns="21792">
            <a:spAutoFit/>
          </a:bodyPr>
          <a:lstStyle>
            <a:lvl1pPr defTabSz="4572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defTabSz="4572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defTabSz="4572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defTabSz="4572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defTabSz="457200" eaLnBrk="0" hangingPunct="0"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0" lang="en-US" altLang="ko-KR" sz="1714" b="1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【</a:t>
            </a:r>
            <a:r>
              <a:rPr kumimoji="0" lang="ko-KR" altLang="en-US" sz="1714" b="1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제품 컨셉</a:t>
            </a:r>
            <a:r>
              <a:rPr kumimoji="0" lang="en-US" altLang="ko-KR" sz="1714" b="1" dirty="0" smtClean="0">
                <a:solidFill>
                  <a:schemeClr val="accent1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】</a:t>
            </a:r>
            <a:endParaRPr kumimoji="0" lang="en-US" altLang="ja-JP" sz="1714" b="1" dirty="0">
              <a:solidFill>
                <a:schemeClr val="accent1">
                  <a:lumMod val="5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ja-JP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■</a:t>
            </a:r>
            <a:r>
              <a:rPr kumimoji="0" lang="ja-JP" altLang="en-US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0" lang="en-US" altLang="ko-KR" sz="1714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0" lang="en-US" altLang="ko-KR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UPO</a:t>
            </a:r>
            <a:r>
              <a:rPr kumimoji="0" lang="ko-KR" altLang="en-US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솔루션과 </a:t>
            </a:r>
            <a:r>
              <a:rPr kumimoji="0" lang="en-US" altLang="ko-KR" sz="1714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CoBra</a:t>
            </a:r>
            <a:r>
              <a:rPr kumimoji="0" lang="ko-KR" altLang="en-US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의 </a:t>
            </a:r>
            <a:r>
              <a:rPr kumimoji="0" lang="en-US" altLang="ko-KR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Send</a:t>
            </a:r>
            <a:r>
              <a:rPr kumimoji="0" lang="ko-KR" altLang="en-US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기능을 연동한 </a:t>
            </a:r>
            <a:r>
              <a:rPr kumimoji="0" lang="ko-KR" altLang="en-US" sz="1714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스캔 </a:t>
            </a:r>
            <a:r>
              <a:rPr kumimoji="0" lang="ko-KR" altLang="en-US" sz="1714" b="1" dirty="0" err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과금</a:t>
            </a:r>
            <a:r>
              <a:rPr kumimoji="0" lang="ko-KR" altLang="en-US" sz="1714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기능 </a:t>
            </a:r>
            <a:endParaRPr kumimoji="0" lang="en-US" altLang="ko-KR" sz="1714" b="1" dirty="0" smtClean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en-US" altLang="ja-JP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■</a:t>
            </a:r>
            <a:r>
              <a:rPr kumimoji="0" lang="ja-JP" altLang="en-US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0" lang="en-US" altLang="ja-JP" sz="1714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0" lang="en-US" altLang="ja-JP" sz="1714" b="1" dirty="0" smtClean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Low Cost </a:t>
            </a:r>
            <a:r>
              <a:rPr kumimoji="0" lang="en-US" altLang="ja-JP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Document Scanner, </a:t>
            </a:r>
            <a:r>
              <a:rPr kumimoji="0" lang="ko-KR" altLang="en-US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투자비 최소화 </a:t>
            </a:r>
            <a:r>
              <a:rPr kumimoji="0" lang="en-US" altLang="ko-KR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(A271MA </a:t>
            </a:r>
            <a:r>
              <a:rPr kumimoji="0" lang="ko-KR" altLang="en-US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유용 극대화</a:t>
            </a:r>
            <a:r>
              <a:rPr kumimoji="0" lang="en-US" altLang="ko-KR" sz="1714" b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 sz="1714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393" y="4760664"/>
            <a:ext cx="1203144" cy="692402"/>
          </a:xfrm>
          <a:prstGeom prst="rect">
            <a:avLst/>
          </a:prstGeom>
        </p:spPr>
      </p:pic>
      <p:cxnSp>
        <p:nvCxnSpPr>
          <p:cNvPr id="36" name="구부러진 연결선 35"/>
          <p:cNvCxnSpPr>
            <a:stCxn id="53" idx="0"/>
            <a:endCxn id="43" idx="1"/>
          </p:cNvCxnSpPr>
          <p:nvPr/>
        </p:nvCxnSpPr>
        <p:spPr>
          <a:xfrm rot="5400000" flipH="1" flipV="1">
            <a:off x="2983980" y="2164619"/>
            <a:ext cx="298169" cy="2192133"/>
          </a:xfrm>
          <a:prstGeom prst="curvedConnector2">
            <a:avLst/>
          </a:prstGeom>
          <a:ln w="412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 bwMode="auto">
          <a:xfrm>
            <a:off x="4314138" y="2293487"/>
            <a:ext cx="895056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algn="ctr"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[Server]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1493714" y="2834629"/>
            <a:ext cx="108362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algn="ctr"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[Scanner]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7374150" y="3051770"/>
            <a:ext cx="952221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algn="ctr"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[PC]</a:t>
            </a:r>
          </a:p>
        </p:txBody>
      </p:sp>
      <p:graphicFrame>
        <p:nvGraphicFramePr>
          <p:cNvPr id="41" name="다이어그램 40"/>
          <p:cNvGraphicFramePr/>
          <p:nvPr>
            <p:extLst/>
          </p:nvPr>
        </p:nvGraphicFramePr>
        <p:xfrm>
          <a:off x="159740" y="5963753"/>
          <a:ext cx="8759536" cy="493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4316" y="2684382"/>
            <a:ext cx="835093" cy="2517360"/>
          </a:xfrm>
          <a:prstGeom prst="rect">
            <a:avLst/>
          </a:prstGeom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31" y="2543953"/>
            <a:ext cx="1065071" cy="11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 bwMode="auto">
          <a:xfrm>
            <a:off x="3951728" y="5519269"/>
            <a:ext cx="1342474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algn="ctr"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[Card 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단말기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2534835" y="3226624"/>
            <a:ext cx="1785011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1. 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로그인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(ID/PW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400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6" name="구부러진 연결선 45"/>
          <p:cNvCxnSpPr/>
          <p:nvPr/>
        </p:nvCxnSpPr>
        <p:spPr>
          <a:xfrm flipV="1">
            <a:off x="3004624" y="3664850"/>
            <a:ext cx="3770142" cy="501962"/>
          </a:xfrm>
          <a:prstGeom prst="curvedConnector3">
            <a:avLst>
              <a:gd name="adj1" fmla="val 50000"/>
            </a:avLst>
          </a:prstGeom>
          <a:ln w="41275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 bwMode="auto">
          <a:xfrm>
            <a:off x="4204382" y="4110219"/>
            <a:ext cx="1785011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2. 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스캔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파일전송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1400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8" name="구부러진 연결선 47"/>
          <p:cNvCxnSpPr>
            <a:stCxn id="54" idx="2"/>
            <a:endCxn id="33" idx="1"/>
          </p:cNvCxnSpPr>
          <p:nvPr/>
        </p:nvCxnSpPr>
        <p:spPr>
          <a:xfrm rot="16200000" flipH="1">
            <a:off x="2655013" y="3740485"/>
            <a:ext cx="746894" cy="1985866"/>
          </a:xfrm>
          <a:prstGeom prst="curvedConnector2">
            <a:avLst/>
          </a:prstGeom>
          <a:ln w="4127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2094480" y="5029954"/>
            <a:ext cx="126919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defTabSz="910362" latinLnBrk="0"/>
            <a:r>
              <a:rPr lang="en-US" altLang="ko-KR" sz="1400" b="1" kern="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. </a:t>
            </a:r>
            <a:r>
              <a:rPr lang="ko-KR" altLang="en-US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카드 결제</a:t>
            </a:r>
            <a:endParaRPr lang="en-US" altLang="ko-KR" sz="1400" kern="0" dirty="0" smtClean="0">
              <a:ln>
                <a:solidFill>
                  <a:sysClr val="windowText" lastClr="000000">
                    <a:alpha val="0"/>
                  </a:sysClr>
                </a:solidFill>
              </a:ln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120944" y="3409769"/>
            <a:ext cx="1830636" cy="950202"/>
            <a:chOff x="-707834" y="3415245"/>
            <a:chExt cx="2815800" cy="1461556"/>
          </a:xfrm>
        </p:grpSpPr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6308" b="85846" l="15385" r="852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9" t="16405" r="15726" b="54462"/>
            <a:stretch/>
          </p:blipFill>
          <p:spPr>
            <a:xfrm>
              <a:off x="-705572" y="3415245"/>
              <a:ext cx="2813538" cy="1202476"/>
            </a:xfrm>
            <a:prstGeom prst="rect">
              <a:avLst/>
            </a:prstGeom>
          </p:spPr>
        </p:pic>
        <p:pic>
          <p:nvPicPr>
            <p:cNvPr id="54" name="그림 53"/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6308" b="85846" l="15385" r="8523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9" t="54065" r="15726" b="39658"/>
            <a:stretch/>
          </p:blipFill>
          <p:spPr>
            <a:xfrm>
              <a:off x="-707834" y="4617721"/>
              <a:ext cx="2813538" cy="259080"/>
            </a:xfrm>
            <a:prstGeom prst="rect">
              <a:avLst/>
            </a:prstGeom>
          </p:spPr>
        </p:pic>
      </p:grpSp>
      <p:sp>
        <p:nvSpPr>
          <p:cNvPr id="55" name="TextBox 54"/>
          <p:cNvSpPr txBox="1"/>
          <p:nvPr/>
        </p:nvSpPr>
        <p:spPr bwMode="auto">
          <a:xfrm>
            <a:off x="127156" y="2388279"/>
            <a:ext cx="1083623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rtlCol="0" anchor="t">
            <a:spAutoFit/>
          </a:bodyPr>
          <a:lstStyle/>
          <a:p>
            <a:pPr algn="ctr" defTabSz="910362" latinLnBrk="0"/>
            <a:r>
              <a:rPr lang="en-US" altLang="ko-KR" sz="1400" b="1" kern="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+mn-ea"/>
                <a:cs typeface="Times New Roman" panose="02020603050405020304" pitchFamily="18" charset="0"/>
              </a:rPr>
              <a:t>[User]</a:t>
            </a:r>
          </a:p>
        </p:txBody>
      </p:sp>
    </p:spTree>
    <p:extLst>
      <p:ext uri="{BB962C8B-B14F-4D97-AF65-F5344CB8AC3E}">
        <p14:creationId xmlns:p14="http://schemas.microsoft.com/office/powerpoint/2010/main" val="342554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 txBox="1">
            <a:spLocks/>
          </p:cNvSpPr>
          <p:nvPr/>
        </p:nvSpPr>
        <p:spPr>
          <a:xfrm>
            <a:off x="0" y="2307807"/>
            <a:ext cx="9144000" cy="1358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>
                <a:latin typeface="+mj-ea"/>
              </a:rPr>
              <a:t>APPENDIX</a:t>
            </a:r>
            <a:endParaRPr lang="ko-KR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311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15656</TotalTime>
  <Words>951</Words>
  <Application>Microsoft Office PowerPoint</Application>
  <PresentationFormat>화면 슬라이드 쇼(4:3)</PresentationFormat>
  <Paragraphs>303</Paragraphs>
  <Slides>15</Slides>
  <Notes>14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Arial Unicode MS</vt:lpstr>
      <vt:lpstr>メイリオ</vt:lpstr>
      <vt:lpstr>メイリオ</vt:lpstr>
      <vt:lpstr>Meiryo UI</vt:lpstr>
      <vt:lpstr>ＭＳ Ｐゴシック</vt:lpstr>
      <vt:lpstr>游ゴシック</vt:lpstr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Photo Editor Photo</vt:lpstr>
      <vt:lpstr>A4 DR-Scanner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현재 시장상황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손형호(경영기획담당)</dc:creator>
  <cp:lastModifiedBy>변정현(시스템요소설계담당)</cp:lastModifiedBy>
  <cp:revision>476</cp:revision>
  <cp:lastPrinted>2020-04-07T07:59:53Z</cp:lastPrinted>
  <dcterms:created xsi:type="dcterms:W3CDTF">2019-01-02T07:15:19Z</dcterms:created>
  <dcterms:modified xsi:type="dcterms:W3CDTF">2020-04-24T05:18:17Z</dcterms:modified>
</cp:coreProperties>
</file>