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47" r:id="rId2"/>
    <p:sldId id="328" r:id="rId3"/>
    <p:sldId id="349" r:id="rId4"/>
    <p:sldId id="350" r:id="rId5"/>
    <p:sldId id="353" r:id="rId6"/>
    <p:sldId id="354" r:id="rId7"/>
    <p:sldId id="355" r:id="rId8"/>
    <p:sldId id="351" r:id="rId9"/>
    <p:sldId id="356" r:id="rId10"/>
    <p:sldId id="357" r:id="rId11"/>
    <p:sldId id="358" r:id="rId12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2" autoAdjust="0"/>
    <p:restoredTop sz="96139" autoAdjust="0"/>
  </p:normalViewPr>
  <p:slideViewPr>
    <p:cSldViewPr snapToGrid="0">
      <p:cViewPr varScale="1">
        <p:scale>
          <a:sx n="88" d="100"/>
          <a:sy n="88" d="100"/>
        </p:scale>
        <p:origin x="90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98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1036D-0C46-43AD-ACBA-C2C3C2AE4221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BFE92-7860-44A2-8BC6-B1ABEA11B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95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419"/>
          <a:stretch/>
        </p:blipFill>
        <p:spPr>
          <a:xfrm rot="10800000">
            <a:off x="0" y="3631"/>
            <a:ext cx="9144000" cy="51934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17"/>
          <a:stretch/>
        </p:blipFill>
        <p:spPr>
          <a:xfrm>
            <a:off x="0" y="4053526"/>
            <a:ext cx="9144000" cy="28006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30633"/>
            <a:ext cx="7772400" cy="939149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10672"/>
            <a:ext cx="6858000" cy="5077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550" y="225202"/>
            <a:ext cx="804041" cy="7666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4" y="225594"/>
            <a:ext cx="2394716" cy="112350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968029" y="6106933"/>
            <a:ext cx="1207941" cy="25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0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383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93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80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64" r="3854" b="478"/>
          <a:stretch/>
        </p:blipFill>
        <p:spPr>
          <a:xfrm>
            <a:off x="152400" y="649606"/>
            <a:ext cx="8791575" cy="457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520" y="240718"/>
            <a:ext cx="1149733" cy="5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6"/>
            <a:ext cx="9144000" cy="68503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10672"/>
            <a:ext cx="6858000" cy="5077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34" y="225594"/>
            <a:ext cx="2394716" cy="1123509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7803643" y="-11675882"/>
            <a:ext cx="84751286" cy="3020976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37680119" y="-11523482"/>
            <a:ext cx="84751286" cy="302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9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64" r="3854" b="240"/>
          <a:stretch/>
        </p:blipFill>
        <p:spPr>
          <a:xfrm>
            <a:off x="190500" y="782956"/>
            <a:ext cx="8791575" cy="457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470" y="374068"/>
            <a:ext cx="1149733" cy="53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15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35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4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0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24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57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90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E63DE-5DA2-4E2A-AE3E-071E38C44CB9}" type="datetimeFigureOut">
              <a:rPr lang="ko-KR" altLang="en-US" smtClean="0"/>
              <a:t>2020-04-24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1D2A-2C68-42DF-942D-45DB57E2E5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44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or.co.jp/soft/winnt/util/se115105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hyperlink" Target="http://canal22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/>
          <p:cNvSpPr txBox="1">
            <a:spLocks/>
          </p:cNvSpPr>
          <p:nvPr/>
        </p:nvSpPr>
        <p:spPr>
          <a:xfrm>
            <a:off x="1087395" y="2174789"/>
            <a:ext cx="7249299" cy="17394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ko-KR" altLang="en-US" dirty="0">
              <a:latin typeface="+mj-ea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lang="en-US" altLang="ko-KR" b="1" dirty="0" smtClean="0">
                <a:latin typeface="Meiryo UI" panose="020B0604030504040204" pitchFamily="34" charset="-128"/>
              </a:rPr>
              <a:t>UWSC</a:t>
            </a:r>
            <a:endParaRPr lang="ko-KR" altLang="en-US" b="1" dirty="0">
              <a:latin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35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2223" y="142475"/>
            <a:ext cx="7886700" cy="58556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altLang="ko-KR" dirty="0" smtClean="0"/>
              <a:t>8. </a:t>
            </a:r>
            <a:r>
              <a:rPr lang="ko-KR" altLang="en-US" dirty="0" smtClean="0"/>
              <a:t>드라이버 기능 평가 자동화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9280" y="804237"/>
            <a:ext cx="860992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latin typeface="+mn-ea"/>
                <a:cs typeface="Arial" pitchFamily="34" charset="0"/>
              </a:rPr>
              <a:t>대응하는 모든 </a:t>
            </a:r>
            <a:r>
              <a:rPr lang="en-US" altLang="ko-KR" b="1" dirty="0" smtClean="0">
                <a:latin typeface="+mn-ea"/>
                <a:cs typeface="Arial" pitchFamily="34" charset="0"/>
              </a:rPr>
              <a:t>OS</a:t>
            </a:r>
            <a:r>
              <a:rPr lang="ko-KR" altLang="en-US" b="1" dirty="0" smtClean="0">
                <a:latin typeface="+mn-ea"/>
                <a:cs typeface="Arial" pitchFamily="34" charset="0"/>
              </a:rPr>
              <a:t>에 대하여 드라이버 설정을 변경해 가며 </a:t>
            </a:r>
            <a:r>
              <a:rPr lang="en-US" altLang="ko-KR" b="1" dirty="0" smtClean="0">
                <a:latin typeface="+mn-ea"/>
                <a:cs typeface="Arial" pitchFamily="34" charset="0"/>
              </a:rPr>
              <a:t>PDL </a:t>
            </a:r>
            <a:r>
              <a:rPr lang="ko-KR" altLang="en-US" b="1" dirty="0" smtClean="0">
                <a:latin typeface="+mn-ea"/>
                <a:cs typeface="Arial" pitchFamily="34" charset="0"/>
              </a:rPr>
              <a:t>작업을 출력</a:t>
            </a:r>
            <a:r>
              <a:rPr lang="en-US" altLang="ko-KR" b="1" dirty="0" smtClean="0">
                <a:latin typeface="+mn-ea"/>
                <a:cs typeface="Arial" pitchFamily="34" charset="0"/>
              </a:rPr>
              <a:t>, </a:t>
            </a:r>
            <a:r>
              <a:rPr lang="ko-KR" altLang="en-US" b="1" dirty="0" smtClean="0">
                <a:latin typeface="+mn-ea"/>
                <a:cs typeface="Arial" pitchFamily="34" charset="0"/>
              </a:rPr>
              <a:t>출력 결과에 드라이버 설정이 정상적으로 반영되어 있는가를 확인하는 평가</a:t>
            </a:r>
            <a:endParaRPr lang="en-US" altLang="ko-KR" b="1" dirty="0" smtClean="0">
              <a:latin typeface="+mn-ea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latin typeface="+mn-ea"/>
                <a:cs typeface="Arial" pitchFamily="34" charset="0"/>
              </a:rPr>
              <a:t>확인 </a:t>
            </a:r>
            <a:r>
              <a:rPr lang="en-US" altLang="ko-KR" b="1" dirty="0" smtClean="0">
                <a:latin typeface="+mn-ea"/>
                <a:cs typeface="Arial" pitchFamily="34" charset="0"/>
              </a:rPr>
              <a:t>OS </a:t>
            </a:r>
            <a:r>
              <a:rPr lang="ko-KR" altLang="en-US" b="1" dirty="0" smtClean="0">
                <a:latin typeface="+mn-ea"/>
                <a:cs typeface="Arial" pitchFamily="34" charset="0"/>
              </a:rPr>
              <a:t>총</a:t>
            </a:r>
            <a:r>
              <a:rPr lang="en-US" altLang="ko-KR" b="1" dirty="0">
                <a:latin typeface="+mn-ea"/>
                <a:cs typeface="Arial" pitchFamily="34" charset="0"/>
              </a:rPr>
              <a:t> </a:t>
            </a:r>
            <a:r>
              <a:rPr lang="en-US" altLang="ko-KR" b="1" dirty="0" smtClean="0">
                <a:latin typeface="+mn-ea"/>
                <a:cs typeface="Arial" pitchFamily="34" charset="0"/>
              </a:rPr>
              <a:t>8</a:t>
            </a:r>
            <a:r>
              <a:rPr lang="ko-KR" altLang="en-US" b="1" dirty="0" smtClean="0">
                <a:latin typeface="+mn-ea"/>
                <a:cs typeface="Arial" pitchFamily="34" charset="0"/>
              </a:rPr>
              <a:t>개</a:t>
            </a:r>
            <a:r>
              <a:rPr lang="en-US" altLang="ko-KR" b="1" dirty="0" smtClean="0">
                <a:latin typeface="+mn-ea"/>
                <a:cs typeface="Arial" pitchFamily="34" charset="0"/>
              </a:rPr>
              <a:t/>
            </a:r>
            <a:br>
              <a:rPr lang="en-US" altLang="ko-KR" b="1" dirty="0" smtClean="0">
                <a:latin typeface="+mn-ea"/>
                <a:cs typeface="Arial" pitchFamily="34" charset="0"/>
              </a:rPr>
            </a:br>
            <a:r>
              <a:rPr lang="en-US" altLang="ko-KR" b="1" dirty="0" smtClean="0">
                <a:latin typeface="+mn-ea"/>
                <a:cs typeface="Arial" pitchFamily="34" charset="0"/>
              </a:rPr>
              <a:t>Win10 x86/x64, Win8.1 x86/x64, Win7 x86/x64, </a:t>
            </a:r>
            <a:r>
              <a:rPr lang="en-US" altLang="ko-KR" b="1" dirty="0" err="1" smtClean="0">
                <a:latin typeface="+mn-ea"/>
                <a:cs typeface="Arial" pitchFamily="34" charset="0"/>
              </a:rPr>
              <a:t>WinVista</a:t>
            </a:r>
            <a:r>
              <a:rPr lang="en-US" altLang="ko-KR" b="1" dirty="0" smtClean="0">
                <a:latin typeface="+mn-ea"/>
                <a:cs typeface="Arial" pitchFamily="34" charset="0"/>
              </a:rPr>
              <a:t> x86/x64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 err="1" smtClean="0">
                <a:latin typeface="+mn-ea"/>
                <a:cs typeface="Arial" pitchFamily="34" charset="0"/>
              </a:rPr>
              <a:t>체크시트</a:t>
            </a:r>
            <a:r>
              <a:rPr lang="ko-KR" altLang="en-US" b="1" dirty="0" smtClean="0">
                <a:latin typeface="+mn-ea"/>
                <a:cs typeface="Arial" pitchFamily="34" charset="0"/>
              </a:rPr>
              <a:t> 항목 </a:t>
            </a:r>
            <a:r>
              <a:rPr lang="en-US" altLang="ko-KR" b="1" dirty="0" smtClean="0">
                <a:latin typeface="+mn-ea"/>
                <a:cs typeface="Arial" pitchFamily="34" charset="0"/>
              </a:rPr>
              <a:t>: </a:t>
            </a:r>
            <a:r>
              <a:rPr lang="ko-KR" altLang="en-US" b="1" dirty="0" smtClean="0">
                <a:latin typeface="+mn-ea"/>
                <a:cs typeface="Arial" pitchFamily="34" charset="0"/>
              </a:rPr>
              <a:t>총 </a:t>
            </a:r>
            <a:r>
              <a:rPr lang="en-US" altLang="ko-KR" b="1" dirty="0" smtClean="0">
                <a:latin typeface="+mn-ea"/>
                <a:cs typeface="Arial" pitchFamily="34" charset="0"/>
              </a:rPr>
              <a:t>75</a:t>
            </a:r>
            <a:r>
              <a:rPr lang="ko-KR" altLang="en-US" b="1" dirty="0" smtClean="0">
                <a:latin typeface="+mn-ea"/>
                <a:cs typeface="Arial" pitchFamily="34" charset="0"/>
              </a:rPr>
              <a:t>개</a:t>
            </a:r>
            <a:endParaRPr lang="en-US" altLang="ko-KR" b="1" dirty="0">
              <a:latin typeface="+mn-ea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22370" b="23622"/>
          <a:stretch/>
        </p:blipFill>
        <p:spPr>
          <a:xfrm>
            <a:off x="229280" y="2974061"/>
            <a:ext cx="4446982" cy="3742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19149" t="11401" r="4411" b="13324"/>
          <a:stretch/>
        </p:blipFill>
        <p:spPr>
          <a:xfrm>
            <a:off x="4806241" y="3039376"/>
            <a:ext cx="4033609" cy="36117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99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2223" y="142475"/>
            <a:ext cx="7886700" cy="58556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altLang="ko-KR" dirty="0" smtClean="0"/>
              <a:t>8. </a:t>
            </a:r>
            <a:r>
              <a:rPr lang="ko-KR" altLang="en-US" dirty="0" smtClean="0"/>
              <a:t>드라이버 기능 평가 자동화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42" y="861971"/>
            <a:ext cx="2057687" cy="5620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054" y="885786"/>
            <a:ext cx="1181265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678" y="1817915"/>
            <a:ext cx="6096001" cy="487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이등변 삼각형 8"/>
          <p:cNvSpPr/>
          <p:nvPr/>
        </p:nvSpPr>
        <p:spPr>
          <a:xfrm rot="5400000">
            <a:off x="2292532" y="1010924"/>
            <a:ext cx="534004" cy="24717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/>
        </p:nvSpPr>
        <p:spPr>
          <a:xfrm rot="10800000">
            <a:off x="3096684" y="1496937"/>
            <a:ext cx="534004" cy="23389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7442" y="1442507"/>
            <a:ext cx="2319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UWSC </a:t>
            </a:r>
            <a:r>
              <a:rPr lang="ko-KR" altLang="en-US" sz="1400" b="1" dirty="0" smtClean="0"/>
              <a:t>실행 및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스크립트 실행 전 준비 화면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22187" y="1173485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스크립트 실행 중 화면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8162" y="6247697"/>
            <a:ext cx="249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smtClean="0"/>
              <a:t>드라이버 자동 설정 및</a:t>
            </a:r>
            <a:endParaRPr lang="en-US" altLang="ko-KR" sz="1400" b="1" dirty="0" smtClean="0"/>
          </a:p>
          <a:p>
            <a:pPr algn="r"/>
            <a:r>
              <a:rPr lang="ko-KR" altLang="en-US" sz="1400" b="1" dirty="0" smtClean="0"/>
              <a:t>스크립트 실행 결과 로그 화면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9749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2223" y="142475"/>
            <a:ext cx="7886700" cy="58556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altLang="ko-KR" dirty="0"/>
              <a:t>1. UWSC</a:t>
            </a:r>
            <a:r>
              <a:rPr lang="ko-KR" altLang="en-US" dirty="0"/>
              <a:t>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1424" y="728035"/>
            <a:ext cx="4906417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윈도우의 마우스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/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키보드 입력을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대행하여 자동화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하는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툴</a:t>
            </a:r>
            <a:endParaRPr lang="en-US" altLang="ko-KR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프리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소프트웨어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1424" y="2144591"/>
            <a:ext cx="490641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>
                <a:solidFill>
                  <a:srgbClr val="C00000"/>
                </a:solidFill>
                <a:latin typeface="+mn-ea"/>
                <a:cs typeface="Arial" pitchFamily="34" charset="0"/>
              </a:rPr>
              <a:t>다운로드</a:t>
            </a:r>
            <a:endParaRPr lang="en-US" altLang="ko-KR" b="1" dirty="0">
              <a:solidFill>
                <a:srgbClr val="C00000"/>
              </a:solidFill>
              <a:latin typeface="+mn-ea"/>
              <a:cs typeface="Arial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841" y="865284"/>
            <a:ext cx="3654468" cy="34609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211424" y="2543731"/>
            <a:ext cx="490641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좌측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공식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홈페이지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다운로드 가능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/>
            </a:r>
            <a:b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</a:b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(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접속 관련 오류 발생 확률 높음</a:t>
            </a: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)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Vector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페이지에서 </a:t>
            </a:r>
            <a:r>
              <a:rPr lang="ko-KR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다운로드 가능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/>
            </a:r>
            <a:b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</a:b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(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  <a:hlinkClick r:id="rId3"/>
              </a:rPr>
              <a:t>Vector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  <a:hlinkClick r:id="rId3"/>
              </a:rPr>
              <a:t>다운로드페이지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1424" y="4397934"/>
            <a:ext cx="490641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 err="1" smtClean="0">
                <a:solidFill>
                  <a:srgbClr val="C00000"/>
                </a:solidFill>
                <a:latin typeface="+mn-ea"/>
                <a:cs typeface="Arial" pitchFamily="34" charset="0"/>
              </a:rPr>
              <a:t>참고사이트</a:t>
            </a:r>
            <a:endParaRPr lang="en-US" altLang="ko-KR" b="1" dirty="0">
              <a:solidFill>
                <a:srgbClr val="C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1424" y="4797074"/>
            <a:ext cx="4906417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UWSC </a:t>
            </a:r>
            <a:r>
              <a:rPr lang="ja-JP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コバヤシ式</a:t>
            </a: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/>
            </a:r>
            <a:b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</a:br>
            <a:r>
              <a:rPr lang="en-US" altLang="ja-JP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(</a:t>
            </a:r>
            <a:r>
              <a:rPr lang="en-US" altLang="ko-KR" dirty="0" smtClean="0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://canal22.org</a:t>
            </a:r>
            <a:r>
              <a:rPr lang="en-US" altLang="ko-KR" dirty="0" smtClean="0">
                <a:hlinkClick r:id="rId4"/>
              </a:rPr>
              <a:t>/</a:t>
            </a:r>
            <a:r>
              <a:rPr lang="en-US" altLang="ko-KR" dirty="0" smtClean="0"/>
              <a:t>)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b="16084"/>
          <a:stretch/>
        </p:blipFill>
        <p:spPr>
          <a:xfrm>
            <a:off x="5119440" y="4457925"/>
            <a:ext cx="3652869" cy="22150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6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2223" y="142475"/>
            <a:ext cx="7886700" cy="58556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altLang="ko-KR" dirty="0" smtClean="0"/>
              <a:t>2. </a:t>
            </a:r>
            <a:r>
              <a:rPr lang="ko-KR" altLang="en-US" dirty="0" smtClean="0"/>
              <a:t>메인 화면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8" y="855719"/>
            <a:ext cx="2676525" cy="733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565" y="16076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불러오기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83893" y="16076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저장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410364" y="16076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재생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55309" y="16076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mtClean="0"/>
              <a:t>기록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444837" y="160761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설정</a:t>
            </a:r>
            <a:endParaRPr lang="ko-KR" altLang="en-US" sz="1400" b="1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004688"/>
              </p:ext>
            </p:extLst>
          </p:nvPr>
        </p:nvGraphicFramePr>
        <p:xfrm>
          <a:off x="3113315" y="855719"/>
          <a:ext cx="5725886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8325">
                  <a:extLst>
                    <a:ext uri="{9D8B030D-6E8A-4147-A177-3AD203B41FA5}">
                      <a16:colId xmlns:a16="http://schemas.microsoft.com/office/drawing/2014/main" val="752605068"/>
                    </a:ext>
                  </a:extLst>
                </a:gridCol>
                <a:gridCol w="4437561">
                  <a:extLst>
                    <a:ext uri="{9D8B030D-6E8A-4147-A177-3AD203B41FA5}">
                      <a16:colId xmlns:a16="http://schemas.microsoft.com/office/drawing/2014/main" val="3929918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불러오기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스크립트 파일 불러오기</a:t>
                      </a:r>
                      <a:r>
                        <a:rPr lang="en-US" altLang="ko-KR" sz="1600" dirty="0" smtClean="0"/>
                        <a:t>(</a:t>
                      </a:r>
                      <a:r>
                        <a:rPr lang="ko-KR" altLang="en-US" sz="1600" dirty="0" err="1" smtClean="0"/>
                        <a:t>확장자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: UWSC)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263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저장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동작 기록을 스크립트 파일로 저장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734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재생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기록한 동작을 재생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239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기록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동작 기록 개시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653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각</a:t>
                      </a:r>
                      <a:r>
                        <a:rPr lang="ko-KR" altLang="en-US" sz="1600" baseline="0" dirty="0" smtClean="0"/>
                        <a:t>종 설정 메뉴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14021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211424" y="2155623"/>
            <a:ext cx="29018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 err="1" smtClean="0">
                <a:solidFill>
                  <a:srgbClr val="C00000"/>
                </a:solidFill>
                <a:latin typeface="+mn-ea"/>
                <a:cs typeface="Arial" pitchFamily="34" charset="0"/>
              </a:rPr>
              <a:t>동작기록</a:t>
            </a:r>
            <a:endParaRPr lang="en-US" altLang="ko-KR" b="1" dirty="0">
              <a:solidFill>
                <a:srgbClr val="C00000"/>
              </a:solidFill>
              <a:latin typeface="+mn-ea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6829" y="2609915"/>
            <a:ext cx="4365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ct val="150000"/>
              </a:lnSpc>
              <a:buAutoNum type="arabicParenR"/>
            </a:pP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cs typeface="Arial" pitchFamily="34" charset="0"/>
              </a:rPr>
              <a:t>저레벨 </a:t>
            </a:r>
            <a:r>
              <a:rPr lang="ko-KR" altLang="en-US" sz="16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Arial" pitchFamily="34" charset="0"/>
              </a:rPr>
              <a:t>기록 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cs typeface="Arial" pitchFamily="34" charset="0"/>
              </a:rPr>
              <a:t>동작</a:t>
            </a:r>
            <a:endParaRPr lang="en-US" altLang="ko-KR" sz="1600" b="1" dirty="0" smtClean="0">
              <a:solidFill>
                <a:schemeClr val="accent5">
                  <a:lumMod val="75000"/>
                </a:schemeClr>
              </a:solidFill>
              <a:latin typeface="+mn-ea"/>
              <a:cs typeface="Arial" pitchFamily="34" charset="0"/>
            </a:endParaRPr>
          </a:p>
          <a:p>
            <a:pPr marL="542925" indent="-180975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기록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버튼 클릭 후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STOP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버튼이 눌릴 때까지의 동작을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기록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  <a:p>
            <a:pPr marL="542925" indent="-180975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단순한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키보드와 마우스 클릭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정보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  <a:p>
            <a:pPr marL="542925" indent="-180975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좌표 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기록과 함께 저레벨 함수로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기록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1999" y="2609915"/>
            <a:ext cx="4376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2"/>
            </a:pPr>
            <a:r>
              <a:rPr lang="ko-KR" altLang="en-US" sz="16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Arial" pitchFamily="34" charset="0"/>
              </a:rPr>
              <a:t>고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cs typeface="Arial" pitchFamily="34" charset="0"/>
              </a:rPr>
              <a:t>레벨 </a:t>
            </a:r>
            <a:r>
              <a:rPr lang="ko-KR" altLang="en-US" sz="16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Arial" pitchFamily="34" charset="0"/>
              </a:rPr>
              <a:t>기록 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cs typeface="Arial" pitchFamily="34" charset="0"/>
              </a:rPr>
              <a:t>동작</a:t>
            </a:r>
            <a:endParaRPr lang="en-US" altLang="ko-KR" sz="1600" b="1" dirty="0" smtClean="0">
              <a:solidFill>
                <a:schemeClr val="accent5">
                  <a:lumMod val="75000"/>
                </a:schemeClr>
              </a:solidFill>
              <a:latin typeface="+mn-ea"/>
              <a:cs typeface="Arial" pitchFamily="34" charset="0"/>
            </a:endParaRPr>
          </a:p>
          <a:p>
            <a:pPr marL="542925" indent="-180975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기록 버튼으로의 동작 기록이 아닌 스크립트 파일을 직접 기록하여 동작 기록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  <a:p>
            <a:pPr marL="542925" indent="-180975">
              <a:lnSpc>
                <a:spcPct val="150000"/>
              </a:lnSpc>
              <a:buFontTx/>
              <a:buChar char="-"/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좌표 기록 없이 고레벨 함수를 이용한 기록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65446" y="4626703"/>
            <a:ext cx="4993659" cy="1892023"/>
            <a:chOff x="479303" y="4822370"/>
            <a:chExt cx="4993659" cy="1892023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3"/>
            <a:srcRect l="423" t="24351" r="20020" b="38703"/>
            <a:stretch/>
          </p:blipFill>
          <p:spPr>
            <a:xfrm>
              <a:off x="479303" y="4822370"/>
              <a:ext cx="4993659" cy="18920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27" name="그룹 26"/>
            <p:cNvGrpSpPr/>
            <p:nvPr/>
          </p:nvGrpSpPr>
          <p:grpSpPr>
            <a:xfrm>
              <a:off x="2976133" y="4852445"/>
              <a:ext cx="2394672" cy="939563"/>
              <a:chOff x="5663952" y="4797152"/>
              <a:chExt cx="2676525" cy="1050149"/>
            </a:xfrm>
          </p:grpSpPr>
          <p:pic>
            <p:nvPicPr>
              <p:cNvPr id="28" name="그림 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63952" y="4797152"/>
                <a:ext cx="2676525" cy="733425"/>
              </a:xfrm>
              <a:prstGeom prst="rect">
                <a:avLst/>
              </a:prstGeom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7286096" y="5539524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smtClean="0"/>
                  <a:t>기록</a:t>
                </a:r>
                <a:endParaRPr lang="ko-KR" altLang="en-US" sz="1400" b="1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289197" y="5013176"/>
                <a:ext cx="543739" cy="51740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rcRect l="284" t="8584" r="5164" b="52595"/>
          <a:stretch/>
        </p:blipFill>
        <p:spPr>
          <a:xfrm>
            <a:off x="5213536" y="4629014"/>
            <a:ext cx="3720771" cy="189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32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2223" y="142475"/>
            <a:ext cx="7886700" cy="58556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altLang="ko-KR" dirty="0" smtClean="0"/>
              <a:t>3. </a:t>
            </a:r>
            <a:r>
              <a:rPr lang="ko-KR" altLang="en-US" dirty="0" smtClean="0"/>
              <a:t>설정 메</a:t>
            </a:r>
            <a:r>
              <a:rPr lang="ko-KR" altLang="en-US" dirty="0" smtClean="0"/>
              <a:t>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3" y="2346425"/>
            <a:ext cx="1381125" cy="21050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9153" y="3017939"/>
            <a:ext cx="1381125" cy="7402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23837" y="2056556"/>
            <a:ext cx="1547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/>
              <a:t>※</a:t>
            </a:r>
            <a:r>
              <a:rPr lang="en-US" altLang="ja-JP" sz="1400" b="1" dirty="0" smtClean="0"/>
              <a:t>1:</a:t>
            </a:r>
            <a:r>
              <a:rPr lang="ko-KR" altLang="en-US" sz="1400" b="1" dirty="0" smtClean="0"/>
              <a:t>유료버전메뉴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289473" y="3245050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</a:rPr>
              <a:t>※</a:t>
            </a:r>
            <a:r>
              <a:rPr lang="en-US" altLang="ja-JP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009" y="2104345"/>
            <a:ext cx="2990850" cy="4410075"/>
          </a:xfrm>
          <a:prstGeom prst="rect">
            <a:avLst/>
          </a:prstGeom>
        </p:spPr>
      </p:pic>
      <p:cxnSp>
        <p:nvCxnSpPr>
          <p:cNvPr id="38" name="직선 화살표 연결선 37"/>
          <p:cNvCxnSpPr/>
          <p:nvPr/>
        </p:nvCxnSpPr>
        <p:spPr>
          <a:xfrm flipV="1">
            <a:off x="1709781" y="2451881"/>
            <a:ext cx="32584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23088" y="1992246"/>
            <a:ext cx="3427000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마우스 이동이나 여유가 있는 시간은 </a:t>
            </a:r>
            <a:r>
              <a:rPr lang="ko-KR" altLang="en-US" sz="1600" b="1" dirty="0" err="1" smtClean="0"/>
              <a:t>미기록</a:t>
            </a:r>
            <a:endParaRPr lang="ko-KR" alt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23088" y="2870626"/>
            <a:ext cx="3427000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mtClean="0"/>
              <a:t>마우스 좌표를 </a:t>
            </a:r>
            <a:r>
              <a:rPr lang="ko-KR" altLang="en-US" sz="1600" b="1" dirty="0" err="1" smtClean="0"/>
              <a:t>활성된</a:t>
            </a:r>
            <a:r>
              <a:rPr lang="ko-KR" altLang="en-US" sz="1600" b="1" dirty="0" smtClean="0"/>
              <a:t> 윈도우의 </a:t>
            </a:r>
            <a:r>
              <a:rPr lang="ko-KR" altLang="en-US" sz="1600" b="1" dirty="0" err="1" smtClean="0"/>
              <a:t>상대좌표로</a:t>
            </a:r>
            <a:r>
              <a:rPr lang="ko-KR" altLang="en-US" sz="1600" b="1" dirty="0" smtClean="0"/>
              <a:t> 기록</a:t>
            </a:r>
            <a:endParaRPr lang="ko-KR" alt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423088" y="3747855"/>
            <a:ext cx="3427000" cy="83099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기록 완료 후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스크립트를 클립보드에 복사</a:t>
            </a:r>
            <a:endParaRPr lang="ko-KR" altLang="en-US" sz="1600" b="1" dirty="0"/>
          </a:p>
        </p:txBody>
      </p:sp>
      <p:cxnSp>
        <p:nvCxnSpPr>
          <p:cNvPr id="43" name="직선 화살표 연결선 42"/>
          <p:cNvCxnSpPr>
            <a:endCxn id="39" idx="1"/>
          </p:cNvCxnSpPr>
          <p:nvPr/>
        </p:nvCxnSpPr>
        <p:spPr>
          <a:xfrm flipV="1">
            <a:off x="4637316" y="2407745"/>
            <a:ext cx="785772" cy="36811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40" idx="1"/>
          </p:cNvCxnSpPr>
          <p:nvPr/>
        </p:nvCxnSpPr>
        <p:spPr>
          <a:xfrm>
            <a:off x="4463144" y="3026231"/>
            <a:ext cx="959944" cy="25989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41" idx="1"/>
          </p:cNvCxnSpPr>
          <p:nvPr/>
        </p:nvCxnSpPr>
        <p:spPr>
          <a:xfrm>
            <a:off x="4245430" y="3559631"/>
            <a:ext cx="1177658" cy="60372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23088" y="5314091"/>
            <a:ext cx="3427000" cy="120032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스크립트 </a:t>
            </a:r>
            <a:r>
              <a:rPr lang="ko-KR" altLang="en-US" sz="1600" b="1" dirty="0" err="1" smtClean="0"/>
              <a:t>스케쥴</a:t>
            </a:r>
            <a:r>
              <a:rPr lang="ko-KR" altLang="en-US" sz="1600" b="1" dirty="0" smtClean="0"/>
              <a:t> 설정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스크립트가 자동 실행될 수 있도록 </a:t>
            </a:r>
            <a:r>
              <a:rPr lang="ko-KR" altLang="en-US" sz="1600" b="1" dirty="0" err="1" smtClean="0"/>
              <a:t>스케쥴</a:t>
            </a:r>
            <a:r>
              <a:rPr lang="ko-KR" altLang="en-US" sz="1600" b="1" dirty="0" smtClean="0"/>
              <a:t> 지정</a:t>
            </a:r>
            <a:endParaRPr lang="ko-KR" altLang="en-US" sz="1600" b="1" dirty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637316" y="5704116"/>
            <a:ext cx="78577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92249" y="3758167"/>
            <a:ext cx="0" cy="9118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08831" y="4707257"/>
            <a:ext cx="1717942" cy="156966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RecIE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   - </a:t>
            </a:r>
            <a:r>
              <a:rPr lang="ko-KR" altLang="en-US" sz="1600" b="1" dirty="0" err="1" smtClean="0"/>
              <a:t>웹기록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Uws2Exe</a:t>
            </a:r>
          </a:p>
          <a:p>
            <a:r>
              <a:rPr lang="en-US" altLang="ko-KR" sz="1600" b="1" dirty="0" smtClean="0"/>
              <a:t>   - Exe</a:t>
            </a:r>
            <a:r>
              <a:rPr lang="ko-KR" altLang="en-US" sz="1600" b="1" dirty="0" smtClean="0"/>
              <a:t>작성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Debugger</a:t>
            </a:r>
          </a:p>
          <a:p>
            <a:r>
              <a:rPr lang="en-US" altLang="ko-KR" sz="1600" b="1" dirty="0" smtClean="0"/>
              <a:t>   - </a:t>
            </a:r>
            <a:r>
              <a:rPr lang="ko-KR" altLang="en-US" sz="1600" b="1" dirty="0" smtClean="0"/>
              <a:t>디버그</a:t>
            </a:r>
            <a:endParaRPr lang="ko-KR" altLang="en-US" sz="1600" b="1" dirty="0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07" y="865422"/>
            <a:ext cx="2676525" cy="733425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2791503" y="130730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설정</a:t>
            </a:r>
            <a:endParaRPr lang="ko-KR" altLang="en-US" sz="1400" b="1" dirty="0"/>
          </a:p>
        </p:txBody>
      </p:sp>
      <p:sp>
        <p:nvSpPr>
          <p:cNvPr id="61" name="직사각형 60"/>
          <p:cNvSpPr/>
          <p:nvPr/>
        </p:nvSpPr>
        <p:spPr>
          <a:xfrm>
            <a:off x="2305023" y="1075849"/>
            <a:ext cx="486480" cy="462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이등변 삼각형 64"/>
          <p:cNvSpPr/>
          <p:nvPr/>
        </p:nvSpPr>
        <p:spPr>
          <a:xfrm rot="10800000">
            <a:off x="2123720" y="1729612"/>
            <a:ext cx="849086" cy="19716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8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2223" y="142475"/>
            <a:ext cx="7886700" cy="58556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스케쥴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90" y="815067"/>
            <a:ext cx="6619875" cy="47053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8427" y="5212138"/>
            <a:ext cx="3890173" cy="156966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① </a:t>
            </a:r>
            <a:r>
              <a:rPr lang="en-US" altLang="ko-KR" sz="1600" b="1" dirty="0" smtClean="0"/>
              <a:t>PC</a:t>
            </a:r>
            <a:r>
              <a:rPr lang="ko-KR" altLang="en-US" sz="1600" b="1" dirty="0" smtClean="0"/>
              <a:t>가 </a:t>
            </a:r>
            <a:r>
              <a:rPr lang="en-US" altLang="ko-KR" sz="1600" b="1" dirty="0" smtClean="0"/>
              <a:t>Sleep</a:t>
            </a:r>
            <a:r>
              <a:rPr lang="ko-KR" altLang="en-US" sz="1600" b="1" dirty="0" smtClean="0"/>
              <a:t>상태에서도 복귀하여 스크립트를 </a:t>
            </a:r>
            <a:r>
              <a:rPr lang="ko-KR" altLang="en-US" sz="1600" b="1" dirty="0" err="1" smtClean="0"/>
              <a:t>스케쥴</a:t>
            </a:r>
            <a:r>
              <a:rPr lang="ko-KR" altLang="en-US" sz="1600" b="1" dirty="0" smtClean="0"/>
              <a:t> 설정대로 실행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ko-KR" altLang="en-US" sz="1600" b="1" dirty="0" smtClean="0"/>
              <a:t>② 스크립트 기동 시 </a:t>
            </a:r>
            <a:r>
              <a:rPr lang="ko-KR" altLang="en-US" sz="1600" b="1" dirty="0" err="1" smtClean="0"/>
              <a:t>비프음으로</a:t>
            </a:r>
            <a:r>
              <a:rPr lang="ko-KR" altLang="en-US" sz="1600" b="1" dirty="0" smtClean="0"/>
              <a:t> 유저에게 시작을 알림</a:t>
            </a:r>
            <a:endParaRPr lang="ko-KR" altLang="en-US" sz="1600" b="1" dirty="0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512629" y="4778189"/>
            <a:ext cx="10886" cy="43394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8427" y="428244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①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②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970828" y="815067"/>
            <a:ext cx="2042546" cy="227010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/>
              <a:t>0</a:t>
            </a:r>
            <a:r>
              <a:rPr lang="ko-KR" altLang="en-US" sz="1600" b="1" dirty="0" smtClean="0"/>
              <a:t>시 </a:t>
            </a:r>
            <a:r>
              <a:rPr lang="en-US" altLang="ko-KR" sz="1600" b="1" dirty="0" smtClean="0"/>
              <a:t>0</a:t>
            </a:r>
            <a:r>
              <a:rPr lang="ko-KR" altLang="en-US" sz="1600" b="1" dirty="0" smtClean="0"/>
              <a:t>분을 기준으로 계산하여 지정한 시간 간격으로 실행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 smtClean="0"/>
              <a:t>(1, 2, 3, 4, 5, 1, 15, 20, 30min/1, 2, 3, 4, 6, 8, 12h)</a:t>
            </a:r>
            <a:endParaRPr lang="ko-KR" altLang="en-US" sz="1600" b="1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6127146" y="1861154"/>
            <a:ext cx="843682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136571" y="5621672"/>
            <a:ext cx="2732994" cy="116012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별도 프로세스로 실행하여 </a:t>
            </a:r>
            <a:r>
              <a:rPr lang="ko-KR" altLang="en-US" sz="1600" b="1" dirty="0" smtClean="0"/>
              <a:t>스크립트 실행 중에도 </a:t>
            </a:r>
            <a:r>
              <a:rPr lang="en-US" altLang="ko-KR" sz="1600" b="1" dirty="0" smtClean="0"/>
              <a:t>UWSC </a:t>
            </a:r>
            <a:r>
              <a:rPr lang="ko-KR" altLang="en-US" sz="1600" b="1" dirty="0" smtClean="0"/>
              <a:t>기동 가능</a:t>
            </a:r>
            <a:endParaRPr lang="ko-KR" altLang="en-US" sz="1600" b="1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5419953" y="5018317"/>
            <a:ext cx="0" cy="6033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70828" y="3883877"/>
            <a:ext cx="2042546" cy="226812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/>
              <a:t>타이틀과 </a:t>
            </a:r>
            <a:r>
              <a:rPr lang="ko-KR" altLang="en-US" sz="1600" b="1" dirty="0" err="1" smtClean="0"/>
              <a:t>클래스명이</a:t>
            </a:r>
            <a:r>
              <a:rPr lang="ko-KR" altLang="en-US" sz="1600" b="1" dirty="0" smtClean="0"/>
              <a:t> 하나라도 일치한 </a:t>
            </a:r>
            <a:r>
              <a:rPr lang="en-US" altLang="ko-KR" sz="1600" b="1" dirty="0" smtClean="0"/>
              <a:t>Window</a:t>
            </a:r>
            <a:r>
              <a:rPr lang="ko-KR" altLang="en-US" sz="1600" b="1" dirty="0" smtClean="0"/>
              <a:t>가 실행되면 자동 실행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타이틀은 일부 </a:t>
            </a:r>
            <a:r>
              <a:rPr lang="ko-KR" altLang="en-US" sz="1600" b="1" dirty="0" err="1" smtClean="0"/>
              <a:t>일치시에도</a:t>
            </a:r>
            <a:r>
              <a:rPr lang="ko-KR" altLang="en-US" sz="1600" b="1" dirty="0" smtClean="0"/>
              <a:t> 스크립트 실행 가능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898924" y="4092726"/>
            <a:ext cx="10719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2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2223" y="142475"/>
            <a:ext cx="7886700" cy="58556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altLang="ko-KR" dirty="0" smtClean="0"/>
              <a:t>4. </a:t>
            </a:r>
            <a:r>
              <a:rPr lang="ko-KR" altLang="en-US" dirty="0" err="1" smtClean="0"/>
              <a:t>스케쥴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58880"/>
          <a:stretch/>
        </p:blipFill>
        <p:spPr>
          <a:xfrm>
            <a:off x="250372" y="891269"/>
            <a:ext cx="2722108" cy="47053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72480" y="804237"/>
            <a:ext cx="59864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C00000"/>
                </a:solidFill>
                <a:latin typeface="+mn-ea"/>
                <a:cs typeface="Arial" pitchFamily="34" charset="0"/>
              </a:rPr>
              <a:t>식에 의한 설정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cs typeface="Arial" pitchFamily="34" charset="0"/>
              </a:rPr>
              <a:t/>
            </a:r>
            <a:br>
              <a:rPr lang="en-US" altLang="ko-KR" b="1" dirty="0" smtClean="0">
                <a:solidFill>
                  <a:srgbClr val="C00000"/>
                </a:solidFill>
                <a:latin typeface="+mn-ea"/>
                <a:cs typeface="Arial" pitchFamily="34" charset="0"/>
              </a:rPr>
            </a:br>
            <a:r>
              <a:rPr lang="ko-KR" altLang="en-US" b="1" dirty="0">
                <a:latin typeface="+mn-ea"/>
                <a:cs typeface="Arial" pitchFamily="34" charset="0"/>
              </a:rPr>
              <a:t>유저가 방식을 기술하는 것으로 미세 시간 설정이 </a:t>
            </a:r>
            <a:r>
              <a:rPr lang="ko-KR" altLang="en-US" b="1" dirty="0" smtClean="0">
                <a:latin typeface="+mn-ea"/>
                <a:cs typeface="Arial" pitchFamily="34" charset="0"/>
              </a:rPr>
              <a:t>가능</a:t>
            </a:r>
            <a:endParaRPr lang="en-US" altLang="ko-KR" b="1" dirty="0">
              <a:latin typeface="+mn-ea"/>
              <a:cs typeface="Arial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0372" y="3453370"/>
            <a:ext cx="2722108" cy="563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341916" y="2038225"/>
            <a:ext cx="56170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cs typeface="Arial" pitchFamily="34" charset="0"/>
              </a:rPr>
              <a:t>사용 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cs typeface="Arial" pitchFamily="34" charset="0"/>
              </a:rPr>
              <a:t>가능한 변수</a:t>
            </a:r>
            <a:endParaRPr lang="en-US" altLang="ko-KR" sz="1600" b="1" dirty="0" smtClean="0">
              <a:solidFill>
                <a:schemeClr val="accent5">
                  <a:lumMod val="75000"/>
                </a:schemeClr>
              </a:solidFill>
              <a:latin typeface="+mn-ea"/>
              <a:cs typeface="Arial" pitchFamily="34" charset="0"/>
            </a:endParaRPr>
          </a:p>
          <a:p>
            <a:pPr marL="70485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YY(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년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), MM(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월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), DD(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일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), HH(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시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), NN(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분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), YMDNN(2000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년부터의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경과분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), WW(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요일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: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일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0/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월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1/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화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2/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수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3/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목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4/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금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5/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토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6/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일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7)</a:t>
            </a:r>
          </a:p>
          <a:p>
            <a:pPr marL="70485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체크는 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분단위로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 이루어짐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41916" y="3943225"/>
            <a:ext cx="56170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cs typeface="Arial" pitchFamily="34" charset="0"/>
              </a:rPr>
              <a:t>예제</a:t>
            </a:r>
            <a:endParaRPr lang="en-US" altLang="ko-KR" sz="1600" b="1" dirty="0" smtClean="0">
              <a:solidFill>
                <a:schemeClr val="accent5">
                  <a:lumMod val="75000"/>
                </a:schemeClr>
              </a:solidFill>
              <a:latin typeface="+mn-ea"/>
              <a:cs typeface="Arial" pitchFamily="34" charset="0"/>
            </a:endParaRPr>
          </a:p>
          <a:p>
            <a:pPr marL="70485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(WW=2) AND (HH=0 OR HH=12) AND (NN=0)</a:t>
            </a:r>
            <a:b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</a:b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→ 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화요일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0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시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0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분과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12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시 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0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분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  <a:p>
            <a:pPr marL="70485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(YMDNN mod 18) = 0</a:t>
            </a:r>
            <a:b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</a:b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→ 18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itchFamily="34" charset="0"/>
              </a:rPr>
              <a:t>분 간격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2223" y="142475"/>
            <a:ext cx="7886700" cy="58556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altLang="ko-KR" dirty="0" smtClean="0"/>
              <a:t>5. </a:t>
            </a:r>
            <a:r>
              <a:rPr lang="ko-KR" altLang="en-US" dirty="0" smtClean="0"/>
              <a:t>런치 메뉴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78" y="1750229"/>
            <a:ext cx="6419850" cy="4743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9280" y="804237"/>
            <a:ext cx="5986463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latin typeface="+mn-ea"/>
                <a:cs typeface="Arial" pitchFamily="34" charset="0"/>
              </a:rPr>
              <a:t>스크립트 파일을 등록하여 선택 기동 가능</a:t>
            </a:r>
            <a:endParaRPr lang="en-US" altLang="ko-KR" b="1" dirty="0" smtClean="0">
              <a:latin typeface="+mn-ea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 err="1" smtClean="0">
                <a:latin typeface="+mn-ea"/>
                <a:cs typeface="Arial" pitchFamily="34" charset="0"/>
              </a:rPr>
              <a:t>HotKey</a:t>
            </a:r>
            <a:r>
              <a:rPr lang="en-US" altLang="ko-KR" b="1" dirty="0" smtClean="0">
                <a:latin typeface="+mn-ea"/>
                <a:cs typeface="Arial" pitchFamily="34" charset="0"/>
              </a:rPr>
              <a:t> </a:t>
            </a:r>
            <a:r>
              <a:rPr lang="ko-KR" altLang="en-US" b="1" dirty="0" smtClean="0">
                <a:latin typeface="+mn-ea"/>
                <a:cs typeface="Arial" pitchFamily="34" charset="0"/>
              </a:rPr>
              <a:t>설정으로 지정한 스크립트 바로 실행 가능</a:t>
            </a:r>
            <a:endParaRPr lang="en-US" altLang="ko-KR" b="1" dirty="0">
              <a:latin typeface="+mn-ea"/>
              <a:cs typeface="Arial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439" y="1903271"/>
            <a:ext cx="2143424" cy="543001"/>
          </a:xfrm>
          <a:prstGeom prst="rect">
            <a:avLst/>
          </a:prstGeom>
        </p:spPr>
      </p:pic>
      <p:sp>
        <p:nvSpPr>
          <p:cNvPr id="11" name="이등변 삼각형 10"/>
          <p:cNvSpPr/>
          <p:nvPr/>
        </p:nvSpPr>
        <p:spPr>
          <a:xfrm rot="5400000">
            <a:off x="6319640" y="2076188"/>
            <a:ext cx="849086" cy="19716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915438" y="2391842"/>
            <a:ext cx="2143425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1600" b="1" dirty="0" err="1" smtClean="0"/>
              <a:t>HotKey</a:t>
            </a:r>
            <a:r>
              <a:rPr lang="en-US" altLang="ja-JP" sz="1600" b="1" dirty="0" smtClean="0"/>
              <a:t> </a:t>
            </a:r>
            <a:r>
              <a:rPr lang="ko-KR" altLang="en-US" sz="1600" b="1" dirty="0" smtClean="0"/>
              <a:t>선택 시</a:t>
            </a:r>
            <a:endParaRPr lang="en-US" altLang="ko-KR" sz="16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1600" b="1" dirty="0" smtClean="0"/>
              <a:t>표시 메뉴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941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2223" y="142475"/>
            <a:ext cx="7886700" cy="58556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altLang="ko-KR" dirty="0" smtClean="0"/>
              <a:t>6. </a:t>
            </a:r>
            <a:r>
              <a:rPr lang="ko-KR" altLang="en-US" dirty="0" smtClean="0"/>
              <a:t>함수 목록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70307"/>
              </p:ext>
            </p:extLst>
          </p:nvPr>
        </p:nvGraphicFramePr>
        <p:xfrm>
          <a:off x="218118" y="841251"/>
          <a:ext cx="8631967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911">
                  <a:extLst>
                    <a:ext uri="{9D8B030D-6E8A-4147-A177-3AD203B41FA5}">
                      <a16:colId xmlns:a16="http://schemas.microsoft.com/office/drawing/2014/main" val="518210740"/>
                    </a:ext>
                  </a:extLst>
                </a:gridCol>
                <a:gridCol w="7043056">
                  <a:extLst>
                    <a:ext uri="{9D8B030D-6E8A-4147-A177-3AD203B41FA5}">
                      <a16:colId xmlns:a16="http://schemas.microsoft.com/office/drawing/2014/main" val="958389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981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MMV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마우스 커서를 이동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80975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MMV(X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위치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Y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위치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대기시간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ms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))</a:t>
                      </a:r>
                      <a:endParaRPr lang="ko-KR" altLang="en-US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925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BTN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마우스 버튼을 조작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80975" indent="0"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BTN(</a:t>
                      </a:r>
                      <a:r>
                        <a:rPr lang="ko-KR" altLang="en-US" sz="1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버튼종류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동작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X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위치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Y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위치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대기시간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ms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))</a:t>
                      </a:r>
                    </a:p>
                    <a:p>
                      <a:pPr marL="266700" indent="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버튼종류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 LEFT, RIGHT, WHEEL</a:t>
                      </a:r>
                    </a:p>
                    <a:p>
                      <a:pPr marL="266700" indent="0" algn="l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동작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클릭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(0),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다운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(1), 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업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671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ACW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윈도우 사이즈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위치를 조작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80975" indent="0"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ACW(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윈도우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ID,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X, Y, 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폭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대기시간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6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ms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))</a:t>
                      </a:r>
                    </a:p>
                    <a:p>
                      <a:pPr marL="180975" indent="0"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메모장을 좌상 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15, 15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에 위치하여 기동하며 윈도우 사이즈는 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200, 200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240499"/>
                  </a:ext>
                </a:extLst>
              </a:tr>
              <a:tr h="16083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KBD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키보드 조작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80975" indent="0"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KBD(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가상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KEY,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동작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대기시간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en-US" altLang="ko-KR" sz="16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ms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))</a:t>
                      </a:r>
                      <a:b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 VK_A~VK_Z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: A~Z</a:t>
                      </a:r>
                    </a:p>
                    <a:p>
                      <a:pPr marL="180975" indent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 VK_WIN : </a:t>
                      </a:r>
                      <a:r>
                        <a:rPr lang="ko-KR" altLang="en-US" sz="16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윈도우키</a:t>
                      </a:r>
                      <a:endParaRPr lang="en-US" altLang="ko-KR" sz="16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80975" indent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 VK_ALT : Alt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키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469205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1" r="66576" b="-5512"/>
          <a:stretch/>
        </p:blipFill>
        <p:spPr>
          <a:xfrm>
            <a:off x="5995508" y="3723787"/>
            <a:ext cx="2724901" cy="6021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72" y="5039405"/>
            <a:ext cx="2069238" cy="1393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5573" y="5535015"/>
            <a:ext cx="2222083" cy="12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VK_RETURN</a:t>
            </a:r>
            <a:r>
              <a:rPr lang="en-US" altLang="ko-KR" dirty="0" smtClean="0"/>
              <a:t> 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Enter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VK_TAB : Tab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VK_LEFT : 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왼쪽 방향키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5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22223" y="142475"/>
            <a:ext cx="7886700" cy="58556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altLang="ko-KR" dirty="0" smtClean="0"/>
              <a:t>7. </a:t>
            </a:r>
            <a:r>
              <a:rPr lang="ko-KR" altLang="en-US" dirty="0" err="1" smtClean="0"/>
              <a:t>제어문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345149"/>
              </p:ext>
            </p:extLst>
          </p:nvPr>
        </p:nvGraphicFramePr>
        <p:xfrm>
          <a:off x="218118" y="841251"/>
          <a:ext cx="8631967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911">
                  <a:extLst>
                    <a:ext uri="{9D8B030D-6E8A-4147-A177-3AD203B41FA5}">
                      <a16:colId xmlns:a16="http://schemas.microsoft.com/office/drawing/2014/main" val="518210740"/>
                    </a:ext>
                  </a:extLst>
                </a:gridCol>
                <a:gridCol w="7043056">
                  <a:extLst>
                    <a:ext uri="{9D8B030D-6E8A-4147-A177-3AD203B41FA5}">
                      <a16:colId xmlns:a16="http://schemas.microsoft.com/office/drawing/2014/main" val="958389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함수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981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IFB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조건에 따라 지정된 동작을 실시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80975" indent="0"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IF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THAN</a:t>
                      </a:r>
                    </a:p>
                    <a:p>
                      <a:pPr marL="361950" indent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참인 경우 동작</a:t>
                      </a:r>
                      <a:endParaRPr lang="en-US" altLang="ko-K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80975" indent="0"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ELSEIF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조건 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THAN</a:t>
                      </a:r>
                    </a:p>
                    <a:p>
                      <a:pPr marL="361950" indent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참인 경우 동작</a:t>
                      </a:r>
                      <a:endParaRPr lang="en-US" altLang="ko-K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80975" indent="0"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ELSE</a:t>
                      </a:r>
                    </a:p>
                    <a:p>
                      <a:pPr marL="361950" indent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기타 동작</a:t>
                      </a:r>
                      <a:endParaRPr lang="en-US" altLang="ko-KR" sz="16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80975" indent="0"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ENDIF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2925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FOR-NEXT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반복 처리 실시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80975" indent="0" algn="l" latinLnBrk="1">
                        <a:lnSpc>
                          <a:spcPct val="150000"/>
                        </a:lnSpc>
                      </a:pPr>
                      <a:r>
                        <a:rPr lang="en-US" altLang="ko-KR" sz="16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FOR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변수 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 </a:t>
                      </a:r>
                      <a:r>
                        <a:rPr lang="ko-KR" altLang="en-US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초기값 </a:t>
                      </a:r>
                      <a:r>
                        <a:rPr lang="en-US" altLang="ko-K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TO </a:t>
                      </a:r>
                      <a:r>
                        <a:rPr lang="ko-KR" altLang="en-US" sz="1600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종료값</a:t>
                      </a:r>
                      <a:endParaRPr lang="en-US" altLang="ko-KR" sz="16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361950" indent="0" algn="l" latinLnBrk="1">
                        <a:lnSpc>
                          <a:spcPct val="150000"/>
                        </a:lnSpc>
                      </a:pPr>
                      <a:r>
                        <a:rPr lang="ko-KR" altLang="en-US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처리 내용</a:t>
                      </a:r>
                      <a:endParaRPr lang="en-US" altLang="ko-KR" sz="1600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80975" indent="0" algn="l" latinLnBrk="1">
                        <a:lnSpc>
                          <a:spcPct val="150000"/>
                        </a:lnSpc>
                      </a:pPr>
                      <a:r>
                        <a:rPr lang="en-US" altLang="ko-KR" sz="16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NEXT</a:t>
                      </a:r>
                      <a:endParaRPr lang="ko-KR" altLang="en-US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671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CALL</a:t>
                      </a:r>
                      <a:endParaRPr lang="ko-KR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다른 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UWSC 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스크립트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</a:rPr>
                        <a:t>를 불러옴</a:t>
                      </a:r>
                      <a:endParaRPr lang="en-US" altLang="ko-KR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4625" indent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1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CALL UWSC</a:t>
                      </a:r>
                      <a:r>
                        <a:rPr lang="ko-KR" altLang="en-US" sz="1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파일</a:t>
                      </a:r>
                      <a:r>
                        <a:rPr lang="en-US" altLang="ko-KR" sz="1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파라메터</a:t>
                      </a:r>
                      <a:r>
                        <a:rPr lang="en-US" altLang="ko-KR" sz="1600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1, 2,</a:t>
                      </a:r>
                      <a:r>
                        <a:rPr lang="en-US" altLang="ko-KR" sz="1600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…)</a:t>
                      </a:r>
                      <a:endParaRPr lang="ko-KR" altLang="en-US" sz="16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90379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500" y="1575707"/>
            <a:ext cx="3456083" cy="23975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500" y="4707741"/>
            <a:ext cx="2727551" cy="8307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1" r="69582" b="-9639"/>
          <a:stretch/>
        </p:blipFill>
        <p:spPr>
          <a:xfrm>
            <a:off x="5269500" y="5973625"/>
            <a:ext cx="1392633" cy="3751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rcRect l="30656" t="1" b="-9639"/>
          <a:stretch/>
        </p:blipFill>
        <p:spPr>
          <a:xfrm>
            <a:off x="5269500" y="6213109"/>
            <a:ext cx="3174747" cy="37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13693</TotalTime>
  <Words>690</Words>
  <Application>Microsoft Office PowerPoint</Application>
  <PresentationFormat>화면 슬라이드 쇼(4:3)</PresentationFormat>
  <Paragraphs>124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Meiryo UI</vt:lpstr>
      <vt:lpstr>ＭＳ Ｐゴシック</vt:lpstr>
      <vt:lpstr>맑은 고딕</vt:lpstr>
      <vt:lpstr>Arial</vt:lpstr>
      <vt:lpstr>Calibri</vt:lpstr>
      <vt:lpstr>Calibri Light</vt:lpstr>
      <vt:lpstr>Wingdings</vt:lpstr>
      <vt:lpstr>Office 테마</vt:lpstr>
      <vt:lpstr>UWSC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손형호(경영기획담당)</dc:creator>
  <cp:lastModifiedBy>박향미(시스템평가담당)</cp:lastModifiedBy>
  <cp:revision>696</cp:revision>
  <cp:lastPrinted>2020-01-07T01:04:38Z</cp:lastPrinted>
  <dcterms:created xsi:type="dcterms:W3CDTF">2019-01-02T07:15:19Z</dcterms:created>
  <dcterms:modified xsi:type="dcterms:W3CDTF">2020-04-24T00:59:53Z</dcterms:modified>
</cp:coreProperties>
</file>