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23" r:id="rId4"/>
    <p:sldId id="424" r:id="rId5"/>
    <p:sldId id="425" r:id="rId6"/>
    <p:sldId id="420" r:id="rId7"/>
    <p:sldId id="426" r:id="rId8"/>
    <p:sldId id="419" r:id="rId9"/>
    <p:sldId id="427" r:id="rId10"/>
    <p:sldId id="421" r:id="rId11"/>
    <p:sldId id="428" r:id="rId12"/>
    <p:sldId id="431" r:id="rId13"/>
    <p:sldId id="429" r:id="rId14"/>
    <p:sldId id="43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60"/>
  </p:normalViewPr>
  <p:slideViewPr>
    <p:cSldViewPr>
      <p:cViewPr varScale="1">
        <p:scale>
          <a:sx n="127" d="100"/>
          <a:sy n="127" d="100"/>
        </p:scale>
        <p:origin x="200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18:32:15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19:21:17.1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3553 834 24575,'-29'0'0,"5"-5"0,3 3 0,8-3 0,-21 5 0,0 0 0,-16-7 0,-1 5 0,-25-6 0,12 8 0,-4 0 0,9-5 0,-2-2-742,-17 1 0,-1-3 742,9-4 0,7-3 0,-13-5-76,12 7 0,5 1 76,27-1 0,-28-4 0,37 12 0,5-5 0,1 10 1472,5-4-1472,-4 5 164,3 0-164,-4 0 0,0 0 0,5 0 0,-5-5 0,0 3 0,-1-3 0,-5 0 0,-37-8 0,27 0 0,-27-1 0,25 2 0,-4 2 0,1-4 0,-10-3 0,27 5 0,-25-4 0,25 4 0,-27-12 0,22 10 0,-9-13 0,-14-16 0,8 16 0,-9-9 0,0 0 0,3 15 0,-24-24 0,48 32 0,-37-23 0,33 15 0,-33-10 0,48 14 0,-10 5 0,9 6 0,-4-4 0,6 8 0,4-8 0,-3 9 0,4-10 0,-1 5 0,-3 0 0,3 0 0,-4 6 0,-1 0 0,1 0 0,4-5 0,-3 4 0,4-4 0,-6 5 0,0 0 0,1 0 0,-1 0 0,1 0 0,-1 0 0,1 0 0,-1-5 0,0 3 0,1-3 0,-1 5 0,6-5 0,-4 4 0,3-4 0,-4 5 0,4 5 0,-3-4 0,3 4 0,-4-5 0,-1 0 0,1 0 0,-1 0 0,1 0 0,-1 0 0,0 0 0,1 0 0,-1 0 0,1 0 0,4 5 0,-3-3 0,3 3 0,-4-5 0,-1 0 0,1 0 0,-1 0 0,1 0 0,-1 0 0,-5 5 0,5-4 0,-5 4 0,5-5 0,1 0 0,-6 0 0,4 0 0,-3 5 0,4-4 0,0 5 0,11-6 0,-8 0 0,8 0 0,-11 0 0,1 0 0,-1 0 0,0 0 0,1 0 0,-1 0 0,1 0 0,-1 0 0,0 0 0,6 5 0,-4-4 0,3 4 0,-9-5 0,-2 0 0,0 0 0,-4 0 0,9 0 0,-4 0 0,11 5 0,-4-4 0,3 5 0,-4-6 0,-1 0 0,1 0 0,-1 0 0,0 0 0,1 0 0,-1 0 0,1 0 0,-1 0 0,1 0 0,-1 0 0,0-6 0,-4 5 0,3-4 0,-4 5 0,11-5 0,-4 4 0,13-5 0,-1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19:21:18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4719 1445 24575,'-11'0'0,"-1"5"0,1-3 0,-1 3 0,-5-5 0,-38 0 0,-15 0 0,18 0 0,-3 0-465,3-6 1,-3 0 464,-23 5 0,-1-1 0,20-9 0,-2-2 0,-5 6 0,-6 2 0,2-2-880,-15-9 1,0-1 879,14 5 0,-4 0 0,1 0 0,0 0 0,1 0 0,0-1 0,0-3 0,1-3 0,-4 1-520,5 3 0,-5 1 0,0-2 1,4-2 519,-9-10 0,3-4 0,-2 1 0,7 6 0,-4 0 0,1 1 0,6-2 0,2-4 0,4 0 0,1 0 0,-2 0 0,0 0 0,6 4 0,8 5 0,1 1 0,-36-12 0,-1 1 0,33 10 0,0-1 0,-7 0 0,-6-2 0,6 1-235,10 2 1,1 1 234,-11-1 0,-1 0 0,15 2 0,-1 0-185,-19-4 0,-4-2 185,1 2 0,1-2 0,1-4 0,4 2 0,-18 2 0,6-16 0,24 20 0,3 1 1471,3-2-1471,-33-12 2162,62 33-2162,5-5 569,-10 1-569,9 4 1404,-4-4-1404,11 0 0,-4-2 0,8-4 0,-3-1 0,5 1 0,0-1 0,0 0 0,0 1 0,0-1 0,0 1 0,0-1 0,0 0 0,0 6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19:21:19.8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22:20:15.4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 24575,'24'0'0,"0"0"0,12 0 0,30 0 0,18 0-617,-29 0 1,1 0 616,-1 0 0,1 0 0,13 0 0,-1 0 0,23 8 150,-36-7 1,-6 0-151,-9 7 0,-9-8 0,-9 5 0,-9-4 0,5 5 932,-7-6-932,1 0 0,0 0 0,0-6 0,5 5 0,-4-4 0,10-1 0,-5 5 0,19-4 0,2 5 0,14 0 0,-2 0 0,2 0 0,12 0 0,-12 0 0,-1 0 0,0 0 0,0 0 0,-12 0 0,-9 0 0,-9 0 0,-14-6 0,3 5 0,-11-4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22:20:17.7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24575,'17'0'0,"2"0"0,4 0 0,40 0 0,9 0 0,-7 0 0,7 0 0,-1 0 0,1 0 0,1 0 0,-3 0-334,-13 0 0,-3 0 334,1 6 0,-6 1 165,-3-4-165,17 14 0,-45-15 0,-1 3 0,0-10 0,-4 3 503,10-3-503,-10 5 0,4 0 0,39-12 0,-28 9 0,21-4 0,3 1 0,-6 6 0,3-1 0,7 2 0,12 7 0,0 1-694,30 3 694,-30 1 0,-6 1 0,-9-5 0,-14-1 0,-2-8 0,-19 0 0,-1 0 0,-5 0 0,0 0 173,0 0 1,-5 0-1,-2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22:20:19.6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 24575,'5'-6'0,"1"0"0,6 6 0,5 0 0,-3 0 0,21 0 0,51 0 0,-21 0 0,-11 0 0,-3 0 0,-12 0 0,10 0 0,-27 0 0,13 0 0,-22 0 0,4 0 0,-5 0 0,0 0 0,0 0 0,0 6 0,18-5 0,-9 4 0,16-5 0,-1 0 0,4 8 0,0-6 0,9 13 0,-28-13 0,9 11 0,-18-11 0,0 3 0,0-5 0,-6 5 0,0-4 0,-6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2:21:30.4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14,'56'-7,"25"2,4 5,-19-1,5 2,0 6,1 1,13-6,-1 0,-12 4,0 3,10-1,-2-1,-20-6,-2 1,-2 10,-2-1,25-9,-45 6,1-3,-22-4,4 5,1-6,-5-6,4 5,0-4,1-1,19 5,3-4,12-3,0-2,27 0,-21 3,21 7,-27 0,-12 0,-9 0,-9 0,-14 0,3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2:21:32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13,'54'-3,"0"-1,14-1,-5 5,5 0,-1 0,2 0,17-1,4 2,-16 3,4 2,-2 1,-8-1,-1 0,0 1,32 4,-3-1,-22-2,-5-1,-11-7,-5 0,25 0,-25 0,-19 0,-4 0,-18-6,0 5,5-4,1-1,19 5,-11-4,24-3,-11 6,14-6,-14 8,-8 0,-24 0,-8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2:21:34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0,'50'0,"7"0,-1 8,6 1,-2-7,4 0,31 6,5 1,-15-1,-1-1,14-5,-1 0,-8 5,-2 1,0-1,-5-2,-23-4,-7 1,14 10,-35-12,-14 0,0 0,-4-5,5 4,-1-5,1 6,6-5,-6 4,5-10,-5 10,1-5,3 1,-4 4,6-10,-5 10,-2-5,0 6,-4 0,9-5,-8 4,3-10,-5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18:32:15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18:32:20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18:32:24.2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18:32:37.1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4758 316 24575,'-80'0'0,"0"0"0,17 1 0,3-2 0,0-5 0,3-2 0,-37-9-1294,17 1 0,1-2 1294,25 5 0,0 0 0,-22-4 0,1 1 0,-23-10 0,33 4 0,0-1 172,-33-6-172,22-7 576,32 20-576,15 9 0,-1 1 0,7 0 1302,-6 5-1302,12-5 538,-6 6-538,-13 0 0,-5 0 0,-21 0 0,-28 0 0,21 0-214,8 0 0,-1 0 214,-6 0 0,-23 0 0,1 0 0,25 0 0,0 0 0,-26-6 0,28 5 0,7 0 0,23-5 0,-16 6 0,23 0 0,-2 0 0,12 0 0,-1 0 428,1 0-428,0 0 0,-1 0 0,-5 6 0,-2-4 0,1 4 0,-20 2 0,16-6 0,-17 7 0,15-3 0,-1-5 0,1 5 0,-1 0 0,0-4 0,1 3 0,-1 1 0,7-4 0,-6 4 0,12-6 0,-6 0 0,7 6 0,0-5 0,-1 11 0,1-11 0,-6 5 0,4 0 0,-25-5 0,2 14 0,-6-13 0,3 7 0,14-3 0,1-5 0,-1 5 0,1-6 0,-1 0 0,-14 9 0,11-7 0,-11 7 0,15-9 0,-15 0 0,11 0 0,-25 8 0,25-6 0,-25 7 0,25-9 0,-5 6 0,10-5 0,-10 5 0,5 0 0,-5-4 0,15 3 0,7 1 0,-6-4 0,4 4 0,-10 0 0,10-5 0,-4 5 0,5-6 0,1 0 0,6 6 0,-5-5 0,4 5 0,-5-6 0,0 0 0,-1 0 0,1 0 0,-6 0 0,-2 0 0,0 0 0,-4 6 0,10-5 0,-10 5 0,10-6 0,-4 0 0,12 6 0,-5-4 0,5 9 0,-7-3 0,1-1 0,5 5 0,-3-11 0,3 5 0,1 0 0,-5-4 0,10 9 0,-4-3 0,0-1 0,5 5 0,-11-11 0,5 11 0,-7-10 0,7 9 0,1-3 0,0 5 0,-1-6 0,-1 5 0,-4-11 0,11 11 0,-5-4 0,0-1 0,4 5 0,-3-5 0,-1 6 0,-2 0 0,-5 1 0,-1-1 0,-5 6 0,10-4 0,-8-2 0,15-1 0,-16 1 0,9-4 0,-4 8 0,1-15 0,11 10 0,-5-5 0,6 6 0,-6-5 0,4 3 0,-10-3 0,11 5 0,-5 0 0,6 0 0,-6-5 0,5 3 0,-5-3 0,6 5 0,0 0 0,0 1 0,0-1 0,0 0 0,0 0 0,0 0 0,0 1 0,0 5 0,0 1 0,0 1 0,0-2 0,0-6 0,6 0 0,-5 7 0,5-6 0,6 11 0,-9-10 0,8 4 0,-5-6 0,2 1 0,-1 5 0,5-11 0,-5 10 0,6-11 0,1 7 0,-1 5 0,0-4 0,0 4 0,0-6 0,1 0 0,-1 0 0,12 6 0,-9-10 0,9 3 0,-12-6 0,0-5 0,1 11 0,19 7 0,-15-3 0,36 3 0,-30-2 0,11-8 0,4 13 0,-15-8 0,16 2 0,-13-3 0,14 3 0,3 1 0,14-6 0,-14 3 0,-3-12 0,11 12 0,-4-3 0,8 0 0,-16-2 0,1-9 0,-11 0 0,5 0 0,-16 0 0,-6 0 0,0 0 0,0 0 0,6 0 0,-4 0 0,53 0 0,-22 0 0,11 0 0,2 0 0,7 0 0,4 0 0,5 0-3392,-24 0 0,0 0 3392,24-1 0,2 2-1922,-13 5 0,-4 1 1922,34-3-242,-35 3 1,-1-1 241,36-6 0,-13 6 0,-18-4 4641,-38 4-4641,-10-6 5465,10 0-5465,-10 0 1005,10 0-1005,-5 0 0,7 0 0,-1-6 0,-5 4 0,4-4 0,10 6 0,-11 0 0,29 0 0,-35 0 0,22 0 0,-26 0 0,11 0 0,-10 0 0,4 0 0,-6 0 0,0 0 0,1 0 0,5 0 0,7-6 0,-4 5 0,52-5 0,-42 0 0,37 4 0,-28-4 0,32 6 0,-21 0 0,17 0 0,-42 0 0,-1-5 0,0 3 0,-5-4 0,-2 6 0,-6 0 0,1 0 0,5 0 0,-5-6 0,11 5 0,-4-5 0,5 6 0,1-6 0,-1 4 0,-5-10 0,-2 11 0,-6-5 0,1 6 0,-7-6 0,16 5 0,-6-5 0,15 0 0,-12 4 0,5-4 0,-4 6 0,5-6 0,1 5 0,-1-5 0,1 6 0,-1 0 0,15-9 0,-11 7 0,25-7 0,-25 3 0,5 5 0,-10-5 0,-11 6 0,11 0 0,-16-6 0,9 5 0,-11-11 0,6 4 0,18-17 0,7 6 0,4-7 0,-8 4 0,6 5 0,-22-3 0,21-2 0,-24 1 0,4 0 0,-6 8 0,-6 1 0,-1 5 0,0-1 0,2-4 0,5 5 0,-6-6 0,5 5 0,-11-4 0,11 5 0,-5-6 0,7-1 0,-7 1 0,5 5 0,-11-3 0,11 9 0,-11-10 0,5 5 0,0-1 0,-4-4 0,4 5 0,-1 0 0,-3-5 0,10-2 0,-11 0 0,11-12 0,-5 12 0,1-11 0,3 10 0,-9-5 0,4 7 0,0 6 0,-5-5 0,5 4 0,-6-5 0,0 0 0,0-1 0,0 1 0,0 0 0,0-1 0,0-5 0,0-16 0,0 5 0,-6-5 0,5 16 0,-5 6 0,6-1 0,0 1 0,0-1 0,-6 7 0,4-5 0,-4 5 0,6-7 0,-6 1 0,5 0 0,-11-1 0,5 1 0,-1 0 0,-4-1 0,11 1 0,-11 5 0,10-3 0,-9 3 0,-3-11 0,-1 4 0,-4-4 0,12 6 0,-5 5 0,4-4 0,1 5 0,-5-7 0,5 1 0,-7 0 0,1-1 0,0 7 0,5 1 0,2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18:32:45.7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4957 244 24575,'-34'0'0,"-15"-6"0,-10-1 0,-5 7 0,-6-3-671,6-7 0,-5-5 0,1 3 671,-26 9 0,-1 0 0,0-15 0,2 0 0,13 11 0,0 1-1399,-10-7 1,-2-1 1398,-4 0 0,3 1 0,23 1 0,2 2 507,-10 1 1,10 2-508,24 1 0,3 2 0,21 3 886,-5-4-886,10 5 2823,-4 0-2823,-1 0 86,0 0-86,-7 0 0,0 5 0,7-4 0,-5 3 0,4 0 0,-6-3 0,7 4 0,-6-5 0,6 0 0,-7-5 0,1 4 0,-15-3 0,-4 4 0,1 0 0,3-5 0,1 4 0,-5-3 0,1 4 0,-17-6 0,-3 0 0,2 3 0,7-4 0,2 2 0,14 5 0,18 0 0,1 0 0,0 0 0,-5 0 0,9 0 0,-15 0 0,10 0 0,-6 0 0,-13 0 0,10 0 0,-25 0 0,24 0 0,-9 0 0,13 0 0,6 0 0,-4 0 0,10 0 0,-4 0 0,0 0 0,-2 4 0,1-3 0,0 3 0,7 0 0,-20-2 0,8 2 0,-4 0 0,12-3 0,9 3 0,-5 1 0,-1-4 0,7 7 0,-11-7 0,4 8 0,-13-8 0,0 8 0,-13-2 0,9-1 0,-9 5 0,-1-10 0,11 7 0,-5-7 0,10 4 0,10-5 0,-4 4 0,5-3 0,1 3 0,0 0 0,-1-2 0,1 6 0,0-7 0,5 8 0,-10-4 0,9 5 0,-10-5 0,12 4 0,-11-8 0,3 7 0,-5-7 0,-6 8 0,-8-8 0,9 3 0,-14 1 0,24-4 0,-4 3 0,0-4 0,4 0 0,-10 0 0,4 0 0,-6 0 0,1 4 0,5-3 0,-10 8 0,15-8 0,-9 3 0,11 1 0,1 0 0,-6 0 0,4 4 0,-10-8 0,4 8 0,0-8 0,-4 7 0,10-7 0,-10 8 0,10-8 0,-4 8 0,6-4 0,0 0 0,-1 4 0,1-4 0,-1 5 0,1-1 0,0 1 0,5 0 0,-4-1 0,11 1 0,-11-5 0,11 4 0,-11-8 0,10 8 0,-10-4 0,5 0 0,0 4 0,1-4 0,6 5 0,0 0 0,-6-5 0,4 4 0,-10-8 0,11 7 0,-5-2 0,0-1 0,4 4 0,-9-4 0,3 5 0,-5-1 0,5 1 0,-3-5 0,3 4 0,1-4 0,-5 0 0,10 4 0,-4-4 0,6 5 0,0 0 0,0-1 0,0 1 0,0 0 0,0-1 0,6 5 0,-4-3 0,10 7 0,-2 8 0,-2-9 0,6 12 0,-6-19 0,-1 9 0,5-9 0,-11 9 0,11-9 0,-11 9 0,11-4 0,-10 0 0,3-1 0,-5-5 0,6 1 0,-4 0 0,4-1 0,0-3 0,1-2 0,6 0 0,0-3 0,7 8 0,14-2 0,39 9 0,14 9 0,8 3-1257,-24-8 1,3 1 1256,3 3 0,7 1 0,-5 0 0,3 1 0,-5-1 0,-10-6 0,-3-2 0,-2 1 0,-7-3 0,-11-3 0,-4-5 0,-13 2 0,-7-8 0,20 3 2513,-22-4-2513,15 0 0,-20 0 0,1-4 0,-1 3 0,6-4 0,2 5 0,5 5 0,-5-4 0,18 3 0,-1 2 0,20-4 0,1 4 0,28 4 0,8-7 0,-1 13 0,-34-15 0,-3 0 0,8 5 0,23-6 0,-30 0 0,-14 0 0,-3 0 0,-15 0 0,1 0 0,-7 0 0,19 0 0,0 0 0,-1 0 0,1 0 0,-18 0 0,-1 0 0,5 0 0,8-4 0,-4 3 0,24-10 0,-23 9 0,24-10 0,-24 10 0,11-4 0,-14 1 0,-7 4 0,5-3 0,-4 0 0,-1 3 0,19-4 0,-14 1 0,58 3 0,-31-10 0,21 9 0,-32-8 0,-15 4 0,-5 1 0,4 1 0,-11 4 0,0-5 0,3 4 0,4-7 0,1 7 0,9-8 0,-11 8 0,1-8 0,-2 8 0,14-10 0,-15 5 0,36-1 0,-30-2 0,11 4 0,-10 0 0,-11-4 0,11 8 0,-10-8 0,10 8 0,-10-8 0,10 8 0,-5-7 0,7 2 0,13-6 0,-10 2 0,11 3 0,-14 2 0,11 1 0,-15 3 0,28-10 0,-32 5 0,14-1 0,-20-2 0,0 4 0,0-5 0,1 5 0,-1-4 0,0 8 0,-5-8 0,3 8 0,-3-7 0,5 7 0,0-8 0,0 3 0,6-8 0,2 4 0,5-4 0,1 0 0,14 1 0,-17-2 0,9 3 0,-20 7 0,0-4 0,1 8 0,-1-7 0,0 7 0,0-4 0,-5 1 0,9-6 0,-8-1 0,10-3 0,-5 5 0,5-1 0,-5 0 0,0 0 0,-3 5 0,-3-4 0,5 4 0,0-1 0,0-2 0,1 7 0,-1-8 0,-6 4 0,5-1 0,-5-2 0,7 2 0,-1 1 0,-6-4 0,5 8 0,-11-8 0,5 4 0,0-5 0,1 0 0,1 1 0,-2-1 0,0 5 0,-5-4 0,5 3 0,-6-3 0,0-1 0,0-4 0,6-1 0,-5 0 0,5 1 0,-6 4 0,0 0 0,0 0 0,0 1 0,0-1 0,0 0 0,-6-4 0,5 3 0,-5-3 0,6 5 0,0-1 0,0 0 0,-6 0 0,4 1 0,-10-1 0,11 0 0,-11 0 0,11 1 0,-11-1 0,4 0 0,-5 0 0,6 1 0,-5 3 0,10-2 0,-10 6 0,-1-6 0,4 2 0,-9 1 0,17-4 0,-11 8 0,4-7 0,-5 7 0,6-4 0,1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19:21:31.8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8513 507 24575,'-12'-6'0,"1"1"0,-1 5 0,0 0 0,1 0 0,-1-6 0,1 5 0,-6-4 0,-1 0 0,-68 4 0,10-17-588,11 17 0,-2 0 588,-15-19 0,32 13 0,-1 0 0,-31-15 0,29 8 0,-1 1 0,-28-2 0,30 2 0,3 2 0,-8 8 0,-19-16 0,0 17 0,19-13 0,-6 13 0,33-5 0,-4 7 0,18 0 0,-18 0 0,21 0 0,-4 0 1176,6 0-1176,-18 0 0,-5 0 0,-16-8 0,-26 6 0,-6-5 0,29 7 0,-2 0 0,2-6 0,-1 0 0,0 5 0,1-1 0,-29-18 0,20 19 0,-2 0-1705,8-10 0,-1 0 1705,-12 10 0,-1-1 0,3-12 0,2 1 0,10 12 0,3-1 0,-2-10 0,0 0 0,0 10 0,1 1 0,-29-11 0,31 6 0,1 1 0,-7 2 0,-18-9-243,24 4 243,3 8 0,-5-2 0,-1-7 0,-3-1 0,-12 8 0,0 1 0,16-5 0,1 0 0,1 5 0,2 2 0,-33-1-410,17 0 1,-3 0 409,12 0 0,-1 0 0,-20 1 0,-4-2 0,0-7 0,-1 0 0,-3 6 0,0-1 0,2-4 0,2-2 0,-1 1 0,6 2 0,-12 2 0,23-4 0,4 1 0,4 7 0,-19 0 0,26 0 0,11 0 0,-1 0 0,21 0 3197,-3 0-3197,10 0 278,1 0-278,-1 6 997,-5-5-997,4 9 0,-8-4 0,-10 1 0,-32-2 0,-19-5-597,30 0 0,-3 0 597,-11 0 0,-1 0 0,11 0 0,-1 0 0,-22 0 0,1 0 0,19 0 0,4 0 0,0 0 0,3 0 0,-24 0 0,0 0 0,19 0 0,-6 0 0,27 0 0,13 0 0,5 0 0,-3 0 0,8 5 0,-4-4 1194,1 9-1194,3 2 0,-27 8 0,6 1 0,-10-2 0,9-10 0,0 4 0,-4-11 0,1 10 0,-10-10 0,10 3 0,-13 2 0,1 1 0,-1 1 0,0 2 0,1 0 0,2 0 0,10-2 0,-13 8 0,0 0 0,1 0 0,-1 0 0,0-1 0,1 1 0,-26 16 0,31-14 0,-28 13 0,52-19 0,-13 0 0,21 4 0,-8 1 0,13 5 0,-17 12 0,11-9 0,-19 21 0,14-21 0,-3 10 0,11-13 0,-3 12 0,-1 3 0,6 0 0,1 10 0,3-22 0,4 9 0,-4-12 0,5 37 0,0-15 0,-5 18 0,3-27 0,-3-13 0,5 12 0,-7 13 0,-3 5 0,1 8 0,4-12 0,2 3-566,3 4 0,0 1 566,-6 12 0,0 1 0,6-2 0,-3-4 0,-16 18 0,17-19 0,-6-27 0,8-13 0,0 0 0,0-1 1132,0 1-1132,0 13 0,0-10 0,0 21 0,0-9 0,0 13 0,0 0 0,8-1 0,-6 1 0,10-13 0,-5-3 0,4-12 0,-4 0 0,-2-5 0,-5-1 0,0 4 0,5-2 0,-4 4 0,4 11 0,-5-18 0,12 55 0,-9-43 0,14 32 0,-16-25 0,12 4 0,-11 11 0,10-12 0,-3 10 0,3-22 0,2 4 0,0 4 0,-7-18 0,0 13 0,-2-18 0,-3 1 0,3-1 0,2 18 0,-5-8 0,11 14 0,-12-12 0,12 12 0,-11 29 0,10-20 0,-6 11 0,1-33 0,3-9 0,-9 9 0,4-10 0,0 5 0,-3-1 0,3-3 0,10 21 0,-6-13 0,29 12 0,-22-16 0,31 6 0,-32-9 0,19 8 0,-16-6 0,17-1 0,-14-2 0,51 6 0,-50-11 0,37 5 0,-36 2 0,1-12 0,4 12 0,-15-8 0,7 4 0,-12 0 0,13 1 0,-3-1 0,5 1 0,0-1 0,0 1 0,-5 4 0,16-1 0,-13 3 0,9-10 0,-9 3 0,-3-10 0,5 4 0,0-5 0,-5 0 0,-1 0 0,-6 0 0,0 0 0,1 0 0,-1 0 0,1 0 0,4 5 0,40-4 0,-12 12 0,32-4 0,0 1 0,6 9 0,-13-11 0,-20 5 0,0-1 0,21-4 0,-1 4 0,4-12 0,-52 0 0,8 0 0,-18 0 0,1 0 0,-1 0 0,18-8 0,4 7 0,18-7 0,-1 8 0,9 0 0,6 0 0,-6 0 0,1 0-680,6 4 0,3 0 680,10-5 0,-7 3 0,-8 13 0,-12-10 0,-4 0 0,-14 4 0,12-1 0,-25-8 0,14 0 0,-12 0 1360,0 0-1360,0 0 0,0 0 0,12-8 0,-9 6 0,9-5 0,-12 7 0,12 0 0,-9 0 0,22 0 0,-22 0 0,21-8 0,-8 6 0,36-5 0,-18 7 0,41 0 0,-41 0 0,16 0 0,-23 0 0,26-12 0,-24 10 0,3 1-1349,12-5 0,5 0 1349,21 5 0,2 2 0,-9-1 0,-2 0 0,-1 0 0,-2 0 0,-13 0 0,-4 0 0,-10-1 0,-1 2 0,0 5 0,1 0 0,12-5 0,0 1 0,-9 3 0,0 2 0,8-1 0,2-1 0,-1-3 0,0-1 0,-11 5 0,3 0 0,33 3 0,1-1 0,-32-7 0,-1 2 0,21 5 0,-2 0-366,-24-7 0,-1-2 366,1 1 0,-1 0-185,29 0 185,-33 0 0,2 0 0,2 0 0,2 0-877,11 0 0,6 0 877,18 0 0,9 0-559,-13 0 1,6 0-1,0 0 559,3 0 0,1 0 0,2 0 0,-16 0 0,2 0 0,1 0 0,-3 0 0,-4 0 0,-2 0 0,-1 0 0,-2 0 0,13 0 0,-3 0 0,0 0 0,0 0 0,-1 0 0,-2 0-28,20 1 0,-5-2 28,-11-5 0,-4 0 0,-13 5 0,-2-1 0,-11-3 0,-1-2 0,1-5 0,-1 0 0,29 6 0,-24-23 147,-24 28-147,-26-14 1570,7 7-1570,-4-14 4459,-3 9-4459,12-8 925,1-20-925,3 12 0,12-28 0,-15 18 0,6 1 0,-2-10 0,-3 10 0,18-38 0,-14-6-528,1 17 0,1-2 528,-12 11 0,-1-2 0,7-8 0,2-8 0,-2 6 0,-6 5 0,0 0 0,10-29 0,-2 2 0,-15 35 0,-3 3 0,1-3 0,-2 3 0,-5-30 0,0 30 0,0 3 0,-8-8 0,-1-19 0,-1 0 0,-12 19 0,10-19 0,-10 38 0,-2-10 0,8 10 0,-13-38 0,3 31 0,-2-3-236,5-7 1,-1 1 235,-5 6 0,1 3 0,-5-31 1030,16 25-1030,0 1 0,-3 11 0,0 9 0,-15 11 0,14 7 497,-14-2-497,23 2 0,-5 1 0,0-1 0,4 0 0,-8-4 0,3-2 0,-5 0 0,0-4 0,0 9 0,0-3 0,0 9 0,5-3 0,1-2 0,0 5 0,-1-14 0,-5 8 0,0-10 0,-10 0 0,-5-5 0,2 9 0,0-2 0,1 7 0,14 2 0,-50-9 0,43 8 0,-44-16 0,45 15 0,-8-7 0,0-1 0,9 8 0,-10-2 0,18 6 0,-3 3 0,8-4 0,-9-1 0,4-5 0,0 10 0,-4-9 0,9 10 0,-3-1 0,-1-3 0,-13 1 0,-9-5 0,-10 2 0,-3 0 0,-11-7 0,1 5 0,-2 0 0,-18-9 0,12 3 0,20 8 0,2-1 0,4-3 0,-32-5 0,38 7 0,7 0 0,-3 0 0,18 7 0,-13-1 0,18 8 0,-1 0 0,-4 0 0,3 5 0,-9-4 0,9 10 0,-9-10 0,15 4 0,-4-5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19:20:40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0 208,'67'-6,"-3"-7,-26 11,-2-5,-14 7,-4 0,-1 0,-1 0,-3 0,9 0,-9 0,3-6,1 5,-5-4,10 5,-9 0,3-5,1 4,-4-5,3 1,1 4,-4-4,8 5,-8 0,3-5,1 3,-4-3,8 5,-8 0,4 0,-1-5,-3 4,14-4,-13 5,7 0,-4 0,-4 0,8 0,-8 0,4 0,-1-5,-3 3,9-3,-10 5,5 0,0 0,-5 0,10 0,-9 0,3 0,1 0,1 0,-1 0,0 0,0 0,-5 0,10 0,-9 0,3 0,1 0,-4 0,8 0,-3 0,0 5,-2-4,1 5,-4-6,8 0,-8 0,4 0,-1 0,-3-6,9 5,-10-4,5 5,0 0,-5 0,10 0,-9-5,3 4,1-5,-4 6,8 0,-8 0,3 0,1 0,-4 0,8 0,-8 0,4 0,-1-5,-3 4,9-4,-10 5,5 0,0 0,-5 0,10 0,-9 0,3 0,1 0,-4 0,8 0,-8 0,4 0,-1 0,-3 0,8 0,-8 0,4 0,4 0,-7 0,8 0,-5 0,-5 0,10 0,-9 0,3 0,1 0,1 0,0 5,3-4,-8 4,4-5,-1 0,2-5,0 4,3-4,-3 5,5 0,38 0,-29 0,23 0,-21 0,-13 0,14 0,-12 0,-5 0,-2 0,1 0,-4 0,8 0,-8 0,4-5,-1 3,2-3,0 5,4 0,8 0,-9 0,13 0,-22 0,10 5,-9-4,8 5,-3-6,5 0,-5 0,-1 0,-1 0,-3 0,8 0,-8 0,4 0,4 0,-7 0,8 0,-5 0,1 0,-1 0,5 0,-4 0,0-6,-2 5,1-4,-4 5,8 0,-8 0,9 0,-10 0,10 0,-9 0,3 0,1 0,-4 0,8 0,-3 0,5 0,-5 0,-2 0,1 0,-4 0,8 0,-8 0,4 0,4 0,-7 0,13 0,-14 0,3 0,1 0,-4 0,8 0,-8 0,4 0,-1 0,-3 0,14-5,-13 4,7-5,-4 1,1 4,5-9,0 8,-6-3,0 5,12 0,-8 0,26-7,-26 5,25-6,-25 8,15 0,-13 0,-1 0,1-5,13 4,-10-4,9 5,25 0,-28 0,41 0,-52 0,13 0,-21 0,8 0,-8 0,9 0,-10 0,5 0,5-5,-8 3,7-3,13 5,-17 0,22 0,-26 0,9 0,-10 0,10 0,-9 0,3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19:20:44.8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98,'42'-19,"-9"-2,-16 20,-1-4,-3 0,14 3,-8-3,9 0,-10 4,16-4,-18 5,30 0,-30 0,18 0,-22 0,5 0,-1 0,2 0,0 0,-1 0,-1 0,14-8,-4 6,10-5,-19 7,68 0,-52-6,53 5,-63-4,-1 5,14 0,-15 0,7 0,-11 0,-4 0,8 0,-3 0,17 0,-14 0,26 0,-26 0,9 0,4 0,-19 0,32 0,-32 0,14 0,-12 0,1 0,0 0,-2 0,1 0,1 0,-1 0,0 0,12 0,-8 0,9 0,-9 0,-3 0,5 0,0 0,0 0,0 0,0 0,0 0,-5 0,3 0,-8 0,4 0,-1 0,-3 0,9 0,-5 0,6 0,13 0,-10 0,9 0,-12 0,0 0,-5 0,16 0,-14 0,16 0,-13 0,62 0,-34 0,37 5,-52-4,-13 4,0 1,-6-5,0 4,-1 0,15-4,-10 4,7-5,-11 5,13-3,-4 3,9-5,1 7,-16-5,27 6,-14-8,0 0,1 5,-21-4,8 4,-8-5,4 5,-1-3,-3 3,9-5,-10 0,22 0,0 0,4 0,-3 0,-12 5,12-4,-14 4,25-5,-25 0,27 0,-22 5,9-4,-12 5,-5-6,9 0,-8 0,9 0,-5 0,-5 0,16 0,-19 0,19 0,-16 0,0 5,-1-4,-1 4,2-5,5 0,-5 0,16 0,-1 0,5 5,-3-4,-12 5,0-6,-5 0,-1 0,-1 0,-3 0,9 0,-10 0,5 0,-1 0,-3 0,9 0,-9 0,8 0,9 0,-4 0,5 5,2-4,-17 4,13-5,-17 0,-1 0,11 0,9 0,13 0,15 0,8 0,-9-1,3 2,20 5,2 0,-14-5,-6 1,19 10,-6-12,-26 0,-12 0,-2 0,-13 0,0 0,0 5,-1-4,1 4,-5-5,4 0,-4 0,0 0,3 0,-3 0,5 0,12 0,-9 0,9 0,-12 0,13 0,-16 0,27 0,-14 0,0 0,1 0,-4 0,-9 0,13 0,-16 0,0 0,-2 0,1-5,1-1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KeJR5OuxSQ" TargetMode="External"/><Relationship Id="rId2" Type="http://schemas.openxmlformats.org/officeDocument/2006/relationships/hyperlink" Target="https://youtu.be/AYaaRbIt7I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hsmith22/e63final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ccblog.org/wp-content/uploads/2016/08/US-DOT-logo-1-1024x745.png" TargetMode="External"/><Relationship Id="rId5" Type="http://schemas.openxmlformats.org/officeDocument/2006/relationships/hyperlink" Target="https://blogs-images.forbes.com/insider/files/2014/02/5790406220_408d8d3810_b.jpg" TargetMode="External"/><Relationship Id="rId4" Type="http://schemas.openxmlformats.org/officeDocument/2006/relationships/hyperlink" Target="https://logodownload.org/wp-content/uploads/2021/03/united-states-postal-service-usps-logo-0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3.xml"/><Relationship Id="rId18" Type="http://schemas.openxmlformats.org/officeDocument/2006/relationships/image" Target="../media/image23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20.png"/><Relationship Id="rId17" Type="http://schemas.openxmlformats.org/officeDocument/2006/relationships/customXml" Target="../ink/ink15.xml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2.xml"/><Relationship Id="rId24" Type="http://schemas.openxmlformats.org/officeDocument/2006/relationships/image" Target="../media/image26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10" Type="http://schemas.openxmlformats.org/officeDocument/2006/relationships/image" Target="../media/image19.png"/><Relationship Id="rId19" Type="http://schemas.openxmlformats.org/officeDocument/2006/relationships/customXml" Target="../ink/ink16.xml"/><Relationship Id="rId4" Type="http://schemas.openxmlformats.org/officeDocument/2006/relationships/image" Target="../media/image16.png"/><Relationship Id="rId9" Type="http://schemas.openxmlformats.org/officeDocument/2006/relationships/customXml" Target="../ink/ink11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 Case Study in Spark for ETL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Stockham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Jessica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Jessica </a:t>
            </a:r>
            <a:r>
              <a:rPr lang="en-US" altLang="en-US" sz="1200" dirty="0" err="1">
                <a:solidFill>
                  <a:srgbClr val="898989"/>
                </a:solidFill>
              </a:rPr>
              <a:t>Stockham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 E-63 Big Data Analytics, 2023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3784-9D77-116C-5E1A-0FE07E07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heatmap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0296D-2E07-FB4F-5EA5-73C37093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6C42C-8CA6-0108-20B5-D4CE988A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58BDAA-6CF8-F98D-E660-5AB56D801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1368"/>
            <a:ext cx="8229600" cy="33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6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3784-9D77-116C-5E1A-0FE07E07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0296D-2E07-FB4F-5EA5-73C37093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6C42C-8CA6-0108-20B5-D4CE988A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4C83-C6E9-80DA-22CF-A6AEACA5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General: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as simple as possible when learning a new tool. Make sure a basic trivial example is working first before you launch into your project code.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test every little step of your code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your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pipeline before you string it altogether</a:t>
            </a:r>
          </a:p>
          <a:p>
            <a:pPr marL="457200" lvl="1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Apache Airflow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Airflow uses the UTC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timezone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scheduling jobs, not your local computer’s time zone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want your DAG to start running right, make sure that your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your schedule is far enough back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.g., if you want your weekly batch job to start today, make sure your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more than 7 days in the past. 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need to change something in the configuration file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airflow.cfg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after you are done, you have to reset the airflow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(airflow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reset) and also shutdown and restart the webserver and the scheduler before you are ready to go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5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3784-9D77-116C-5E1A-0FE07E07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0296D-2E07-FB4F-5EA5-73C37093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6C42C-8CA6-0108-20B5-D4CE988A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4C83-C6E9-80DA-22CF-A6AEACA5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Pros:</a:t>
            </a:r>
          </a:p>
          <a:p>
            <a:pPr marL="800100" lvl="2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Airflow has a user-friendly visual display of the pipeline.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Cons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specific cons identified for Apache Airflow beside the technical hiccups I noted on the last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1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3784-9D77-116C-5E1A-0FE07E07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0296D-2E07-FB4F-5EA5-73C37093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6C42C-8CA6-0108-20B5-D4CE988A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4C83-C6E9-80DA-22CF-A6AEACA5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GSA API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down more data from the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gsa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“device” report (mobile, desktop) so agencies can understand how user interacts with their content. Identify anomalies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(e.g., m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aybe the mobile format is terrible for a particular domain).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detailed trend analysis and visualizations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agency level and for individual website domains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Economic Data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weekly stock market data, monthly jobs reports into the data pipeline. How does the economy correlate with the demand for particular websites?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Twitter Data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how topics of interest for each agency evolve over time and if certain topics are correlated with higher website hits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out topics of conversation, number of followers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neo4j to conduct a network analysis of key influencers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 up visualizations on a website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(e.g., Flask)</a:t>
            </a:r>
          </a:p>
        </p:txBody>
      </p:sp>
    </p:spTree>
    <p:extLst>
      <p:ext uri="{BB962C8B-B14F-4D97-AF65-F5344CB8AC3E}">
        <p14:creationId xmlns:p14="http://schemas.microsoft.com/office/powerpoint/2010/main" val="428122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A350-2033-602B-6A40-DE699636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BAB4F-8317-CF68-756C-AB9197FF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0D81A-9A9F-C9DE-B8E0-77BABB25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799063-D342-56A4-2000-791577D23C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914400"/>
            <a:ext cx="8229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YouTube 2-minute video: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hlinkClick r:id="rId2"/>
              </a:rPr>
              <a:t>https://youtu.be/AYaaRbIt7I4</a:t>
            </a:r>
            <a:endParaRPr lang="en-US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u="sng" kern="100" dirty="0">
              <a:solidFill>
                <a:srgbClr val="0563C1"/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YouTube 15-minute video: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hlinkClick r:id="rId3"/>
              </a:rPr>
              <a:t>https://youtu.be/CKeJR5OuxSQ</a:t>
            </a:r>
            <a:endParaRPr lang="en-US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git Repo</a:t>
            </a:r>
            <a:r>
              <a:rPr lang="en-US" b="1" kern="1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 </a:t>
            </a:r>
            <a:r>
              <a:rPr lang="en-US" b="1" kern="1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hlinkClick r:id="rId4"/>
              </a:rPr>
              <a:t>https://github.com/jhsmith22/e63finalproject.git</a:t>
            </a:r>
            <a:endParaRPr lang="en-US" b="1" kern="1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Discover which federal government agencies have the highest web traffic and which have lowest traffic and how this varies over time.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Audience: Federal Agen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cies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this matters: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Websites that have little traffic may be poorly designed or not well-publicized.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websites have very high traffic -&gt; be prepared to meet high demand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Jessica </a:t>
            </a:r>
            <a:r>
              <a:rPr lang="en-US" altLang="en-US" sz="1200" dirty="0" err="1">
                <a:solidFill>
                  <a:srgbClr val="898989"/>
                </a:solidFill>
              </a:rPr>
              <a:t>Stockham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5A0F3-C3D5-CE3B-6F59-4E07BA45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60773"/>
            <a:ext cx="1801806" cy="1791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58046E-9290-7FF4-BB05-B8E3114A5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897" y="3659323"/>
            <a:ext cx="1801806" cy="1469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287C3-1600-C3D2-78CB-A264B57C4F2E}"/>
              </a:ext>
            </a:extLst>
          </p:cNvPr>
          <p:cNvSpPr txBox="1"/>
          <p:nvPr/>
        </p:nvSpPr>
        <p:spPr>
          <a:xfrm>
            <a:off x="457200" y="5339892"/>
            <a:ext cx="807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credits</a:t>
            </a:r>
          </a:p>
          <a:p>
            <a:r>
              <a:rPr lang="en-US" sz="800" dirty="0">
                <a:hlinkClick r:id="rId4"/>
              </a:rPr>
              <a:t>https://logodownload.org/wp-content/uploads/2021/03/united-states-postal-service-usps-logo-0.png</a:t>
            </a:r>
            <a:endParaRPr lang="en-US" sz="800" dirty="0"/>
          </a:p>
          <a:p>
            <a:r>
              <a:rPr lang="en-US" sz="800" dirty="0">
                <a:hlinkClick r:id="rId5"/>
              </a:rPr>
              <a:t>https://blogs-images.forbes.com/insider/files/2014/02/5790406220_408d8d3810_b.jpg</a:t>
            </a:r>
            <a:endParaRPr lang="en-US" sz="800" dirty="0"/>
          </a:p>
          <a:p>
            <a:r>
              <a:rPr lang="en-US" sz="800" dirty="0">
                <a:hlinkClick r:id="rId6"/>
              </a:rPr>
              <a:t>https://cccblog.org/wp-content/uploads/2016/08/US-DOT-logo-1-1024x745.png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D0196B-9511-209A-9B2B-A26C2F5D9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428" y="3494508"/>
            <a:ext cx="1801804" cy="17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and Technology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CC00"/>
                </a:solidFill>
              </a:rPr>
              <a:t>Apache Airflow 2.6.0 </a:t>
            </a:r>
            <a:r>
              <a:rPr lang="en-US" sz="2000" dirty="0">
                <a:solidFill>
                  <a:srgbClr val="00CC00"/>
                </a:solidFill>
              </a:rPr>
              <a:t>(data pipeline workflow orchestration)</a:t>
            </a:r>
            <a:endParaRPr lang="en-US" sz="2000" b="1" dirty="0">
              <a:solidFill>
                <a:srgbClr val="00CC00"/>
              </a:solidFill>
            </a:endParaRPr>
          </a:p>
          <a:p>
            <a:r>
              <a:rPr lang="en-US" dirty="0"/>
              <a:t>Python version 3.9</a:t>
            </a:r>
          </a:p>
          <a:p>
            <a:r>
              <a:rPr lang="en-US" dirty="0"/>
              <a:t>Python Packages:</a:t>
            </a:r>
          </a:p>
          <a:p>
            <a:pPr lvl="1"/>
            <a:r>
              <a:rPr lang="en-US" dirty="0"/>
              <a:t>requests </a:t>
            </a:r>
          </a:p>
          <a:p>
            <a:pPr lvl="1"/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datetime</a:t>
            </a:r>
          </a:p>
          <a:p>
            <a:pPr lvl="1"/>
            <a:r>
              <a:rPr lang="en-US" dirty="0" err="1"/>
              <a:t>PyMySQL</a:t>
            </a:r>
            <a:endParaRPr lang="en-US" dirty="0"/>
          </a:p>
          <a:p>
            <a:pPr lvl="1"/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 err="1"/>
              <a:t>altair</a:t>
            </a:r>
            <a:r>
              <a:rPr lang="en-US" dirty="0"/>
              <a:t> </a:t>
            </a:r>
          </a:p>
          <a:p>
            <a:r>
              <a:rPr lang="en-US" dirty="0"/>
              <a:t>Apache Spark 3.3.1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Operated within a virtual environment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FF209-204E-6B6C-8A06-87430A1D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15" y="3124200"/>
            <a:ext cx="493757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Query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&lt;agency name&gt;: </a:t>
            </a:r>
            <a:r>
              <a:rPr lang="en-US" dirty="0"/>
              <a:t>Looped through all 27 federal agency names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&lt;report name&gt;: </a:t>
            </a:r>
            <a:r>
              <a:rPr lang="en-US" dirty="0"/>
              <a:t>Queried the  “site” report = # of visitors to each website domain</a:t>
            </a:r>
          </a:p>
          <a:p>
            <a:endParaRPr lang="en-US" b="1" dirty="0"/>
          </a:p>
          <a:p>
            <a:r>
              <a:rPr lang="en-US" b="1" dirty="0"/>
              <a:t>Result</a:t>
            </a:r>
            <a:r>
              <a:rPr lang="en-US" dirty="0"/>
              <a:t>: Daily website visits for every website domain for every agency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B1320-0717-2964-82DE-FFC15B209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71"/>
          <a:stretch/>
        </p:blipFill>
        <p:spPr>
          <a:xfrm>
            <a:off x="5923762" y="81133"/>
            <a:ext cx="3046007" cy="1091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50AB3-A86A-6FCD-73A6-D70F9E5C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6" y="1203448"/>
            <a:ext cx="7531100" cy="381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0876EC1-BB8E-2FD1-32A8-C140573B5CF6}"/>
              </a:ext>
            </a:extLst>
          </p:cNvPr>
          <p:cNvGrpSpPr/>
          <p:nvPr/>
        </p:nvGrpSpPr>
        <p:grpSpPr>
          <a:xfrm>
            <a:off x="7002526" y="-595911"/>
            <a:ext cx="360" cy="360"/>
            <a:chOff x="7002526" y="-59591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329A0D-9A59-0EA7-09FE-C4CD3D075C24}"/>
                    </a:ext>
                  </a:extLst>
                </p14:cNvPr>
                <p14:cNvContentPartPr/>
                <p14:nvPr/>
              </p14:nvContentPartPr>
              <p14:xfrm>
                <a:off x="7002526" y="-595911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329A0D-9A59-0EA7-09FE-C4CD3D075C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84526" y="-6135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309FC7-38C5-BCBD-64DA-29AC922A56C9}"/>
                    </a:ext>
                  </a:extLst>
                </p14:cNvPr>
                <p14:cNvContentPartPr/>
                <p14:nvPr/>
              </p14:nvContentPartPr>
              <p14:xfrm>
                <a:off x="7002526" y="-595911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309FC7-38C5-BCBD-64DA-29AC922A56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84526" y="-6135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445E8B5-0AD2-8BE5-7232-0B487C488A0E}"/>
                  </a:ext>
                </a:extLst>
              </p14:cNvPr>
              <p14:cNvContentPartPr/>
              <p14:nvPr/>
            </p14:nvContentPartPr>
            <p14:xfrm>
              <a:off x="4224766" y="398544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445E8B5-0AD2-8BE5-7232-0B487C488A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6766" y="39678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D68A53-10DE-C248-4263-7BEA4EE324CB}"/>
                  </a:ext>
                </a:extLst>
              </p14:cNvPr>
              <p14:cNvContentPartPr/>
              <p14:nvPr/>
            </p14:nvContentPartPr>
            <p14:xfrm>
              <a:off x="3654526" y="396168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D68A53-10DE-C248-4263-7BEA4EE324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6526" y="39440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0117B2-F5B9-E1DF-1455-5EFB8FC0CD12}"/>
                  </a:ext>
                </a:extLst>
              </p14:cNvPr>
              <p14:cNvContentPartPr/>
              <p14:nvPr/>
            </p14:nvContentPartPr>
            <p14:xfrm>
              <a:off x="2452126" y="1106848"/>
              <a:ext cx="1772640" cy="574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0117B2-F5B9-E1DF-1455-5EFB8FC0CD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4486" y="1088848"/>
                <a:ext cx="180828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B954FA-98F0-EBCC-5894-CDD4BD5B2F85}"/>
                  </a:ext>
                </a:extLst>
              </p14:cNvPr>
              <p14:cNvContentPartPr/>
              <p14:nvPr/>
            </p14:nvContentPartPr>
            <p14:xfrm>
              <a:off x="5291936" y="1203448"/>
              <a:ext cx="1851480" cy="470294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B954FA-98F0-EBCC-5894-CDD4BD5B2F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73936" y="1185803"/>
                <a:ext cx="1887120" cy="505944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AD56A995-C84E-9E63-53E4-6017E38CB6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4720" y="3337133"/>
            <a:ext cx="7732830" cy="26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3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A9A781F-DA58-922C-D805-22160D49841D}"/>
              </a:ext>
            </a:extLst>
          </p:cNvPr>
          <p:cNvSpPr txBox="1">
            <a:spLocks/>
          </p:cNvSpPr>
          <p:nvPr/>
        </p:nvSpPr>
        <p:spPr bwMode="auto">
          <a:xfrm>
            <a:off x="457200" y="914400"/>
            <a:ext cx="8229600" cy="75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Historical Data: Large API pull data Jan 1, 2019 – April 30, 2023</a:t>
            </a:r>
          </a:p>
          <a:p>
            <a:r>
              <a:rPr lang="en-US" sz="2000" b="1" dirty="0"/>
              <a:t>May 1, 2023 Data Onward: Weekly batch pull with data pipeline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BA2515-620A-C671-38E8-1DD501F9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31565"/>
            <a:ext cx="7772400" cy="2994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622F75-3A7A-F3E8-FEAB-1CC43DDEB335}"/>
              </a:ext>
            </a:extLst>
          </p:cNvPr>
          <p:cNvSpPr txBox="1"/>
          <p:nvPr/>
        </p:nvSpPr>
        <p:spPr>
          <a:xfrm>
            <a:off x="4704080" y="4727882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aggregate monthly website counts for each agency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631B4-B939-9914-A51B-725CA83255B9}"/>
              </a:ext>
            </a:extLst>
          </p:cNvPr>
          <p:cNvSpPr txBox="1"/>
          <p:nvPr/>
        </p:nvSpPr>
        <p:spPr>
          <a:xfrm>
            <a:off x="914400" y="5746804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constants.py</a:t>
            </a:r>
            <a:r>
              <a:rPr lang="en-US" sz="1200" dirty="0"/>
              <a:t>		</a:t>
            </a:r>
          </a:p>
          <a:p>
            <a:r>
              <a:rPr lang="en-US" sz="1200" dirty="0" err="1"/>
              <a:t>main_api_pull.py</a:t>
            </a:r>
            <a:r>
              <a:rPr lang="en-US" sz="1200" dirty="0"/>
              <a:t>	</a:t>
            </a:r>
            <a:r>
              <a:rPr lang="en-US" sz="1200" dirty="0" err="1"/>
              <a:t>batch_api.py</a:t>
            </a:r>
            <a:r>
              <a:rPr lang="en-US" sz="1200" dirty="0"/>
              <a:t>		</a:t>
            </a:r>
            <a:r>
              <a:rPr lang="en-US" sz="1200" dirty="0" err="1"/>
              <a:t>transform.py</a:t>
            </a:r>
            <a:r>
              <a:rPr lang="en-US" sz="1200" dirty="0"/>
              <a:t>		 	</a:t>
            </a:r>
            <a:r>
              <a:rPr lang="en-US" sz="1200" dirty="0" err="1"/>
              <a:t>visualize.py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7BBDA-7B1C-8E5F-E550-6D03CF63EDC6}"/>
              </a:ext>
            </a:extLst>
          </p:cNvPr>
          <p:cNvSpPr txBox="1"/>
          <p:nvPr/>
        </p:nvSpPr>
        <p:spPr>
          <a:xfrm>
            <a:off x="6096000" y="136525"/>
            <a:ext cx="25908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Currently: About 3 million rows of data</a:t>
            </a:r>
          </a:p>
        </p:txBody>
      </p:sp>
    </p:spTree>
    <p:extLst>
      <p:ext uri="{BB962C8B-B14F-4D97-AF65-F5344CB8AC3E}">
        <p14:creationId xmlns:p14="http://schemas.microsoft.com/office/powerpoint/2010/main" val="44775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Pull Code Snippet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snippet: API pull</a:t>
            </a:r>
          </a:p>
          <a:p>
            <a:endParaRPr lang="en-US" dirty="0"/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Limit</a:t>
            </a:r>
          </a:p>
          <a:p>
            <a:pPr lvl="1"/>
            <a:r>
              <a:rPr lang="en-US" dirty="0"/>
              <a:t>Page</a:t>
            </a:r>
          </a:p>
          <a:p>
            <a:pPr lvl="1"/>
            <a:r>
              <a:rPr lang="en-US" dirty="0"/>
              <a:t>After</a:t>
            </a:r>
          </a:p>
          <a:p>
            <a:pPr lvl="1"/>
            <a:r>
              <a:rPr lang="en-US" dirty="0"/>
              <a:t>Before</a:t>
            </a:r>
          </a:p>
          <a:p>
            <a:pPr lvl="1"/>
            <a:r>
              <a:rPr lang="en-US" dirty="0" err="1"/>
              <a:t>api_key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B9A65-648F-3536-08D4-C93C3748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432" y="883920"/>
            <a:ext cx="4518403" cy="533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4C7A99-3490-F975-0CBD-03EE64164FED}"/>
                  </a:ext>
                </a:extLst>
              </p14:cNvPr>
              <p14:cNvContentPartPr/>
              <p14:nvPr/>
            </p14:nvContentPartPr>
            <p14:xfrm>
              <a:off x="3788680" y="2799200"/>
              <a:ext cx="3629880" cy="155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4C7A99-3490-F975-0CBD-03EE64164F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0680" y="2781200"/>
                <a:ext cx="3665520" cy="15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Airflow Code Snippet: </a:t>
            </a:r>
            <a:r>
              <a:rPr lang="en-US" dirty="0" err="1"/>
              <a:t>api_dag.py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71" y="914400"/>
            <a:ext cx="2654529" cy="53340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Schedule interval: </a:t>
            </a:r>
          </a:p>
          <a:p>
            <a:pPr lvl="1"/>
            <a:r>
              <a:rPr lang="en-US" dirty="0"/>
              <a:t>Crontab syntax</a:t>
            </a:r>
          </a:p>
          <a:p>
            <a:pPr lvl="1"/>
            <a:r>
              <a:rPr lang="en-US" dirty="0"/>
              <a:t>Run every Monday at 17:30 UTC</a:t>
            </a:r>
          </a:p>
          <a:p>
            <a:endParaRPr lang="en-US" dirty="0"/>
          </a:p>
          <a:p>
            <a:r>
              <a:rPr lang="en-US" dirty="0"/>
              <a:t>3 Tasks</a:t>
            </a:r>
          </a:p>
          <a:p>
            <a:pPr lvl="1"/>
            <a:r>
              <a:rPr lang="en-US" dirty="0" err="1"/>
              <a:t>task_api</a:t>
            </a:r>
            <a:endParaRPr lang="en-US" dirty="0"/>
          </a:p>
          <a:p>
            <a:pPr lvl="1"/>
            <a:r>
              <a:rPr lang="en-US" dirty="0" err="1"/>
              <a:t>task_transform</a:t>
            </a:r>
            <a:endParaRPr lang="en-US" dirty="0"/>
          </a:p>
          <a:p>
            <a:pPr lvl="1"/>
            <a:r>
              <a:rPr lang="en-US" dirty="0" err="1"/>
              <a:t>task_viz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Set order of tasks with &gt;&gt; operator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47DF8-6843-7009-F7A2-2673A335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080" y="836613"/>
            <a:ext cx="6332449" cy="5105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4AB7BD-1435-80A1-3D76-095617B26C90}"/>
                  </a:ext>
                </a:extLst>
              </p14:cNvPr>
              <p14:cNvContentPartPr/>
              <p14:nvPr/>
            </p14:nvContentPartPr>
            <p14:xfrm>
              <a:off x="3748360" y="2019440"/>
              <a:ext cx="1770120" cy="7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4AB7BD-1435-80A1-3D76-095617B26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4360" y="1911440"/>
                <a:ext cx="18777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0D3949-C788-69F4-9ADE-EF7A49EE29B0}"/>
                  </a:ext>
                </a:extLst>
              </p14:cNvPr>
              <p14:cNvContentPartPr/>
              <p14:nvPr/>
            </p14:nvContentPartPr>
            <p14:xfrm>
              <a:off x="3531640" y="5745440"/>
              <a:ext cx="2154960" cy="6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0D3949-C788-69F4-9ADE-EF7A49EE2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7640" y="5637440"/>
                <a:ext cx="22626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F9FF5AB-5D86-067D-C135-BA4930970262}"/>
                  </a:ext>
                </a:extLst>
              </p14:cNvPr>
              <p14:cNvContentPartPr/>
              <p14:nvPr/>
            </p14:nvContentPartPr>
            <p14:xfrm>
              <a:off x="2345080" y="1805960"/>
              <a:ext cx="1279440" cy="30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F9FF5AB-5D86-067D-C135-BA49309702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7440" y="1788320"/>
                <a:ext cx="1315080" cy="3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471BD10-673C-09FB-B1E3-24E7DA2E11DF}"/>
              </a:ext>
            </a:extLst>
          </p:cNvPr>
          <p:cNvGrpSpPr/>
          <p:nvPr/>
        </p:nvGrpSpPr>
        <p:grpSpPr>
          <a:xfrm>
            <a:off x="1678360" y="5327480"/>
            <a:ext cx="1699200" cy="680040"/>
            <a:chOff x="1678360" y="5327480"/>
            <a:chExt cx="1699200" cy="68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621D99-AEEE-A52E-3055-21062D278FC5}"/>
                    </a:ext>
                  </a:extLst>
                </p14:cNvPr>
                <p14:cNvContentPartPr/>
                <p14:nvPr/>
              </p14:nvContentPartPr>
              <p14:xfrm>
                <a:off x="1678360" y="5327480"/>
                <a:ext cx="1699200" cy="524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621D99-AEEE-A52E-3055-21062D278F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60360" y="5309840"/>
                  <a:ext cx="173484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F73820-367D-5284-7977-12255A4F3D59}"/>
                    </a:ext>
                  </a:extLst>
                </p14:cNvPr>
                <p14:cNvContentPartPr/>
                <p14:nvPr/>
              </p14:nvContentPartPr>
              <p14:xfrm>
                <a:off x="1757200" y="600716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F73820-367D-5284-7977-12255A4F3D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39200" y="59891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A5C2627-8DA5-2C0A-CE58-56A05DE52694}"/>
                  </a:ext>
                </a:extLst>
              </p14:cNvPr>
              <p14:cNvContentPartPr/>
              <p14:nvPr/>
            </p14:nvContentPartPr>
            <p14:xfrm>
              <a:off x="5457062" y="3321327"/>
              <a:ext cx="594000" cy="13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A5C2627-8DA5-2C0A-CE58-56A05DE526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39062" y="3303687"/>
                <a:ext cx="629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063094-8E08-43BB-938E-184E0996C9DC}"/>
                  </a:ext>
                </a:extLst>
              </p14:cNvPr>
              <p14:cNvContentPartPr/>
              <p14:nvPr/>
            </p14:nvContentPartPr>
            <p14:xfrm>
              <a:off x="5505302" y="4278207"/>
              <a:ext cx="709920" cy="2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063094-8E08-43BB-938E-184E0996C9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87302" y="4260207"/>
                <a:ext cx="7455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BB2BF6-4A10-CDF3-D079-BD87A484DDAF}"/>
                  </a:ext>
                </a:extLst>
              </p14:cNvPr>
              <p14:cNvContentPartPr/>
              <p14:nvPr/>
            </p14:nvContentPartPr>
            <p14:xfrm>
              <a:off x="4611062" y="5241207"/>
              <a:ext cx="331560" cy="25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BB2BF6-4A10-CDF3-D079-BD87A484DD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93422" y="5223207"/>
                <a:ext cx="3672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4D82923-6CA1-54B4-24E9-54926C230DF8}"/>
                  </a:ext>
                </a:extLst>
              </p14:cNvPr>
              <p14:cNvContentPartPr/>
              <p14:nvPr/>
            </p14:nvContentPartPr>
            <p14:xfrm>
              <a:off x="4165022" y="2905167"/>
              <a:ext cx="730080" cy="35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4D82923-6CA1-54B4-24E9-54926C230D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11382" y="2797527"/>
                <a:ext cx="8377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B08E5F-E1C3-5DAD-6D5A-9A59CBD5368F}"/>
                  </a:ext>
                </a:extLst>
              </p14:cNvPr>
              <p14:cNvContentPartPr/>
              <p14:nvPr/>
            </p14:nvContentPartPr>
            <p14:xfrm>
              <a:off x="4512782" y="3865647"/>
              <a:ext cx="732600" cy="26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B08E5F-E1C3-5DAD-6D5A-9A59CBD5368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9142" y="3757647"/>
                <a:ext cx="840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46FF6C-DEAF-C3FE-619A-6A3A6D55F0BB}"/>
                  </a:ext>
                </a:extLst>
              </p14:cNvPr>
              <p14:cNvContentPartPr/>
              <p14:nvPr/>
            </p14:nvContentPartPr>
            <p14:xfrm>
              <a:off x="4116422" y="4786887"/>
              <a:ext cx="669240" cy="36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46FF6C-DEAF-C3FE-619A-6A3A6D55F0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62782" y="4678887"/>
                <a:ext cx="77688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54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Airflow Web Server: http://localhost:8081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64ECDD2-6BD0-2B1D-CCE9-C231077F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01" y="3908463"/>
            <a:ext cx="6182510" cy="1874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B2EBFE-C3E1-90EB-9841-01AD3C8AA1BD}"/>
              </a:ext>
            </a:extLst>
          </p:cNvPr>
          <p:cNvSpPr txBox="1"/>
          <p:nvPr/>
        </p:nvSpPr>
        <p:spPr>
          <a:xfrm>
            <a:off x="493301" y="313363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Acyclic Graph (DAG)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2EE74-8F67-F2A3-B7AB-CF4FE84BD842}"/>
              </a:ext>
            </a:extLst>
          </p:cNvPr>
          <p:cNvSpPr txBox="1"/>
          <p:nvPr/>
        </p:nvSpPr>
        <p:spPr>
          <a:xfrm>
            <a:off x="493986" y="1017922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err="1"/>
              <a:t>api_dag</a:t>
            </a:r>
            <a:r>
              <a:rPr lang="en-US" b="1" dirty="0"/>
              <a:t>: </a:t>
            </a:r>
            <a:r>
              <a:rPr lang="en-US" dirty="0"/>
              <a:t>Schedule, Last Run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1472C0-3397-BF8D-EF27-7A4EAF204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40"/>
          <a:stretch/>
        </p:blipFill>
        <p:spPr>
          <a:xfrm>
            <a:off x="464399" y="1742040"/>
            <a:ext cx="6546002" cy="766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3784-9D77-116C-5E1A-0FE07E07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0296D-2E07-FB4F-5EA5-73C37093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6C42C-8CA6-0108-20B5-D4CE988A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4C83-C6E9-80DA-22CF-A6AEACA5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visited agencies in 2023:</a:t>
            </a:r>
            <a:endParaRPr lang="en-US" dirty="0"/>
          </a:p>
          <a:p>
            <a:pPr lvl="1"/>
            <a:r>
              <a:rPr lang="en-US" dirty="0"/>
              <a:t>Department of Health and Human Services</a:t>
            </a:r>
          </a:p>
          <a:p>
            <a:pPr lvl="1"/>
            <a:r>
              <a:rPr lang="en-US" dirty="0"/>
              <a:t>Postal Service</a:t>
            </a:r>
          </a:p>
          <a:p>
            <a:pPr lvl="1"/>
            <a:r>
              <a:rPr lang="en-US" dirty="0"/>
              <a:t>Commerce</a:t>
            </a:r>
          </a:p>
          <a:p>
            <a:pPr lvl="1"/>
            <a:r>
              <a:rPr lang="en-US" dirty="0"/>
              <a:t>Treasury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Least visited agencies in 2023: </a:t>
            </a:r>
            <a:endParaRPr lang="en-US" dirty="0"/>
          </a:p>
          <a:p>
            <a:pPr lvl="1"/>
            <a:r>
              <a:rPr lang="en-US" dirty="0"/>
              <a:t>Nuclear Regulatory Commission</a:t>
            </a:r>
          </a:p>
          <a:p>
            <a:pPr lvl="1"/>
            <a:r>
              <a:rPr lang="en-US" dirty="0"/>
              <a:t>U.S. International Development</a:t>
            </a:r>
          </a:p>
          <a:p>
            <a:pPr lvl="1"/>
            <a:r>
              <a:rPr lang="en-US" dirty="0"/>
              <a:t>National Science Foundation</a:t>
            </a:r>
          </a:p>
          <a:p>
            <a:pPr lvl="1"/>
            <a:r>
              <a:rPr lang="en-US" dirty="0"/>
              <a:t>Housing and Urban Development</a:t>
            </a:r>
          </a:p>
        </p:txBody>
      </p:sp>
    </p:spTree>
    <p:extLst>
      <p:ext uri="{BB962C8B-B14F-4D97-AF65-F5344CB8AC3E}">
        <p14:creationId xmlns:p14="http://schemas.microsoft.com/office/powerpoint/2010/main" val="217324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18998</TotalTime>
  <Words>871</Words>
  <Application>Microsoft Macintosh PowerPoint</Application>
  <PresentationFormat>On-screen Show (4:3)</PresentationFormat>
  <Paragraphs>149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Office Theme</vt:lpstr>
      <vt:lpstr> Final Project  Case Study in Spark for ETL  </vt:lpstr>
      <vt:lpstr>Problem Statement</vt:lpstr>
      <vt:lpstr>Software and Technology</vt:lpstr>
      <vt:lpstr>Dataset</vt:lpstr>
      <vt:lpstr>Data Pipeline</vt:lpstr>
      <vt:lpstr>API Pull Code Snippet</vt:lpstr>
      <vt:lpstr>Airflow Code Snippet: api_dag.py</vt:lpstr>
      <vt:lpstr>Airflow Web Server: http://localhost:8081</vt:lpstr>
      <vt:lpstr>High-Level Results</vt:lpstr>
      <vt:lpstr>Results: heatmap visualization</vt:lpstr>
      <vt:lpstr>Lessons Learned</vt:lpstr>
      <vt:lpstr>Pros/Cons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Jessica Smith</cp:lastModifiedBy>
  <cp:revision>923</cp:revision>
  <cp:lastPrinted>2012-11-30T20:59:45Z</cp:lastPrinted>
  <dcterms:created xsi:type="dcterms:W3CDTF">2006-08-16T00:00:00Z</dcterms:created>
  <dcterms:modified xsi:type="dcterms:W3CDTF">2023-05-09T16:44:53Z</dcterms:modified>
</cp:coreProperties>
</file>