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2974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3608-F6D5-4F49-B732-665FDA0847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869EA6-6CAD-41A8-A6B4-B8B8C7A75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BA4C55-0130-47AD-9B45-F9B7A2D6FE96}"/>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F0E8E47E-EC5B-42EC-A9E1-1EAA5FDA8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553A3-6079-4AE1-8AB4-0F584A16B1FD}"/>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38678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B9C2-97A8-40BF-A15E-9D9A81DEE4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D42F65-95E4-403D-9D9B-551EA4C5B3E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88AD1D-B598-4DD0-8B2B-EEAB90BFC67A}"/>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A595CDE2-EFBA-4A05-AE13-67ECC8739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227B3-59A3-489E-9669-9660CA37B71C}"/>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401978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D5E50-1D42-4675-A192-52AB5550BF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5F54D2-C737-492C-86EE-1493609EEB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2301C-16A4-48F1-88E0-575553C6B9C4}"/>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7425ABE8-F258-40F4-9023-CD858AA0A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DE527-2C18-499D-A46D-8392F4C57B74}"/>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01088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82A0-741E-44FF-9572-B1C524F4E3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25F2B6-72F9-4B8E-9A91-129BE25F1A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D3017-6790-4150-A79A-3292BBD55C7F}"/>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34408EE9-00FC-4278-86EF-73DFF42A8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B1931-1F5A-45F9-88AC-6F37EE78988B}"/>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22019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A022A-D92D-4512-AD7A-44BE4B28B8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6A8597-8DD9-42AC-8D38-1F6EF1842E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7E08BD-1203-4ADE-AB47-F7706B9CAA3B}"/>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71DB87EC-49A2-444C-8A2A-BE050556D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9CE6C-9692-487B-90B9-09A4978D4141}"/>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77477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FD20-01A8-40C4-BF9D-E21E36B86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EAAE6-6F8A-4717-875B-49FD599165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48AED-BA00-4BA6-8612-0AD9A4A182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20EF18-05FE-4F6B-94E7-2B9FF8BCF147}"/>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239E9538-DAD4-43B8-B23E-872C266B94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2A157-336A-4F72-BDEC-B98F475FC17F}"/>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19754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6E45-55B0-43D5-B168-089B7AD784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02BE8-736B-460C-A27A-8342A7F20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9A75BA5-2249-4955-8E85-6A3A927FE1C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C2B58-6E07-475E-9A05-4EFE6AEF4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4D68F5-DB97-417B-8FBD-341BB60922D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31175F-F2C7-47DC-B130-FFE8F240BEA4}"/>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8" name="Footer Placeholder 7">
            <a:extLst>
              <a:ext uri="{FF2B5EF4-FFF2-40B4-BE49-F238E27FC236}">
                <a16:creationId xmlns:a16="http://schemas.microsoft.com/office/drawing/2014/main" id="{B2234901-DDF0-4E0D-87E0-CAC66370E1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092D24-A0BE-4602-90BE-D7AEB9698FBA}"/>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83066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B00D-763C-4A13-9F61-018DF268F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0AF11-950E-4FF7-A66A-9A0DFDA0EA79}"/>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4" name="Footer Placeholder 3">
            <a:extLst>
              <a:ext uri="{FF2B5EF4-FFF2-40B4-BE49-F238E27FC236}">
                <a16:creationId xmlns:a16="http://schemas.microsoft.com/office/drawing/2014/main" id="{60262D7D-4CDC-4590-ABD3-E16DB90D1D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F14532-7F72-41E8-BEE5-3CB7C50EF767}"/>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844781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D7C9E-A7F8-4648-92FB-B60B77308DC0}"/>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3" name="Footer Placeholder 2">
            <a:extLst>
              <a:ext uri="{FF2B5EF4-FFF2-40B4-BE49-F238E27FC236}">
                <a16:creationId xmlns:a16="http://schemas.microsoft.com/office/drawing/2014/main" id="{219FF9BA-D0E7-4D06-896D-CF11C9882D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34CDD0-DF31-4359-B9A6-8E07A14990B7}"/>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143816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6005-C600-476B-B1D9-45C83154C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1B231-B2FE-4309-B144-C683C92E7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900EAF-7236-4131-8182-855123B78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790BF6-A0A4-402E-BD29-722ACCB52CEF}"/>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DBF8B5D4-0C04-4CB4-BC2D-9EF28E4D0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DD3181-6D9E-4856-88A7-C6FFFBBFA2D6}"/>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275023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D202F-3C2D-4156-A547-3BD3BFD51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85AE9-217B-4A01-8A75-346B24B341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C50D38-1762-46A5-BC7D-8B85C13E97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DD06C3-7182-41A6-A4F7-6328F1259A1B}"/>
              </a:ext>
            </a:extLst>
          </p:cNvPr>
          <p:cNvSpPr>
            <a:spLocks noGrp="1"/>
          </p:cNvSpPr>
          <p:nvPr>
            <p:ph type="dt" sz="half" idx="10"/>
          </p:nvPr>
        </p:nvSpPr>
        <p:spPr/>
        <p:txBody>
          <a:bodyPr/>
          <a:lstStyle/>
          <a:p>
            <a:fld id="{84552CDA-3278-4BC6-94A5-7A2FA87F5D9A}" type="datetimeFigureOut">
              <a:rPr lang="en-US" smtClean="0"/>
              <a:t>11/28/2022</a:t>
            </a:fld>
            <a:endParaRPr lang="en-US"/>
          </a:p>
        </p:txBody>
      </p:sp>
      <p:sp>
        <p:nvSpPr>
          <p:cNvPr id="6" name="Footer Placeholder 5">
            <a:extLst>
              <a:ext uri="{FF2B5EF4-FFF2-40B4-BE49-F238E27FC236}">
                <a16:creationId xmlns:a16="http://schemas.microsoft.com/office/drawing/2014/main" id="{2AE4A978-988B-459C-A80C-8D7442A6C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68B23-30EC-4C6A-87F0-8C037569F511}"/>
              </a:ext>
            </a:extLst>
          </p:cNvPr>
          <p:cNvSpPr>
            <a:spLocks noGrp="1"/>
          </p:cNvSpPr>
          <p:nvPr>
            <p:ph type="sldNum" sz="quarter" idx="12"/>
          </p:nvPr>
        </p:nvSpPr>
        <p:spPr/>
        <p:txBody>
          <a:bodyPr/>
          <a:lstStyle/>
          <a:p>
            <a:fld id="{3A8B5BF4-9620-41A3-95F9-CC1A01BBEFDF}" type="slidenum">
              <a:rPr lang="en-US" smtClean="0"/>
              <a:t>‹#›</a:t>
            </a:fld>
            <a:endParaRPr lang="en-US"/>
          </a:p>
        </p:txBody>
      </p:sp>
    </p:spTree>
    <p:extLst>
      <p:ext uri="{BB962C8B-B14F-4D97-AF65-F5344CB8AC3E}">
        <p14:creationId xmlns:p14="http://schemas.microsoft.com/office/powerpoint/2010/main" val="322741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51278-3A54-499F-9A7B-6EFE088793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BB7D87-5B57-41CB-82C4-091DD580A8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4DDBC-7E7F-47F2-B6FD-F6B426A20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52CDA-3278-4BC6-94A5-7A2FA87F5D9A}" type="datetimeFigureOut">
              <a:rPr lang="en-US" smtClean="0"/>
              <a:t>11/28/2022</a:t>
            </a:fld>
            <a:endParaRPr lang="en-US"/>
          </a:p>
        </p:txBody>
      </p:sp>
      <p:sp>
        <p:nvSpPr>
          <p:cNvPr id="5" name="Footer Placeholder 4">
            <a:extLst>
              <a:ext uri="{FF2B5EF4-FFF2-40B4-BE49-F238E27FC236}">
                <a16:creationId xmlns:a16="http://schemas.microsoft.com/office/drawing/2014/main" id="{B9266D48-3888-4097-AFFE-A1FF1F796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5C8769-58A3-4394-91C0-33E3F4062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B5BF4-9620-41A3-95F9-CC1A01BBEFDF}" type="slidenum">
              <a:rPr lang="en-US" smtClean="0"/>
              <a:t>‹#›</a:t>
            </a:fld>
            <a:endParaRPr lang="en-US"/>
          </a:p>
        </p:txBody>
      </p:sp>
    </p:spTree>
    <p:extLst>
      <p:ext uri="{BB962C8B-B14F-4D97-AF65-F5344CB8AC3E}">
        <p14:creationId xmlns:p14="http://schemas.microsoft.com/office/powerpoint/2010/main" val="531206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oleObject" Target="../embeddings/oleObject1.bin"/><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sv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svg"/><Relationship Id="rId4" Type="http://schemas.openxmlformats.org/officeDocument/2006/relationships/image" Target="../media/image1.wmf"/><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752C-EBE1-4FD0-8572-DA7B86E1176D}"/>
              </a:ext>
            </a:extLst>
          </p:cNvPr>
          <p:cNvSpPr>
            <a:spLocks noGrp="1"/>
          </p:cNvSpPr>
          <p:nvPr>
            <p:ph type="ctrTitle"/>
          </p:nvPr>
        </p:nvSpPr>
        <p:spPr/>
        <p:txBody>
          <a:bodyPr/>
          <a:lstStyle/>
          <a:p>
            <a:r>
              <a:rPr lang="en-US" b="1" dirty="0"/>
              <a:t>Big Mountain ticket price modeling &amp; prediction</a:t>
            </a:r>
          </a:p>
        </p:txBody>
      </p:sp>
      <p:sp>
        <p:nvSpPr>
          <p:cNvPr id="3" name="Subtitle 2">
            <a:extLst>
              <a:ext uri="{FF2B5EF4-FFF2-40B4-BE49-F238E27FC236}">
                <a16:creationId xmlns:a16="http://schemas.microsoft.com/office/drawing/2014/main" id="{FFB7E00C-D9A8-4E0F-AF24-E20A92251FB1}"/>
              </a:ext>
            </a:extLst>
          </p:cNvPr>
          <p:cNvSpPr>
            <a:spLocks noGrp="1"/>
          </p:cNvSpPr>
          <p:nvPr>
            <p:ph type="subTitle" idx="1"/>
          </p:nvPr>
        </p:nvSpPr>
        <p:spPr>
          <a:xfrm>
            <a:off x="1524000" y="3832857"/>
            <a:ext cx="9144000" cy="748020"/>
          </a:xfrm>
        </p:spPr>
        <p:txBody>
          <a:bodyPr/>
          <a:lstStyle/>
          <a:p>
            <a:r>
              <a:rPr lang="en-US" dirty="0"/>
              <a:t>Jinhui Shen</a:t>
            </a:r>
          </a:p>
        </p:txBody>
      </p:sp>
    </p:spTree>
    <p:extLst>
      <p:ext uri="{BB962C8B-B14F-4D97-AF65-F5344CB8AC3E}">
        <p14:creationId xmlns:p14="http://schemas.microsoft.com/office/powerpoint/2010/main" val="207340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p1">
            <a:extLst>
              <a:ext uri="{FF2B5EF4-FFF2-40B4-BE49-F238E27FC236}">
                <a16:creationId xmlns:a16="http://schemas.microsoft.com/office/drawing/2014/main" id="{9CAE05DC-534B-41D7-ABC5-D9EA46075E5F}"/>
              </a:ext>
            </a:extLst>
          </p:cNvPr>
          <p:cNvSpPr/>
          <p:nvPr/>
        </p:nvSpPr>
        <p:spPr>
          <a:xfrm>
            <a:off x="932155" y="1584891"/>
            <a:ext cx="5087718"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5" name="Google Shape;21;p1">
            <a:extLst>
              <a:ext uri="{FF2B5EF4-FFF2-40B4-BE49-F238E27FC236}">
                <a16:creationId xmlns:a16="http://schemas.microsoft.com/office/drawing/2014/main" id="{48BC69C7-9C6A-4757-B40A-0697D7434C75}"/>
              </a:ext>
            </a:extLst>
          </p:cNvPr>
          <p:cNvSpPr/>
          <p:nvPr/>
        </p:nvSpPr>
        <p:spPr>
          <a:xfrm>
            <a:off x="6125156" y="1584891"/>
            <a:ext cx="495417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6" name="Google Shape;22;p1">
            <a:extLst>
              <a:ext uri="{FF2B5EF4-FFF2-40B4-BE49-F238E27FC236}">
                <a16:creationId xmlns:a16="http://schemas.microsoft.com/office/drawing/2014/main" id="{79B5B49B-71D9-406F-A468-B46BE1297191}"/>
              </a:ext>
            </a:extLst>
          </p:cNvPr>
          <p:cNvSpPr/>
          <p:nvPr/>
        </p:nvSpPr>
        <p:spPr>
          <a:xfrm>
            <a:off x="1010978" y="16270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1</a:t>
            </a:r>
            <a:endParaRPr sz="1428" b="0" i="0" u="none" strike="noStrike" cap="none" dirty="0">
              <a:solidFill>
                <a:schemeClr val="lt1"/>
              </a:solidFill>
              <a:latin typeface="Arial"/>
              <a:ea typeface="Arial"/>
              <a:cs typeface="Arial"/>
              <a:sym typeface="Arial"/>
            </a:endParaRPr>
          </a:p>
        </p:txBody>
      </p:sp>
      <p:sp>
        <p:nvSpPr>
          <p:cNvPr id="7" name="Google Shape;23;p1">
            <a:extLst>
              <a:ext uri="{FF2B5EF4-FFF2-40B4-BE49-F238E27FC236}">
                <a16:creationId xmlns:a16="http://schemas.microsoft.com/office/drawing/2014/main" id="{FFB8F34A-ED78-4C2B-B702-F423047CCF64}"/>
              </a:ext>
            </a:extLst>
          </p:cNvPr>
          <p:cNvSpPr/>
          <p:nvPr/>
        </p:nvSpPr>
        <p:spPr>
          <a:xfrm>
            <a:off x="6206143" y="162700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8" name="Google Shape;24;p1">
            <a:extLst>
              <a:ext uri="{FF2B5EF4-FFF2-40B4-BE49-F238E27FC236}">
                <a16:creationId xmlns:a16="http://schemas.microsoft.com/office/drawing/2014/main" id="{4D7B39D8-D1F1-4A06-A7A1-8D4B4A8E76AE}"/>
              </a:ext>
            </a:extLst>
          </p:cNvPr>
          <p:cNvSpPr/>
          <p:nvPr/>
        </p:nvSpPr>
        <p:spPr>
          <a:xfrm>
            <a:off x="1389888" y="16590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Context</a:t>
            </a:r>
            <a:endParaRPr b="0" i="0" u="none" strike="noStrike" cap="none" dirty="0">
              <a:solidFill>
                <a:srgbClr val="000000"/>
              </a:solidFill>
              <a:latin typeface="Arial"/>
              <a:ea typeface="Arial"/>
              <a:cs typeface="Arial"/>
              <a:sym typeface="Arial"/>
            </a:endParaRPr>
          </a:p>
        </p:txBody>
      </p:sp>
      <p:sp>
        <p:nvSpPr>
          <p:cNvPr id="9" name="Google Shape;25;p1">
            <a:extLst>
              <a:ext uri="{FF2B5EF4-FFF2-40B4-BE49-F238E27FC236}">
                <a16:creationId xmlns:a16="http://schemas.microsoft.com/office/drawing/2014/main" id="{F952F70F-BC01-43DB-9ED8-61501E72619A}"/>
              </a:ext>
            </a:extLst>
          </p:cNvPr>
          <p:cNvSpPr/>
          <p:nvPr/>
        </p:nvSpPr>
        <p:spPr>
          <a:xfrm>
            <a:off x="6588402" y="16590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a:solidFill>
                  <a:schemeClr val="dk1"/>
                </a:solidFill>
                <a:latin typeface="Arial"/>
                <a:ea typeface="Arial"/>
                <a:cs typeface="Arial"/>
                <a:sym typeface="Arial"/>
              </a:rPr>
              <a:t>Constraints within solution space</a:t>
            </a:r>
            <a:endParaRPr b="0" i="0" u="none" strike="noStrike" cap="none">
              <a:solidFill>
                <a:srgbClr val="000000"/>
              </a:solidFill>
              <a:latin typeface="Arial"/>
              <a:ea typeface="Arial"/>
              <a:cs typeface="Arial"/>
              <a:sym typeface="Arial"/>
            </a:endParaRPr>
          </a:p>
        </p:txBody>
      </p:sp>
      <p:sp>
        <p:nvSpPr>
          <p:cNvPr id="10" name="Google Shape;26;p1">
            <a:extLst>
              <a:ext uri="{FF2B5EF4-FFF2-40B4-BE49-F238E27FC236}">
                <a16:creationId xmlns:a16="http://schemas.microsoft.com/office/drawing/2014/main" id="{C9824BE0-AF49-4FAB-9694-EEB885FF16B8}"/>
              </a:ext>
            </a:extLst>
          </p:cNvPr>
          <p:cNvSpPr/>
          <p:nvPr/>
        </p:nvSpPr>
        <p:spPr>
          <a:xfrm>
            <a:off x="6206143" y="329587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11" name="Google Shape;27;p1">
            <a:extLst>
              <a:ext uri="{FF2B5EF4-FFF2-40B4-BE49-F238E27FC236}">
                <a16:creationId xmlns:a16="http://schemas.microsoft.com/office/drawing/2014/main" id="{237BC40B-5BBB-46A9-879E-75FAAEF7C9D6}"/>
              </a:ext>
            </a:extLst>
          </p:cNvPr>
          <p:cNvSpPr/>
          <p:nvPr/>
        </p:nvSpPr>
        <p:spPr>
          <a:xfrm>
            <a:off x="1010978" y="390844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2" name="Google Shape;28;p1">
            <a:extLst>
              <a:ext uri="{FF2B5EF4-FFF2-40B4-BE49-F238E27FC236}">
                <a16:creationId xmlns:a16="http://schemas.microsoft.com/office/drawing/2014/main" id="{EDA83F65-D631-4B0F-8DA6-23F0DDFCCDF6}"/>
              </a:ext>
            </a:extLst>
          </p:cNvPr>
          <p:cNvSpPr/>
          <p:nvPr/>
        </p:nvSpPr>
        <p:spPr>
          <a:xfrm>
            <a:off x="1393237" y="394050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Criteria for success</a:t>
            </a:r>
            <a:endParaRPr b="0" i="0" u="none" strike="noStrike" cap="none" dirty="0">
              <a:solidFill>
                <a:srgbClr val="000000"/>
              </a:solidFill>
              <a:latin typeface="Arial"/>
              <a:ea typeface="Arial"/>
              <a:cs typeface="Arial"/>
              <a:sym typeface="Arial"/>
            </a:endParaRPr>
          </a:p>
        </p:txBody>
      </p:sp>
      <p:sp>
        <p:nvSpPr>
          <p:cNvPr id="13" name="Google Shape;29;p1">
            <a:extLst>
              <a:ext uri="{FF2B5EF4-FFF2-40B4-BE49-F238E27FC236}">
                <a16:creationId xmlns:a16="http://schemas.microsoft.com/office/drawing/2014/main" id="{3FF909AD-3D95-40D9-A89D-62507F542C1F}"/>
              </a:ext>
            </a:extLst>
          </p:cNvPr>
          <p:cNvSpPr/>
          <p:nvPr/>
        </p:nvSpPr>
        <p:spPr>
          <a:xfrm>
            <a:off x="6588402" y="332793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a:solidFill>
                  <a:schemeClr val="dk1"/>
                </a:solidFill>
                <a:latin typeface="Arial"/>
                <a:ea typeface="Arial"/>
                <a:cs typeface="Arial"/>
                <a:sym typeface="Arial"/>
              </a:rPr>
              <a:t>Stakeholders to provide key insight</a:t>
            </a:r>
            <a:endParaRPr b="0" i="0" u="none" strike="noStrike" cap="none">
              <a:solidFill>
                <a:srgbClr val="000000"/>
              </a:solidFill>
              <a:latin typeface="Arial"/>
              <a:ea typeface="Arial"/>
              <a:cs typeface="Arial"/>
              <a:sym typeface="Arial"/>
            </a:endParaRPr>
          </a:p>
        </p:txBody>
      </p:sp>
      <p:sp>
        <p:nvSpPr>
          <p:cNvPr id="14" name="Google Shape;30;p1">
            <a:extLst>
              <a:ext uri="{FF2B5EF4-FFF2-40B4-BE49-F238E27FC236}">
                <a16:creationId xmlns:a16="http://schemas.microsoft.com/office/drawing/2014/main" id="{0C02A60B-CA9E-4626-96D2-E38B60FC0EF1}"/>
              </a:ext>
            </a:extLst>
          </p:cNvPr>
          <p:cNvSpPr/>
          <p:nvPr/>
        </p:nvSpPr>
        <p:spPr>
          <a:xfrm>
            <a:off x="1010978" y="511729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15" name="Google Shape;31;p1">
            <a:extLst>
              <a:ext uri="{FF2B5EF4-FFF2-40B4-BE49-F238E27FC236}">
                <a16:creationId xmlns:a16="http://schemas.microsoft.com/office/drawing/2014/main" id="{C43B7A0D-3559-4D3D-901A-15303A64D825}"/>
              </a:ext>
            </a:extLst>
          </p:cNvPr>
          <p:cNvSpPr/>
          <p:nvPr/>
        </p:nvSpPr>
        <p:spPr>
          <a:xfrm>
            <a:off x="6206143" y="488646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16" name="Google Shape;32;p1">
            <a:extLst>
              <a:ext uri="{FF2B5EF4-FFF2-40B4-BE49-F238E27FC236}">
                <a16:creationId xmlns:a16="http://schemas.microsoft.com/office/drawing/2014/main" id="{68176FA9-1670-4A13-A2B7-615F68D3356B}"/>
              </a:ext>
            </a:extLst>
          </p:cNvPr>
          <p:cNvSpPr/>
          <p:nvPr/>
        </p:nvSpPr>
        <p:spPr>
          <a:xfrm>
            <a:off x="1393237" y="5151580"/>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b="0" i="0" u="none" strike="noStrike" cap="none" dirty="0">
                <a:solidFill>
                  <a:schemeClr val="dk1"/>
                </a:solidFill>
                <a:latin typeface="Arial"/>
                <a:ea typeface="Arial"/>
                <a:cs typeface="Arial"/>
                <a:sym typeface="Arial"/>
              </a:rPr>
              <a:t>Scope of solution space </a:t>
            </a:r>
            <a:endParaRPr b="0" i="0" u="none" strike="noStrike" cap="none" dirty="0">
              <a:solidFill>
                <a:srgbClr val="000000"/>
              </a:solidFill>
              <a:latin typeface="Arial"/>
              <a:ea typeface="Arial"/>
              <a:cs typeface="Arial"/>
              <a:sym typeface="Arial"/>
            </a:endParaRPr>
          </a:p>
        </p:txBody>
      </p:sp>
      <p:sp>
        <p:nvSpPr>
          <p:cNvPr id="17" name="Google Shape;33;p1">
            <a:extLst>
              <a:ext uri="{FF2B5EF4-FFF2-40B4-BE49-F238E27FC236}">
                <a16:creationId xmlns:a16="http://schemas.microsoft.com/office/drawing/2014/main" id="{6D2AFDEE-F6B7-4790-8185-C72C464A4FCD}"/>
              </a:ext>
            </a:extLst>
          </p:cNvPr>
          <p:cNvSpPr/>
          <p:nvPr/>
        </p:nvSpPr>
        <p:spPr>
          <a:xfrm>
            <a:off x="6588402" y="491852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a:solidFill>
                  <a:schemeClr val="dk1"/>
                </a:solidFill>
              </a:rPr>
              <a:t>Key</a:t>
            </a:r>
            <a:r>
              <a:rPr lang="en-AU" b="0" i="0" u="none" strike="noStrike" cap="none">
                <a:solidFill>
                  <a:schemeClr val="dk1"/>
                </a:solidFill>
                <a:latin typeface="Arial"/>
                <a:ea typeface="Arial"/>
                <a:cs typeface="Arial"/>
                <a:sym typeface="Arial"/>
              </a:rPr>
              <a:t> data sources </a:t>
            </a:r>
            <a:endParaRPr b="0" i="0" u="none" strike="noStrike" cap="none">
              <a:solidFill>
                <a:srgbClr val="000000"/>
              </a:solidFill>
              <a:latin typeface="Arial"/>
              <a:ea typeface="Arial"/>
              <a:cs typeface="Arial"/>
              <a:sym typeface="Arial"/>
            </a:endParaRPr>
          </a:p>
        </p:txBody>
      </p:sp>
      <p:sp>
        <p:nvSpPr>
          <p:cNvPr id="18" name="Google Shape;34;p1">
            <a:extLst>
              <a:ext uri="{FF2B5EF4-FFF2-40B4-BE49-F238E27FC236}">
                <a16:creationId xmlns:a16="http://schemas.microsoft.com/office/drawing/2014/main" id="{9EC3F102-776E-4293-8B1D-EBACA1CDD9F5}"/>
              </a:ext>
            </a:extLst>
          </p:cNvPr>
          <p:cNvSpPr txBox="1"/>
          <p:nvPr/>
        </p:nvSpPr>
        <p:spPr>
          <a:xfrm>
            <a:off x="935149" y="1899205"/>
            <a:ext cx="5066907" cy="1860147"/>
          </a:xfrm>
          <a:prstGeom prst="rect">
            <a:avLst/>
          </a:prstGeom>
          <a:noFill/>
          <a:ln>
            <a:noFill/>
          </a:ln>
        </p:spPr>
        <p:txBody>
          <a:bodyPr spcFirstLastPara="1" wrap="square" lIns="91425" tIns="45700" rIns="91425" bIns="45700" anchor="t" anchorCtr="0">
            <a:noAutofit/>
          </a:bodyPr>
          <a:lstStyle/>
          <a:p>
            <a:pPr lvl="0"/>
            <a:r>
              <a:rPr lang="en-US" sz="1200" dirty="0"/>
              <a:t>Big Mountain Resort, a Montana ski resort offers spectacular views of Glacier National Park and Flathead National Forest, with access to 105 trails, 11 lifts, 2 T-bars, and 1 magic carpet accommodating about 350,000 skiers and riders of all levels every year. The resort installed an additional chair lift recently to help increase the distribution of visitors across the mountain, which increases operating costs by $1,540,000 this season. Management is seeking guidance on a better ticket pricing strategy for the value of the facilities than basing on the market average, and changes that will either cut costs without undermining the ticket price or will support a higher ticket price.</a:t>
            </a:r>
            <a:endParaRPr sz="1200" dirty="0"/>
          </a:p>
        </p:txBody>
      </p:sp>
      <p:sp>
        <p:nvSpPr>
          <p:cNvPr id="19" name="Google Shape;35;p1">
            <a:extLst>
              <a:ext uri="{FF2B5EF4-FFF2-40B4-BE49-F238E27FC236}">
                <a16:creationId xmlns:a16="http://schemas.microsoft.com/office/drawing/2014/main" id="{51237C48-C128-4FDF-A4A7-7D3BE17203ED}"/>
              </a:ext>
            </a:extLst>
          </p:cNvPr>
          <p:cNvSpPr txBox="1"/>
          <p:nvPr/>
        </p:nvSpPr>
        <p:spPr>
          <a:xfrm>
            <a:off x="935149" y="4240227"/>
            <a:ext cx="5084723" cy="814920"/>
          </a:xfrm>
          <a:prstGeom prst="rect">
            <a:avLst/>
          </a:prstGeom>
          <a:noFill/>
          <a:ln>
            <a:noFill/>
          </a:ln>
        </p:spPr>
        <p:txBody>
          <a:bodyPr spcFirstLastPara="1" wrap="square" lIns="91425" tIns="45700" rIns="91425" bIns="45700" anchor="t" anchorCtr="0">
            <a:noAutofit/>
          </a:bodyPr>
          <a:lstStyle/>
          <a:p>
            <a:pPr lvl="0"/>
            <a:r>
              <a:rPr lang="en-US" sz="1200" dirty="0"/>
              <a:t>New ticket prices based on resort facilities value will not only buffer the additional $1,540,000 chair lift operating costs, but also gain at least 10% business revenue increase by the end of this season.</a:t>
            </a:r>
            <a:endParaRPr sz="1200" i="0" u="none" strike="noStrike" cap="none" dirty="0">
              <a:solidFill>
                <a:srgbClr val="000000"/>
              </a:solidFill>
              <a:latin typeface="Arial"/>
              <a:ea typeface="Arial"/>
              <a:cs typeface="Arial"/>
              <a:sym typeface="Arial"/>
            </a:endParaRPr>
          </a:p>
        </p:txBody>
      </p:sp>
      <p:sp>
        <p:nvSpPr>
          <p:cNvPr id="20" name="Google Shape;36;p1">
            <a:extLst>
              <a:ext uri="{FF2B5EF4-FFF2-40B4-BE49-F238E27FC236}">
                <a16:creationId xmlns:a16="http://schemas.microsoft.com/office/drawing/2014/main" id="{F2FE864E-BD45-4A5D-831A-AB16219B3AF5}"/>
              </a:ext>
            </a:extLst>
          </p:cNvPr>
          <p:cNvSpPr txBox="1"/>
          <p:nvPr/>
        </p:nvSpPr>
        <p:spPr>
          <a:xfrm>
            <a:off x="978884" y="5504413"/>
            <a:ext cx="5023172" cy="751488"/>
          </a:xfrm>
          <a:prstGeom prst="rect">
            <a:avLst/>
          </a:prstGeom>
          <a:noFill/>
          <a:ln>
            <a:noFill/>
          </a:ln>
        </p:spPr>
        <p:txBody>
          <a:bodyPr spcFirstLastPara="1" wrap="square" lIns="91425" tIns="45700" rIns="91425" bIns="45700" anchor="t" anchorCtr="0">
            <a:noAutofit/>
          </a:bodyPr>
          <a:lstStyle/>
          <a:p>
            <a:pPr lvl="0"/>
            <a:r>
              <a:rPr lang="en-US" sz="1200" dirty="0"/>
              <a:t>Analyze facilities and prices data of 330 resorts in the US considered part of the same market share including current data of Big Mountain Resort.</a:t>
            </a:r>
            <a:endParaRPr sz="1200" b="0" i="0" u="none" strike="noStrike" cap="none" dirty="0">
              <a:solidFill>
                <a:srgbClr val="000000"/>
              </a:solidFill>
              <a:latin typeface="Arial"/>
              <a:ea typeface="Arial"/>
              <a:cs typeface="Arial"/>
              <a:sym typeface="Arial"/>
            </a:endParaRPr>
          </a:p>
        </p:txBody>
      </p:sp>
      <p:sp>
        <p:nvSpPr>
          <p:cNvPr id="21" name="Google Shape;37;p1">
            <a:extLst>
              <a:ext uri="{FF2B5EF4-FFF2-40B4-BE49-F238E27FC236}">
                <a16:creationId xmlns:a16="http://schemas.microsoft.com/office/drawing/2014/main" id="{FAB1F755-633A-4DA4-A1EB-36C9D0706F1E}"/>
              </a:ext>
            </a:extLst>
          </p:cNvPr>
          <p:cNvSpPr txBox="1"/>
          <p:nvPr/>
        </p:nvSpPr>
        <p:spPr>
          <a:xfrm>
            <a:off x="6096000" y="1972797"/>
            <a:ext cx="4954176"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Same market share resorts data in the US is limited to 330 resorts.</a:t>
            </a:r>
          </a:p>
          <a:p>
            <a:pPr marL="171450" lvl="0" indent="-171450">
              <a:buFont typeface="Arial" panose="020B0604020202020204" pitchFamily="34" charset="0"/>
              <a:buChar char="•"/>
            </a:pPr>
            <a:r>
              <a:rPr lang="en-US" sz="1200" dirty="0"/>
              <a:t>There might be missing data in the source data.</a:t>
            </a:r>
          </a:p>
          <a:p>
            <a:pPr marL="171450" lvl="0" indent="-171450">
              <a:buFont typeface="Arial" panose="020B0604020202020204" pitchFamily="34" charset="0"/>
              <a:buChar char="•"/>
            </a:pPr>
            <a:r>
              <a:rPr lang="en-US" sz="1200" dirty="0"/>
              <a:t>Resistance from current pricing strategy team used to charge a premium above the average price of resorts.</a:t>
            </a:r>
            <a:endParaRPr sz="1200" i="0" u="none" strike="noStrike" cap="none" dirty="0">
              <a:solidFill>
                <a:srgbClr val="000000"/>
              </a:solidFill>
              <a:latin typeface="Arial"/>
              <a:ea typeface="Arial"/>
              <a:cs typeface="Arial"/>
              <a:sym typeface="Arial"/>
            </a:endParaRPr>
          </a:p>
        </p:txBody>
      </p:sp>
      <p:sp>
        <p:nvSpPr>
          <p:cNvPr id="22" name="Google Shape;38;p1">
            <a:extLst>
              <a:ext uri="{FF2B5EF4-FFF2-40B4-BE49-F238E27FC236}">
                <a16:creationId xmlns:a16="http://schemas.microsoft.com/office/drawing/2014/main" id="{04950063-4BA4-4974-9D9C-405FA619DC57}"/>
              </a:ext>
            </a:extLst>
          </p:cNvPr>
          <p:cNvSpPr txBox="1"/>
          <p:nvPr/>
        </p:nvSpPr>
        <p:spPr>
          <a:xfrm>
            <a:off x="6128696" y="5173954"/>
            <a:ext cx="4950636"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CSV file - contains resorts location, elevation change, facilities, average annual snowfall inches, opening days, adult ticket price.</a:t>
            </a:r>
          </a:p>
          <a:p>
            <a:pPr marL="171450" lvl="0" indent="-171450">
              <a:buFont typeface="Arial" panose="020B0604020202020204" pitchFamily="34" charset="0"/>
              <a:buChar char="•"/>
            </a:pPr>
            <a:r>
              <a:rPr lang="en-US" sz="1200" dirty="0"/>
              <a:t>Wikipedia data - contains state population and area of the US.</a:t>
            </a:r>
          </a:p>
          <a:p>
            <a:pPr lvl="0"/>
            <a:endParaRPr sz="1200" i="0" u="none" strike="noStrike" cap="none" dirty="0">
              <a:solidFill>
                <a:srgbClr val="000000"/>
              </a:solidFill>
              <a:latin typeface="Arial"/>
              <a:ea typeface="Arial"/>
              <a:cs typeface="Arial"/>
              <a:sym typeface="Arial"/>
            </a:endParaRPr>
          </a:p>
        </p:txBody>
      </p:sp>
      <p:sp>
        <p:nvSpPr>
          <p:cNvPr id="23" name="Google Shape;39;p1">
            <a:extLst>
              <a:ext uri="{FF2B5EF4-FFF2-40B4-BE49-F238E27FC236}">
                <a16:creationId xmlns:a16="http://schemas.microsoft.com/office/drawing/2014/main" id="{92F43BA2-F644-49B2-96BE-4BBCEE3D781F}"/>
              </a:ext>
            </a:extLst>
          </p:cNvPr>
          <p:cNvSpPr/>
          <p:nvPr/>
        </p:nvSpPr>
        <p:spPr>
          <a:xfrm>
            <a:off x="8171105" y="6533296"/>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H</a:t>
            </a:r>
            <a:endParaRPr sz="1400" b="0" i="0" u="none" strike="noStrike" cap="none" dirty="0">
              <a:solidFill>
                <a:srgbClr val="000000"/>
              </a:solidFill>
              <a:latin typeface="Arial"/>
              <a:ea typeface="Arial"/>
              <a:cs typeface="Arial"/>
              <a:sym typeface="Arial"/>
            </a:endParaRPr>
          </a:p>
        </p:txBody>
      </p:sp>
      <p:sp>
        <p:nvSpPr>
          <p:cNvPr id="24" name="Google Shape;40;p1">
            <a:extLst>
              <a:ext uri="{FF2B5EF4-FFF2-40B4-BE49-F238E27FC236}">
                <a16:creationId xmlns:a16="http://schemas.microsoft.com/office/drawing/2014/main" id="{6295C068-B1FD-46EF-85A8-63E8066022C4}"/>
              </a:ext>
            </a:extLst>
          </p:cNvPr>
          <p:cNvSpPr/>
          <p:nvPr/>
        </p:nvSpPr>
        <p:spPr>
          <a:xfrm>
            <a:off x="8566280" y="652258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D</a:t>
            </a:r>
            <a:endParaRPr sz="1400" b="0" i="0" u="none" strike="noStrike" cap="none" dirty="0">
              <a:solidFill>
                <a:srgbClr val="000000"/>
              </a:solidFill>
              <a:latin typeface="Arial"/>
              <a:ea typeface="Arial"/>
              <a:cs typeface="Arial"/>
              <a:sym typeface="Arial"/>
            </a:endParaRPr>
          </a:p>
        </p:txBody>
      </p:sp>
      <p:sp>
        <p:nvSpPr>
          <p:cNvPr id="25" name="Google Shape;41;p1">
            <a:extLst>
              <a:ext uri="{FF2B5EF4-FFF2-40B4-BE49-F238E27FC236}">
                <a16:creationId xmlns:a16="http://schemas.microsoft.com/office/drawing/2014/main" id="{F437B681-95E1-4ADE-88F5-5F0FAEFEADA5}"/>
              </a:ext>
            </a:extLst>
          </p:cNvPr>
          <p:cNvSpPr/>
          <p:nvPr/>
        </p:nvSpPr>
        <p:spPr>
          <a:xfrm>
            <a:off x="8990088" y="6511882"/>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dirty="0">
                <a:solidFill>
                  <a:schemeClr val="lt1"/>
                </a:solidFill>
                <a:latin typeface="Quattrocento Sans"/>
                <a:ea typeface="Quattrocento Sans"/>
                <a:cs typeface="Quattrocento Sans"/>
                <a:sym typeface="Quattrocento Sans"/>
              </a:rPr>
              <a:t>E</a:t>
            </a:r>
            <a:endParaRPr sz="1400" b="0" i="0" u="none" strike="noStrike" cap="none" dirty="0">
              <a:solidFill>
                <a:srgbClr val="000000"/>
              </a:solidFill>
              <a:latin typeface="Arial"/>
              <a:ea typeface="Arial"/>
              <a:cs typeface="Arial"/>
              <a:sym typeface="Arial"/>
            </a:endParaRPr>
          </a:p>
        </p:txBody>
      </p:sp>
      <p:sp>
        <p:nvSpPr>
          <p:cNvPr id="26" name="Google Shape;42;p1">
            <a:extLst>
              <a:ext uri="{FF2B5EF4-FFF2-40B4-BE49-F238E27FC236}">
                <a16:creationId xmlns:a16="http://schemas.microsoft.com/office/drawing/2014/main" id="{8AB4C91A-89DB-44C7-88E3-B24C9937DE33}"/>
              </a:ext>
            </a:extLst>
          </p:cNvPr>
          <p:cNvSpPr/>
          <p:nvPr/>
        </p:nvSpPr>
        <p:spPr>
          <a:xfrm>
            <a:off x="9384430" y="6516959"/>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27" name="Google Shape;43;p1">
            <a:extLst>
              <a:ext uri="{FF2B5EF4-FFF2-40B4-BE49-F238E27FC236}">
                <a16:creationId xmlns:a16="http://schemas.microsoft.com/office/drawing/2014/main" id="{0AF27C78-0B3C-4460-96E0-625D75783D78}"/>
              </a:ext>
            </a:extLst>
          </p:cNvPr>
          <p:cNvSpPr/>
          <p:nvPr/>
        </p:nvSpPr>
        <p:spPr>
          <a:xfrm>
            <a:off x="9783460" y="6511882"/>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28" name="Google Shape;44;p1">
            <a:extLst>
              <a:ext uri="{FF2B5EF4-FFF2-40B4-BE49-F238E27FC236}">
                <a16:creationId xmlns:a16="http://schemas.microsoft.com/office/drawing/2014/main" id="{E5B9EE99-7BF3-40D9-BF7E-88721EF107B2}"/>
              </a:ext>
            </a:extLst>
          </p:cNvPr>
          <p:cNvSpPr/>
          <p:nvPr/>
        </p:nvSpPr>
        <p:spPr>
          <a:xfrm>
            <a:off x="9636898" y="716006"/>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29" name="Google Shape;45;p1">
            <a:extLst>
              <a:ext uri="{FF2B5EF4-FFF2-40B4-BE49-F238E27FC236}">
                <a16:creationId xmlns:a16="http://schemas.microsoft.com/office/drawing/2014/main" id="{4EF952AC-64B8-4560-AACB-3D27716A3114}"/>
              </a:ext>
            </a:extLst>
          </p:cNvPr>
          <p:cNvSpPr/>
          <p:nvPr/>
        </p:nvSpPr>
        <p:spPr>
          <a:xfrm>
            <a:off x="932155" y="125509"/>
            <a:ext cx="10147177"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46;p1">
            <a:extLst>
              <a:ext uri="{FF2B5EF4-FFF2-40B4-BE49-F238E27FC236}">
                <a16:creationId xmlns:a16="http://schemas.microsoft.com/office/drawing/2014/main" id="{DBD83AE1-2D80-4FD5-B2AF-CCF6A8793FA3}"/>
              </a:ext>
            </a:extLst>
          </p:cNvPr>
          <p:cNvSpPr txBox="1">
            <a:spLocks noGrp="1"/>
          </p:cNvSpPr>
          <p:nvPr>
            <p:ph type="title"/>
          </p:nvPr>
        </p:nvSpPr>
        <p:spPr>
          <a:xfrm>
            <a:off x="994299" y="233980"/>
            <a:ext cx="9521205" cy="48630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800" dirty="0">
                <a:solidFill>
                  <a:srgbClr val="29748D"/>
                </a:solidFill>
                <a:latin typeface="Quattrocento Sans"/>
                <a:ea typeface="Quattrocento Sans"/>
                <a:cs typeface="Quattrocento Sans"/>
                <a:sym typeface="Quattrocento Sans"/>
              </a:rPr>
              <a:t>Problem Statement Worksheet (Hypothesis Formation)</a:t>
            </a:r>
            <a:endParaRPr sz="2800" dirty="0"/>
          </a:p>
        </p:txBody>
      </p:sp>
      <p:sp>
        <p:nvSpPr>
          <p:cNvPr id="31" name="Google Shape;47;p1">
            <a:extLst>
              <a:ext uri="{FF2B5EF4-FFF2-40B4-BE49-F238E27FC236}">
                <a16:creationId xmlns:a16="http://schemas.microsoft.com/office/drawing/2014/main" id="{71318BEF-5417-4878-985E-98EE0574E25C}"/>
              </a:ext>
            </a:extLst>
          </p:cNvPr>
          <p:cNvSpPr txBox="1"/>
          <p:nvPr/>
        </p:nvSpPr>
        <p:spPr>
          <a:xfrm>
            <a:off x="6144894" y="3636380"/>
            <a:ext cx="4905282" cy="1081065"/>
          </a:xfrm>
          <a:prstGeom prst="rect">
            <a:avLst/>
          </a:prstGeom>
          <a:noFill/>
          <a:ln>
            <a:noFill/>
          </a:ln>
        </p:spPr>
        <p:txBody>
          <a:bodyPr spcFirstLastPara="1" wrap="square" lIns="91425" tIns="45700" rIns="91425" bIns="45700" anchor="t" anchorCtr="0">
            <a:noAutofit/>
          </a:bodyPr>
          <a:lstStyle/>
          <a:p>
            <a:pPr marL="171450" lvl="0" indent="-171450">
              <a:buFont typeface="Arial" panose="020B0604020202020204" pitchFamily="34" charset="0"/>
              <a:buChar char="•"/>
            </a:pPr>
            <a:r>
              <a:rPr lang="en-US" sz="1200" dirty="0"/>
              <a:t>Jimmy Blackburn - Director of Operations</a:t>
            </a:r>
          </a:p>
          <a:p>
            <a:pPr marL="171450" lvl="0" indent="-171450">
              <a:buFont typeface="Arial" panose="020B0604020202020204" pitchFamily="34" charset="0"/>
              <a:buChar char="•"/>
            </a:pPr>
            <a:r>
              <a:rPr lang="en-US" sz="1200" dirty="0"/>
              <a:t>Alesha Eisen - Database Manager</a:t>
            </a:r>
          </a:p>
          <a:p>
            <a:pPr lvl="0"/>
            <a:endParaRPr sz="1200" b="0" i="0" u="none" strike="noStrike" cap="none" dirty="0">
              <a:solidFill>
                <a:srgbClr val="000000"/>
              </a:solidFill>
              <a:latin typeface="Arial"/>
              <a:ea typeface="Arial"/>
              <a:cs typeface="Arial"/>
              <a:sym typeface="Arial"/>
            </a:endParaRPr>
          </a:p>
        </p:txBody>
      </p:sp>
      <p:sp>
        <p:nvSpPr>
          <p:cNvPr id="32" name="Google Shape;48;p1">
            <a:extLst>
              <a:ext uri="{FF2B5EF4-FFF2-40B4-BE49-F238E27FC236}">
                <a16:creationId xmlns:a16="http://schemas.microsoft.com/office/drawing/2014/main" id="{D765B039-8F27-49DF-A2F6-161913B21461}"/>
              </a:ext>
            </a:extLst>
          </p:cNvPr>
          <p:cNvSpPr txBox="1"/>
          <p:nvPr/>
        </p:nvSpPr>
        <p:spPr>
          <a:xfrm>
            <a:off x="994299" y="629329"/>
            <a:ext cx="10085033" cy="492443"/>
          </a:xfrm>
          <a:prstGeom prst="rect">
            <a:avLst/>
          </a:prstGeom>
          <a:noFill/>
          <a:ln>
            <a:noFill/>
          </a:ln>
        </p:spPr>
        <p:txBody>
          <a:bodyPr spcFirstLastPara="1" wrap="square" lIns="91425" tIns="45700" rIns="91425" bIns="45700" anchor="t" anchorCtr="0">
            <a:noAutofit/>
          </a:bodyPr>
          <a:lstStyle/>
          <a:p>
            <a:pPr lvl="0">
              <a:buSzPts val="1400"/>
            </a:pPr>
            <a:r>
              <a:rPr lang="en-US" sz="1600" b="1" dirty="0"/>
              <a:t>What can Big Mountain Resort do to buffer an additional $1,540,000 chair lift operating costs and gain at least 10% business revenue increase by the end of this ski season?</a:t>
            </a:r>
            <a:endParaRPr sz="1600" b="1"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69903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5A88FBE4-5617-4360-8ED1-BF9861EC5B44}"/>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41622CC5-8155-4A94-8F47-C359CC200909}"/>
              </a:ext>
            </a:extLst>
          </p:cNvPr>
          <p:cNvSpPr>
            <a:spLocks noGrp="1"/>
          </p:cNvSpPr>
          <p:nvPr>
            <p:ph type="title"/>
          </p:nvPr>
        </p:nvSpPr>
        <p:spPr>
          <a:xfrm>
            <a:off x="727973" y="211091"/>
            <a:ext cx="10058397" cy="596778"/>
          </a:xfrm>
        </p:spPr>
        <p:txBody>
          <a:bodyPr>
            <a:normAutofit/>
          </a:bodyPr>
          <a:lstStyle/>
          <a:p>
            <a:r>
              <a:rPr lang="en-US" sz="2800" b="1" dirty="0">
                <a:solidFill>
                  <a:srgbClr val="29748D"/>
                </a:solidFill>
              </a:rPr>
              <a:t>Recommendation and key findings</a:t>
            </a:r>
          </a:p>
        </p:txBody>
      </p:sp>
      <p:sp>
        <p:nvSpPr>
          <p:cNvPr id="3" name="Content Placeholder 2">
            <a:extLst>
              <a:ext uri="{FF2B5EF4-FFF2-40B4-BE49-F238E27FC236}">
                <a16:creationId xmlns:a16="http://schemas.microsoft.com/office/drawing/2014/main" id="{D8C6141E-F64F-46C9-9860-73C48B06328E}"/>
              </a:ext>
            </a:extLst>
          </p:cNvPr>
          <p:cNvSpPr>
            <a:spLocks noGrp="1"/>
          </p:cNvSpPr>
          <p:nvPr>
            <p:ph idx="1"/>
          </p:nvPr>
        </p:nvSpPr>
        <p:spPr>
          <a:xfrm>
            <a:off x="745725" y="1076849"/>
            <a:ext cx="10786368" cy="5430482"/>
          </a:xfrm>
        </p:spPr>
        <p:txBody>
          <a:bodyPr>
            <a:normAutofit lnSpcReduction="10000"/>
          </a:bodyPr>
          <a:lstStyle/>
          <a:p>
            <a:pPr marL="457200" indent="-457200">
              <a:buFont typeface="+mj-lt"/>
              <a:buAutoNum type="arabicPeriod"/>
            </a:pPr>
            <a:r>
              <a:rPr lang="en-US" sz="2000" dirty="0"/>
              <a:t>The predicted '</a:t>
            </a:r>
            <a:r>
              <a:rPr lang="en-US" sz="2000" dirty="0" err="1"/>
              <a:t>AdultWeekday</a:t>
            </a:r>
            <a:r>
              <a:rPr lang="en-US" sz="2000" dirty="0"/>
              <a:t>' price for Big Mountain is $92.41, vs. current price $81, with an expected mean absolute error $10.41, modeled price is in the range [$82 - $102.82].</a:t>
            </a:r>
          </a:p>
          <a:p>
            <a:pPr marL="457200" indent="-457200">
              <a:buFont typeface="+mj-lt"/>
              <a:buAutoNum type="arabicPeriod"/>
            </a:pPr>
            <a:r>
              <a:rPr lang="en-US" sz="2000" dirty="0"/>
              <a:t>Price increase of $0.88 would cover the additional $1,540,000 cost for the new chair lift, if the expected number of visitors over the season is 350,000 and each will buy 5-day tickets on average.</a:t>
            </a:r>
          </a:p>
          <a:p>
            <a:pPr marL="457200" indent="-457200">
              <a:buFont typeface="+mj-lt"/>
              <a:buAutoNum type="arabicPeriod"/>
            </a:pPr>
            <a:r>
              <a:rPr lang="en-US" sz="2000" dirty="0"/>
              <a:t>The predicted increase space is much more than $0.88, at least 10% revenue increase is quite possible by the end of this season. Business costs and visitor data would help for a better prediction.</a:t>
            </a:r>
          </a:p>
          <a:p>
            <a:pPr marL="457200" indent="-457200">
              <a:buFont typeface="+mj-lt"/>
              <a:buAutoNum type="arabicPeriod"/>
            </a:pPr>
            <a:r>
              <a:rPr lang="en-US" sz="2000" dirty="0"/>
              <a:t>Big Mountain has above average or high rankings in ['</a:t>
            </a:r>
            <a:r>
              <a:rPr lang="en-US" sz="2000" dirty="0" err="1"/>
              <a:t>vertical_drop</a:t>
            </a:r>
            <a:r>
              <a:rPr lang="en-US" sz="2000" dirty="0"/>
              <a:t>', '</a:t>
            </a:r>
            <a:r>
              <a:rPr lang="en-US" sz="2000" dirty="0" err="1"/>
              <a:t>fastQuads</a:t>
            </a:r>
            <a:r>
              <a:rPr lang="en-US" sz="2000" dirty="0"/>
              <a:t>', '</a:t>
            </a:r>
            <a:r>
              <a:rPr lang="en-US" sz="2000" dirty="0" err="1"/>
              <a:t>total_chairs</a:t>
            </a:r>
            <a:r>
              <a:rPr lang="en-US" sz="2000" dirty="0"/>
              <a:t>', 'Runs', '</a:t>
            </a:r>
            <a:r>
              <a:rPr lang="en-US" sz="2000" dirty="0" err="1"/>
              <a:t>SkiableTerrain_ac</a:t>
            </a:r>
            <a:r>
              <a:rPr lang="en-US" sz="2000" dirty="0"/>
              <a:t>', 'Snow </a:t>
            </a:r>
            <a:r>
              <a:rPr lang="en-US" sz="2000" dirty="0" err="1"/>
              <a:t>Making_ac</a:t>
            </a:r>
            <a:r>
              <a:rPr lang="en-US" sz="2000" dirty="0"/>
              <a:t>’, '</a:t>
            </a:r>
            <a:r>
              <a:rPr lang="en-US" sz="2000" dirty="0" err="1"/>
              <a:t>LongestRun_mi</a:t>
            </a:r>
            <a:r>
              <a:rPr lang="en-US" sz="2000" dirty="0"/>
              <a:t>’] among market share. These are key marketing points and prioritized factors when considering future improvements.</a:t>
            </a:r>
          </a:p>
          <a:p>
            <a:pPr marL="457200" indent="-457200">
              <a:buFont typeface="+mj-lt"/>
              <a:buAutoNum type="arabicPeriod"/>
            </a:pPr>
            <a:r>
              <a:rPr lang="en-US" sz="2000" dirty="0"/>
              <a:t>Increasing the vertical drop by adding a run to a point 150 feet lower down without additional snow making coverage could increase ticket price by $0.40.</a:t>
            </a:r>
          </a:p>
          <a:p>
            <a:pPr marL="457200" indent="-457200">
              <a:buFont typeface="+mj-lt"/>
              <a:buAutoNum type="arabicPeriod"/>
            </a:pPr>
            <a:r>
              <a:rPr lang="en-US" sz="2000" dirty="0"/>
              <a:t>Adding 2 acres of snow making to the added run and vertical drop won't support price increase.</a:t>
            </a:r>
          </a:p>
          <a:p>
            <a:pPr marL="457200" indent="-457200">
              <a:buFont typeface="+mj-lt"/>
              <a:buAutoNum type="arabicPeriod"/>
            </a:pPr>
            <a:r>
              <a:rPr lang="en-US" sz="2000" dirty="0"/>
              <a:t>Increasing the longest run by 0.2 miles and guaranteeing its snow coverage by adding 4 acres of snow making capability doesn't help with price increase.</a:t>
            </a:r>
          </a:p>
          <a:p>
            <a:pPr marL="457200" indent="-457200">
              <a:buFont typeface="+mj-lt"/>
              <a:buAutoNum type="arabicPeriod"/>
            </a:pPr>
            <a:r>
              <a:rPr lang="en-US" sz="2000" dirty="0"/>
              <a:t>Closing down 1 to 5 of the least used runs would support price decrease of $0.15 to $0.61, but probably no more than 5 runs.</a:t>
            </a:r>
          </a:p>
          <a:p>
            <a:pPr marL="457200" indent="-457200">
              <a:buFont typeface="+mj-lt"/>
              <a:buAutoNum type="arabicPeriod"/>
            </a:pPr>
            <a:endParaRPr lang="en-US" sz="2000" dirty="0"/>
          </a:p>
        </p:txBody>
      </p:sp>
    </p:spTree>
    <p:extLst>
      <p:ext uri="{BB962C8B-B14F-4D97-AF65-F5344CB8AC3E}">
        <p14:creationId xmlns:p14="http://schemas.microsoft.com/office/powerpoint/2010/main" val="10261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AB3DE60A-B1D7-46CD-A32F-88D095DC8C5D}"/>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DAA24CA3-B7BB-4EA1-9F9C-83FE32BB8C85}"/>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a:t>
            </a:r>
          </a:p>
        </p:txBody>
      </p:sp>
      <p:sp>
        <p:nvSpPr>
          <p:cNvPr id="3" name="Content Placeholder 2">
            <a:extLst>
              <a:ext uri="{FF2B5EF4-FFF2-40B4-BE49-F238E27FC236}">
                <a16:creationId xmlns:a16="http://schemas.microsoft.com/office/drawing/2014/main" id="{D9880637-E831-41CA-A407-7773ED03C3CA}"/>
              </a:ext>
            </a:extLst>
          </p:cNvPr>
          <p:cNvSpPr>
            <a:spLocks noGrp="1"/>
          </p:cNvSpPr>
          <p:nvPr>
            <p:ph idx="1"/>
          </p:nvPr>
        </p:nvSpPr>
        <p:spPr>
          <a:xfrm>
            <a:off x="838200" y="1022257"/>
            <a:ext cx="10515600" cy="5483318"/>
          </a:xfrm>
        </p:spPr>
        <p:txBody>
          <a:bodyPr/>
          <a:lstStyle/>
          <a:p>
            <a:r>
              <a:rPr lang="en-US" sz="2400" dirty="0"/>
              <a:t>Prediction performance metrics</a:t>
            </a:r>
          </a:p>
          <a:p>
            <a:endParaRPr lang="en-US" dirty="0"/>
          </a:p>
          <a:p>
            <a:endParaRPr lang="en-US" dirty="0"/>
          </a:p>
          <a:p>
            <a:endParaRPr lang="en-US" dirty="0"/>
          </a:p>
          <a:p>
            <a:endParaRPr lang="en-US" dirty="0"/>
          </a:p>
          <a:p>
            <a:r>
              <a:rPr lang="en-US" sz="2400" dirty="0"/>
              <a:t>Different methods performance</a:t>
            </a:r>
          </a:p>
        </p:txBody>
      </p:sp>
      <p:graphicFrame>
        <p:nvGraphicFramePr>
          <p:cNvPr id="5" name="Object 4">
            <a:extLst>
              <a:ext uri="{FF2B5EF4-FFF2-40B4-BE49-F238E27FC236}">
                <a16:creationId xmlns:a16="http://schemas.microsoft.com/office/drawing/2014/main" id="{5B197C63-7498-4313-AB38-F054A76EF7AC}"/>
              </a:ext>
            </a:extLst>
          </p:cNvPr>
          <p:cNvGraphicFramePr>
            <a:graphicFrameLocks noChangeAspect="1"/>
          </p:cNvGraphicFramePr>
          <p:nvPr>
            <p:extLst>
              <p:ext uri="{D42A27DB-BD31-4B8C-83A1-F6EECF244321}">
                <p14:modId xmlns:p14="http://schemas.microsoft.com/office/powerpoint/2010/main" val="2603166404"/>
              </p:ext>
            </p:extLst>
          </p:nvPr>
        </p:nvGraphicFramePr>
        <p:xfrm>
          <a:off x="6795582" y="1022257"/>
          <a:ext cx="4647734" cy="2307307"/>
        </p:xfrm>
        <a:graphic>
          <a:graphicData uri="http://schemas.openxmlformats.org/presentationml/2006/ole">
            <mc:AlternateContent xmlns:mc="http://schemas.openxmlformats.org/markup-compatibility/2006">
              <mc:Choice xmlns:v="urn:schemas-microsoft-com:vml" Requires="v">
                <p:oleObj spid="_x0000_s1044" name="Image" r:id="rId3" imgW="15949080" imgH="7885440" progId="Photoshop.Image.13">
                  <p:embed/>
                </p:oleObj>
              </mc:Choice>
              <mc:Fallback>
                <p:oleObj name="Image" r:id="rId3" imgW="15949080" imgH="7885440" progId="Photoshop.Image.13">
                  <p:embed/>
                  <p:pic>
                    <p:nvPicPr>
                      <p:cNvPr id="0" name=""/>
                      <p:cNvPicPr/>
                      <p:nvPr/>
                    </p:nvPicPr>
                    <p:blipFill>
                      <a:blip r:embed="rId4"/>
                      <a:stretch>
                        <a:fillRect/>
                      </a:stretch>
                    </p:blipFill>
                    <p:spPr>
                      <a:xfrm>
                        <a:off x="6795582" y="1022257"/>
                        <a:ext cx="4647734" cy="2307307"/>
                      </a:xfrm>
                      <a:prstGeom prst="rect">
                        <a:avLst/>
                      </a:prstGeom>
                    </p:spPr>
                  </p:pic>
                </p:oleObj>
              </mc:Fallback>
            </mc:AlternateContent>
          </a:graphicData>
        </a:graphic>
      </p:graphicFrame>
      <p:pic>
        <p:nvPicPr>
          <p:cNvPr id="11" name="Graphic 10">
            <a:extLst>
              <a:ext uri="{FF2B5EF4-FFF2-40B4-BE49-F238E27FC236}">
                <a16:creationId xmlns:a16="http://schemas.microsoft.com/office/drawing/2014/main" id="{E710BC5D-D817-4BF2-9DFE-60C2FB1698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7822" y="1637698"/>
            <a:ext cx="1303370" cy="475187"/>
          </a:xfrm>
          <a:prstGeom prst="rect">
            <a:avLst/>
          </a:prstGeom>
        </p:spPr>
      </p:pic>
      <p:pic>
        <p:nvPicPr>
          <p:cNvPr id="13" name="Graphic 12">
            <a:extLst>
              <a:ext uri="{FF2B5EF4-FFF2-40B4-BE49-F238E27FC236}">
                <a16:creationId xmlns:a16="http://schemas.microsoft.com/office/drawing/2014/main" id="{32A4FDAC-6C42-4C84-ACE3-AD78D4312AE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 t="-2" r="29013" b="-14824"/>
          <a:stretch/>
        </p:blipFill>
        <p:spPr>
          <a:xfrm>
            <a:off x="3137665" y="1698176"/>
            <a:ext cx="1483328" cy="432668"/>
          </a:xfrm>
          <a:prstGeom prst="rect">
            <a:avLst/>
          </a:prstGeom>
        </p:spPr>
      </p:pic>
      <p:pic>
        <p:nvPicPr>
          <p:cNvPr id="15" name="Graphic 14">
            <a:extLst>
              <a:ext uri="{FF2B5EF4-FFF2-40B4-BE49-F238E27FC236}">
                <a16:creationId xmlns:a16="http://schemas.microsoft.com/office/drawing/2014/main" id="{6419D4CF-9537-48CF-807C-7B8CBCBD35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91943" y="1694667"/>
            <a:ext cx="1483329" cy="394757"/>
          </a:xfrm>
          <a:prstGeom prst="rect">
            <a:avLst/>
          </a:prstGeom>
        </p:spPr>
      </p:pic>
      <p:pic>
        <p:nvPicPr>
          <p:cNvPr id="17" name="Graphic 16">
            <a:extLst>
              <a:ext uri="{FF2B5EF4-FFF2-40B4-BE49-F238E27FC236}">
                <a16:creationId xmlns:a16="http://schemas.microsoft.com/office/drawing/2014/main" id="{B6D41932-176C-44F5-9977-04AA405F80F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7822" y="2320543"/>
            <a:ext cx="1943934" cy="449931"/>
          </a:xfrm>
          <a:prstGeom prst="rect">
            <a:avLst/>
          </a:prstGeom>
        </p:spPr>
      </p:pic>
      <p:graphicFrame>
        <p:nvGraphicFramePr>
          <p:cNvPr id="18" name="Table 17">
            <a:extLst>
              <a:ext uri="{FF2B5EF4-FFF2-40B4-BE49-F238E27FC236}">
                <a16:creationId xmlns:a16="http://schemas.microsoft.com/office/drawing/2014/main" id="{0F042C50-78B8-417A-B044-BDB9F279466C}"/>
              </a:ext>
            </a:extLst>
          </p:cNvPr>
          <p:cNvGraphicFramePr>
            <a:graphicFrameLocks noGrp="1"/>
          </p:cNvGraphicFramePr>
          <p:nvPr>
            <p:extLst>
              <p:ext uri="{D42A27DB-BD31-4B8C-83A1-F6EECF244321}">
                <p14:modId xmlns:p14="http://schemas.microsoft.com/office/powerpoint/2010/main" val="4058544433"/>
              </p:ext>
            </p:extLst>
          </p:nvPr>
        </p:nvGraphicFramePr>
        <p:xfrm>
          <a:off x="1031196" y="4075472"/>
          <a:ext cx="6994125" cy="2120868"/>
        </p:xfrm>
        <a:graphic>
          <a:graphicData uri="http://schemas.openxmlformats.org/drawingml/2006/table">
            <a:tbl>
              <a:tblPr>
                <a:tableStyleId>{5C22544A-7EE6-4342-B048-85BDC9FD1C3A}</a:tableStyleId>
              </a:tblPr>
              <a:tblGrid>
                <a:gridCol w="3886941">
                  <a:extLst>
                    <a:ext uri="{9D8B030D-6E8A-4147-A177-3AD203B41FA5}">
                      <a16:colId xmlns:a16="http://schemas.microsoft.com/office/drawing/2014/main" val="4204086756"/>
                    </a:ext>
                  </a:extLst>
                </a:gridCol>
                <a:gridCol w="923278">
                  <a:extLst>
                    <a:ext uri="{9D8B030D-6E8A-4147-A177-3AD203B41FA5}">
                      <a16:colId xmlns:a16="http://schemas.microsoft.com/office/drawing/2014/main" val="158222751"/>
                    </a:ext>
                  </a:extLst>
                </a:gridCol>
                <a:gridCol w="1109709">
                  <a:extLst>
                    <a:ext uri="{9D8B030D-6E8A-4147-A177-3AD203B41FA5}">
                      <a16:colId xmlns:a16="http://schemas.microsoft.com/office/drawing/2014/main" val="142050598"/>
                    </a:ext>
                  </a:extLst>
                </a:gridCol>
                <a:gridCol w="1074197">
                  <a:extLst>
                    <a:ext uri="{9D8B030D-6E8A-4147-A177-3AD203B41FA5}">
                      <a16:colId xmlns:a16="http://schemas.microsoft.com/office/drawing/2014/main" val="1073618310"/>
                    </a:ext>
                  </a:extLst>
                </a:gridCol>
              </a:tblGrid>
              <a:tr h="182880">
                <a:tc>
                  <a:txBody>
                    <a:bodyPr/>
                    <a:lstStyle/>
                    <a:p>
                      <a:pPr algn="l" fontAlgn="b"/>
                      <a:r>
                        <a:rPr lang="en-US" sz="2000" u="none" strike="noStrike" dirty="0">
                          <a:effectLst/>
                          <a:latin typeface="+mn-lt"/>
                        </a:rPr>
                        <a:t>Prediction performance metrics</a:t>
                      </a:r>
                      <a:endParaRPr lang="en-US" sz="2000" b="0" i="0" u="none" strike="noStrike"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R</a:t>
                      </a:r>
                      <a:r>
                        <a:rPr lang="en-US" sz="2000" u="none" strike="noStrike" baseline="30000" dirty="0">
                          <a:effectLst/>
                          <a:latin typeface="+mn-lt"/>
                        </a:rPr>
                        <a:t>2</a:t>
                      </a:r>
                      <a:endParaRPr lang="en-US" sz="2000" b="0" i="0" u="none" strike="noStrike" baseline="30000"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STD of R</a:t>
                      </a:r>
                      <a:r>
                        <a:rPr lang="en-US" sz="2000" u="none" strike="noStrike" baseline="30000" dirty="0">
                          <a:effectLst/>
                          <a:latin typeface="+mn-lt"/>
                        </a:rPr>
                        <a:t>2</a:t>
                      </a:r>
                      <a:endParaRPr lang="en-US" sz="2000" b="0" i="0" u="none" strike="noStrike" baseline="30000" dirty="0">
                        <a:solidFill>
                          <a:srgbClr val="000000"/>
                        </a:solidFill>
                        <a:effectLst/>
                        <a:latin typeface="+mn-lt"/>
                      </a:endParaRPr>
                    </a:p>
                  </a:txBody>
                  <a:tcPr marL="7620" marR="7620" marT="7620" marB="0" anchor="ctr">
                    <a:solidFill>
                      <a:schemeClr val="accent4">
                        <a:lumMod val="40000"/>
                        <a:lumOff val="60000"/>
                      </a:schemeClr>
                    </a:solidFill>
                  </a:tcPr>
                </a:tc>
                <a:tc>
                  <a:txBody>
                    <a:bodyPr/>
                    <a:lstStyle/>
                    <a:p>
                      <a:pPr algn="ctr" fontAlgn="b"/>
                      <a:r>
                        <a:rPr lang="en-US" sz="2000" u="none" strike="noStrike" dirty="0">
                          <a:effectLst/>
                          <a:latin typeface="+mn-lt"/>
                        </a:rPr>
                        <a:t>MAE</a:t>
                      </a:r>
                      <a:endParaRPr lang="en-US" sz="2000" b="0" i="0" u="none" strike="noStrike" dirty="0">
                        <a:solidFill>
                          <a:srgbClr val="000000"/>
                        </a:solidFill>
                        <a:effectLst/>
                        <a:latin typeface="+mn-lt"/>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3909833711"/>
                  </a:ext>
                </a:extLst>
              </a:tr>
              <a:tr h="562578">
                <a:tc>
                  <a:txBody>
                    <a:bodyPr/>
                    <a:lstStyle/>
                    <a:p>
                      <a:pPr algn="l" fontAlgn="b"/>
                      <a:r>
                        <a:rPr lang="en-US" sz="2000" u="none" strike="noStrike" dirty="0">
                          <a:effectLst/>
                          <a:latin typeface="+mn-lt"/>
                        </a:rPr>
                        <a:t>Previous Mean predictor strategy</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-0.0015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a:effectLst/>
                          <a:latin typeface="+mn-lt"/>
                        </a:rPr>
                        <a:t>$18.67 </a:t>
                      </a:r>
                      <a:endParaRPr lang="en-US" sz="2000" b="0" i="0" u="none" strike="noStrike">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3027051982"/>
                  </a:ext>
                </a:extLst>
              </a:tr>
              <a:tr h="628650">
                <a:tc>
                  <a:txBody>
                    <a:bodyPr/>
                    <a:lstStyle/>
                    <a:p>
                      <a:pPr algn="l" fontAlgn="b"/>
                      <a:r>
                        <a:rPr lang="en-US" sz="2000" u="none" strike="noStrike" dirty="0">
                          <a:effectLst/>
                          <a:latin typeface="+mn-lt"/>
                        </a:rPr>
                        <a:t>Linear Regression Modeling (k=15)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0.625</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0.084</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$10.31 </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extLst>
                  <a:ext uri="{0D108BD9-81ED-4DB2-BD59-A6C34878D82A}">
                    <a16:rowId xmlns:a16="http://schemas.microsoft.com/office/drawing/2014/main" val="1311957159"/>
                  </a:ext>
                </a:extLst>
              </a:tr>
              <a:tr h="608298">
                <a:tc>
                  <a:txBody>
                    <a:bodyPr/>
                    <a:lstStyle/>
                    <a:p>
                      <a:pPr algn="l" fontAlgn="b"/>
                      <a:r>
                        <a:rPr lang="en-US" sz="2000" u="none" strike="noStrike" dirty="0">
                          <a:effectLst/>
                          <a:latin typeface="+mn-lt"/>
                        </a:rPr>
                        <a:t>Random Forest Regression Modeling (with best params)</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0.691</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0.074</a:t>
                      </a:r>
                      <a:endParaRPr lang="en-US" sz="2000" b="0" i="0" u="none" strike="noStrike" dirty="0">
                        <a:solidFill>
                          <a:srgbClr val="000000"/>
                        </a:solidFill>
                        <a:effectLst/>
                        <a:latin typeface="+mn-lt"/>
                      </a:endParaRPr>
                    </a:p>
                  </a:txBody>
                  <a:tcPr marL="7620" marR="7620" marT="7620" marB="0" anchor="ctr">
                    <a:solidFill>
                      <a:schemeClr val="accent6">
                        <a:lumMod val="20000"/>
                        <a:lumOff val="80000"/>
                      </a:schemeClr>
                    </a:solidFill>
                  </a:tcPr>
                </a:tc>
                <a:tc>
                  <a:txBody>
                    <a:bodyPr/>
                    <a:lstStyle/>
                    <a:p>
                      <a:pPr algn="ctr" fontAlgn="b"/>
                      <a:r>
                        <a:rPr lang="en-US" sz="2000" u="none" strike="noStrike" dirty="0">
                          <a:effectLst/>
                          <a:latin typeface="+mn-lt"/>
                        </a:rPr>
                        <a:t>$9.71</a:t>
                      </a:r>
                    </a:p>
                  </a:txBody>
                  <a:tcPr marL="7620" marR="7620" marT="7620" marB="0" anchor="ctr">
                    <a:solidFill>
                      <a:schemeClr val="accent6">
                        <a:lumMod val="20000"/>
                        <a:lumOff val="80000"/>
                      </a:schemeClr>
                    </a:solidFill>
                  </a:tcPr>
                </a:tc>
                <a:extLst>
                  <a:ext uri="{0D108BD9-81ED-4DB2-BD59-A6C34878D82A}">
                    <a16:rowId xmlns:a16="http://schemas.microsoft.com/office/drawing/2014/main" val="3285855755"/>
                  </a:ext>
                </a:extLst>
              </a:tr>
            </a:tbl>
          </a:graphicData>
        </a:graphic>
      </p:graphicFrame>
      <p:sp>
        <p:nvSpPr>
          <p:cNvPr id="19" name="TextBox 18">
            <a:extLst>
              <a:ext uri="{FF2B5EF4-FFF2-40B4-BE49-F238E27FC236}">
                <a16:creationId xmlns:a16="http://schemas.microsoft.com/office/drawing/2014/main" id="{C7B661DD-36F7-4559-A703-8F181F7F6ED0}"/>
              </a:ext>
            </a:extLst>
          </p:cNvPr>
          <p:cNvSpPr txBox="1"/>
          <p:nvPr/>
        </p:nvSpPr>
        <p:spPr>
          <a:xfrm>
            <a:off x="7213843" y="3287998"/>
            <a:ext cx="4229473" cy="584775"/>
          </a:xfrm>
          <a:prstGeom prst="rect">
            <a:avLst/>
          </a:prstGeom>
          <a:noFill/>
        </p:spPr>
        <p:txBody>
          <a:bodyPr wrap="square" rtlCol="0">
            <a:spAutoFit/>
          </a:bodyPr>
          <a:lstStyle/>
          <a:p>
            <a:r>
              <a:rPr lang="en-US" sz="1600" i="1" dirty="0"/>
              <a:t>The closer R</a:t>
            </a:r>
            <a:r>
              <a:rPr lang="en-US" sz="1600" i="1" baseline="30000" dirty="0"/>
              <a:t>2</a:t>
            </a:r>
            <a:r>
              <a:rPr lang="en-US" sz="1600" i="1" dirty="0"/>
              <a:t> to 1, the better performance</a:t>
            </a:r>
          </a:p>
          <a:p>
            <a:r>
              <a:rPr lang="en-US" sz="1600" i="1" dirty="0"/>
              <a:t>The smaller MAE, the better performance</a:t>
            </a:r>
          </a:p>
        </p:txBody>
      </p:sp>
      <p:cxnSp>
        <p:nvCxnSpPr>
          <p:cNvPr id="21" name="Straight Arrow Connector 20">
            <a:extLst>
              <a:ext uri="{FF2B5EF4-FFF2-40B4-BE49-F238E27FC236}">
                <a16:creationId xmlns:a16="http://schemas.microsoft.com/office/drawing/2014/main" id="{737B21D0-D10B-4146-8310-F1C1A1B7C690}"/>
              </a:ext>
            </a:extLst>
          </p:cNvPr>
          <p:cNvCxnSpPr>
            <a:cxnSpLocks/>
          </p:cNvCxnSpPr>
          <p:nvPr/>
        </p:nvCxnSpPr>
        <p:spPr>
          <a:xfrm>
            <a:off x="8248790" y="5885893"/>
            <a:ext cx="699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1C39C9-A0A9-43F5-A2CD-CAD3A2EAE85E}"/>
              </a:ext>
            </a:extLst>
          </p:cNvPr>
          <p:cNvSpPr txBox="1"/>
          <p:nvPr/>
        </p:nvSpPr>
        <p:spPr>
          <a:xfrm>
            <a:off x="9082020" y="5716616"/>
            <a:ext cx="1589010" cy="338554"/>
          </a:xfrm>
          <a:prstGeom prst="rect">
            <a:avLst/>
          </a:prstGeom>
          <a:noFill/>
        </p:spPr>
        <p:txBody>
          <a:bodyPr wrap="square" rtlCol="0">
            <a:spAutoFit/>
          </a:bodyPr>
          <a:lstStyle/>
          <a:p>
            <a:r>
              <a:rPr lang="en-US" sz="1600" i="1" dirty="0"/>
              <a:t>Selected model</a:t>
            </a:r>
          </a:p>
        </p:txBody>
      </p:sp>
      <p:sp>
        <p:nvSpPr>
          <p:cNvPr id="14" name="TextBox 13">
            <a:extLst>
              <a:ext uri="{FF2B5EF4-FFF2-40B4-BE49-F238E27FC236}">
                <a16:creationId xmlns:a16="http://schemas.microsoft.com/office/drawing/2014/main" id="{EE36E597-3734-49C3-A8AF-BA112DE0B514}"/>
              </a:ext>
            </a:extLst>
          </p:cNvPr>
          <p:cNvSpPr txBox="1"/>
          <p:nvPr/>
        </p:nvSpPr>
        <p:spPr>
          <a:xfrm>
            <a:off x="724960" y="5726093"/>
            <a:ext cx="270679" cy="400110"/>
          </a:xfrm>
          <a:prstGeom prst="rect">
            <a:avLst/>
          </a:prstGeom>
          <a:noFill/>
        </p:spPr>
        <p:txBody>
          <a:bodyPr wrap="square" rtlCol="0">
            <a:spAutoFit/>
          </a:bodyPr>
          <a:lstStyle/>
          <a:p>
            <a:r>
              <a:rPr lang="en-US" sz="2000" dirty="0">
                <a:solidFill>
                  <a:srgbClr val="FF6600"/>
                </a:solidFill>
              </a:rPr>
              <a:t>*</a:t>
            </a:r>
          </a:p>
        </p:txBody>
      </p:sp>
      <p:cxnSp>
        <p:nvCxnSpPr>
          <p:cNvPr id="20" name="Straight Arrow Connector 19">
            <a:extLst>
              <a:ext uri="{FF2B5EF4-FFF2-40B4-BE49-F238E27FC236}">
                <a16:creationId xmlns:a16="http://schemas.microsoft.com/office/drawing/2014/main" id="{7FC803B4-266A-45F2-8717-EFE916420284}"/>
              </a:ext>
            </a:extLst>
          </p:cNvPr>
          <p:cNvCxnSpPr>
            <a:cxnSpLocks/>
          </p:cNvCxnSpPr>
          <p:nvPr/>
        </p:nvCxnSpPr>
        <p:spPr>
          <a:xfrm flipV="1">
            <a:off x="9756907" y="5307969"/>
            <a:ext cx="0" cy="418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E69737C0-186A-4DFC-B622-0C6662315486}"/>
              </a:ext>
            </a:extLst>
          </p:cNvPr>
          <p:cNvGraphicFramePr>
            <a:graphicFrameLocks noGrp="1"/>
          </p:cNvGraphicFramePr>
          <p:nvPr>
            <p:extLst>
              <p:ext uri="{D42A27DB-BD31-4B8C-83A1-F6EECF244321}">
                <p14:modId xmlns:p14="http://schemas.microsoft.com/office/powerpoint/2010/main" val="2456042002"/>
              </p:ext>
            </p:extLst>
          </p:nvPr>
        </p:nvGraphicFramePr>
        <p:xfrm>
          <a:off x="8277150" y="4703449"/>
          <a:ext cx="3185649" cy="502920"/>
        </p:xfrm>
        <a:graphic>
          <a:graphicData uri="http://schemas.openxmlformats.org/drawingml/2006/table">
            <a:tbl>
              <a:tblPr>
                <a:tableStyleId>{5C22544A-7EE6-4342-B048-85BDC9FD1C3A}</a:tableStyleId>
              </a:tblPr>
              <a:tblGrid>
                <a:gridCol w="1134907">
                  <a:extLst>
                    <a:ext uri="{9D8B030D-6E8A-4147-A177-3AD203B41FA5}">
                      <a16:colId xmlns:a16="http://schemas.microsoft.com/office/drawing/2014/main" val="2553697919"/>
                    </a:ext>
                  </a:extLst>
                </a:gridCol>
                <a:gridCol w="1260629">
                  <a:extLst>
                    <a:ext uri="{9D8B030D-6E8A-4147-A177-3AD203B41FA5}">
                      <a16:colId xmlns:a16="http://schemas.microsoft.com/office/drawing/2014/main" val="3117766235"/>
                    </a:ext>
                  </a:extLst>
                </a:gridCol>
                <a:gridCol w="790113">
                  <a:extLst>
                    <a:ext uri="{9D8B030D-6E8A-4147-A177-3AD203B41FA5}">
                      <a16:colId xmlns:a16="http://schemas.microsoft.com/office/drawing/2014/main" val="3466178090"/>
                    </a:ext>
                  </a:extLst>
                </a:gridCol>
              </a:tblGrid>
              <a:tr h="182880">
                <a:tc>
                  <a:txBody>
                    <a:bodyPr/>
                    <a:lstStyle/>
                    <a:p>
                      <a:pPr algn="ctr" fontAlgn="ctr"/>
                      <a:r>
                        <a:rPr lang="en-US" sz="1600" b="0" i="0" u="none" strike="noStrike" dirty="0">
                          <a:solidFill>
                            <a:srgbClr val="000000"/>
                          </a:solidFill>
                          <a:effectLst/>
                          <a:latin typeface="Calibri" panose="020F0502020204030204" pitchFamily="34" charset="0"/>
                        </a:rPr>
                        <a:t>Result</a:t>
                      </a:r>
                    </a:p>
                  </a:txBody>
                  <a:tcPr marL="7620" marR="7620" marT="7620" marB="0" anchor="ctr">
                    <a:solidFill>
                      <a:schemeClr val="accent4">
                        <a:lumMod val="40000"/>
                        <a:lumOff val="60000"/>
                      </a:schemeClr>
                    </a:solidFill>
                  </a:tcPr>
                </a:tc>
                <a:tc>
                  <a:txBody>
                    <a:bodyPr/>
                    <a:lstStyle/>
                    <a:p>
                      <a:pPr algn="ctr" fontAlgn="ctr"/>
                      <a:r>
                        <a:rPr lang="en-US" sz="1600" u="none" strike="noStrike" dirty="0">
                          <a:effectLst/>
                        </a:rPr>
                        <a:t>Predicted Price</a:t>
                      </a:r>
                      <a:endParaRPr lang="en-US"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600" u="none" strike="noStrike" dirty="0">
                          <a:effectLst/>
                        </a:rPr>
                        <a:t>MAE</a:t>
                      </a:r>
                      <a:endParaRPr lang="en-US" sz="16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955692379"/>
                  </a:ext>
                </a:extLst>
              </a:tr>
              <a:tr h="182880">
                <a:tc>
                  <a:txBody>
                    <a:bodyPr/>
                    <a:lstStyle/>
                    <a:p>
                      <a:pPr algn="ctr" fontAlgn="ctr"/>
                      <a:r>
                        <a:rPr lang="en-US" sz="1600" u="none" strike="noStrike">
                          <a:effectLst/>
                        </a:rPr>
                        <a:t>Big Mountain</a:t>
                      </a:r>
                      <a:endParaRPr lang="en-US" sz="1600" b="0" i="0" u="none" strike="noStrike">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tc>
                  <a:txBody>
                    <a:bodyPr/>
                    <a:lstStyle/>
                    <a:p>
                      <a:pPr algn="ctr" fontAlgn="ctr"/>
                      <a:r>
                        <a:rPr lang="en-US" sz="1600" u="none" strike="noStrike" dirty="0">
                          <a:effectLst/>
                        </a:rPr>
                        <a:t>$92.41 </a:t>
                      </a:r>
                      <a:endParaRPr lang="en-US" sz="1600" b="0"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tc>
                  <a:txBody>
                    <a:bodyPr/>
                    <a:lstStyle/>
                    <a:p>
                      <a:pPr algn="ctr" fontAlgn="ctr"/>
                      <a:r>
                        <a:rPr lang="en-US" sz="1600" u="none" strike="noStrike" dirty="0">
                          <a:effectLst/>
                        </a:rPr>
                        <a:t>$10.41 </a:t>
                      </a:r>
                      <a:endParaRPr lang="en-US" sz="1600" b="0"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extLst>
                  <a:ext uri="{0D108BD9-81ED-4DB2-BD59-A6C34878D82A}">
                    <a16:rowId xmlns:a16="http://schemas.microsoft.com/office/drawing/2014/main" val="3030737066"/>
                  </a:ext>
                </a:extLst>
              </a:tr>
            </a:tbl>
          </a:graphicData>
        </a:graphic>
      </p:graphicFrame>
      <p:sp>
        <p:nvSpPr>
          <p:cNvPr id="24" name="TextBox 23">
            <a:extLst>
              <a:ext uri="{FF2B5EF4-FFF2-40B4-BE49-F238E27FC236}">
                <a16:creationId xmlns:a16="http://schemas.microsoft.com/office/drawing/2014/main" id="{3E283931-6AE9-4454-A878-86A9931B19ED}"/>
              </a:ext>
            </a:extLst>
          </p:cNvPr>
          <p:cNvSpPr txBox="1"/>
          <p:nvPr/>
        </p:nvSpPr>
        <p:spPr>
          <a:xfrm>
            <a:off x="9756907" y="5375045"/>
            <a:ext cx="637544" cy="307777"/>
          </a:xfrm>
          <a:prstGeom prst="rect">
            <a:avLst/>
          </a:prstGeom>
          <a:noFill/>
        </p:spPr>
        <p:txBody>
          <a:bodyPr wrap="square" rtlCol="0">
            <a:spAutoFit/>
          </a:bodyPr>
          <a:lstStyle/>
          <a:p>
            <a:r>
              <a:rPr lang="en-US" sz="1400" dirty="0"/>
              <a:t>Refit</a:t>
            </a:r>
          </a:p>
        </p:txBody>
      </p:sp>
    </p:spTree>
    <p:extLst>
      <p:ext uri="{BB962C8B-B14F-4D97-AF65-F5344CB8AC3E}">
        <p14:creationId xmlns:p14="http://schemas.microsoft.com/office/powerpoint/2010/main" val="172138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C81EFAD8-9C7A-4609-B35E-DA10EC0B000F}"/>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7E57E92D-20B2-48B8-9CB8-CF2BF90DB887}"/>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 (cont.)</a:t>
            </a:r>
          </a:p>
        </p:txBody>
      </p:sp>
      <p:pic>
        <p:nvPicPr>
          <p:cNvPr id="7" name="Content Placeholder 6">
            <a:extLst>
              <a:ext uri="{FF2B5EF4-FFF2-40B4-BE49-F238E27FC236}">
                <a16:creationId xmlns:a16="http://schemas.microsoft.com/office/drawing/2014/main" id="{EA26E4E7-8D50-4D3C-99C2-E954119BAF5C}"/>
              </a:ext>
            </a:extLst>
          </p:cNvPr>
          <p:cNvPicPr>
            <a:picLocks noGrp="1"/>
          </p:cNvPicPr>
          <p:nvPr>
            <p:ph idx="1"/>
          </p:nvPr>
        </p:nvPicPr>
        <p:blipFill>
          <a:blip r:embed="rId2"/>
          <a:stretch>
            <a:fillRect/>
          </a:stretch>
        </p:blipFill>
        <p:spPr>
          <a:xfrm>
            <a:off x="506867" y="1742359"/>
            <a:ext cx="5149095" cy="2992500"/>
          </a:xfrm>
          <a:prstGeom prst="rect">
            <a:avLst/>
          </a:prstGeom>
        </p:spPr>
      </p:pic>
      <p:pic>
        <p:nvPicPr>
          <p:cNvPr id="8" name="Picture 7">
            <a:extLst>
              <a:ext uri="{FF2B5EF4-FFF2-40B4-BE49-F238E27FC236}">
                <a16:creationId xmlns:a16="http://schemas.microsoft.com/office/drawing/2014/main" id="{28BEC6A6-2521-4AD4-AEEA-9A72EF6D8231}"/>
              </a:ext>
            </a:extLst>
          </p:cNvPr>
          <p:cNvPicPr/>
          <p:nvPr/>
        </p:nvPicPr>
        <p:blipFill>
          <a:blip r:embed="rId3"/>
          <a:stretch>
            <a:fillRect/>
          </a:stretch>
        </p:blipFill>
        <p:spPr>
          <a:xfrm>
            <a:off x="5655962" y="1742359"/>
            <a:ext cx="6053683" cy="4747217"/>
          </a:xfrm>
          <a:prstGeom prst="rect">
            <a:avLst/>
          </a:prstGeom>
        </p:spPr>
      </p:pic>
      <p:sp>
        <p:nvSpPr>
          <p:cNvPr id="9" name="Content Placeholder 2">
            <a:extLst>
              <a:ext uri="{FF2B5EF4-FFF2-40B4-BE49-F238E27FC236}">
                <a16:creationId xmlns:a16="http://schemas.microsoft.com/office/drawing/2014/main" id="{D829E925-EAAE-4EFF-B0C5-C5F74E5FA854}"/>
              </a:ext>
            </a:extLst>
          </p:cNvPr>
          <p:cNvSpPr txBox="1">
            <a:spLocks/>
          </p:cNvSpPr>
          <p:nvPr/>
        </p:nvSpPr>
        <p:spPr>
          <a:xfrm>
            <a:off x="838200" y="1109709"/>
            <a:ext cx="10515600" cy="5379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Six most important features contributing to price identified</a:t>
            </a:r>
          </a:p>
        </p:txBody>
      </p:sp>
      <p:sp>
        <p:nvSpPr>
          <p:cNvPr id="10" name="Rectangle 9">
            <a:extLst>
              <a:ext uri="{FF2B5EF4-FFF2-40B4-BE49-F238E27FC236}">
                <a16:creationId xmlns:a16="http://schemas.microsoft.com/office/drawing/2014/main" id="{103BBCE8-2B63-4191-8C79-78D3233E09D6}"/>
              </a:ext>
            </a:extLst>
          </p:cNvPr>
          <p:cNvSpPr/>
          <p:nvPr/>
        </p:nvSpPr>
        <p:spPr>
          <a:xfrm>
            <a:off x="6096000" y="4615741"/>
            <a:ext cx="1086035" cy="10475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018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991B774E-7376-446C-8132-3E84FA397C45}"/>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BCCA36E2-BE06-462F-9395-AD803E925BB8}"/>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 (cont.)</a:t>
            </a:r>
          </a:p>
        </p:txBody>
      </p:sp>
      <p:sp>
        <p:nvSpPr>
          <p:cNvPr id="6" name="Content Placeholder 2">
            <a:extLst>
              <a:ext uri="{FF2B5EF4-FFF2-40B4-BE49-F238E27FC236}">
                <a16:creationId xmlns:a16="http://schemas.microsoft.com/office/drawing/2014/main" id="{0826DE8F-BD4B-4D2E-85A0-3D48E57942FC}"/>
              </a:ext>
            </a:extLst>
          </p:cNvPr>
          <p:cNvSpPr txBox="1">
            <a:spLocks/>
          </p:cNvSpPr>
          <p:nvPr/>
        </p:nvSpPr>
        <p:spPr>
          <a:xfrm>
            <a:off x="727972" y="942081"/>
            <a:ext cx="10830078" cy="554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Ranking of Big Mountain on key features and current price supports a price increase</a:t>
            </a:r>
          </a:p>
        </p:txBody>
      </p:sp>
      <p:grpSp>
        <p:nvGrpSpPr>
          <p:cNvPr id="17" name="Group 16">
            <a:extLst>
              <a:ext uri="{FF2B5EF4-FFF2-40B4-BE49-F238E27FC236}">
                <a16:creationId xmlns:a16="http://schemas.microsoft.com/office/drawing/2014/main" id="{E74C8BF4-C1F9-46FE-9A58-41CEE75C9FDE}"/>
              </a:ext>
            </a:extLst>
          </p:cNvPr>
          <p:cNvGrpSpPr/>
          <p:nvPr/>
        </p:nvGrpSpPr>
        <p:grpSpPr>
          <a:xfrm>
            <a:off x="594634" y="1483699"/>
            <a:ext cx="10648938" cy="5198721"/>
            <a:chOff x="594634" y="1483699"/>
            <a:chExt cx="10648938" cy="5198721"/>
          </a:xfrm>
        </p:grpSpPr>
        <p:pic>
          <p:nvPicPr>
            <p:cNvPr id="8" name="Picture 7">
              <a:extLst>
                <a:ext uri="{FF2B5EF4-FFF2-40B4-BE49-F238E27FC236}">
                  <a16:creationId xmlns:a16="http://schemas.microsoft.com/office/drawing/2014/main" id="{DF7356CA-2725-4EC8-906F-93269AC50C3F}"/>
                </a:ext>
              </a:extLst>
            </p:cNvPr>
            <p:cNvPicPr>
              <a:picLocks noChangeAspect="1"/>
            </p:cNvPicPr>
            <p:nvPr/>
          </p:nvPicPr>
          <p:blipFill>
            <a:blip r:embed="rId2"/>
            <a:stretch>
              <a:fillRect/>
            </a:stretch>
          </p:blipFill>
          <p:spPr>
            <a:xfrm>
              <a:off x="600435" y="1483699"/>
              <a:ext cx="3556629" cy="1723561"/>
            </a:xfrm>
            <a:prstGeom prst="rect">
              <a:avLst/>
            </a:prstGeom>
          </p:spPr>
        </p:pic>
        <p:pic>
          <p:nvPicPr>
            <p:cNvPr id="9" name="Picture 8">
              <a:extLst>
                <a:ext uri="{FF2B5EF4-FFF2-40B4-BE49-F238E27FC236}">
                  <a16:creationId xmlns:a16="http://schemas.microsoft.com/office/drawing/2014/main" id="{7DCFDBF7-EC3A-4E86-85C9-19AFEDD91A69}"/>
                </a:ext>
              </a:extLst>
            </p:cNvPr>
            <p:cNvPicPr>
              <a:picLocks noChangeAspect="1"/>
            </p:cNvPicPr>
            <p:nvPr/>
          </p:nvPicPr>
          <p:blipFill>
            <a:blip r:embed="rId3"/>
            <a:stretch>
              <a:fillRect/>
            </a:stretch>
          </p:blipFill>
          <p:spPr>
            <a:xfrm>
              <a:off x="4127739" y="1483699"/>
              <a:ext cx="3527303" cy="1723561"/>
            </a:xfrm>
            <a:prstGeom prst="rect">
              <a:avLst/>
            </a:prstGeom>
          </p:spPr>
        </p:pic>
        <p:pic>
          <p:nvPicPr>
            <p:cNvPr id="10" name="Picture 9">
              <a:extLst>
                <a:ext uri="{FF2B5EF4-FFF2-40B4-BE49-F238E27FC236}">
                  <a16:creationId xmlns:a16="http://schemas.microsoft.com/office/drawing/2014/main" id="{12FAB1DD-CEBD-4371-8832-B5B2F02C0CF1}"/>
                </a:ext>
              </a:extLst>
            </p:cNvPr>
            <p:cNvPicPr>
              <a:picLocks noChangeAspect="1"/>
            </p:cNvPicPr>
            <p:nvPr/>
          </p:nvPicPr>
          <p:blipFill>
            <a:blip r:embed="rId4"/>
            <a:stretch>
              <a:fillRect/>
            </a:stretch>
          </p:blipFill>
          <p:spPr>
            <a:xfrm>
              <a:off x="7688556" y="1483699"/>
              <a:ext cx="3527303" cy="1723561"/>
            </a:xfrm>
            <a:prstGeom prst="rect">
              <a:avLst/>
            </a:prstGeom>
          </p:spPr>
        </p:pic>
        <p:pic>
          <p:nvPicPr>
            <p:cNvPr id="11" name="Picture 10">
              <a:extLst>
                <a:ext uri="{FF2B5EF4-FFF2-40B4-BE49-F238E27FC236}">
                  <a16:creationId xmlns:a16="http://schemas.microsoft.com/office/drawing/2014/main" id="{965ACC5D-C466-444C-A6E1-50BD55A370C5}"/>
                </a:ext>
              </a:extLst>
            </p:cNvPr>
            <p:cNvPicPr>
              <a:picLocks noChangeAspect="1"/>
            </p:cNvPicPr>
            <p:nvPr/>
          </p:nvPicPr>
          <p:blipFill>
            <a:blip r:embed="rId5"/>
            <a:stretch>
              <a:fillRect/>
            </a:stretch>
          </p:blipFill>
          <p:spPr>
            <a:xfrm>
              <a:off x="594634" y="3213381"/>
              <a:ext cx="3560817" cy="1723561"/>
            </a:xfrm>
            <a:prstGeom prst="rect">
              <a:avLst/>
            </a:prstGeom>
          </p:spPr>
        </p:pic>
        <p:pic>
          <p:nvPicPr>
            <p:cNvPr id="12" name="Picture 11">
              <a:extLst>
                <a:ext uri="{FF2B5EF4-FFF2-40B4-BE49-F238E27FC236}">
                  <a16:creationId xmlns:a16="http://schemas.microsoft.com/office/drawing/2014/main" id="{BBB09F17-64B0-48EB-A916-868C78C8CB05}"/>
                </a:ext>
              </a:extLst>
            </p:cNvPr>
            <p:cNvPicPr>
              <a:picLocks noChangeAspect="1"/>
            </p:cNvPicPr>
            <p:nvPr/>
          </p:nvPicPr>
          <p:blipFill>
            <a:blip r:embed="rId6"/>
            <a:stretch>
              <a:fillRect/>
            </a:stretch>
          </p:blipFill>
          <p:spPr>
            <a:xfrm>
              <a:off x="4155451" y="3219502"/>
              <a:ext cx="3560817" cy="1723561"/>
            </a:xfrm>
            <a:prstGeom prst="rect">
              <a:avLst/>
            </a:prstGeom>
          </p:spPr>
        </p:pic>
        <p:pic>
          <p:nvPicPr>
            <p:cNvPr id="13" name="Picture 12">
              <a:extLst>
                <a:ext uri="{FF2B5EF4-FFF2-40B4-BE49-F238E27FC236}">
                  <a16:creationId xmlns:a16="http://schemas.microsoft.com/office/drawing/2014/main" id="{7BBCC42C-96D7-4EEB-B19D-C5B82CCDE556}"/>
                </a:ext>
              </a:extLst>
            </p:cNvPr>
            <p:cNvPicPr>
              <a:picLocks noChangeAspect="1"/>
            </p:cNvPicPr>
            <p:nvPr/>
          </p:nvPicPr>
          <p:blipFill>
            <a:blip r:embed="rId7"/>
            <a:stretch>
              <a:fillRect/>
            </a:stretch>
          </p:blipFill>
          <p:spPr>
            <a:xfrm>
              <a:off x="7716269" y="3219503"/>
              <a:ext cx="3527303" cy="1723561"/>
            </a:xfrm>
            <a:prstGeom prst="rect">
              <a:avLst/>
            </a:prstGeom>
          </p:spPr>
        </p:pic>
        <p:pic>
          <p:nvPicPr>
            <p:cNvPr id="14" name="Picture 13">
              <a:extLst>
                <a:ext uri="{FF2B5EF4-FFF2-40B4-BE49-F238E27FC236}">
                  <a16:creationId xmlns:a16="http://schemas.microsoft.com/office/drawing/2014/main" id="{FE10D6A0-10B9-4CA5-AA36-DCC2D41A536B}"/>
                </a:ext>
              </a:extLst>
            </p:cNvPr>
            <p:cNvPicPr>
              <a:picLocks noChangeAspect="1"/>
            </p:cNvPicPr>
            <p:nvPr/>
          </p:nvPicPr>
          <p:blipFill>
            <a:blip r:embed="rId8"/>
            <a:stretch>
              <a:fillRect/>
            </a:stretch>
          </p:blipFill>
          <p:spPr>
            <a:xfrm>
              <a:off x="633950" y="4958859"/>
              <a:ext cx="3527303" cy="1723561"/>
            </a:xfrm>
            <a:prstGeom prst="rect">
              <a:avLst/>
            </a:prstGeom>
          </p:spPr>
        </p:pic>
        <p:pic>
          <p:nvPicPr>
            <p:cNvPr id="15" name="Picture 14">
              <a:extLst>
                <a:ext uri="{FF2B5EF4-FFF2-40B4-BE49-F238E27FC236}">
                  <a16:creationId xmlns:a16="http://schemas.microsoft.com/office/drawing/2014/main" id="{D753CC93-3DA3-4906-A33F-4A795FA01B1E}"/>
                </a:ext>
              </a:extLst>
            </p:cNvPr>
            <p:cNvPicPr>
              <a:picLocks noChangeAspect="1"/>
            </p:cNvPicPr>
            <p:nvPr/>
          </p:nvPicPr>
          <p:blipFill>
            <a:blip r:embed="rId9"/>
            <a:stretch>
              <a:fillRect/>
            </a:stretch>
          </p:blipFill>
          <p:spPr>
            <a:xfrm>
              <a:off x="4161253" y="4955305"/>
              <a:ext cx="3527303" cy="1723561"/>
            </a:xfrm>
            <a:prstGeom prst="rect">
              <a:avLst/>
            </a:prstGeom>
          </p:spPr>
        </p:pic>
      </p:grpSp>
    </p:spTree>
    <p:extLst>
      <p:ext uri="{BB962C8B-B14F-4D97-AF65-F5344CB8AC3E}">
        <p14:creationId xmlns:p14="http://schemas.microsoft.com/office/powerpoint/2010/main" val="299042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1">
            <a:extLst>
              <a:ext uri="{FF2B5EF4-FFF2-40B4-BE49-F238E27FC236}">
                <a16:creationId xmlns:a16="http://schemas.microsoft.com/office/drawing/2014/main" id="{85CE8F5B-45AE-4CF0-A594-6BCB4088F288}"/>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 name="Title 1">
            <a:extLst>
              <a:ext uri="{FF2B5EF4-FFF2-40B4-BE49-F238E27FC236}">
                <a16:creationId xmlns:a16="http://schemas.microsoft.com/office/drawing/2014/main" id="{24605A03-538D-42AB-B6C3-D2679E9B15E5}"/>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Modeling results and analysis (cont.)</a:t>
            </a:r>
          </a:p>
        </p:txBody>
      </p:sp>
      <p:sp>
        <p:nvSpPr>
          <p:cNvPr id="6" name="Content Placeholder 2">
            <a:extLst>
              <a:ext uri="{FF2B5EF4-FFF2-40B4-BE49-F238E27FC236}">
                <a16:creationId xmlns:a16="http://schemas.microsoft.com/office/drawing/2014/main" id="{CBDD7C68-696F-4A0E-865B-E7DAB74706ED}"/>
              </a:ext>
            </a:extLst>
          </p:cNvPr>
          <p:cNvSpPr txBox="1">
            <a:spLocks/>
          </p:cNvSpPr>
          <p:nvPr/>
        </p:nvSpPr>
        <p:spPr>
          <a:xfrm>
            <a:off x="838200" y="1022257"/>
            <a:ext cx="10515600" cy="54673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Scenarios modeling of increasing the vertical drop by adding a run to a point 150 feet lower down could increase ticket price by $0.40.</a:t>
            </a:r>
          </a:p>
          <a:p>
            <a:r>
              <a:rPr lang="en-US" sz="2400" dirty="0"/>
              <a:t>Closing down the least used runs, but no more than 5 runs.</a:t>
            </a:r>
          </a:p>
          <a:p>
            <a:r>
              <a:rPr lang="en-US" sz="2400" dirty="0"/>
              <a:t>The other two scenarios won’t support price increase.</a:t>
            </a:r>
          </a:p>
        </p:txBody>
      </p:sp>
      <p:pic>
        <p:nvPicPr>
          <p:cNvPr id="7" name="Picture 6">
            <a:extLst>
              <a:ext uri="{FF2B5EF4-FFF2-40B4-BE49-F238E27FC236}">
                <a16:creationId xmlns:a16="http://schemas.microsoft.com/office/drawing/2014/main" id="{AA03EEC8-48B3-4FE1-8153-E820CF4EDBF9}"/>
              </a:ext>
            </a:extLst>
          </p:cNvPr>
          <p:cNvPicPr/>
          <p:nvPr/>
        </p:nvPicPr>
        <p:blipFill>
          <a:blip r:embed="rId2">
            <a:extLst>
              <a:ext uri="{28A0092B-C50C-407E-A947-70E740481C1C}">
                <a14:useLocalDpi xmlns:a14="http://schemas.microsoft.com/office/drawing/2010/main" val="0"/>
              </a:ext>
            </a:extLst>
          </a:blip>
          <a:stretch>
            <a:fillRect/>
          </a:stretch>
        </p:blipFill>
        <p:spPr>
          <a:xfrm>
            <a:off x="2522394" y="2761765"/>
            <a:ext cx="6558332" cy="3818563"/>
          </a:xfrm>
          <a:prstGeom prst="rect">
            <a:avLst/>
          </a:prstGeom>
        </p:spPr>
      </p:pic>
    </p:spTree>
    <p:extLst>
      <p:ext uri="{BB962C8B-B14F-4D97-AF65-F5344CB8AC3E}">
        <p14:creationId xmlns:p14="http://schemas.microsoft.com/office/powerpoint/2010/main" val="46055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45;p1">
            <a:extLst>
              <a:ext uri="{FF2B5EF4-FFF2-40B4-BE49-F238E27FC236}">
                <a16:creationId xmlns:a16="http://schemas.microsoft.com/office/drawing/2014/main" id="{35BEEFCF-EAA4-4A5B-8A5F-5AA0773FC37C}"/>
              </a:ext>
            </a:extLst>
          </p:cNvPr>
          <p:cNvSpPr/>
          <p:nvPr/>
        </p:nvSpPr>
        <p:spPr>
          <a:xfrm>
            <a:off x="727972" y="175579"/>
            <a:ext cx="10147177" cy="7445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Title 1">
            <a:extLst>
              <a:ext uri="{FF2B5EF4-FFF2-40B4-BE49-F238E27FC236}">
                <a16:creationId xmlns:a16="http://schemas.microsoft.com/office/drawing/2014/main" id="{F74373A2-F610-46F2-B9F0-7653528CC1A8}"/>
              </a:ext>
            </a:extLst>
          </p:cNvPr>
          <p:cNvSpPr>
            <a:spLocks noGrp="1"/>
          </p:cNvSpPr>
          <p:nvPr>
            <p:ph type="title"/>
          </p:nvPr>
        </p:nvSpPr>
        <p:spPr>
          <a:xfrm>
            <a:off x="727972" y="277672"/>
            <a:ext cx="10515600" cy="540397"/>
          </a:xfrm>
        </p:spPr>
        <p:txBody>
          <a:bodyPr>
            <a:normAutofit/>
          </a:bodyPr>
          <a:lstStyle/>
          <a:p>
            <a:r>
              <a:rPr lang="en-US" sz="2800" b="1" dirty="0">
                <a:solidFill>
                  <a:srgbClr val="29748D"/>
                </a:solidFill>
              </a:rPr>
              <a:t>Summary and conclusion</a:t>
            </a:r>
          </a:p>
        </p:txBody>
      </p:sp>
      <p:sp>
        <p:nvSpPr>
          <p:cNvPr id="8" name="Content Placeholder 2">
            <a:extLst>
              <a:ext uri="{FF2B5EF4-FFF2-40B4-BE49-F238E27FC236}">
                <a16:creationId xmlns:a16="http://schemas.microsoft.com/office/drawing/2014/main" id="{402F8405-76F3-4F80-B20B-64D243EBE876}"/>
              </a:ext>
            </a:extLst>
          </p:cNvPr>
          <p:cNvSpPr txBox="1">
            <a:spLocks/>
          </p:cNvSpPr>
          <p:nvPr/>
        </p:nvSpPr>
        <p:spPr>
          <a:xfrm>
            <a:off x="838200" y="1100832"/>
            <a:ext cx="10515600" cy="50602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Based on the current data and random forest regression modeling, Big Mountain has fairly high ranking on some league charts of facilities to offer, and seems to be undercharging.</a:t>
            </a:r>
          </a:p>
          <a:p>
            <a:r>
              <a:rPr lang="en-US" sz="2400" dirty="0"/>
              <a:t>There is plenty room for price increase based on modeling, to cover the additional lift cost, and to increase at least 10% revenue increase by the end of this season.</a:t>
            </a:r>
          </a:p>
          <a:p>
            <a:r>
              <a:rPr lang="en-US" sz="2400" dirty="0"/>
              <a:t>More data can be obtained for better prediction and estimation of revenue increase, such as visitor number and average staying days data, weather temperature, geographic latitude, transportation convenience, accommodations like hotels and restaurants numbers on site, and business costs, etc.</a:t>
            </a:r>
          </a:p>
          <a:p>
            <a:r>
              <a:rPr lang="en-US" sz="2400" dirty="0"/>
              <a:t>Small tests can be done to test modeled improvement scenarios, with comparison and visitor feedbacks to see primary results and then further prediction and recommendations.</a:t>
            </a:r>
          </a:p>
        </p:txBody>
      </p:sp>
    </p:spTree>
    <p:extLst>
      <p:ext uri="{BB962C8B-B14F-4D97-AF65-F5344CB8AC3E}">
        <p14:creationId xmlns:p14="http://schemas.microsoft.com/office/powerpoint/2010/main" val="343050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E1DF-031A-449B-8CEE-A7B247D83462}"/>
              </a:ext>
            </a:extLst>
          </p:cNvPr>
          <p:cNvSpPr>
            <a:spLocks noGrp="1"/>
          </p:cNvSpPr>
          <p:nvPr>
            <p:ph type="title"/>
          </p:nvPr>
        </p:nvSpPr>
        <p:spPr>
          <a:xfrm>
            <a:off x="4719961" y="2646687"/>
            <a:ext cx="2752078" cy="1325563"/>
          </a:xfrm>
        </p:spPr>
        <p:txBody>
          <a:bodyPr/>
          <a:lstStyle/>
          <a:p>
            <a:pPr algn="ctr"/>
            <a:r>
              <a:rPr lang="en-US" dirty="0"/>
              <a:t>Thank you!</a:t>
            </a:r>
          </a:p>
        </p:txBody>
      </p:sp>
    </p:spTree>
    <p:extLst>
      <p:ext uri="{BB962C8B-B14F-4D97-AF65-F5344CB8AC3E}">
        <p14:creationId xmlns:p14="http://schemas.microsoft.com/office/powerpoint/2010/main" val="1811652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948</Words>
  <Application>Microsoft Office PowerPoint</Application>
  <PresentationFormat>Widescreen</PresentationFormat>
  <Paragraphs>88</Paragraphs>
  <Slides>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Quattrocento Sans</vt:lpstr>
      <vt:lpstr>Arial</vt:lpstr>
      <vt:lpstr>Calibri</vt:lpstr>
      <vt:lpstr>Calibri Light</vt:lpstr>
      <vt:lpstr>Office Theme</vt:lpstr>
      <vt:lpstr>Image</vt:lpstr>
      <vt:lpstr>Big Mountain ticket price modeling &amp; prediction</vt:lpstr>
      <vt:lpstr>Problem Statement Worksheet (Hypothesis Formation)</vt:lpstr>
      <vt:lpstr>Recommendation and key findings</vt:lpstr>
      <vt:lpstr>Modeling results and analysis</vt:lpstr>
      <vt:lpstr>Modeling results and analysis (cont.)</vt:lpstr>
      <vt:lpstr>Modeling results and analysis (cont.)</vt:lpstr>
      <vt:lpstr>Modeling results and analysis (cont.)</vt:lpstr>
      <vt:lpstr>Summary and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Jinhui Shen</dc:creator>
  <cp:lastModifiedBy>Jinhui Shen</cp:lastModifiedBy>
  <cp:revision>24</cp:revision>
  <dcterms:created xsi:type="dcterms:W3CDTF">2022-11-28T13:54:09Z</dcterms:created>
  <dcterms:modified xsi:type="dcterms:W3CDTF">2022-11-28T20:07:51Z</dcterms:modified>
</cp:coreProperties>
</file>