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67" r:id="rId12"/>
    <p:sldId id="266" r:id="rId13"/>
    <p:sldId id="271" r:id="rId14"/>
    <p:sldId id="272" r:id="rId15"/>
    <p:sldId id="274" r:id="rId16"/>
    <p:sldId id="275" r:id="rId17"/>
    <p:sldId id="273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07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6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73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86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98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2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02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02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E0E9-5BE9-203A-2CAE-091A202E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10" y="1122363"/>
            <a:ext cx="10148552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인천광역시 인구 공공데이터</a:t>
            </a:r>
            <a:br>
              <a:rPr lang="en-US" altLang="ko-KR" sz="4400" dirty="0"/>
            </a:br>
            <a:r>
              <a:rPr lang="ko-KR" altLang="en-US" sz="4400" dirty="0"/>
              <a:t>분석을 </a:t>
            </a:r>
            <a:r>
              <a:rPr lang="ko-KR" altLang="en-US" dirty="0"/>
              <a:t>통한 </a:t>
            </a:r>
            <a:r>
              <a:rPr lang="ko-KR" altLang="en-US" sz="4400" dirty="0"/>
              <a:t> </a:t>
            </a:r>
            <a:r>
              <a:rPr lang="ko-KR" altLang="en-US" dirty="0"/>
              <a:t>미래</a:t>
            </a:r>
            <a:r>
              <a:rPr lang="ko-KR" altLang="en-US" sz="4400" dirty="0"/>
              <a:t>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6D64-1DA8-DEAD-26E8-CF39D460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94" y="5735637"/>
            <a:ext cx="1226764" cy="90031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박채린</a:t>
            </a:r>
            <a:endParaRPr lang="en-US" altLang="ko-KR" dirty="0"/>
          </a:p>
          <a:p>
            <a:r>
              <a:rPr lang="ko-KR" altLang="en-US" dirty="0"/>
              <a:t>최민호</a:t>
            </a:r>
            <a:endParaRPr lang="en-US" altLang="ko-KR"/>
          </a:p>
          <a:p>
            <a:r>
              <a:rPr lang="ko-KR" altLang="en-US"/>
              <a:t>선종호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0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A73E-F9B1-A696-0684-9DB9192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2-4. </a:t>
            </a:r>
            <a:r>
              <a:rPr lang="ko-KR" altLang="en-US" b="1" dirty="0">
                <a:latin typeface="+mj-ea"/>
              </a:rPr>
              <a:t>추진일정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33D40-B180-6CE7-349F-F475CA2D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5" y="1216152"/>
            <a:ext cx="193001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A9018-BF13-BC5D-0387-619C3BD0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9" y="1216152"/>
            <a:ext cx="7967472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2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3.</a:t>
            </a:r>
            <a:r>
              <a:rPr lang="ko-KR" altLang="en-US" b="1" dirty="0">
                <a:latin typeface="+mj-ea"/>
              </a:rPr>
              <a:t>개발내용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8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68E5-E998-A245-0EC0-5D984667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3-1.</a:t>
            </a:r>
            <a:r>
              <a:rPr lang="ko-KR" altLang="en-US" b="1" dirty="0">
                <a:latin typeface="+mj-ea"/>
              </a:rPr>
              <a:t>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65D7-B57A-9FA9-D1B5-532A7211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356359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데이터 획득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</a:p>
          <a:p>
            <a:pPr marL="0" indent="0" algn="l" latinLnBrk="1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인천광역시 연도별 인구 데이터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(Data.co.kr)</a:t>
            </a:r>
          </a:p>
          <a:p>
            <a:pPr marL="0" indent="0" algn="l" latinLnBrk="1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데이터 정제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파이썬 이용한 데이터 정제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csv </a:t>
            </a:r>
            <a:r>
              <a:rPr lang="ko-KR" altLang="en-US" sz="1700" dirty="0">
                <a:latin typeface="+mj-ea"/>
                <a:ea typeface="+mj-ea"/>
              </a:rPr>
              <a:t>파일 통합 및 정리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시각화</a:t>
            </a:r>
          </a:p>
          <a:p>
            <a:pPr marL="0" indent="0">
              <a:buNone/>
            </a:pPr>
            <a:endParaRPr lang="en-US" altLang="ko-KR" sz="19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j-ea"/>
                <a:ea typeface="+mj-ea"/>
              </a:rPr>
              <a:t>           - </a:t>
            </a:r>
            <a:r>
              <a:rPr lang="ko-KR" altLang="en-US" sz="1600" dirty="0">
                <a:latin typeface="+mj-ea"/>
                <a:ea typeface="+mj-ea"/>
              </a:rPr>
              <a:t>인천 광역시 연도별 연령별 데이터 시각화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A433E-43F8-44EB-C783-FAFC1322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1920" y="1356360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모델링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선형회귀 분석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상관관계 파악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결과 도출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인천광역시 인구 미래 예측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17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576C6-1B2F-6ED6-9466-071133C5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6" b="1165"/>
          <a:stretch/>
        </p:blipFill>
        <p:spPr>
          <a:xfrm>
            <a:off x="328417" y="1380679"/>
            <a:ext cx="6650271" cy="427202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9D8C4AC-E259-E20D-590E-D0018F94B8C9}"/>
              </a:ext>
            </a:extLst>
          </p:cNvPr>
          <p:cNvSpPr/>
          <p:nvPr/>
        </p:nvSpPr>
        <p:spPr>
          <a:xfrm>
            <a:off x="7359182" y="3385747"/>
            <a:ext cx="432047" cy="4971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34ED5-64C4-DC6C-7F62-4B7B83ACD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9"/>
          <a:stretch/>
        </p:blipFill>
        <p:spPr>
          <a:xfrm>
            <a:off x="8171723" y="1083284"/>
            <a:ext cx="3520167" cy="4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DDD7E-18BD-3038-84D9-BCA7C4975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646434" y="1766656"/>
            <a:ext cx="7050505" cy="4035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593584" y="1908699"/>
            <a:ext cx="265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인구 비교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연도별 성별 인구 비교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098653" y="3136037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51288" y="3109028"/>
            <a:ext cx="3249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연도별 총인구 변화는 거의 없는 수준이다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성별 비교 결과 남녀 비율의 차이는 거의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미미한 차이이지만 남자의 비율의 조금씩은 줄어들어 남녀비율이 역전될 가능성이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673484" y="1553593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연도별 연령별 인구 비교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225939" y="2546746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07679" y="2546746"/>
            <a:ext cx="34356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전체적으로 </a:t>
            </a:r>
            <a:r>
              <a:rPr lang="en-US" altLang="ko-KR" sz="1600" dirty="0"/>
              <a:t>40~50</a:t>
            </a:r>
            <a:r>
              <a:rPr lang="ko-KR" altLang="en-US" sz="1600" dirty="0"/>
              <a:t>대까지는 상승세의 인구 변화를 보이다가 </a:t>
            </a:r>
            <a:r>
              <a:rPr lang="en-US" altLang="ko-KR" sz="1600" dirty="0"/>
              <a:t>50</a:t>
            </a:r>
            <a:r>
              <a:rPr lang="ko-KR" altLang="en-US" sz="1600" dirty="0"/>
              <a:t>대 이후부터는 인구가 감소하는 형태이다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  <a:r>
              <a:rPr lang="ko-KR" altLang="en-US" sz="1600" dirty="0">
                <a:solidFill>
                  <a:srgbClr val="FF0000"/>
                </a:solidFill>
              </a:rPr>
              <a:t>세 이하의 인구 변화와 </a:t>
            </a:r>
            <a:r>
              <a:rPr lang="en-US" altLang="ko-KR" sz="1600" dirty="0">
                <a:solidFill>
                  <a:srgbClr val="FF0000"/>
                </a:solidFill>
              </a:rPr>
              <a:t>30~40</a:t>
            </a:r>
            <a:r>
              <a:rPr lang="ko-KR" altLang="en-US" sz="1600" dirty="0">
                <a:solidFill>
                  <a:srgbClr val="FF0000"/>
                </a:solidFill>
              </a:rPr>
              <a:t>대 인구 변화를  살펴보면 연도별로 인구가 점점 감소하는 형태를 보이고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</a:rPr>
              <a:t>대 이후 부터의 인구 변화를 살펴보면 점점 증가하는 형태를 보이고 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C7E74-B03C-B429-24C3-E1DEF748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"/>
          <a:stretch/>
        </p:blipFill>
        <p:spPr>
          <a:xfrm>
            <a:off x="148663" y="1154008"/>
            <a:ext cx="7840539" cy="47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C191D-0669-D3FB-B109-EAE077546131}"/>
              </a:ext>
            </a:extLst>
          </p:cNvPr>
          <p:cNvSpPr txBox="1"/>
          <p:nvPr/>
        </p:nvSpPr>
        <p:spPr>
          <a:xfrm>
            <a:off x="747735" y="1544716"/>
            <a:ext cx="4152737" cy="36933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65ABD-2CF6-2144-E8B7-6ACD318A255D}"/>
              </a:ext>
            </a:extLst>
          </p:cNvPr>
          <p:cNvSpPr txBox="1"/>
          <p:nvPr/>
        </p:nvSpPr>
        <p:spPr>
          <a:xfrm>
            <a:off x="5788667" y="1738259"/>
            <a:ext cx="2095131" cy="4033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4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154138" y="2026921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556593" y="2026921"/>
            <a:ext cx="3635407" cy="273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dirty="0"/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간에는 매우 강한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 관계가 있으며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증가할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증가하는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경향이 있습니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남녀 구성비의 차이는 거의 발생되지 않는다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94E83-8545-C21B-BDD7-CE31EF7931D0}"/>
              </a:ext>
            </a:extLst>
          </p:cNvPr>
          <p:cNvSpPr txBox="1"/>
          <p:nvPr/>
        </p:nvSpPr>
        <p:spPr>
          <a:xfrm>
            <a:off x="8651288" y="1216152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전체적 인구 상관관계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1718-0C48-51ED-D8C3-E28D17BB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/>
          <a:stretch/>
        </p:blipFill>
        <p:spPr>
          <a:xfrm>
            <a:off x="127720" y="878889"/>
            <a:ext cx="4355503" cy="342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FA131-C216-EDD7-4AED-DFDC0C869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"/>
          <a:stretch/>
        </p:blipFill>
        <p:spPr>
          <a:xfrm>
            <a:off x="3540712" y="3130654"/>
            <a:ext cx="4728835" cy="2959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9A5981-4863-4CB0-E137-0614A920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28" y="1918732"/>
            <a:ext cx="216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B826B-A708-B96C-EC54-560B5161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6" y="1097280"/>
            <a:ext cx="4730707" cy="38150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E17783-0302-3773-BA71-AA907686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7" y="1097280"/>
            <a:ext cx="4649318" cy="3815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10743C-9349-B27D-EFE7-C98369E5BF20}"/>
              </a:ext>
            </a:extLst>
          </p:cNvPr>
          <p:cNvSpPr txBox="1"/>
          <p:nvPr/>
        </p:nvSpPr>
        <p:spPr>
          <a:xfrm>
            <a:off x="1201445" y="5185171"/>
            <a:ext cx="994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남자의 분포도가 여자의 분포도에 비해 인구가 높을수록 인구가 밀집되어 있는 것이 확인된다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전체적으로 인구가 높을수록 분포도가 밀집되어 있는 현상이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7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미래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7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DCE0-236F-CE9A-3BA3-84DA00B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4-1.</a:t>
            </a:r>
            <a:r>
              <a:rPr lang="ko-KR" altLang="en-US" b="1" dirty="0">
                <a:latin typeface="+mj-ea"/>
              </a:rPr>
              <a:t>결론 및 미래 예측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E01410-D573-426C-498E-FBFEA59087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46511" y="2036735"/>
            <a:ext cx="9698978" cy="319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인구 변화는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인구가 증가할 수록 구성비는 증가할 것이다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비율의 차이는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젊은 연령대의 인구는 줄어드는 반면 높은 연령대의 인구는 증가하는 추세로 보았을 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고령화 문제가 심해질 것으로 예상된다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인구가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높은지역에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인구가 몰려드는 현상도 지속될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9FEA17-C7B1-4D5B-B966-7BDBA333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C9A2E-3C47-8DD8-2FD1-B1AAB417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892" y="1467194"/>
            <a:ext cx="60081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1. </a:t>
            </a:r>
            <a:r>
              <a:rPr lang="ko-KR" altLang="en-US" sz="3600" b="1" dirty="0">
                <a:latin typeface="+mj-ea"/>
                <a:ea typeface="+mj-ea"/>
              </a:rPr>
              <a:t> 프로젝트 개요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1-1. </a:t>
            </a:r>
            <a:r>
              <a:rPr lang="ko-KR" altLang="en-US" sz="2800" dirty="0">
                <a:latin typeface="+mj-ea"/>
                <a:ea typeface="+mj-ea"/>
              </a:rPr>
              <a:t>프로젝트 개요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1-2. </a:t>
            </a:r>
            <a:r>
              <a:rPr lang="ko-KR" altLang="en-US" sz="2800" dirty="0">
                <a:latin typeface="+mj-ea"/>
                <a:ea typeface="+mj-ea"/>
              </a:rPr>
              <a:t>추진배경 및 필요성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1-3. </a:t>
            </a:r>
            <a:r>
              <a:rPr lang="ko-KR" altLang="en-US" sz="2800" dirty="0">
                <a:latin typeface="+mj-ea"/>
                <a:ea typeface="+mj-ea"/>
              </a:rPr>
              <a:t>개발 범위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1-4. </a:t>
            </a:r>
            <a:r>
              <a:rPr lang="ko-KR" altLang="en-US" sz="2800" dirty="0">
                <a:latin typeface="+mj-ea"/>
                <a:ea typeface="+mj-ea"/>
              </a:rPr>
              <a:t>기대효과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2. </a:t>
            </a:r>
            <a:r>
              <a:rPr lang="ko-KR" altLang="en-US" sz="3600" b="1" dirty="0">
                <a:latin typeface="+mj-ea"/>
                <a:ea typeface="+mj-ea"/>
              </a:rPr>
              <a:t>추진일정 및 역할 분담</a:t>
            </a:r>
            <a:endParaRPr lang="en-US" altLang="ko-KR" sz="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2-1. </a:t>
            </a:r>
            <a:r>
              <a:rPr lang="ko-KR" altLang="en-US" sz="2800" dirty="0">
                <a:latin typeface="+mj-ea"/>
                <a:ea typeface="+mj-ea"/>
              </a:rPr>
              <a:t>역할분담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2-2. </a:t>
            </a:r>
            <a:r>
              <a:rPr lang="ko-KR" altLang="en-US" sz="2800" dirty="0">
                <a:latin typeface="+mj-ea"/>
                <a:ea typeface="+mj-ea"/>
              </a:rPr>
              <a:t>추진일정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ED22E84-8803-1AF7-4C7B-B357C6AF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115" y="1492592"/>
            <a:ext cx="5384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3" pitchFamily="18" charset="2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3. </a:t>
            </a:r>
            <a:r>
              <a:rPr lang="ko-KR" altLang="en-US" sz="3600" b="1" dirty="0">
                <a:latin typeface="+mj-ea"/>
                <a:ea typeface="+mj-ea"/>
              </a:rPr>
              <a:t>개발 내용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3-1. </a:t>
            </a:r>
            <a:r>
              <a:rPr lang="ko-KR" altLang="en-US" dirty="0">
                <a:latin typeface="+mj-ea"/>
                <a:ea typeface="+mj-ea"/>
              </a:rPr>
              <a:t>개발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결과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4. </a:t>
            </a:r>
            <a:r>
              <a:rPr lang="ko-KR" altLang="en-US" sz="3600" b="1" dirty="0">
                <a:latin typeface="+mj-ea"/>
                <a:ea typeface="+mj-ea"/>
              </a:rPr>
              <a:t>결과 및 미래 예측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4-1. </a:t>
            </a:r>
            <a:r>
              <a:rPr lang="ko-KR" altLang="en-US" dirty="0">
                <a:latin typeface="+mj-ea"/>
                <a:ea typeface="+mj-ea"/>
              </a:rPr>
              <a:t>결과 및 미래 예측</a:t>
            </a:r>
            <a:endParaRPr lang="ko-KR" altLang="en-US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A38F6-9B42-7472-9D47-A16F51EBA930}"/>
              </a:ext>
            </a:extLst>
          </p:cNvPr>
          <p:cNvSpPr txBox="1"/>
          <p:nvPr/>
        </p:nvSpPr>
        <p:spPr>
          <a:xfrm>
            <a:off x="4438835" y="1970842"/>
            <a:ext cx="3932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END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318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 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DF75-7369-26F6-DE44-E36A08A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프로젝트 개요</a:t>
            </a:r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3D9239D7-FEE1-22D1-179B-C0C54302D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35815"/>
              </p:ext>
            </p:extLst>
          </p:nvPr>
        </p:nvGraphicFramePr>
        <p:xfrm>
          <a:off x="683418" y="1216152"/>
          <a:ext cx="10825163" cy="49016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95176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인천광역시 인구 공공데이터 분석을 통한 미래 예측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74945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2023.05.17 ~ 2023.06.20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59127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4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탐색적 분석 및 결과 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 결과 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분석모델을 사용한 미래 예측 및 결과도출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3B21-D852-6C3F-57B2-DD907B0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1-2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추진배경 및 필요성</a:t>
            </a:r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24058A-5D7D-12D3-79AC-8AECE40275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08601" y="1675571"/>
            <a:ext cx="9974797" cy="350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세부터 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80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 이상 인원수 데이터를 가지고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다양한 시각화 표현을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할 수 있었고 총인구 수로 다양한 관계를 살펴본다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실제 어느 정도인지를 상관 분석과 단순회귀분석을 통해서 결과를 확인하니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이변 없이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높은 상관관계가 있음을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단순선형회귀분석을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통해 총인구의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통계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유의미한 결과를 얻었고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98%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의 높은 설명력을 가지고 있다는 결론을 얻는다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하여 앞으로의 인구 분석을 통한 여러 </a:t>
            </a:r>
            <a:r>
              <a:rPr lang="ko-KR" altLang="en-US" sz="1800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방향으로서의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결과를 얻을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A7DE-6C69-6DE8-AEDD-47130689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1-3. </a:t>
            </a:r>
            <a:r>
              <a:rPr lang="ko-KR" altLang="en-US" b="1" dirty="0">
                <a:latin typeface="+mj-ea"/>
              </a:rPr>
              <a:t>개발 범위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6AA09-B653-D3F7-D543-554A68ACC6E4}"/>
              </a:ext>
            </a:extLst>
          </p:cNvPr>
          <p:cNvSpPr/>
          <p:nvPr/>
        </p:nvSpPr>
        <p:spPr>
          <a:xfrm>
            <a:off x="476250" y="1379621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1FAFD-A9EC-01C3-0821-FAF96A55FA9C}"/>
              </a:ext>
            </a:extLst>
          </p:cNvPr>
          <p:cNvSpPr/>
          <p:nvPr/>
        </p:nvSpPr>
        <p:spPr>
          <a:xfrm>
            <a:off x="4298156" y="1379621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9E6DC4-9451-1465-95EC-F3B1E10422D4}"/>
              </a:ext>
            </a:extLst>
          </p:cNvPr>
          <p:cNvSpPr/>
          <p:nvPr/>
        </p:nvSpPr>
        <p:spPr>
          <a:xfrm>
            <a:off x="8120062" y="137962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6427E-4C8C-B7E5-B68C-3E0AFE381E54}"/>
              </a:ext>
            </a:extLst>
          </p:cNvPr>
          <p:cNvSpPr/>
          <p:nvPr/>
        </p:nvSpPr>
        <p:spPr>
          <a:xfrm>
            <a:off x="8234362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103ED-7C2B-E555-9FC8-3480B5EBAC6A}"/>
              </a:ext>
            </a:extLst>
          </p:cNvPr>
          <p:cNvSpPr txBox="1"/>
          <p:nvPr/>
        </p:nvSpPr>
        <p:spPr>
          <a:xfrm>
            <a:off x="609600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C2E16-D56E-CADB-4292-8651C00AD27E}"/>
              </a:ext>
            </a:extLst>
          </p:cNvPr>
          <p:cNvSpPr txBox="1"/>
          <p:nvPr/>
        </p:nvSpPr>
        <p:spPr>
          <a:xfrm>
            <a:off x="4421981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7A99D-CC40-8533-094A-31AB1220CAC8}"/>
              </a:ext>
            </a:extLst>
          </p:cNvPr>
          <p:cNvSpPr txBox="1"/>
          <p:nvPr/>
        </p:nvSpPr>
        <p:spPr>
          <a:xfrm>
            <a:off x="8234362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2014F5-5913-CF88-826F-2076E9B0010C}"/>
              </a:ext>
            </a:extLst>
          </p:cNvPr>
          <p:cNvSpPr txBox="1"/>
          <p:nvPr/>
        </p:nvSpPr>
        <p:spPr>
          <a:xfrm>
            <a:off x="8374855" y="241327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D93F7-9069-B47A-03C6-987B65A28AAB}"/>
              </a:ext>
            </a:extLst>
          </p:cNvPr>
          <p:cNvSpPr txBox="1"/>
          <p:nvPr/>
        </p:nvSpPr>
        <p:spPr>
          <a:xfrm>
            <a:off x="8374854" y="388830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D5251D-37E5-382B-EB16-9197268DBDA9}"/>
              </a:ext>
            </a:extLst>
          </p:cNvPr>
          <p:cNvSpPr/>
          <p:nvPr/>
        </p:nvSpPr>
        <p:spPr>
          <a:xfrm>
            <a:off x="4421981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A6E82-7B71-B5C6-09C5-0246A23D1B17}"/>
              </a:ext>
            </a:extLst>
          </p:cNvPr>
          <p:cNvSpPr txBox="1"/>
          <p:nvPr/>
        </p:nvSpPr>
        <p:spPr>
          <a:xfrm>
            <a:off x="4650610" y="2964977"/>
            <a:ext cx="3395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탐색적 데이터 분석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시각화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모델 구축</a:t>
            </a:r>
            <a:endParaRPr lang="en-US" altLang="ko-KR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28A76-9436-DFC9-EBC1-AB11685F1FD1}"/>
              </a:ext>
            </a:extLst>
          </p:cNvPr>
          <p:cNvSpPr/>
          <p:nvPr/>
        </p:nvSpPr>
        <p:spPr>
          <a:xfrm>
            <a:off x="609600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778AB-A4D7-ED30-D46F-379F4AE6F270}"/>
              </a:ext>
            </a:extLst>
          </p:cNvPr>
          <p:cNvSpPr txBox="1"/>
          <p:nvPr/>
        </p:nvSpPr>
        <p:spPr>
          <a:xfrm>
            <a:off x="681204" y="3085126"/>
            <a:ext cx="31487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algn="ctr" fontAlgn="base"/>
            <a:r>
              <a:rPr lang="ko-KR" altLang="en-US" dirty="0"/>
              <a:t>인천광역시 인구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)</a:t>
            </a:r>
          </a:p>
          <a:p>
            <a:pPr algn="ctr" fontAlgn="base"/>
            <a:r>
              <a:rPr lang="en-US" altLang="ko-KR" dirty="0"/>
              <a:t>(DATA.GO.KR)</a:t>
            </a:r>
            <a:endParaRPr lang="ko-KR" altLang="en-US" dirty="0"/>
          </a:p>
          <a:p>
            <a:pPr algn="ctr" fontAlgn="base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8D6A04E-62A5-801C-EBF2-D4BBD2C0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9" y="2826301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8AC28A-2915-23EA-4A14-28A21F25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33" y="2813388"/>
            <a:ext cx="840254" cy="840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854DEAF-0A06-3738-5C5B-F1392D67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7" y="2826628"/>
            <a:ext cx="1256969" cy="8402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95BA53-A6FD-9CAE-AC01-1ACE99D63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34" y="4321271"/>
            <a:ext cx="1564873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1F7E47F-881F-AC13-1A05-7FE6D6283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12" y="5106987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4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5A03-5ED6-9CC5-C20F-0015BB9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1-4.</a:t>
            </a:r>
            <a:r>
              <a:rPr lang="ko-KR" altLang="en-US" b="1" dirty="0">
                <a:latin typeface="+mj-ea"/>
              </a:rPr>
              <a:t>기대효과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47F96-0AAE-3A6B-63F9-85A85AC3D7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17303" y="2476527"/>
            <a:ext cx="8688276" cy="190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연도별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미래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7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</a:rPr>
              <a:t>2. </a:t>
            </a:r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</a:rPr>
              <a:t>추진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DFDC-F62B-4B00-60CF-A10AECA8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137321"/>
            <a:ext cx="8193024" cy="1143000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2-3. </a:t>
            </a:r>
            <a:r>
              <a:rPr lang="ko-KR" altLang="en-US" b="1" dirty="0">
                <a:latin typeface="+mj-ea"/>
              </a:rPr>
              <a:t>역할분담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E80397-89A2-C921-C96B-EED10F0F6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35753"/>
              </p:ext>
            </p:extLst>
          </p:nvPr>
        </p:nvGraphicFramePr>
        <p:xfrm>
          <a:off x="963751" y="1466902"/>
          <a:ext cx="10264497" cy="445450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44821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8521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434461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04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666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최민호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모델 구축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666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시각화용 데이터 정리 및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계획서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양식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PPT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16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선종호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450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538</TotalTime>
  <Words>613</Words>
  <Application>Microsoft Office PowerPoint</Application>
  <PresentationFormat>와이드스크린</PresentationFormat>
  <Paragraphs>168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인천광역시 인구 공공데이터 분석을 통한  미래 예측</vt:lpstr>
      <vt:lpstr>목차</vt:lpstr>
      <vt:lpstr>1.  프로젝트 개요</vt:lpstr>
      <vt:lpstr>1-1. 프로젝트 개요</vt:lpstr>
      <vt:lpstr>1-2. 추진배경 및 필요성</vt:lpstr>
      <vt:lpstr>1-3. 개발 범위</vt:lpstr>
      <vt:lpstr>1-4.기대효과</vt:lpstr>
      <vt:lpstr>2.  추진 방안</vt:lpstr>
      <vt:lpstr>2-3. 역할분담</vt:lpstr>
      <vt:lpstr>2-4. 추진일정</vt:lpstr>
      <vt:lpstr>3.개발내용</vt:lpstr>
      <vt:lpstr>3-1.개발내용</vt:lpstr>
      <vt:lpstr>데이터 정제</vt:lpstr>
      <vt:lpstr>데이터 시각화</vt:lpstr>
      <vt:lpstr>데이터 시각화</vt:lpstr>
      <vt:lpstr>모델 구축</vt:lpstr>
      <vt:lpstr>모델 구축</vt:lpstr>
      <vt:lpstr>4. 미래 예측</vt:lpstr>
      <vt:lpstr>4-1.결론 및 미래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확진 비율과 숙박업과의 비교를 통한 영향조사 및 숙박업의 미래 예측</dc:title>
  <dc:creator>tjswhdgh98@nate.com</dc:creator>
  <cp:lastModifiedBy>PARK CHAELIN</cp:lastModifiedBy>
  <cp:revision>25</cp:revision>
  <dcterms:created xsi:type="dcterms:W3CDTF">2023-05-30T08:26:24Z</dcterms:created>
  <dcterms:modified xsi:type="dcterms:W3CDTF">2023-06-20T06:46:40Z</dcterms:modified>
</cp:coreProperties>
</file>