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5" r:id="rId11"/>
    <p:sldId id="267" r:id="rId12"/>
    <p:sldId id="266" r:id="rId13"/>
    <p:sldId id="271" r:id="rId14"/>
    <p:sldId id="272" r:id="rId15"/>
    <p:sldId id="274" r:id="rId16"/>
    <p:sldId id="275" r:id="rId17"/>
    <p:sldId id="273" r:id="rId18"/>
    <p:sldId id="268" r:id="rId19"/>
    <p:sldId id="26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07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7670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73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868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984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2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02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1028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3396DA1-11B2-4515-A174-4F1D66CA09CC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87F5CC-F5E1-479B-B446-6AEDDC493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E0E9-5BE9-203A-2CAE-091A202EF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310" y="1122363"/>
            <a:ext cx="10148552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인천광역시 인구 공공데이터</a:t>
            </a:r>
            <a:br>
              <a:rPr lang="en-US" altLang="ko-KR" sz="4400" dirty="0"/>
            </a:br>
            <a:r>
              <a:rPr lang="ko-KR" altLang="en-US" sz="4400" dirty="0"/>
              <a:t>분석을 </a:t>
            </a:r>
            <a:r>
              <a:rPr lang="ko-KR" altLang="en-US" dirty="0"/>
              <a:t>통한 </a:t>
            </a:r>
            <a:r>
              <a:rPr lang="ko-KR" altLang="en-US" sz="4400" dirty="0"/>
              <a:t> </a:t>
            </a:r>
            <a:r>
              <a:rPr lang="ko-KR" altLang="en-US" dirty="0"/>
              <a:t>미래</a:t>
            </a:r>
            <a:r>
              <a:rPr lang="ko-KR" altLang="en-US" sz="4400" dirty="0"/>
              <a:t>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6D64-1DA8-DEAD-26E8-CF39D460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94" y="5735637"/>
            <a:ext cx="1226764" cy="90031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선종호</a:t>
            </a:r>
            <a:endParaRPr lang="en-US" altLang="ko-KR" dirty="0"/>
          </a:p>
          <a:p>
            <a:r>
              <a:rPr lang="ko-KR" altLang="en-US" dirty="0" err="1"/>
              <a:t>박채린</a:t>
            </a:r>
            <a:endParaRPr lang="en-US" altLang="ko-KR" dirty="0"/>
          </a:p>
          <a:p>
            <a:r>
              <a:rPr lang="ko-KR" altLang="en-US" dirty="0"/>
              <a:t>최민호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102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8A73E-F9B1-A696-0684-9DB91929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2-4. </a:t>
            </a:r>
            <a:r>
              <a:rPr lang="ko-KR" altLang="en-US" b="1" dirty="0">
                <a:latin typeface="+mj-ea"/>
              </a:rPr>
              <a:t>추진일정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33D40-B180-6CE7-349F-F475CA2D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5" y="1216152"/>
            <a:ext cx="19300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A9018-BF13-BC5D-0387-619C3BD07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39" y="1216152"/>
            <a:ext cx="7967472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2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3.</a:t>
            </a:r>
            <a:r>
              <a:rPr lang="ko-KR" altLang="en-US" b="1" dirty="0">
                <a:latin typeface="+mj-ea"/>
              </a:rPr>
              <a:t>개발내용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C68E5-E998-A245-0EC0-5D984667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3-1.</a:t>
            </a:r>
            <a:r>
              <a:rPr lang="ko-KR" altLang="en-US" b="1" dirty="0">
                <a:latin typeface="+mj-ea"/>
              </a:rPr>
              <a:t>개발내용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65D7-B57A-9FA9-D1B5-532A7211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356359"/>
            <a:ext cx="5384800" cy="452596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데이터 획득</a:t>
            </a:r>
            <a:endParaRPr lang="en-US" altLang="ko-KR" dirty="0">
              <a:latin typeface="+mj-ea"/>
              <a:ea typeface="+mj-ea"/>
            </a:endParaRPr>
          </a:p>
          <a:p>
            <a:pPr marL="0" indent="0" algn="l" latinLnBrk="1">
              <a:buNone/>
            </a:pP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            </a:t>
            </a:r>
          </a:p>
          <a:p>
            <a:pPr marL="0" indent="0" algn="l" latinLnBrk="1"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600" b="0" dirty="0">
                <a:solidFill>
                  <a:schemeClr val="tx1"/>
                </a:solidFill>
                <a:latin typeface="+mj-ea"/>
                <a:ea typeface="+mj-ea"/>
              </a:rPr>
              <a:t>인천광역시 연도별 인구 데이터 </a:t>
            </a:r>
            <a:r>
              <a:rPr lang="en-US" altLang="ko-KR" sz="1600" b="0" dirty="0">
                <a:solidFill>
                  <a:schemeClr val="tx1"/>
                </a:solidFill>
                <a:latin typeface="+mj-ea"/>
                <a:ea typeface="+mj-ea"/>
              </a:rPr>
              <a:t>(Data.co.kr)</a:t>
            </a:r>
          </a:p>
          <a:p>
            <a:pPr marL="0" indent="0" algn="l" latinLnBrk="1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데이터 정제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파이썬 이용한 데이터 정제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csv </a:t>
            </a:r>
            <a:r>
              <a:rPr lang="ko-KR" altLang="en-US" sz="1700" dirty="0">
                <a:latin typeface="+mj-ea"/>
                <a:ea typeface="+mj-ea"/>
              </a:rPr>
              <a:t>파일 통합 및 정리</a:t>
            </a:r>
            <a:r>
              <a:rPr lang="en-US" altLang="ko-KR" sz="1700" dirty="0"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시각화</a:t>
            </a:r>
          </a:p>
          <a:p>
            <a:pPr marL="0" indent="0">
              <a:buNone/>
            </a:pPr>
            <a:endParaRPr lang="en-US" altLang="ko-KR" sz="19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900" dirty="0">
                <a:latin typeface="+mj-ea"/>
                <a:ea typeface="+mj-ea"/>
              </a:rPr>
              <a:t>           - </a:t>
            </a:r>
            <a:r>
              <a:rPr lang="ko-KR" altLang="en-US" sz="1600" dirty="0">
                <a:latin typeface="+mj-ea"/>
                <a:ea typeface="+mj-ea"/>
              </a:rPr>
              <a:t>인천 광역시 연도별 연령별 데이터 시각화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A433E-43F8-44EB-C783-FAFC1322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1920" y="1356360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모델링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선형회귀 분석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	- </a:t>
            </a:r>
            <a:r>
              <a:rPr lang="ko-KR" altLang="en-US" sz="1700" dirty="0">
                <a:latin typeface="+mj-ea"/>
                <a:ea typeface="+mj-ea"/>
              </a:rPr>
              <a:t>상관관계 파악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결과 도출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700" dirty="0">
                <a:latin typeface="+mj-ea"/>
                <a:ea typeface="+mj-ea"/>
              </a:rPr>
              <a:t>            - </a:t>
            </a:r>
            <a:r>
              <a:rPr lang="ko-KR" altLang="en-US" sz="1700" dirty="0">
                <a:latin typeface="+mj-ea"/>
                <a:ea typeface="+mj-ea"/>
              </a:rPr>
              <a:t>인천광역시 인구 미래 예측</a:t>
            </a: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7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17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정제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F576C6-1B2F-6ED6-9466-071133C5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6" b="1165"/>
          <a:stretch/>
        </p:blipFill>
        <p:spPr>
          <a:xfrm>
            <a:off x="328417" y="1380679"/>
            <a:ext cx="6650271" cy="427202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9D8C4AC-E259-E20D-590E-D0018F94B8C9}"/>
              </a:ext>
            </a:extLst>
          </p:cNvPr>
          <p:cNvSpPr/>
          <p:nvPr/>
        </p:nvSpPr>
        <p:spPr>
          <a:xfrm>
            <a:off x="7359182" y="3385747"/>
            <a:ext cx="432047" cy="4971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634ED5-64C4-DC6C-7F62-4B7B83ACD0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9"/>
          <a:stretch/>
        </p:blipFill>
        <p:spPr>
          <a:xfrm>
            <a:off x="8171723" y="1083284"/>
            <a:ext cx="3520167" cy="48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DDD7E-18BD-3038-84D9-BCA7C4975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646434" y="1766656"/>
            <a:ext cx="7050505" cy="40355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593584" y="1908699"/>
            <a:ext cx="265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연도별 인구 비교</a:t>
            </a:r>
            <a:endParaRPr lang="en-US" altLang="ko-KR" dirty="0"/>
          </a:p>
          <a:p>
            <a:pPr algn="ctr"/>
            <a:r>
              <a:rPr lang="en-US" altLang="ko-KR" dirty="0"/>
              <a:t>&amp;</a:t>
            </a:r>
          </a:p>
          <a:p>
            <a:pPr algn="ctr"/>
            <a:r>
              <a:rPr lang="ko-KR" altLang="en-US" dirty="0"/>
              <a:t>연도별 성별 인구 비교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098653" y="3136037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51288" y="3109028"/>
            <a:ext cx="3249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연도별 총인구 변화는 거의 없는 수준이다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성별 비교 결과 남녀 비율의 차이는 거의 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미미한 차이이지만 남자의 비율의 조금씩은 줄어들어 남녀비율이 역전될 가능성이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AA2DA-43BA-3A3A-1C6D-0752D6FCC4DF}"/>
              </a:ext>
            </a:extLst>
          </p:cNvPr>
          <p:cNvSpPr txBox="1"/>
          <p:nvPr/>
        </p:nvSpPr>
        <p:spPr>
          <a:xfrm>
            <a:off x="8673484" y="1553593"/>
            <a:ext cx="265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연도별 연령별 인구 비교</a:t>
            </a:r>
            <a:endParaRPr lang="en-US" altLang="ko-KR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225939" y="2546746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607679" y="2546746"/>
            <a:ext cx="3435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전체적으로 </a:t>
            </a:r>
            <a:r>
              <a:rPr lang="en-US" altLang="ko-KR" sz="1600" dirty="0">
                <a:solidFill>
                  <a:srgbClr val="FF0000"/>
                </a:solidFill>
              </a:rPr>
              <a:t>50</a:t>
            </a:r>
            <a:r>
              <a:rPr lang="ko-KR" altLang="en-US" sz="1600" dirty="0">
                <a:solidFill>
                  <a:srgbClr val="FF0000"/>
                </a:solidFill>
              </a:rPr>
              <a:t>대까지는 상승세의 총인구 변화가 보이다가 </a:t>
            </a:r>
            <a:r>
              <a:rPr lang="en-US" altLang="ko-KR" sz="1600" dirty="0">
                <a:solidFill>
                  <a:srgbClr val="FF0000"/>
                </a:solidFill>
              </a:rPr>
              <a:t>60</a:t>
            </a:r>
            <a:r>
              <a:rPr lang="ko-KR" altLang="en-US" sz="1600" dirty="0">
                <a:solidFill>
                  <a:srgbClr val="FF0000"/>
                </a:solidFill>
              </a:rPr>
              <a:t>대 부터는 하락세의 총인구변화가 보인다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70C0"/>
                </a:solidFill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</a:rPr>
              <a:t>대부터의 인구 변화를  살펴보면  고령화 문제가 나타날 것으로 보인다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0C7E74-B03C-B429-24C3-E1DEF7483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"/>
          <a:stretch/>
        </p:blipFill>
        <p:spPr>
          <a:xfrm>
            <a:off x="148663" y="1154008"/>
            <a:ext cx="7840539" cy="4705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C191D-0669-D3FB-B109-EAE077546131}"/>
              </a:ext>
            </a:extLst>
          </p:cNvPr>
          <p:cNvSpPr txBox="1"/>
          <p:nvPr/>
        </p:nvSpPr>
        <p:spPr>
          <a:xfrm>
            <a:off x="748937" y="1544716"/>
            <a:ext cx="4972594" cy="36933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65ABD-2CF6-2144-E8B7-6ACD318A255D}"/>
              </a:ext>
            </a:extLst>
          </p:cNvPr>
          <p:cNvSpPr txBox="1"/>
          <p:nvPr/>
        </p:nvSpPr>
        <p:spPr>
          <a:xfrm>
            <a:off x="5788667" y="1553593"/>
            <a:ext cx="2095131" cy="40330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4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220552-5F5F-6200-0D3E-EAFD12AACA1D}"/>
              </a:ext>
            </a:extLst>
          </p:cNvPr>
          <p:cNvSpPr/>
          <p:nvPr/>
        </p:nvSpPr>
        <p:spPr>
          <a:xfrm>
            <a:off x="8154138" y="2026921"/>
            <a:ext cx="381740" cy="29296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54EE4-1353-F1C7-1257-1F5B763853EB}"/>
              </a:ext>
            </a:extLst>
          </p:cNvPr>
          <p:cNvSpPr txBox="1"/>
          <p:nvPr/>
        </p:nvSpPr>
        <p:spPr>
          <a:xfrm>
            <a:off x="8556593" y="2593063"/>
            <a:ext cx="3635407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endParaRPr lang="en-US" altLang="ko-KR" dirty="0"/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간에는 매우 강한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 관계가 있으며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인구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명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)’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증가할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수록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구성비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(%)'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도 증가하는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경향이 있습니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99440" marR="0" indent="-59944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94E83-8545-C21B-BDD7-CE31EF7931D0}"/>
              </a:ext>
            </a:extLst>
          </p:cNvPr>
          <p:cNvSpPr txBox="1"/>
          <p:nvPr/>
        </p:nvSpPr>
        <p:spPr>
          <a:xfrm>
            <a:off x="8651288" y="1216152"/>
            <a:ext cx="315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인구와 구성비의 상관관계 및 단순선형회귀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01718-0C48-51ED-D8C3-E28D17B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/>
          <a:stretch/>
        </p:blipFill>
        <p:spPr>
          <a:xfrm>
            <a:off x="127720" y="878889"/>
            <a:ext cx="4355503" cy="34283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0FA131-C216-EDD7-4AED-DFDC0C8699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"/>
          <a:stretch/>
        </p:blipFill>
        <p:spPr>
          <a:xfrm>
            <a:off x="3540712" y="3130654"/>
            <a:ext cx="4728835" cy="295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9A5981-4863-4CB0-E137-0614A9200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428" y="1918732"/>
            <a:ext cx="216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8B1D-F75C-E321-BE18-D585C0AA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EB826B-A708-B96C-EC54-560B5161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806" y="1097280"/>
            <a:ext cx="4730707" cy="38150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2E17783-0302-3773-BA71-AA907686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7" y="1097280"/>
            <a:ext cx="4649318" cy="3815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10743C-9349-B27D-EFE7-C98369E5BF20}"/>
              </a:ext>
            </a:extLst>
          </p:cNvPr>
          <p:cNvSpPr txBox="1"/>
          <p:nvPr/>
        </p:nvSpPr>
        <p:spPr>
          <a:xfrm>
            <a:off x="1330033" y="5039203"/>
            <a:ext cx="994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남자의 분포도가 여자의 분포도에 비해 구성비가 높을수록 인구가 밀집되어 있는 것이 확인된다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전체적으로 인구가 높을수록 분포도가 밀집되어 있는 현상이 나타난다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672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4. </a:t>
            </a:r>
            <a:r>
              <a:rPr lang="ko-KR" altLang="en-US" b="1" dirty="0">
                <a:latin typeface="+mj-ea"/>
              </a:rPr>
              <a:t>미래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97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DCE0-236F-CE9A-3BA3-84DA00B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4-1.</a:t>
            </a:r>
            <a:r>
              <a:rPr lang="ko-KR" altLang="en-US" b="1" dirty="0">
                <a:latin typeface="+mj-ea"/>
              </a:rPr>
              <a:t>결론 및 미래 예측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E01410-D573-426C-498E-FBFEA590871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6511" y="2297222"/>
            <a:ext cx="9698978" cy="2670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인구 변화는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인구가 증가할 수록 구성비는 증가할 것이다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남녀 비율의 차이는 없을 것으로 예상된다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❍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젊은 연령대의 인구는 줄어드는 반면 높은 연령대의 인구는 증가하는 추세로 보았을 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고령화 문제가 심해질 것으로 예상된다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0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D9FEA17-C7B1-4D5B-B966-7BDBA333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C9A2E-3C47-8DD8-2FD1-B1AAB4178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6892" y="1467194"/>
            <a:ext cx="60081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1. </a:t>
            </a:r>
            <a:r>
              <a:rPr lang="ko-KR" altLang="en-US" sz="3600" b="1" dirty="0">
                <a:latin typeface="+mj-ea"/>
                <a:ea typeface="+mj-ea"/>
              </a:rPr>
              <a:t> 프로젝트 개요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1-1. </a:t>
            </a:r>
            <a:r>
              <a:rPr lang="ko-KR" altLang="en-US" sz="2800" dirty="0">
                <a:latin typeface="+mj-ea"/>
                <a:ea typeface="+mj-ea"/>
              </a:rPr>
              <a:t>프로젝트 개요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1-2. </a:t>
            </a:r>
            <a:r>
              <a:rPr lang="ko-KR" altLang="en-US" sz="2800" dirty="0">
                <a:latin typeface="+mj-ea"/>
                <a:ea typeface="+mj-ea"/>
              </a:rPr>
              <a:t>추진배경 및 필요성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1-3. </a:t>
            </a:r>
            <a:r>
              <a:rPr lang="ko-KR" altLang="en-US" sz="2800" dirty="0">
                <a:latin typeface="+mj-ea"/>
                <a:ea typeface="+mj-ea"/>
              </a:rPr>
              <a:t>개발 범위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1-4. </a:t>
            </a:r>
            <a:r>
              <a:rPr lang="ko-KR" altLang="en-US" sz="2800" dirty="0">
                <a:latin typeface="+mj-ea"/>
                <a:ea typeface="+mj-ea"/>
              </a:rPr>
              <a:t>기대효과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2. </a:t>
            </a:r>
            <a:r>
              <a:rPr lang="ko-KR" altLang="en-US" sz="3600" b="1" dirty="0">
                <a:latin typeface="+mj-ea"/>
                <a:ea typeface="+mj-ea"/>
              </a:rPr>
              <a:t>추진일정 및 역할 분담</a:t>
            </a:r>
            <a:endParaRPr lang="en-US" altLang="ko-KR" sz="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2-1. </a:t>
            </a:r>
            <a:r>
              <a:rPr lang="ko-KR" altLang="en-US" sz="2800" dirty="0">
                <a:latin typeface="+mj-ea"/>
                <a:ea typeface="+mj-ea"/>
              </a:rPr>
              <a:t>역할분담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2-2. </a:t>
            </a:r>
            <a:r>
              <a:rPr lang="ko-KR" altLang="en-US" sz="2800" dirty="0">
                <a:latin typeface="+mj-ea"/>
                <a:ea typeface="+mj-ea"/>
              </a:rPr>
              <a:t>추진일정</a:t>
            </a: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ED22E84-8803-1AF7-4C7B-B357C6AF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115" y="1492592"/>
            <a:ext cx="5384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 3" pitchFamily="18" charset="2"/>
              <a:buNone/>
            </a:pPr>
            <a:endParaRPr lang="en-US" altLang="ko-KR" sz="17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3600" b="1" dirty="0">
                <a:latin typeface="+mj-ea"/>
                <a:ea typeface="+mj-ea"/>
              </a:rPr>
              <a:t>3. </a:t>
            </a:r>
            <a:r>
              <a:rPr lang="ko-KR" altLang="en-US" sz="3600" b="1" dirty="0">
                <a:latin typeface="+mj-ea"/>
                <a:ea typeface="+mj-ea"/>
              </a:rPr>
              <a:t>개발 내용</a:t>
            </a: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36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j-ea"/>
                <a:ea typeface="+mj-ea"/>
              </a:rPr>
              <a:t>	3-1. </a:t>
            </a:r>
            <a:r>
              <a:rPr lang="ko-KR" altLang="en-US" dirty="0">
                <a:latin typeface="+mj-ea"/>
                <a:ea typeface="+mj-ea"/>
              </a:rPr>
              <a:t>개발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6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3-2. </a:t>
            </a:r>
            <a:r>
              <a:rPr lang="ko-KR" altLang="en-US" dirty="0">
                <a:latin typeface="+mj-ea"/>
                <a:ea typeface="+mj-ea"/>
              </a:rPr>
              <a:t>결과 내용</a:t>
            </a: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8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3600" b="1" dirty="0">
                <a:latin typeface="+mj-ea"/>
                <a:ea typeface="+mj-ea"/>
              </a:rPr>
              <a:t>4. </a:t>
            </a:r>
            <a:r>
              <a:rPr lang="ko-KR" altLang="en-US" sz="3600" b="1" dirty="0">
                <a:latin typeface="+mj-ea"/>
                <a:ea typeface="+mj-ea"/>
              </a:rPr>
              <a:t>결과 및 미래 예측</a:t>
            </a:r>
            <a:endParaRPr lang="en-US" altLang="ko-KR" sz="2400" b="1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j-ea"/>
                <a:ea typeface="+mj-ea"/>
              </a:rPr>
              <a:t>	4-1. </a:t>
            </a:r>
            <a:r>
              <a:rPr lang="ko-KR" altLang="en-US" dirty="0">
                <a:latin typeface="+mj-ea"/>
                <a:ea typeface="+mj-ea"/>
              </a:rPr>
              <a:t>결과 및 미래 예측</a:t>
            </a:r>
            <a:endParaRPr lang="ko-KR" altLang="en-US" sz="2800" dirty="0">
              <a:latin typeface="+mj-ea"/>
              <a:ea typeface="+mj-e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4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5A38F6-9B42-7472-9D47-A16F51EBA930}"/>
              </a:ext>
            </a:extLst>
          </p:cNvPr>
          <p:cNvSpPr txBox="1"/>
          <p:nvPr/>
        </p:nvSpPr>
        <p:spPr>
          <a:xfrm>
            <a:off x="4438835" y="1970842"/>
            <a:ext cx="39328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END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5318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 프로젝트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98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DDF75-7369-26F6-DE44-E36A08A9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1-1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프로젝트 개요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D9239D7-FEE1-22D1-179B-C0C54302D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835815"/>
              </p:ext>
            </p:extLst>
          </p:nvPr>
        </p:nvGraphicFramePr>
        <p:xfrm>
          <a:off x="683418" y="1216152"/>
          <a:ext cx="10825163" cy="4901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99049">
                  <a:extLst>
                    <a:ext uri="{9D8B030D-6E8A-4147-A177-3AD203B41FA5}">
                      <a16:colId xmlns:a16="http://schemas.microsoft.com/office/drawing/2014/main" val="276808364"/>
                    </a:ext>
                  </a:extLst>
                </a:gridCol>
                <a:gridCol w="8126114">
                  <a:extLst>
                    <a:ext uri="{9D8B030D-6E8A-4147-A177-3AD203B41FA5}">
                      <a16:colId xmlns:a16="http://schemas.microsoft.com/office/drawing/2014/main" val="2967693489"/>
                    </a:ext>
                  </a:extLst>
                </a:gridCol>
              </a:tblGrid>
              <a:tr h="95176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인천광역시 인구 공공데이터 분석을 통한 미래 예측</a:t>
                      </a:r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980197"/>
                  </a:ext>
                </a:extLst>
              </a:tr>
              <a:tr h="749458"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2023.05.17 ~ 2023.06.20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320943"/>
                  </a:ext>
                </a:extLst>
              </a:tr>
              <a:tr h="2591271">
                <a:tc>
                  <a:txBody>
                    <a:bodyPr/>
                    <a:lstStyle/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2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48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주요 개발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수집 </a:t>
                      </a: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&amp;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정제된 데이터 분석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457200" indent="-457200" algn="l" latinLnBrk="1">
                        <a:buAutoNum type="arabicPeriod"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데이터 탐색적 분석 및 결과 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 결과 시각화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4. </a:t>
                      </a:r>
                      <a:r>
                        <a:rPr lang="ko-KR" altLang="en-US" sz="2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분석모델을 사용한 미래 예측 및 결과도출</a:t>
                      </a: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2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39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3B21-D852-6C3F-57B2-DD907B0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1-2</a:t>
            </a:r>
            <a:r>
              <a:rPr lang="en-US" altLang="ko-KR" sz="4400" b="1" dirty="0">
                <a:latin typeface="+mj-ea"/>
                <a:ea typeface="+mj-ea"/>
              </a:rPr>
              <a:t>. </a:t>
            </a:r>
            <a:r>
              <a:rPr lang="ko-KR" altLang="en-US" sz="4400" b="1" dirty="0">
                <a:latin typeface="+mj-ea"/>
                <a:ea typeface="+mj-ea"/>
              </a:rPr>
              <a:t>추진배경 및 필요성</a:t>
            </a:r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724058A-5D7D-12D3-79AC-8AECE40275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87164" y="1509750"/>
            <a:ext cx="11408914" cy="400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1.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정책 수립 및 개발의 기반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정책 수립 및 개발에 필요한 기반을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2.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사회적 문제와 고려 사항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특성을 파악하고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고려한 정책 마련이 가능하다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3.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자원 분배의 효율성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구성에 따라 자원의 분배와 서비스 개발을 효율적으로 계획할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4.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미래 대비책 마련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인천광역시의 인구 변화에 대한 예측과 대비책 마련을 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5.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데이터 기반의 의사결정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: </a:t>
            </a:r>
            <a:r>
              <a:rPr lang="ko-KR" altLang="en-US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다양한 분야에서 데이터 기반의 의사결정을 진행할 수 있다</a:t>
            </a:r>
            <a:r>
              <a:rPr lang="en-US" altLang="ko-KR" sz="1800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</a:endParaRP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인천광역시 성별 및 인구분포에 대한 조사는 위와 같은 배경과 필요성을 가지고 있으며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,</a:t>
            </a:r>
          </a:p>
          <a:p>
            <a:pPr marL="0" marR="0" indent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이를 통해 인천광역시의 지속적인 발전과 사회적 평등을 추구하는 데 기여할 수 있다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</a:rPr>
              <a:t>.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A7DE-6C69-6DE8-AEDD-47130689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1-3. </a:t>
            </a:r>
            <a:r>
              <a:rPr lang="ko-KR" altLang="en-US" b="1" dirty="0">
                <a:latin typeface="+mj-ea"/>
              </a:rPr>
              <a:t>개발 범위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86AA09-B653-D3F7-D543-554A68ACC6E4}"/>
              </a:ext>
            </a:extLst>
          </p:cNvPr>
          <p:cNvSpPr/>
          <p:nvPr/>
        </p:nvSpPr>
        <p:spPr>
          <a:xfrm>
            <a:off x="476250" y="1379621"/>
            <a:ext cx="3595688" cy="4700587"/>
          </a:xfrm>
          <a:prstGeom prst="rect">
            <a:avLst/>
          </a:prstGeom>
          <a:solidFill>
            <a:srgbClr val="FFFFCC">
              <a:alpha val="78824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D1FAFD-A9EC-01C3-0821-FAF96A55FA9C}"/>
              </a:ext>
            </a:extLst>
          </p:cNvPr>
          <p:cNvSpPr/>
          <p:nvPr/>
        </p:nvSpPr>
        <p:spPr>
          <a:xfrm>
            <a:off x="4298156" y="1379621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9E6DC4-9451-1465-95EC-F3B1E10422D4}"/>
              </a:ext>
            </a:extLst>
          </p:cNvPr>
          <p:cNvSpPr/>
          <p:nvPr/>
        </p:nvSpPr>
        <p:spPr>
          <a:xfrm>
            <a:off x="8120062" y="1379622"/>
            <a:ext cx="3595688" cy="4700587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56427E-4C8C-B7E5-B68C-3E0AFE381E54}"/>
              </a:ext>
            </a:extLst>
          </p:cNvPr>
          <p:cNvSpPr/>
          <p:nvPr/>
        </p:nvSpPr>
        <p:spPr>
          <a:xfrm>
            <a:off x="8234362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103ED-7C2B-E555-9FC8-3480B5EBAC6A}"/>
              </a:ext>
            </a:extLst>
          </p:cNvPr>
          <p:cNvSpPr txBox="1"/>
          <p:nvPr/>
        </p:nvSpPr>
        <p:spPr>
          <a:xfrm>
            <a:off x="609600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수집 방법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C2E16-D56E-CADB-4292-8651C00AD27E}"/>
              </a:ext>
            </a:extLst>
          </p:cNvPr>
          <p:cNvSpPr txBox="1"/>
          <p:nvPr/>
        </p:nvSpPr>
        <p:spPr>
          <a:xfrm>
            <a:off x="4421981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빅데이터 자료 정제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7A99D-CC40-8533-094A-31AB1220CAC8}"/>
              </a:ext>
            </a:extLst>
          </p:cNvPr>
          <p:cNvSpPr txBox="1"/>
          <p:nvPr/>
        </p:nvSpPr>
        <p:spPr>
          <a:xfrm>
            <a:off x="8234362" y="1472244"/>
            <a:ext cx="3348038" cy="543418"/>
          </a:xfrm>
          <a:prstGeom prst="rect">
            <a:avLst/>
          </a:prstGeom>
          <a:solidFill>
            <a:srgbClr val="FFFFC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/>
              <a:t>시스템 구축 환경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2014F5-5913-CF88-826F-2076E9B0010C}"/>
              </a:ext>
            </a:extLst>
          </p:cNvPr>
          <p:cNvSpPr txBox="1"/>
          <p:nvPr/>
        </p:nvSpPr>
        <p:spPr>
          <a:xfrm>
            <a:off x="8374855" y="2413278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커뮤니케이션 환경</a:t>
            </a:r>
            <a:endParaRPr lang="en-US" altLang="ko-KR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AD93F7-9069-B47A-03C6-987B65A28AAB}"/>
              </a:ext>
            </a:extLst>
          </p:cNvPr>
          <p:cNvSpPr txBox="1"/>
          <p:nvPr/>
        </p:nvSpPr>
        <p:spPr>
          <a:xfrm>
            <a:off x="8374854" y="3888307"/>
            <a:ext cx="3067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구현 환경</a:t>
            </a:r>
            <a:endParaRPr lang="en-US" altLang="ko-KR" sz="2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D5251D-37E5-382B-EB16-9197268DBDA9}"/>
              </a:ext>
            </a:extLst>
          </p:cNvPr>
          <p:cNvSpPr/>
          <p:nvPr/>
        </p:nvSpPr>
        <p:spPr>
          <a:xfrm>
            <a:off x="4421981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6E82-7B71-B5C6-09C5-0246A23D1B17}"/>
              </a:ext>
            </a:extLst>
          </p:cNvPr>
          <p:cNvSpPr txBox="1"/>
          <p:nvPr/>
        </p:nvSpPr>
        <p:spPr>
          <a:xfrm>
            <a:off x="4650610" y="2964977"/>
            <a:ext cx="33950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탐색적 데이터 분석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시각화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모델 구축</a:t>
            </a:r>
            <a:endParaRPr lang="en-US" altLang="ko-KR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628A76-9436-DFC9-EBC1-AB11685F1FD1}"/>
              </a:ext>
            </a:extLst>
          </p:cNvPr>
          <p:cNvSpPr/>
          <p:nvPr/>
        </p:nvSpPr>
        <p:spPr>
          <a:xfrm>
            <a:off x="609600" y="2108284"/>
            <a:ext cx="3348038" cy="38610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F778AB-A4D7-ED30-D46F-379F4AE6F270}"/>
              </a:ext>
            </a:extLst>
          </p:cNvPr>
          <p:cNvSpPr txBox="1"/>
          <p:nvPr/>
        </p:nvSpPr>
        <p:spPr>
          <a:xfrm>
            <a:off x="681204" y="3085126"/>
            <a:ext cx="314877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2400" dirty="0"/>
              <a:t>공공기관에서 제공하는 공공 데이터 활용</a:t>
            </a:r>
            <a:endParaRPr lang="en-US" altLang="ko-KR" sz="2400" dirty="0"/>
          </a:p>
          <a:p>
            <a:pPr algn="ctr" fontAlgn="base"/>
            <a:endParaRPr lang="ko-KR" altLang="en-US" sz="2000" b="1" dirty="0"/>
          </a:p>
          <a:p>
            <a:pPr algn="ctr" fontAlgn="base"/>
            <a:r>
              <a:rPr lang="ko-KR" altLang="en-US" dirty="0"/>
              <a:t>인천광역시 인구 </a:t>
            </a:r>
            <a:r>
              <a:rPr lang="en-US" altLang="ko-KR" dirty="0"/>
              <a:t>(</a:t>
            </a:r>
            <a:r>
              <a:rPr lang="ko-KR" altLang="en-US" dirty="0"/>
              <a:t>연도별</a:t>
            </a:r>
            <a:r>
              <a:rPr lang="en-US" altLang="ko-KR" dirty="0"/>
              <a:t>)</a:t>
            </a:r>
          </a:p>
          <a:p>
            <a:pPr algn="ctr" fontAlgn="base"/>
            <a:r>
              <a:rPr lang="en-US" altLang="ko-KR" dirty="0"/>
              <a:t>(DATA.GO.KR)</a:t>
            </a:r>
            <a:endParaRPr lang="ko-KR" altLang="en-US" dirty="0"/>
          </a:p>
          <a:p>
            <a:pPr algn="ctr" fontAlgn="base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8D6A04E-62A5-801C-EBF2-D4BBD2C0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39" y="2826301"/>
            <a:ext cx="840254" cy="840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28AC28A-2915-23EA-4A14-28A21F25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33" y="2813388"/>
            <a:ext cx="840254" cy="840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854DEAF-0A06-3738-5C5B-F1392D674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7" y="2826628"/>
            <a:ext cx="1256969" cy="8402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95BA53-A6FD-9CAE-AC01-1ACE99D63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34" y="4321271"/>
            <a:ext cx="1564873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1F7E47F-881F-AC13-1A05-7FE6D6283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12" y="5106987"/>
            <a:ext cx="1540695" cy="67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4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5A03-5ED6-9CC5-C20F-0015BB90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ea"/>
              </a:rPr>
              <a:t>1-4.</a:t>
            </a:r>
            <a:r>
              <a:rPr lang="ko-KR" altLang="en-US" b="1" dirty="0">
                <a:latin typeface="+mj-ea"/>
              </a:rPr>
              <a:t>기대효과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047F96-0AAE-3A6B-63F9-85A85AC3D7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17303" y="2476527"/>
            <a:ext cx="8688276" cy="190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연도별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445770" marR="0" indent="-44577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인천광역시의 미래 인구 파악이 가능하다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87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C50A8-DA9F-175E-C07B-182B0A7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2857500"/>
            <a:ext cx="8193024" cy="1143000"/>
          </a:xfrm>
        </p:spPr>
        <p:txBody>
          <a:bodyPr>
            <a:normAutofit/>
          </a:bodyPr>
          <a:lstStyle/>
          <a:p>
            <a:r>
              <a:rPr lang="en-US" altLang="ko-KR" sz="4400" b="1" dirty="0">
                <a:latin typeface="+mj-ea"/>
                <a:ea typeface="+mj-ea"/>
              </a:rPr>
              <a:t>2. </a:t>
            </a:r>
            <a:r>
              <a:rPr lang="ko-KR" altLang="en-US" sz="4400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</a:rPr>
              <a:t>추진 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47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1DFDC-F62B-4B00-60CF-A10AECA8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137321"/>
            <a:ext cx="8193024" cy="1143000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2-3. </a:t>
            </a:r>
            <a:r>
              <a:rPr lang="ko-KR" altLang="en-US" b="1" dirty="0">
                <a:latin typeface="+mj-ea"/>
              </a:rPr>
              <a:t>역할분담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E80397-89A2-C921-C96B-EED10F0F6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46427"/>
              </p:ext>
            </p:extLst>
          </p:nvPr>
        </p:nvGraphicFramePr>
        <p:xfrm>
          <a:off x="885374" y="1114697"/>
          <a:ext cx="10264497" cy="524712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144821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68521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434461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051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선종호</a:t>
                      </a:r>
                      <a:endParaRPr lang="ko-KR" altLang="en-US" sz="1800" b="0" i="0" u="none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</a:rPr>
                        <a:t>팀장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1667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박채린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시각화용 데이터 정리 및 시각화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계획서 및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PPT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결과 보고서 양식 작성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506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최민호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데이터 정제 및 정규화</a:t>
                      </a:r>
                      <a:endParaRPr lang="ko-KR" altLang="en-US" sz="1600" b="1" i="0" kern="1200" dirty="0">
                        <a:ln w="12700">
                          <a:solidFill>
                            <a:srgbClr val="939597"/>
                          </a:solidFill>
                          <a:prstDash val="solid"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>
                          <a:outerShdw dist="38100" dir="2640000" algn="bl" rotWithShape="0">
                            <a:srgbClr val="939597"/>
                          </a:outerShdw>
                        </a:effectLst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모델 구축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▶</a:t>
                      </a:r>
                      <a:r>
                        <a:rPr lang="ko-KR" altLang="en-US" sz="1600" b="1" i="0" kern="1200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발표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450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606</TotalTime>
  <Words>621</Words>
  <Application>Microsoft Office PowerPoint</Application>
  <PresentationFormat>와이드스크린</PresentationFormat>
  <Paragraphs>167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함초롬돋움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인천광역시 인구 공공데이터 분석을 통한  미래 예측</vt:lpstr>
      <vt:lpstr>목차</vt:lpstr>
      <vt:lpstr>1.  프로젝트 개요</vt:lpstr>
      <vt:lpstr>1-1. 프로젝트 개요</vt:lpstr>
      <vt:lpstr>1-2. 추진배경 및 필요성</vt:lpstr>
      <vt:lpstr>1-3. 개발 범위</vt:lpstr>
      <vt:lpstr>1-4.기대효과</vt:lpstr>
      <vt:lpstr>2.  추진 방안</vt:lpstr>
      <vt:lpstr>2-3. 역할분담</vt:lpstr>
      <vt:lpstr>2-4. 추진일정</vt:lpstr>
      <vt:lpstr>3.개발내용</vt:lpstr>
      <vt:lpstr>3-1.개발내용</vt:lpstr>
      <vt:lpstr>데이터 정제</vt:lpstr>
      <vt:lpstr>데이터 시각화</vt:lpstr>
      <vt:lpstr>데이터 시각화</vt:lpstr>
      <vt:lpstr>모델 구축</vt:lpstr>
      <vt:lpstr>모델 구축</vt:lpstr>
      <vt:lpstr>4. 미래 예측</vt:lpstr>
      <vt:lpstr>4-1.결론 및 미래 예측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코로나 확진 비율과 숙박업과의 비교를 통한 영향조사 및 숙박업의 미래 예측</dc:title>
  <dc:creator>tjswhdgh98@nate.com</dc:creator>
  <cp:lastModifiedBy>민호 최</cp:lastModifiedBy>
  <cp:revision>43</cp:revision>
  <dcterms:created xsi:type="dcterms:W3CDTF">2023-05-30T08:26:24Z</dcterms:created>
  <dcterms:modified xsi:type="dcterms:W3CDTF">2023-06-21T01:07:46Z</dcterms:modified>
</cp:coreProperties>
</file>