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7"/>
  </p:notesMasterIdLst>
  <p:sldIdLst>
    <p:sldId id="256" r:id="rId2"/>
    <p:sldId id="258" r:id="rId3"/>
    <p:sldId id="296" r:id="rId4"/>
    <p:sldId id="299" r:id="rId5"/>
    <p:sldId id="297" r:id="rId6"/>
    <p:sldId id="298" r:id="rId7"/>
    <p:sldId id="300" r:id="rId8"/>
    <p:sldId id="288" r:id="rId9"/>
    <p:sldId id="270" r:id="rId10"/>
    <p:sldId id="301" r:id="rId11"/>
    <p:sldId id="302" r:id="rId12"/>
    <p:sldId id="290" r:id="rId13"/>
    <p:sldId id="303" r:id="rId14"/>
    <p:sldId id="304" r:id="rId15"/>
    <p:sldId id="282" r:id="rId16"/>
  </p:sldIdLst>
  <p:sldSz cx="12192000" cy="6858000"/>
  <p:notesSz cx="6858000" cy="9144000"/>
  <p:embeddedFontLst>
    <p:embeddedFont>
      <p:font typeface="함초롬돋움" panose="020B0604000101010101" pitchFamily="50" charset="-127"/>
      <p:regular r:id="rId18"/>
      <p:bold r:id="rId19"/>
    </p:embeddedFont>
    <p:embeddedFont>
      <p:font typeface="함초롬바탕" panose="02030604000101010101" pitchFamily="18" charset="-127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HY견고딕" panose="02030600000101010101" pitchFamily="18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휴먼둥근헤드라인" panose="02030504000101010101" pitchFamily="18" charset="-127"/>
      <p:regular r:id="rId31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5" autoAdjust="0"/>
    <p:restoredTop sz="94660"/>
  </p:normalViewPr>
  <p:slideViewPr>
    <p:cSldViewPr>
      <p:cViewPr varScale="1">
        <p:scale>
          <a:sx n="46" d="100"/>
          <a:sy n="46" d="100"/>
        </p:scale>
        <p:origin x="58" y="922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2023-06-22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956159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박채린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최민호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선종호 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731404" y="2365139"/>
            <a:ext cx="11131908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인천광역시 인구 공공데이터 분석 및 미래 예측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②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분석 결과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시각화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C32AF9-3A16-AE92-49B1-32A4A758C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7"/>
          <a:stretch/>
        </p:blipFill>
        <p:spPr>
          <a:xfrm>
            <a:off x="646434" y="1766656"/>
            <a:ext cx="7050505" cy="40355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6D96EA-9C8C-8EBF-2299-581AE88AA933}"/>
              </a:ext>
            </a:extLst>
          </p:cNvPr>
          <p:cNvSpPr txBox="1"/>
          <p:nvPr/>
        </p:nvSpPr>
        <p:spPr>
          <a:xfrm>
            <a:off x="8442641" y="1819525"/>
            <a:ext cx="2654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연도별 인구 비교</a:t>
            </a:r>
            <a:endParaRPr lang="en-US" altLang="ko-KR" dirty="0"/>
          </a:p>
          <a:p>
            <a:pPr algn="ctr"/>
            <a:r>
              <a:rPr lang="en-US" altLang="ko-KR" dirty="0"/>
              <a:t>&amp;</a:t>
            </a:r>
          </a:p>
          <a:p>
            <a:pPr algn="ctr"/>
            <a:r>
              <a:rPr lang="ko-KR" altLang="en-US" dirty="0"/>
              <a:t>연도별 성별 인구 비교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1110195-8FBE-B591-C957-5DE654D392C1}"/>
              </a:ext>
            </a:extLst>
          </p:cNvPr>
          <p:cNvSpPr/>
          <p:nvPr/>
        </p:nvSpPr>
        <p:spPr>
          <a:xfrm>
            <a:off x="7947710" y="3046863"/>
            <a:ext cx="381740" cy="29296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E8DAA-CB81-50D3-D708-BC1FCAA8D9B0}"/>
              </a:ext>
            </a:extLst>
          </p:cNvPr>
          <p:cNvSpPr txBox="1"/>
          <p:nvPr/>
        </p:nvSpPr>
        <p:spPr>
          <a:xfrm>
            <a:off x="8500345" y="3019854"/>
            <a:ext cx="32492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연도별 총인구 변화는 거의 없는 수준이다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성별 비교 결과 남녀 비율의 차이는 거의 없다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미미한 차이이지만 남자의 비율의 조금씩은 줄어들어 남녀비율이 역전될 가능성이 보인다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799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②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분석 결과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시각화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6A7E0D-FF0E-EADB-3703-1F1DE406D23A}"/>
              </a:ext>
            </a:extLst>
          </p:cNvPr>
          <p:cNvSpPr txBox="1"/>
          <p:nvPr/>
        </p:nvSpPr>
        <p:spPr>
          <a:xfrm>
            <a:off x="8743401" y="1778204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연도별 연령별 인구 비교</a:t>
            </a:r>
            <a:endParaRPr lang="en-US" altLang="ko-KR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D666653-F59A-4F9E-F3D6-DA29BBC60BA6}"/>
              </a:ext>
            </a:extLst>
          </p:cNvPr>
          <p:cNvSpPr/>
          <p:nvPr/>
        </p:nvSpPr>
        <p:spPr>
          <a:xfrm>
            <a:off x="8060021" y="2619795"/>
            <a:ext cx="381740" cy="29296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A7169-331B-0156-C425-55CBA96738B2}"/>
              </a:ext>
            </a:extLst>
          </p:cNvPr>
          <p:cNvSpPr txBox="1"/>
          <p:nvPr/>
        </p:nvSpPr>
        <p:spPr>
          <a:xfrm>
            <a:off x="8513482" y="2619795"/>
            <a:ext cx="343565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결론</a:t>
            </a:r>
            <a:endParaRPr lang="en-US" altLang="ko-KR" b="1" dirty="0"/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전체적으로 </a:t>
            </a:r>
            <a:r>
              <a:rPr lang="en-US" altLang="ko-KR" sz="1600" dirty="0"/>
              <a:t>40~50</a:t>
            </a:r>
            <a:r>
              <a:rPr lang="ko-KR" altLang="en-US" sz="1600" dirty="0"/>
              <a:t>대까지는 상승세의 인구 변화를 보이다가 </a:t>
            </a:r>
            <a:r>
              <a:rPr lang="en-US" altLang="ko-KR" sz="1600" dirty="0"/>
              <a:t>50</a:t>
            </a:r>
            <a:r>
              <a:rPr lang="ko-KR" altLang="en-US" sz="1600" dirty="0"/>
              <a:t>대 이후부터는 인구가 감소하는 형태이다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FF0000"/>
                </a:solidFill>
              </a:rPr>
              <a:t>25</a:t>
            </a:r>
            <a:r>
              <a:rPr lang="ko-KR" altLang="en-US" sz="1600" dirty="0">
                <a:solidFill>
                  <a:srgbClr val="FF0000"/>
                </a:solidFill>
              </a:rPr>
              <a:t>세 이하의 인구 변화와 </a:t>
            </a:r>
            <a:r>
              <a:rPr lang="en-US" altLang="ko-KR" sz="1600" dirty="0">
                <a:solidFill>
                  <a:srgbClr val="FF0000"/>
                </a:solidFill>
              </a:rPr>
              <a:t>30~40</a:t>
            </a:r>
            <a:r>
              <a:rPr lang="ko-KR" altLang="en-US" sz="1600" dirty="0">
                <a:solidFill>
                  <a:srgbClr val="FF0000"/>
                </a:solidFill>
              </a:rPr>
              <a:t>대 인구 변화를  살펴보면 연도별로 인구가 점점 감소하는 형태를 보이고 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0070C0"/>
                </a:solidFill>
              </a:rPr>
              <a:t>60</a:t>
            </a:r>
            <a:r>
              <a:rPr lang="ko-KR" altLang="en-US" sz="1600" dirty="0">
                <a:solidFill>
                  <a:srgbClr val="0070C0"/>
                </a:solidFill>
              </a:rPr>
              <a:t>대 이후 부터의 인구 변화를 살펴보면 점점 증가하는 형태를 보이고 있다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B7A003-25DB-76AF-0B3D-3F2FE7FA1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0"/>
          <a:stretch/>
        </p:blipFill>
        <p:spPr>
          <a:xfrm>
            <a:off x="339526" y="1221850"/>
            <a:ext cx="7840539" cy="47052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24A80D-A895-1023-7097-C0699CC872B6}"/>
              </a:ext>
            </a:extLst>
          </p:cNvPr>
          <p:cNvSpPr txBox="1"/>
          <p:nvPr/>
        </p:nvSpPr>
        <p:spPr>
          <a:xfrm>
            <a:off x="938598" y="1612558"/>
            <a:ext cx="4152737" cy="369331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AE87DB-A912-F03E-7B7B-B2F75480F67B}"/>
              </a:ext>
            </a:extLst>
          </p:cNvPr>
          <p:cNvSpPr txBox="1"/>
          <p:nvPr/>
        </p:nvSpPr>
        <p:spPr>
          <a:xfrm>
            <a:off x="5979530" y="1806101"/>
            <a:ext cx="2095131" cy="403305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18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③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</a:t>
            </a: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F70C571-C696-F288-F8EC-FF8CF5A9158A}"/>
              </a:ext>
            </a:extLst>
          </p:cNvPr>
          <p:cNvSpPr/>
          <p:nvPr/>
        </p:nvSpPr>
        <p:spPr>
          <a:xfrm>
            <a:off x="7931825" y="2849032"/>
            <a:ext cx="381740" cy="29296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AA017-59A1-72D3-951D-834C93FCD439}"/>
              </a:ext>
            </a:extLst>
          </p:cNvPr>
          <p:cNvSpPr txBox="1"/>
          <p:nvPr/>
        </p:nvSpPr>
        <p:spPr>
          <a:xfrm>
            <a:off x="8334280" y="2849032"/>
            <a:ext cx="3635407" cy="2731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결론</a:t>
            </a:r>
            <a:endParaRPr lang="en-US" altLang="ko-KR" b="1" dirty="0"/>
          </a:p>
          <a:p>
            <a:endParaRPr lang="en-US" altLang="ko-KR" dirty="0"/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인구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명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과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구성비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(%)'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간에는 매우 강한 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선형 관계가 있으며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인구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명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)’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증가할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수록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구성비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(%)'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도 증가하는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경향이 있습니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남녀 구성비의 차이는 거의 발생되지 않는다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E9A5F-FC9D-30DC-1A2F-0A9183593CCA}"/>
              </a:ext>
            </a:extLst>
          </p:cNvPr>
          <p:cNvSpPr txBox="1"/>
          <p:nvPr/>
        </p:nvSpPr>
        <p:spPr>
          <a:xfrm>
            <a:off x="8428975" y="2038263"/>
            <a:ext cx="315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전체적 인구 상관관계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3C57EB-F0E8-C827-C9E9-B24E2762F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"/>
          <a:stretch/>
        </p:blipFill>
        <p:spPr>
          <a:xfrm>
            <a:off x="479376" y="1195753"/>
            <a:ext cx="4355503" cy="34283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17520E-A32A-CD94-FD85-76C4A35800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2"/>
          <a:stretch/>
        </p:blipFill>
        <p:spPr>
          <a:xfrm>
            <a:off x="3091666" y="3429000"/>
            <a:ext cx="4728835" cy="29594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72B6AE-D435-BCA3-F11A-10BD28B61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12" y="2486714"/>
            <a:ext cx="21621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③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</a:t>
            </a: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83F98A-75EC-3886-780B-E2FA15DA0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225" y="1314785"/>
            <a:ext cx="4730707" cy="38150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25BFC6-1481-6D4F-B4C7-9EBD14D5D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6" y="1314785"/>
            <a:ext cx="4649318" cy="38150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ECC09B-F396-4DFF-4F88-82162315BBDD}"/>
              </a:ext>
            </a:extLst>
          </p:cNvPr>
          <p:cNvSpPr txBox="1"/>
          <p:nvPr/>
        </p:nvSpPr>
        <p:spPr>
          <a:xfrm>
            <a:off x="1144864" y="5402676"/>
            <a:ext cx="994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남자의 분포도가 여자의 분포도에 비해 인구가 높을수록 인구가 밀집되어 있는 것이 확인된다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전체적으로 인구가 높을수록 분포도가 밀집되어 있는 현상이 나타난다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849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63452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④ 미래 예측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4A51495-A50E-1652-768A-D8BDF5082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452" y="1563759"/>
            <a:ext cx="9698978" cy="4206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buFontTx/>
              <a:buNone/>
            </a:pPr>
            <a:r>
              <a:rPr lang="ko-KR" altLang="ko-KR" sz="2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lang="en-US" altLang="ko-KR" sz="2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전체적인 인구 변화는 없을 것으로 예상된다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>
              <a:ea typeface="맑은 고딕" panose="020B0503020000020004" pitchFamily="50" charset="-127"/>
            </a:endParaRPr>
          </a:p>
          <a:p>
            <a:pPr marL="0" indent="0" latinLnBrk="0">
              <a:lnSpc>
                <a:spcPct val="200000"/>
              </a:lnSpc>
              <a:buFontTx/>
              <a:buNone/>
            </a:pPr>
            <a:r>
              <a:rPr lang="ko-KR" altLang="ko-KR" sz="2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인구가 증가할 수록 구성비는 증가할 것이다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latinLnBrk="0">
              <a:lnSpc>
                <a:spcPct val="200000"/>
              </a:lnSpc>
              <a:buFontTx/>
              <a:buNone/>
            </a:pPr>
            <a:r>
              <a:rPr lang="ko-KR" altLang="ko-KR" sz="2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남녀 비율의 차이는 없을 것으로 예상된다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latinLnBrk="0">
              <a:lnSpc>
                <a:spcPct val="200000"/>
              </a:lnSpc>
              <a:buFontTx/>
              <a:buNone/>
            </a:pPr>
            <a:r>
              <a:rPr lang="ko-KR" altLang="ko-KR" sz="2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젊은 연령대의 인구는 줄어드는 반면 높은 연령대의 인구는 증가하는 추세로 보았을 때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0">
              <a:lnSpc>
                <a:spcPct val="200000"/>
              </a:lnSpc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고령화 문제가 심해질 것으로 예상된다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latinLnBrk="0">
              <a:lnSpc>
                <a:spcPct val="200000"/>
              </a:lnSpc>
              <a:buFontTx/>
              <a:buNone/>
            </a:pPr>
            <a:r>
              <a:rPr lang="ko-KR" altLang="ko-KR" sz="2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인구가 높은지역에 인구가 몰려드는 현상도 지속될 것으로 예상된다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921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64392" y="1229676"/>
            <a:ext cx="1020767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아쉬운 점</a:t>
            </a:r>
            <a:endParaRPr lang="en-US" altLang="ko-KR" b="1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B3CF9-8102-402E-76CB-8E937E6E4586}"/>
              </a:ext>
            </a:extLst>
          </p:cNvPr>
          <p:cNvSpPr txBox="1"/>
          <p:nvPr/>
        </p:nvSpPr>
        <p:spPr>
          <a:xfrm>
            <a:off x="1164392" y="3653581"/>
            <a:ext cx="1020767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미래 방향성</a:t>
            </a:r>
            <a:endParaRPr lang="en-US" altLang="ko-KR" b="1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B94A9-B365-EA38-EB81-FC51F42729FB}"/>
              </a:ext>
            </a:extLst>
          </p:cNvPr>
          <p:cNvSpPr txBox="1"/>
          <p:nvPr/>
        </p:nvSpPr>
        <p:spPr>
          <a:xfrm>
            <a:off x="605817" y="358465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95FA4-7932-7FEE-3964-2BCCCE9C9B80}"/>
              </a:ext>
            </a:extLst>
          </p:cNvPr>
          <p:cNvSpPr txBox="1"/>
          <p:nvPr/>
        </p:nvSpPr>
        <p:spPr>
          <a:xfrm>
            <a:off x="1109873" y="2079011"/>
            <a:ext cx="9846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젊은 연령대의 인구가 줄어들고 고령화 문제가 심해는 부분의 결과 </a:t>
            </a:r>
            <a:r>
              <a:rPr lang="en-US" altLang="ko-KR" dirty="0"/>
              <a:t>(</a:t>
            </a:r>
            <a:r>
              <a:rPr lang="ko-KR" altLang="en-US" dirty="0"/>
              <a:t>당연한 결과 </a:t>
            </a:r>
            <a:r>
              <a:rPr lang="en-US" altLang="ko-KR" dirty="0"/>
              <a:t>)</a:t>
            </a:r>
            <a:r>
              <a:rPr lang="ko-KR" altLang="en-US" dirty="0"/>
              <a:t>를 제외하면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나머지의 결과에서는 유의미한 결과를 도출하지 못하였다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FC62C-A74E-65DD-9D35-F2ADC84C41C5}"/>
              </a:ext>
            </a:extLst>
          </p:cNvPr>
          <p:cNvSpPr txBox="1"/>
          <p:nvPr/>
        </p:nvSpPr>
        <p:spPr>
          <a:xfrm>
            <a:off x="1159492" y="4743586"/>
            <a:ext cx="982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젊은 연령대의 인구가 줄어드는 이유에 관하여 조사를 하여 문제를 인식하고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예방안을 구축하고자 한다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graphicFrame>
        <p:nvGraphicFramePr>
          <p:cNvPr id="2" name="내용 개체 틀 5">
            <a:extLst>
              <a:ext uri="{FF2B5EF4-FFF2-40B4-BE49-F238E27FC236}">
                <a16:creationId xmlns:a16="http://schemas.microsoft.com/office/drawing/2014/main" id="{C7C3355F-58CD-6798-C4A1-29E8FAB038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014498"/>
              </p:ext>
            </p:extLst>
          </p:nvPr>
        </p:nvGraphicFramePr>
        <p:xfrm>
          <a:off x="683418" y="1216152"/>
          <a:ext cx="10825163" cy="490161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99049">
                  <a:extLst>
                    <a:ext uri="{9D8B030D-6E8A-4147-A177-3AD203B41FA5}">
                      <a16:colId xmlns:a16="http://schemas.microsoft.com/office/drawing/2014/main" val="276808364"/>
                    </a:ext>
                  </a:extLst>
                </a:gridCol>
                <a:gridCol w="8126114">
                  <a:extLst>
                    <a:ext uri="{9D8B030D-6E8A-4147-A177-3AD203B41FA5}">
                      <a16:colId xmlns:a16="http://schemas.microsoft.com/office/drawing/2014/main" val="2967693489"/>
                    </a:ext>
                  </a:extLst>
                </a:gridCol>
              </a:tblGrid>
              <a:tr h="951761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프로젝트 이름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인천광역시 인구 공공데이터 분석을 통한 미래 예측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80197"/>
                  </a:ext>
                </a:extLst>
              </a:tr>
              <a:tr h="749458"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2023.05.17 ~ 2023.06.20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320943"/>
                  </a:ext>
                </a:extLst>
              </a:tr>
              <a:tr h="2591271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4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주요 개발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수집 </a:t>
                      </a: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&amp;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정제된 데이터 분석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457200" indent="-457200" algn="l" latinLnBrk="1">
                        <a:buAutoNum type="arabicPeriod"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데이터 탐색적 분석 및 결과 도출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분석 결과 시각화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분석모델을 사용한 미래 예측 및 결과도출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399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8C7745E-FFE1-9B73-B88A-E2505CBC4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78" y="1024184"/>
            <a:ext cx="11408914" cy="400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1.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정책 수립 및 개발의 기반 마련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: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인천광역시의 정책 수립 및 개발에 필요한 기반을 마련이 가능하다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pPr marL="0" indent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2.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사회적 문제와 고려 사항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: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인천광역시의 인구 특성을 파악하고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,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이를 고려한 정책 마련이 가능하다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pPr marL="0" indent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3.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자원 분배의 효율성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: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인천광역시의 인구 구성에 따라 자원의 분배와 서비스 개발을 효율적으로 계획할 수 있다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pPr marL="0" indent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4.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미래 대비책 마련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: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인천광역시의 인구 변화에 대한 예측과 대비책 마련을 할 수 있다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pPr marL="0" indent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5.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데이터 기반의 의사결정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: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다양한 분야에서 데이터 기반의 의사결정을 진행할 수 있다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pPr marL="0" indent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ko-KR" sz="1800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0" indent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18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인천광역시 성별 및 인구분포에 대한 조사는 위와 같은 배경과 필요성을 가지고 있으며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,</a:t>
            </a:r>
          </a:p>
          <a:p>
            <a:pPr marL="0" indent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18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이를 통해 인천광역시의 지속적인 발전과 사회적 평등을 추구하는 데 기여할 수 있다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  <a:endParaRPr lang="ko-KR" altLang="en-US" sz="18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7E9BC4-B0B1-C3A7-C71A-58C800FB2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39" y="5029639"/>
            <a:ext cx="6678110" cy="1451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445770" indent="-44577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인천광역시의 연도별 인구 파악이 가능하다</a:t>
            </a: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445770" indent="-44577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인천광역시의 미래 인구 파악이 가능하다</a:t>
            </a: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70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211766F-13DC-097C-82C9-B1D9212B8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467955"/>
              </p:ext>
            </p:extLst>
          </p:nvPr>
        </p:nvGraphicFramePr>
        <p:xfrm>
          <a:off x="836189" y="1464877"/>
          <a:ext cx="10264497" cy="445450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144821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685215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434461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404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16663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최민호</a:t>
                      </a:r>
                      <a:endParaRPr lang="ko-KR" altLang="en-US" sz="1800" b="0" i="0" u="none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팀원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데이터 정제 및 정규화</a:t>
                      </a:r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모델 구축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결과 보고서 작성 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발표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16663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박채린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시각화용 데이터 정리 및 시각화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계획서 작성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결과 보고서 양식 작성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PPT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작성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168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선종호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결과 보고서 작성 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67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3F055C-9F62-081A-95F0-D0351B464AF6}"/>
              </a:ext>
            </a:extLst>
          </p:cNvPr>
          <p:cNvSpPr/>
          <p:nvPr/>
        </p:nvSpPr>
        <p:spPr>
          <a:xfrm>
            <a:off x="457392" y="1196752"/>
            <a:ext cx="3595688" cy="4700587"/>
          </a:xfrm>
          <a:prstGeom prst="rect">
            <a:avLst/>
          </a:prstGeom>
          <a:solidFill>
            <a:srgbClr val="FFFFCC">
              <a:alpha val="78824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9D5D12-D887-C74A-3A33-2024B0D6ADDA}"/>
              </a:ext>
            </a:extLst>
          </p:cNvPr>
          <p:cNvSpPr/>
          <p:nvPr/>
        </p:nvSpPr>
        <p:spPr>
          <a:xfrm>
            <a:off x="4279298" y="1196752"/>
            <a:ext cx="3595688" cy="4700587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B13F5-0B91-B751-1811-D07407196401}"/>
              </a:ext>
            </a:extLst>
          </p:cNvPr>
          <p:cNvSpPr/>
          <p:nvPr/>
        </p:nvSpPr>
        <p:spPr>
          <a:xfrm>
            <a:off x="8101204" y="1196753"/>
            <a:ext cx="3595688" cy="4700587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E6848C-4870-3C5A-F0A3-687D71A32E8A}"/>
              </a:ext>
            </a:extLst>
          </p:cNvPr>
          <p:cNvSpPr/>
          <p:nvPr/>
        </p:nvSpPr>
        <p:spPr>
          <a:xfrm>
            <a:off x="8215504" y="1925415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64E4F4-B2C6-B0EC-A590-CAAE471D87BE}"/>
              </a:ext>
            </a:extLst>
          </p:cNvPr>
          <p:cNvSpPr txBox="1"/>
          <p:nvPr/>
        </p:nvSpPr>
        <p:spPr>
          <a:xfrm>
            <a:off x="590742" y="1289375"/>
            <a:ext cx="3348038" cy="543418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빅데이터 자료 수집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82A940-04A1-CF6D-0492-DB6A6F6B71C2}"/>
              </a:ext>
            </a:extLst>
          </p:cNvPr>
          <p:cNvSpPr txBox="1"/>
          <p:nvPr/>
        </p:nvSpPr>
        <p:spPr>
          <a:xfrm>
            <a:off x="4403123" y="1289375"/>
            <a:ext cx="3348038" cy="543418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빅데이터 자료 정제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68024-83E0-E93B-70AF-EAEE20B65ABF}"/>
              </a:ext>
            </a:extLst>
          </p:cNvPr>
          <p:cNvSpPr txBox="1"/>
          <p:nvPr/>
        </p:nvSpPr>
        <p:spPr>
          <a:xfrm>
            <a:off x="8215504" y="1289375"/>
            <a:ext cx="3348038" cy="543418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시스템 구축 환경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2F849F-F503-4932-E64F-1FDABB9A4855}"/>
              </a:ext>
            </a:extLst>
          </p:cNvPr>
          <p:cNvSpPr txBox="1"/>
          <p:nvPr/>
        </p:nvSpPr>
        <p:spPr>
          <a:xfrm>
            <a:off x="8355997" y="2230409"/>
            <a:ext cx="30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커뮤니케이션 환경</a:t>
            </a:r>
            <a:endParaRPr lang="en-US" altLang="ko-K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CEB3E-C7F7-3B7D-F18F-CA994C39374D}"/>
              </a:ext>
            </a:extLst>
          </p:cNvPr>
          <p:cNvSpPr txBox="1"/>
          <p:nvPr/>
        </p:nvSpPr>
        <p:spPr>
          <a:xfrm>
            <a:off x="8355996" y="3705438"/>
            <a:ext cx="30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구현 환경</a:t>
            </a:r>
            <a:endParaRPr lang="en-US" altLang="ko-KR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A9B815-3CBC-BF18-9EEA-1516B23F841C}"/>
              </a:ext>
            </a:extLst>
          </p:cNvPr>
          <p:cNvSpPr/>
          <p:nvPr/>
        </p:nvSpPr>
        <p:spPr>
          <a:xfrm>
            <a:off x="4403123" y="1925415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CF979D-9916-E67D-FA46-77418152F4B4}"/>
              </a:ext>
            </a:extLst>
          </p:cNvPr>
          <p:cNvSpPr txBox="1"/>
          <p:nvPr/>
        </p:nvSpPr>
        <p:spPr>
          <a:xfrm>
            <a:off x="4631752" y="2782108"/>
            <a:ext cx="33950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탐색적 데이터 분석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시각화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모델 구축</a:t>
            </a:r>
            <a:endParaRPr lang="en-US" altLang="ko-KR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AA35FF-8663-F87D-E284-49156C64C93C}"/>
              </a:ext>
            </a:extLst>
          </p:cNvPr>
          <p:cNvSpPr/>
          <p:nvPr/>
        </p:nvSpPr>
        <p:spPr>
          <a:xfrm>
            <a:off x="590742" y="1925415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6D8DF3-3E8A-F2D1-CAC3-13E610262ABF}"/>
              </a:ext>
            </a:extLst>
          </p:cNvPr>
          <p:cNvSpPr txBox="1"/>
          <p:nvPr/>
        </p:nvSpPr>
        <p:spPr>
          <a:xfrm>
            <a:off x="662346" y="2902257"/>
            <a:ext cx="314877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2400" dirty="0"/>
              <a:t>공공기관에서 제공하는 공공 데이터 활용</a:t>
            </a:r>
            <a:endParaRPr lang="en-US" altLang="ko-KR" sz="2400" dirty="0"/>
          </a:p>
          <a:p>
            <a:pPr algn="ctr" fontAlgn="base"/>
            <a:endParaRPr lang="ko-KR" altLang="en-US" sz="2000" b="1" dirty="0"/>
          </a:p>
          <a:p>
            <a:pPr algn="ctr" fontAlgn="base"/>
            <a:r>
              <a:rPr lang="ko-KR" altLang="en-US" dirty="0"/>
              <a:t>인천광역시 인구 </a:t>
            </a:r>
            <a:r>
              <a:rPr lang="en-US" altLang="ko-KR" dirty="0"/>
              <a:t>(</a:t>
            </a:r>
            <a:r>
              <a:rPr lang="ko-KR" altLang="en-US" dirty="0"/>
              <a:t>연도별</a:t>
            </a:r>
            <a:r>
              <a:rPr lang="en-US" altLang="ko-KR" dirty="0"/>
              <a:t>)</a:t>
            </a:r>
          </a:p>
          <a:p>
            <a:pPr algn="ctr" fontAlgn="base"/>
            <a:r>
              <a:rPr lang="en-US" altLang="ko-KR" dirty="0"/>
              <a:t>(DATA.GO.KR)</a:t>
            </a:r>
            <a:endParaRPr lang="ko-KR" altLang="en-US" dirty="0"/>
          </a:p>
          <a:p>
            <a:pPr algn="ctr" fontAlgn="base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6904699-06FB-9E3A-F988-AB064AC375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781" y="2643432"/>
            <a:ext cx="840254" cy="840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229DC8C-EE76-42FE-B21C-885257DF49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875" y="2630519"/>
            <a:ext cx="840254" cy="84025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79CAE08-04B6-6193-77E5-34DE770B4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969" y="2643759"/>
            <a:ext cx="1256969" cy="84025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E9A7AA5-4E72-32B3-603C-E5B092954A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476" y="4138402"/>
            <a:ext cx="1564873" cy="679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D1EAE27-ACE4-B7B4-CDFB-2AF857BD23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654" y="4924118"/>
            <a:ext cx="1540695" cy="6791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22D48C2-1699-AB23-85D1-CABFB996A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07" y="990889"/>
            <a:ext cx="8547737" cy="528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7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0F23F66-AAF0-FA79-57EA-25B375BA3CC4}"/>
              </a:ext>
            </a:extLst>
          </p:cNvPr>
          <p:cNvSpPr txBox="1">
            <a:spLocks/>
          </p:cNvSpPr>
          <p:nvPr/>
        </p:nvSpPr>
        <p:spPr>
          <a:xfrm>
            <a:off x="711200" y="1356359"/>
            <a:ext cx="5384800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+mj-ea"/>
                <a:ea typeface="+mj-ea"/>
              </a:rPr>
              <a:t>1. </a:t>
            </a:r>
            <a:r>
              <a:rPr lang="ko-KR" altLang="en-US">
                <a:latin typeface="+mj-ea"/>
                <a:ea typeface="+mj-ea"/>
              </a:rPr>
              <a:t>데이터 획득</a:t>
            </a:r>
            <a:endParaRPr lang="en-US" altLang="ko-KR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>
                <a:latin typeface="+mj-ea"/>
                <a:ea typeface="+mj-ea"/>
              </a:rPr>
              <a:t>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>
                <a:latin typeface="+mj-ea"/>
                <a:ea typeface="+mj-ea"/>
              </a:rPr>
              <a:t>	-</a:t>
            </a:r>
            <a:r>
              <a:rPr lang="ko-KR" altLang="en-US" sz="1600">
                <a:latin typeface="+mj-ea"/>
                <a:ea typeface="+mj-ea"/>
              </a:rPr>
              <a:t>인천광역시 연도별 인구 데이터 </a:t>
            </a:r>
            <a:r>
              <a:rPr lang="en-US" altLang="ko-KR" sz="1600">
                <a:latin typeface="+mj-ea"/>
                <a:ea typeface="+mj-ea"/>
              </a:rPr>
              <a:t>(Data.co.kr)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>
              <a:latin typeface="+mj-ea"/>
              <a:ea typeface="+mj-ea"/>
            </a:endParaRPr>
          </a:p>
          <a:p>
            <a:r>
              <a:rPr lang="en-US" altLang="ko-KR">
                <a:latin typeface="+mj-ea"/>
                <a:ea typeface="+mj-ea"/>
              </a:rPr>
              <a:t>2. </a:t>
            </a:r>
            <a:r>
              <a:rPr lang="ko-KR" altLang="en-US">
                <a:latin typeface="+mj-ea"/>
                <a:ea typeface="+mj-ea"/>
              </a:rPr>
              <a:t>데이터 정제</a:t>
            </a:r>
            <a:endParaRPr lang="en-US" altLang="ko-KR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700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700">
                <a:latin typeface="+mj-ea"/>
                <a:ea typeface="+mj-ea"/>
              </a:rPr>
              <a:t>	- </a:t>
            </a:r>
            <a:r>
              <a:rPr lang="ko-KR" altLang="en-US" sz="1700">
                <a:latin typeface="+mj-ea"/>
                <a:ea typeface="+mj-ea"/>
              </a:rPr>
              <a:t>파이썬 이용한 데이터 정제</a:t>
            </a:r>
            <a:endParaRPr lang="en-US" altLang="ko-KR" sz="1700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700">
                <a:latin typeface="+mj-ea"/>
                <a:ea typeface="+mj-ea"/>
              </a:rPr>
              <a:t>	- csv </a:t>
            </a:r>
            <a:r>
              <a:rPr lang="ko-KR" altLang="en-US" sz="1700">
                <a:latin typeface="+mj-ea"/>
                <a:ea typeface="+mj-ea"/>
              </a:rPr>
              <a:t>파일 통합 및 정리</a:t>
            </a:r>
            <a:r>
              <a:rPr lang="en-US" altLang="ko-KR" sz="1700">
                <a:latin typeface="+mj-ea"/>
                <a:ea typeface="+mj-ea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>
              <a:latin typeface="+mj-ea"/>
              <a:ea typeface="+mj-ea"/>
            </a:endParaRPr>
          </a:p>
          <a:p>
            <a:r>
              <a:rPr lang="en-US" altLang="ko-KR">
                <a:latin typeface="+mj-ea"/>
                <a:ea typeface="+mj-ea"/>
              </a:rPr>
              <a:t>3. </a:t>
            </a:r>
            <a:r>
              <a:rPr lang="ko-KR" altLang="en-US">
                <a:latin typeface="+mj-ea"/>
                <a:ea typeface="+mj-ea"/>
              </a:rPr>
              <a:t>시각화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900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900">
                <a:latin typeface="+mj-ea"/>
                <a:ea typeface="+mj-ea"/>
              </a:rPr>
              <a:t>           - </a:t>
            </a:r>
            <a:r>
              <a:rPr lang="ko-KR" altLang="en-US" sz="1600">
                <a:latin typeface="+mj-ea"/>
                <a:ea typeface="+mj-ea"/>
              </a:rPr>
              <a:t>인천 광역시 연도별 연령별 데이터 시각화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6CF8D-EED9-7161-A11A-6DEC1410E656}"/>
              </a:ext>
            </a:extLst>
          </p:cNvPr>
          <p:cNvSpPr txBox="1">
            <a:spLocks/>
          </p:cNvSpPr>
          <p:nvPr/>
        </p:nvSpPr>
        <p:spPr>
          <a:xfrm>
            <a:off x="6471920" y="1356360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>
              <a:latin typeface="+mj-ea"/>
              <a:ea typeface="+mj-ea"/>
            </a:endParaRPr>
          </a:p>
          <a:p>
            <a:r>
              <a:rPr lang="en-US" altLang="ko-KR">
                <a:latin typeface="+mj-ea"/>
                <a:ea typeface="+mj-ea"/>
              </a:rPr>
              <a:t>4. </a:t>
            </a:r>
            <a:r>
              <a:rPr lang="ko-KR" altLang="en-US">
                <a:latin typeface="+mj-ea"/>
                <a:ea typeface="+mj-ea"/>
              </a:rPr>
              <a:t>모델링</a:t>
            </a:r>
            <a:endParaRPr lang="en-US" altLang="ko-KR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700">
                <a:latin typeface="+mj-ea"/>
                <a:ea typeface="+mj-ea"/>
              </a:rPr>
              <a:t>            - </a:t>
            </a:r>
            <a:r>
              <a:rPr lang="ko-KR" altLang="en-US" sz="1700">
                <a:latin typeface="+mj-ea"/>
                <a:ea typeface="+mj-ea"/>
              </a:rPr>
              <a:t>선형회귀 분석</a:t>
            </a:r>
            <a:endParaRPr lang="en-US" altLang="ko-KR" sz="1700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700">
                <a:latin typeface="+mj-ea"/>
                <a:ea typeface="+mj-ea"/>
              </a:rPr>
              <a:t>	- </a:t>
            </a:r>
            <a:r>
              <a:rPr lang="ko-KR" altLang="en-US" sz="1700">
                <a:latin typeface="+mj-ea"/>
                <a:ea typeface="+mj-ea"/>
              </a:rPr>
              <a:t>상관관계 파악</a:t>
            </a:r>
            <a:endParaRPr lang="en-US" altLang="ko-KR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>
              <a:latin typeface="+mj-ea"/>
              <a:ea typeface="+mj-ea"/>
            </a:endParaRPr>
          </a:p>
          <a:p>
            <a:r>
              <a:rPr lang="en-US" altLang="ko-KR">
                <a:latin typeface="+mj-ea"/>
                <a:ea typeface="+mj-ea"/>
              </a:rPr>
              <a:t>5. </a:t>
            </a:r>
            <a:r>
              <a:rPr lang="ko-KR" altLang="en-US">
                <a:latin typeface="+mj-ea"/>
                <a:ea typeface="+mj-ea"/>
              </a:rPr>
              <a:t>결과 도출</a:t>
            </a:r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700">
                <a:latin typeface="+mj-ea"/>
                <a:ea typeface="+mj-ea"/>
              </a:rPr>
              <a:t>            - </a:t>
            </a:r>
            <a:r>
              <a:rPr lang="ko-KR" altLang="en-US" sz="1700">
                <a:latin typeface="+mj-ea"/>
                <a:ea typeface="+mj-ea"/>
              </a:rPr>
              <a:t>인천광역시 인구 미래 예측</a:t>
            </a:r>
            <a:endParaRPr lang="en-US" altLang="ko-KR" sz="1700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700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①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데이터 정제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0DC5BA-2189-0890-EA60-AC1C97D3C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76" b="1165"/>
          <a:stretch/>
        </p:blipFill>
        <p:spPr>
          <a:xfrm>
            <a:off x="501388" y="1694496"/>
            <a:ext cx="6410878" cy="4118245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64FC7FA-2B5C-FF49-DD65-4C0739AD95B5}"/>
              </a:ext>
            </a:extLst>
          </p:cNvPr>
          <p:cNvSpPr/>
          <p:nvPr/>
        </p:nvSpPr>
        <p:spPr>
          <a:xfrm>
            <a:off x="7278990" y="3552064"/>
            <a:ext cx="432047" cy="49715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7B2E9C-7B0B-E4FB-C972-270CB68447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99"/>
          <a:stretch/>
        </p:blipFill>
        <p:spPr>
          <a:xfrm>
            <a:off x="8077761" y="1373740"/>
            <a:ext cx="3520167" cy="48537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1869</TotalTime>
  <Words>704</Words>
  <Application>Microsoft Office PowerPoint</Application>
  <PresentationFormat>와이드스크린</PresentationFormat>
  <Paragraphs>179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함초롬바탕</vt:lpstr>
      <vt:lpstr>HY견고딕</vt:lpstr>
      <vt:lpstr>Wingdings</vt:lpstr>
      <vt:lpstr>Calibri</vt:lpstr>
      <vt:lpstr>Arial</vt:lpstr>
      <vt:lpstr>휴먼둥근헤드라인</vt:lpstr>
      <vt:lpstr>맑은 고딕</vt:lpstr>
      <vt:lpstr>Calibri Light</vt:lpstr>
      <vt:lpstr>함초롬돋움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PARK CHAELIN</cp:lastModifiedBy>
  <cp:revision>201</cp:revision>
  <dcterms:created xsi:type="dcterms:W3CDTF">2014-04-29T00:37:20Z</dcterms:created>
  <dcterms:modified xsi:type="dcterms:W3CDTF">2023-06-22T02:32:18Z</dcterms:modified>
</cp:coreProperties>
</file>