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0" r:id="rId10"/>
    <p:sldId id="265" r:id="rId11"/>
    <p:sldId id="267" r:id="rId12"/>
    <p:sldId id="266" r:id="rId13"/>
    <p:sldId id="271" r:id="rId14"/>
    <p:sldId id="272" r:id="rId15"/>
    <p:sldId id="274" r:id="rId16"/>
    <p:sldId id="275" r:id="rId17"/>
    <p:sldId id="273" r:id="rId18"/>
    <p:sldId id="268" r:id="rId19"/>
    <p:sldId id="269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53396DA1-11B2-4515-A174-4F1D66CA09C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4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1072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53396DA1-11B2-4515-A174-4F1D66CA09C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38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7670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4738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9868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2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9984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92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53396DA1-11B2-4515-A174-4F1D66CA09C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3022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1028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3396DA1-11B2-4515-A174-4F1D66CA09C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37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4E0E9-5BE9-203A-2CAE-091A202EF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0310" y="1122363"/>
            <a:ext cx="10148552" cy="1655762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 dirty="0"/>
              <a:t>인천광역시 인구 공공데이터</a:t>
            </a:r>
            <a:br>
              <a:rPr lang="en-US" altLang="ko-KR" sz="4400" dirty="0"/>
            </a:br>
            <a:r>
              <a:rPr lang="ko-KR" altLang="en-US" sz="4400" dirty="0"/>
              <a:t>분석을 </a:t>
            </a:r>
            <a:r>
              <a:rPr lang="ko-KR" altLang="en-US" dirty="0"/>
              <a:t>통한 </a:t>
            </a:r>
            <a:r>
              <a:rPr lang="ko-KR" altLang="en-US" sz="4400" dirty="0"/>
              <a:t> </a:t>
            </a:r>
            <a:r>
              <a:rPr lang="ko-KR" altLang="en-US" dirty="0"/>
              <a:t>미래</a:t>
            </a:r>
            <a:r>
              <a:rPr lang="ko-KR" altLang="en-US" sz="4400" dirty="0"/>
              <a:t> 예측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0F6D64-1DA8-DEAD-26E8-CF39D460D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10494" y="5735637"/>
            <a:ext cx="1226764" cy="900314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박채린</a:t>
            </a:r>
            <a:endParaRPr lang="en-US" altLang="ko-KR" dirty="0"/>
          </a:p>
          <a:p>
            <a:r>
              <a:rPr lang="ko-KR" altLang="en-US" dirty="0"/>
              <a:t>최민호</a:t>
            </a:r>
            <a:endParaRPr lang="en-US" altLang="ko-KR"/>
          </a:p>
          <a:p>
            <a:r>
              <a:rPr lang="ko-KR" altLang="en-US"/>
              <a:t>선종호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1026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8A73E-F9B1-A696-0684-9DB919292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2-4. </a:t>
            </a:r>
            <a:r>
              <a:rPr lang="ko-KR" altLang="en-US" b="1" dirty="0">
                <a:latin typeface="+mj-ea"/>
              </a:rPr>
              <a:t>추진일정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BF33D40-B180-6CE7-349F-F475CA2DD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25" y="1216152"/>
            <a:ext cx="1930017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FA9018-BF13-BC5D-0387-619C3BD07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39" y="1216152"/>
            <a:ext cx="7967472" cy="492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23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C50A8-DA9F-175E-C07B-182B0A72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2857500"/>
            <a:ext cx="8193024" cy="11430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+mj-ea"/>
              </a:rPr>
              <a:t>3.</a:t>
            </a:r>
            <a:r>
              <a:rPr lang="ko-KR" altLang="en-US" b="1" dirty="0">
                <a:latin typeface="+mj-ea"/>
              </a:rPr>
              <a:t>개발내용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289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C68E5-E998-A245-0EC0-5D984667A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3-1.</a:t>
            </a:r>
            <a:r>
              <a:rPr lang="ko-KR" altLang="en-US" b="1" dirty="0">
                <a:latin typeface="+mj-ea"/>
              </a:rPr>
              <a:t>개발내용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F65D7-B57A-9FA9-D1B5-532A72111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1200" y="1356359"/>
            <a:ext cx="5384800" cy="4525963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latin typeface="+mj-ea"/>
                <a:ea typeface="+mj-ea"/>
              </a:rPr>
              <a:t>1. </a:t>
            </a:r>
            <a:r>
              <a:rPr lang="ko-KR" altLang="en-US" dirty="0">
                <a:latin typeface="+mj-ea"/>
                <a:ea typeface="+mj-ea"/>
              </a:rPr>
              <a:t>데이터 획득</a:t>
            </a:r>
            <a:endParaRPr lang="en-US" altLang="ko-KR" dirty="0">
              <a:latin typeface="+mj-ea"/>
              <a:ea typeface="+mj-ea"/>
            </a:endParaRPr>
          </a:p>
          <a:p>
            <a:pPr marL="0" indent="0" algn="l" latinLnBrk="1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            </a:t>
            </a:r>
          </a:p>
          <a:p>
            <a:pPr marL="0" indent="0" algn="l" latinLnBrk="1">
              <a:buNone/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-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인천광역시 연도별 인구 데이터 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(Data.co.kr)</a:t>
            </a:r>
          </a:p>
          <a:p>
            <a:pPr marL="0" indent="0" algn="l" latinLnBrk="1">
              <a:buNone/>
            </a:pP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2. </a:t>
            </a:r>
            <a:r>
              <a:rPr lang="ko-KR" altLang="en-US" dirty="0">
                <a:latin typeface="+mj-ea"/>
                <a:ea typeface="+mj-ea"/>
              </a:rPr>
              <a:t>데이터 정제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7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700" dirty="0">
                <a:latin typeface="+mj-ea"/>
                <a:ea typeface="+mj-ea"/>
              </a:rPr>
              <a:t>	- </a:t>
            </a:r>
            <a:r>
              <a:rPr lang="ko-KR" altLang="en-US" sz="1700" dirty="0">
                <a:latin typeface="+mj-ea"/>
                <a:ea typeface="+mj-ea"/>
              </a:rPr>
              <a:t>파이썬 이용한 데이터 정제</a:t>
            </a:r>
            <a:endParaRPr lang="en-US" altLang="ko-KR" sz="17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700" dirty="0">
                <a:latin typeface="+mj-ea"/>
                <a:ea typeface="+mj-ea"/>
              </a:rPr>
              <a:t>	- csv </a:t>
            </a:r>
            <a:r>
              <a:rPr lang="ko-KR" altLang="en-US" sz="1700" dirty="0">
                <a:latin typeface="+mj-ea"/>
                <a:ea typeface="+mj-ea"/>
              </a:rPr>
              <a:t>파일 통합 및 정리</a:t>
            </a:r>
            <a:r>
              <a:rPr lang="en-US" altLang="ko-KR" sz="1700" dirty="0">
                <a:latin typeface="+mj-ea"/>
                <a:ea typeface="+mj-ea"/>
              </a:rPr>
              <a:t> </a:t>
            </a: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3. </a:t>
            </a:r>
            <a:r>
              <a:rPr lang="ko-KR" altLang="en-US" dirty="0">
                <a:latin typeface="+mj-ea"/>
                <a:ea typeface="+mj-ea"/>
              </a:rPr>
              <a:t>시각화</a:t>
            </a:r>
          </a:p>
          <a:p>
            <a:pPr marL="0" indent="0">
              <a:buNone/>
            </a:pPr>
            <a:endParaRPr lang="en-US" altLang="ko-KR" sz="19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900" dirty="0">
                <a:latin typeface="+mj-ea"/>
                <a:ea typeface="+mj-ea"/>
              </a:rPr>
              <a:t>           - </a:t>
            </a:r>
            <a:r>
              <a:rPr lang="ko-KR" altLang="en-US" sz="1600" dirty="0">
                <a:latin typeface="+mj-ea"/>
                <a:ea typeface="+mj-ea"/>
              </a:rPr>
              <a:t>인천 광역시 연도별 연령별 데이터 시각화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0A433E-43F8-44EB-C783-FAFC13229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1920" y="1356360"/>
            <a:ext cx="5384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4. </a:t>
            </a:r>
            <a:r>
              <a:rPr lang="ko-KR" altLang="en-US" dirty="0">
                <a:latin typeface="+mj-ea"/>
                <a:ea typeface="+mj-ea"/>
              </a:rPr>
              <a:t>모델링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700" dirty="0">
                <a:latin typeface="+mj-ea"/>
                <a:ea typeface="+mj-ea"/>
              </a:rPr>
              <a:t>            - </a:t>
            </a:r>
            <a:r>
              <a:rPr lang="ko-KR" altLang="en-US" sz="1700" dirty="0">
                <a:latin typeface="+mj-ea"/>
                <a:ea typeface="+mj-ea"/>
              </a:rPr>
              <a:t>선형회귀 분석</a:t>
            </a:r>
            <a:endParaRPr lang="en-US" altLang="ko-KR" sz="17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700" dirty="0">
                <a:latin typeface="+mj-ea"/>
                <a:ea typeface="+mj-ea"/>
              </a:rPr>
              <a:t>	- </a:t>
            </a:r>
            <a:r>
              <a:rPr lang="ko-KR" altLang="en-US" sz="1700" dirty="0">
                <a:latin typeface="+mj-ea"/>
                <a:ea typeface="+mj-ea"/>
              </a:rPr>
              <a:t>상관관계 파악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5. </a:t>
            </a:r>
            <a:r>
              <a:rPr lang="ko-KR" altLang="en-US" dirty="0">
                <a:latin typeface="+mj-ea"/>
                <a:ea typeface="+mj-ea"/>
              </a:rPr>
              <a:t>결과 도출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700" dirty="0">
                <a:latin typeface="+mj-ea"/>
                <a:ea typeface="+mj-ea"/>
              </a:rPr>
              <a:t>            - </a:t>
            </a:r>
            <a:r>
              <a:rPr lang="ko-KR" altLang="en-US" sz="1700" dirty="0">
                <a:latin typeface="+mj-ea"/>
                <a:ea typeface="+mj-ea"/>
              </a:rPr>
              <a:t>인천광역시 인구 미래 예측</a:t>
            </a:r>
            <a:endParaRPr lang="en-US" altLang="ko-KR" sz="17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700" dirty="0">
              <a:latin typeface="+mj-ea"/>
              <a:ea typeface="+mj-ea"/>
            </a:endParaRP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71750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78B1D-F75C-E321-BE18-D585C0AA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정제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F576C6-1B2F-6ED6-9466-071133C53A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76" b="1165"/>
          <a:stretch/>
        </p:blipFill>
        <p:spPr>
          <a:xfrm>
            <a:off x="328417" y="1380679"/>
            <a:ext cx="6650271" cy="4272027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9D8C4AC-E259-E20D-590E-D0018F94B8C9}"/>
              </a:ext>
            </a:extLst>
          </p:cNvPr>
          <p:cNvSpPr/>
          <p:nvPr/>
        </p:nvSpPr>
        <p:spPr>
          <a:xfrm>
            <a:off x="7359182" y="3385747"/>
            <a:ext cx="432047" cy="49715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D634ED5-64C4-DC6C-7F62-4B7B83ACD0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99"/>
          <a:stretch/>
        </p:blipFill>
        <p:spPr>
          <a:xfrm>
            <a:off x="8171723" y="1083284"/>
            <a:ext cx="3520167" cy="485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50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78B1D-F75C-E321-BE18-D585C0AA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BDDD7E-18BD-3038-84D9-BCA7C49759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7"/>
          <a:stretch/>
        </p:blipFill>
        <p:spPr>
          <a:xfrm>
            <a:off x="646434" y="1766656"/>
            <a:ext cx="7050505" cy="40355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DAA2DA-43BA-3A3A-1C6D-0752D6FCC4DF}"/>
              </a:ext>
            </a:extLst>
          </p:cNvPr>
          <p:cNvSpPr txBox="1"/>
          <p:nvPr/>
        </p:nvSpPr>
        <p:spPr>
          <a:xfrm>
            <a:off x="8593584" y="1908699"/>
            <a:ext cx="2654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연도별 인구 비교</a:t>
            </a:r>
            <a:endParaRPr lang="en-US" altLang="ko-KR" dirty="0"/>
          </a:p>
          <a:p>
            <a:pPr algn="ctr"/>
            <a:r>
              <a:rPr lang="en-US" altLang="ko-KR" dirty="0"/>
              <a:t>&amp;</a:t>
            </a:r>
          </a:p>
          <a:p>
            <a:pPr algn="ctr"/>
            <a:r>
              <a:rPr lang="ko-KR" altLang="en-US" dirty="0"/>
              <a:t>연도별 성별 인구 비교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D220552-5F5F-6200-0D3E-EAFD12AACA1D}"/>
              </a:ext>
            </a:extLst>
          </p:cNvPr>
          <p:cNvSpPr/>
          <p:nvPr/>
        </p:nvSpPr>
        <p:spPr>
          <a:xfrm>
            <a:off x="8098653" y="3136037"/>
            <a:ext cx="381740" cy="292963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254EE4-1353-F1C7-1257-1F5B763853EB}"/>
              </a:ext>
            </a:extLst>
          </p:cNvPr>
          <p:cNvSpPr txBox="1"/>
          <p:nvPr/>
        </p:nvSpPr>
        <p:spPr>
          <a:xfrm>
            <a:off x="8651288" y="3109028"/>
            <a:ext cx="32492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결론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연도별 총인구 변화는 거의 없는 수준이다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성별 비교 결과 남녀 비율의 차이는 거의 없다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미미한 차이이지만 남자의 비율의 조금씩은 줄어들어 남녀비율이 역전될 가능성이 보인다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5983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78B1D-F75C-E321-BE18-D585C0AA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DAA2DA-43BA-3A3A-1C6D-0752D6FCC4DF}"/>
              </a:ext>
            </a:extLst>
          </p:cNvPr>
          <p:cNvSpPr txBox="1"/>
          <p:nvPr/>
        </p:nvSpPr>
        <p:spPr>
          <a:xfrm>
            <a:off x="8673484" y="1553593"/>
            <a:ext cx="265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연도별 연령별 인구 비교</a:t>
            </a:r>
            <a:endParaRPr lang="en-US" altLang="ko-KR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D220552-5F5F-6200-0D3E-EAFD12AACA1D}"/>
              </a:ext>
            </a:extLst>
          </p:cNvPr>
          <p:cNvSpPr/>
          <p:nvPr/>
        </p:nvSpPr>
        <p:spPr>
          <a:xfrm>
            <a:off x="8225939" y="2546746"/>
            <a:ext cx="381740" cy="292963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254EE4-1353-F1C7-1257-1F5B763853EB}"/>
              </a:ext>
            </a:extLst>
          </p:cNvPr>
          <p:cNvSpPr txBox="1"/>
          <p:nvPr/>
        </p:nvSpPr>
        <p:spPr>
          <a:xfrm>
            <a:off x="8607679" y="2546746"/>
            <a:ext cx="343565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결론</a:t>
            </a:r>
            <a:endParaRPr lang="en-US" altLang="ko-KR" b="1" dirty="0"/>
          </a:p>
          <a:p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전체적으로 </a:t>
            </a:r>
            <a:r>
              <a:rPr lang="en-US" altLang="ko-KR" sz="1600" dirty="0"/>
              <a:t>40~50</a:t>
            </a:r>
            <a:r>
              <a:rPr lang="ko-KR" altLang="en-US" sz="1600" dirty="0"/>
              <a:t>대까지는 상승세의 인구 변화를 보이다가 </a:t>
            </a:r>
            <a:r>
              <a:rPr lang="en-US" altLang="ko-KR" sz="1600" dirty="0"/>
              <a:t>50</a:t>
            </a:r>
            <a:r>
              <a:rPr lang="ko-KR" altLang="en-US" sz="1600" dirty="0"/>
              <a:t>대 이후부터는 인구가 감소하는 형태이다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rgbClr val="FF0000"/>
                </a:solidFill>
              </a:rPr>
              <a:t>25</a:t>
            </a:r>
            <a:r>
              <a:rPr lang="ko-KR" altLang="en-US" sz="1600" dirty="0">
                <a:solidFill>
                  <a:srgbClr val="FF0000"/>
                </a:solidFill>
              </a:rPr>
              <a:t>세 이하의 인구 변화와 </a:t>
            </a:r>
            <a:r>
              <a:rPr lang="en-US" altLang="ko-KR" sz="1600" dirty="0">
                <a:solidFill>
                  <a:srgbClr val="FF0000"/>
                </a:solidFill>
              </a:rPr>
              <a:t>30~40</a:t>
            </a:r>
            <a:r>
              <a:rPr lang="ko-KR" altLang="en-US" sz="1600" dirty="0">
                <a:solidFill>
                  <a:srgbClr val="FF0000"/>
                </a:solidFill>
              </a:rPr>
              <a:t>대 인구 변화를  살펴보면 연도별로 인구가 점점 감소하는 형태를 보이고 있다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rgbClr val="0070C0"/>
                </a:solidFill>
              </a:rPr>
              <a:t>60</a:t>
            </a:r>
            <a:r>
              <a:rPr lang="ko-KR" altLang="en-US" sz="1600" dirty="0">
                <a:solidFill>
                  <a:srgbClr val="0070C0"/>
                </a:solidFill>
              </a:rPr>
              <a:t>대 이후 부터의 인구 변화를 살펴보면 점점 증가하는 형태를 보이고 있다</a:t>
            </a:r>
            <a:r>
              <a:rPr lang="en-US" altLang="ko-KR" sz="1600" dirty="0">
                <a:solidFill>
                  <a:srgbClr val="0070C0"/>
                </a:solidFill>
              </a:rPr>
              <a:t>.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0C7E74-B03C-B429-24C3-E1DEF74830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0"/>
          <a:stretch/>
        </p:blipFill>
        <p:spPr>
          <a:xfrm>
            <a:off x="148663" y="1154008"/>
            <a:ext cx="7840539" cy="47052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1C191D-0669-D3FB-B109-EAE077546131}"/>
              </a:ext>
            </a:extLst>
          </p:cNvPr>
          <p:cNvSpPr txBox="1"/>
          <p:nvPr/>
        </p:nvSpPr>
        <p:spPr>
          <a:xfrm>
            <a:off x="747735" y="1544716"/>
            <a:ext cx="4152737" cy="369331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C65ABD-2CF6-2144-E8B7-6ACD318A255D}"/>
              </a:ext>
            </a:extLst>
          </p:cNvPr>
          <p:cNvSpPr txBox="1"/>
          <p:nvPr/>
        </p:nvSpPr>
        <p:spPr>
          <a:xfrm>
            <a:off x="5788667" y="1738259"/>
            <a:ext cx="2095131" cy="403305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43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78B1D-F75C-E321-BE18-D585C0AA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구축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D220552-5F5F-6200-0D3E-EAFD12AACA1D}"/>
              </a:ext>
            </a:extLst>
          </p:cNvPr>
          <p:cNvSpPr/>
          <p:nvPr/>
        </p:nvSpPr>
        <p:spPr>
          <a:xfrm>
            <a:off x="8154138" y="2026921"/>
            <a:ext cx="381740" cy="292963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254EE4-1353-F1C7-1257-1F5B763853EB}"/>
              </a:ext>
            </a:extLst>
          </p:cNvPr>
          <p:cNvSpPr txBox="1"/>
          <p:nvPr/>
        </p:nvSpPr>
        <p:spPr>
          <a:xfrm>
            <a:off x="8556593" y="2026921"/>
            <a:ext cx="3635407" cy="2731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결론</a:t>
            </a:r>
            <a:endParaRPr lang="en-US" altLang="ko-KR" b="1" dirty="0"/>
          </a:p>
          <a:p>
            <a:endParaRPr lang="en-US" altLang="ko-KR" dirty="0"/>
          </a:p>
          <a:p>
            <a:pPr marL="599440" marR="0" indent="-59944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'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인구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명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)'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과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'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구성비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(%)'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간에는 매우 강한 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599440" marR="0" indent="-59944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선형 관계가 있으며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'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인구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명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)’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599440" marR="0" indent="-59944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증가할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수록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'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구성비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(%)'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도 증가하는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599440" marR="0" indent="-59944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경향이 있습니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pPr marL="599440" marR="0" indent="-59944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남녀 구성비의 차이는 거의 발생되지 않는다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94E83-8545-C21B-BDD7-CE31EF7931D0}"/>
              </a:ext>
            </a:extLst>
          </p:cNvPr>
          <p:cNvSpPr txBox="1"/>
          <p:nvPr/>
        </p:nvSpPr>
        <p:spPr>
          <a:xfrm>
            <a:off x="8651288" y="1216152"/>
            <a:ext cx="315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전체적 인구 상관관계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C01718-0C48-51ED-D8C3-E28D17BB76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5"/>
          <a:stretch/>
        </p:blipFill>
        <p:spPr>
          <a:xfrm>
            <a:off x="127720" y="878889"/>
            <a:ext cx="4355503" cy="34283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0FA131-C216-EDD7-4AED-DFDC0C8699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2"/>
          <a:stretch/>
        </p:blipFill>
        <p:spPr>
          <a:xfrm>
            <a:off x="3540712" y="3130654"/>
            <a:ext cx="4728835" cy="29594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B9A5981-4863-4CB0-E137-0614A9200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428" y="1918732"/>
            <a:ext cx="21621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5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78B1D-F75C-E321-BE18-D585C0AA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구축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1EB826B-A708-B96C-EC54-560B51616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806" y="1097280"/>
            <a:ext cx="4730707" cy="381508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2E17783-0302-3773-BA71-AA9076863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77" y="1097280"/>
            <a:ext cx="4649318" cy="38150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10743C-9349-B27D-EFE7-C98369E5BF20}"/>
              </a:ext>
            </a:extLst>
          </p:cNvPr>
          <p:cNvSpPr txBox="1"/>
          <p:nvPr/>
        </p:nvSpPr>
        <p:spPr>
          <a:xfrm>
            <a:off x="1201445" y="5185171"/>
            <a:ext cx="9948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남자의 분포도가 여자의 분포도에 비해 인구가 높을수록 인구가 밀집되어 있는 것이 확인된다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전체적으로 인구가 높을수록 분포도가 밀집되어 있는 현상이 나타난다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672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C50A8-DA9F-175E-C07B-182B0A72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2857500"/>
            <a:ext cx="8193024" cy="11430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+mj-ea"/>
              </a:rPr>
              <a:t>4. </a:t>
            </a:r>
            <a:r>
              <a:rPr lang="ko-KR" altLang="en-US" b="1" dirty="0">
                <a:latin typeface="+mj-ea"/>
              </a:rPr>
              <a:t>미래 예측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973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0DCE0-236F-CE9A-3BA3-84DA00B03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4-1.</a:t>
            </a:r>
            <a:r>
              <a:rPr lang="ko-KR" altLang="en-US" b="1" dirty="0">
                <a:latin typeface="+mj-ea"/>
              </a:rPr>
              <a:t>결론 및 미래 예측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7E01410-D573-426C-498E-FBFEA590871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246511" y="2036735"/>
            <a:ext cx="9698978" cy="3191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❍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전체적인 인구 변화는 없을 것으로 예상된다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❍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인구가 증가할 수록 구성비는 증가할 것이다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❍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남녀 비율의 차이는 없을 것으로 예상된다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❍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젊은 연령대의 인구는 줄어드는 반면 높은 연령대의 인구는 증가하는 추세로 보았을 때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고령화 문제가 심해질 것으로 예상된다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❍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인구가 </a:t>
            </a:r>
            <a:r>
              <a:rPr lang="ko-KR" altLang="en-US" sz="1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높은지역에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인구가 몰려드는 현상도 지속될 것으로 예상된다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503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D9FEA17-C7B1-4D5B-B966-7BDBA333B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6C9A2E-3C47-8DD8-2FD1-B1AAB4178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6892" y="1467194"/>
            <a:ext cx="6008188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3600" b="1" dirty="0">
                <a:latin typeface="+mj-ea"/>
                <a:ea typeface="+mj-ea"/>
              </a:rPr>
              <a:t>1. </a:t>
            </a:r>
            <a:r>
              <a:rPr lang="ko-KR" altLang="en-US" sz="3600" b="1" dirty="0">
                <a:latin typeface="+mj-ea"/>
                <a:ea typeface="+mj-ea"/>
              </a:rPr>
              <a:t> 프로젝트 개요</a:t>
            </a:r>
            <a:endParaRPr lang="en-US" altLang="ko-KR" sz="36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6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j-ea"/>
                <a:ea typeface="+mj-ea"/>
              </a:rPr>
              <a:t>	1-1. </a:t>
            </a:r>
            <a:r>
              <a:rPr lang="ko-KR" altLang="en-US" sz="2800" dirty="0">
                <a:latin typeface="+mj-ea"/>
                <a:ea typeface="+mj-ea"/>
              </a:rPr>
              <a:t>프로젝트 개요</a:t>
            </a: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j-ea"/>
                <a:ea typeface="+mj-ea"/>
              </a:rPr>
              <a:t>	1-2. </a:t>
            </a:r>
            <a:r>
              <a:rPr lang="ko-KR" altLang="en-US" sz="2800" dirty="0">
                <a:latin typeface="+mj-ea"/>
                <a:ea typeface="+mj-ea"/>
              </a:rPr>
              <a:t>추진배경 및 필요성</a:t>
            </a: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j-ea"/>
                <a:ea typeface="+mj-ea"/>
              </a:rPr>
              <a:t>	1-3. </a:t>
            </a:r>
            <a:r>
              <a:rPr lang="ko-KR" altLang="en-US" sz="2800" dirty="0">
                <a:latin typeface="+mj-ea"/>
                <a:ea typeface="+mj-ea"/>
              </a:rPr>
              <a:t>개발 범위</a:t>
            </a: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j-ea"/>
                <a:ea typeface="+mj-ea"/>
              </a:rPr>
              <a:t>	1-4. </a:t>
            </a:r>
            <a:r>
              <a:rPr lang="ko-KR" altLang="en-US" sz="2800" dirty="0">
                <a:latin typeface="+mj-ea"/>
                <a:ea typeface="+mj-ea"/>
              </a:rPr>
              <a:t>기대효과</a:t>
            </a: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3600" b="1" dirty="0">
                <a:latin typeface="+mj-ea"/>
                <a:ea typeface="+mj-ea"/>
              </a:rPr>
              <a:t>2. </a:t>
            </a:r>
            <a:r>
              <a:rPr lang="ko-KR" altLang="en-US" sz="3600" b="1" dirty="0">
                <a:latin typeface="+mj-ea"/>
                <a:ea typeface="+mj-ea"/>
              </a:rPr>
              <a:t>추진일정 및 역할 분담</a:t>
            </a:r>
            <a:endParaRPr lang="en-US" altLang="ko-KR" sz="800" b="1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600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2800" dirty="0">
                <a:latin typeface="+mj-ea"/>
                <a:ea typeface="+mj-ea"/>
              </a:rPr>
              <a:t>	2-1. </a:t>
            </a:r>
            <a:r>
              <a:rPr lang="ko-KR" altLang="en-US" sz="2800" dirty="0">
                <a:latin typeface="+mj-ea"/>
                <a:ea typeface="+mj-ea"/>
              </a:rPr>
              <a:t>역할분담</a:t>
            </a: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2800" dirty="0">
                <a:latin typeface="+mj-ea"/>
                <a:ea typeface="+mj-ea"/>
              </a:rPr>
              <a:t>	2-2. </a:t>
            </a:r>
            <a:r>
              <a:rPr lang="ko-KR" altLang="en-US" sz="2800" dirty="0">
                <a:latin typeface="+mj-ea"/>
                <a:ea typeface="+mj-ea"/>
              </a:rPr>
              <a:t>추진일정</a:t>
            </a: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ED22E84-8803-1AF7-4C7B-B357C6AFB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2115" y="1492592"/>
            <a:ext cx="53848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Font typeface="Wingdings 3" pitchFamily="18" charset="2"/>
              <a:buNone/>
            </a:pPr>
            <a:endParaRPr lang="en-US" altLang="ko-KR" sz="17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3600" b="1" dirty="0">
                <a:latin typeface="+mj-ea"/>
                <a:ea typeface="+mj-ea"/>
              </a:rPr>
              <a:t>3. </a:t>
            </a:r>
            <a:r>
              <a:rPr lang="ko-KR" altLang="en-US" sz="3600" b="1" dirty="0">
                <a:latin typeface="+mj-ea"/>
                <a:ea typeface="+mj-ea"/>
              </a:rPr>
              <a:t>개발 내용</a:t>
            </a:r>
            <a:endParaRPr lang="en-US" altLang="ko-KR" sz="36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36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j-ea"/>
                <a:ea typeface="+mj-ea"/>
              </a:rPr>
              <a:t>	3-1. </a:t>
            </a:r>
            <a:r>
              <a:rPr lang="ko-KR" altLang="en-US" dirty="0">
                <a:latin typeface="+mj-ea"/>
                <a:ea typeface="+mj-ea"/>
              </a:rPr>
              <a:t>개발 내용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600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3-2. </a:t>
            </a:r>
            <a:r>
              <a:rPr lang="ko-KR" altLang="en-US" dirty="0">
                <a:latin typeface="+mj-ea"/>
                <a:ea typeface="+mj-ea"/>
              </a:rPr>
              <a:t>결과 내용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2800" b="1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3600" b="1" dirty="0">
                <a:latin typeface="+mj-ea"/>
                <a:ea typeface="+mj-ea"/>
              </a:rPr>
              <a:t>4. </a:t>
            </a:r>
            <a:r>
              <a:rPr lang="ko-KR" altLang="en-US" sz="3600" b="1" dirty="0">
                <a:latin typeface="+mj-ea"/>
                <a:ea typeface="+mj-ea"/>
              </a:rPr>
              <a:t>결과 및 미래 예측</a:t>
            </a:r>
            <a:endParaRPr lang="en-US" altLang="ko-KR" sz="2400" b="1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2800" dirty="0">
                <a:latin typeface="+mj-ea"/>
                <a:ea typeface="+mj-ea"/>
              </a:rPr>
              <a:t>	4-1. </a:t>
            </a:r>
            <a:r>
              <a:rPr lang="ko-KR" altLang="en-US" dirty="0">
                <a:latin typeface="+mj-ea"/>
                <a:ea typeface="+mj-ea"/>
              </a:rPr>
              <a:t>결과 및 미래 예측</a:t>
            </a:r>
            <a:endParaRPr lang="ko-KR" altLang="en-US" sz="2800" dirty="0">
              <a:latin typeface="+mj-ea"/>
              <a:ea typeface="+mj-e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740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5A38F6-9B42-7472-9D47-A16F51EBA930}"/>
              </a:ext>
            </a:extLst>
          </p:cNvPr>
          <p:cNvSpPr txBox="1"/>
          <p:nvPr/>
        </p:nvSpPr>
        <p:spPr>
          <a:xfrm>
            <a:off x="4438835" y="1970842"/>
            <a:ext cx="393280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/>
              <a:t>END</a:t>
            </a:r>
            <a:endParaRPr lang="ko-KR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53183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C50A8-DA9F-175E-C07B-182B0A72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2857500"/>
            <a:ext cx="8193024" cy="11430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+mj-ea"/>
              </a:rPr>
              <a:t>1</a:t>
            </a:r>
            <a:r>
              <a:rPr lang="en-US" altLang="ko-KR" sz="4400" b="1" dirty="0">
                <a:latin typeface="+mj-ea"/>
                <a:ea typeface="+mj-ea"/>
              </a:rPr>
              <a:t>. </a:t>
            </a:r>
            <a:r>
              <a:rPr lang="ko-KR" altLang="en-US" sz="4400" b="1" dirty="0">
                <a:latin typeface="+mj-ea"/>
                <a:ea typeface="+mj-ea"/>
              </a:rPr>
              <a:t> 프로젝트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398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DDF75-7369-26F6-DE44-E36A08A9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1-1</a:t>
            </a:r>
            <a:r>
              <a:rPr lang="en-US" altLang="ko-KR" sz="4400" b="1" dirty="0">
                <a:latin typeface="+mj-ea"/>
                <a:ea typeface="+mj-ea"/>
              </a:rPr>
              <a:t>. </a:t>
            </a:r>
            <a:r>
              <a:rPr lang="ko-KR" altLang="en-US" sz="4400" b="1" dirty="0">
                <a:latin typeface="+mj-ea"/>
                <a:ea typeface="+mj-ea"/>
              </a:rPr>
              <a:t>프로젝트 개요</a:t>
            </a:r>
            <a:endParaRPr lang="ko-KR" altLang="en-US" dirty="0"/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3D9239D7-FEE1-22D1-179B-C0C54302D3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835815"/>
              </p:ext>
            </p:extLst>
          </p:nvPr>
        </p:nvGraphicFramePr>
        <p:xfrm>
          <a:off x="683418" y="1216152"/>
          <a:ext cx="10825163" cy="490161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699049">
                  <a:extLst>
                    <a:ext uri="{9D8B030D-6E8A-4147-A177-3AD203B41FA5}">
                      <a16:colId xmlns:a16="http://schemas.microsoft.com/office/drawing/2014/main" val="276808364"/>
                    </a:ext>
                  </a:extLst>
                </a:gridCol>
                <a:gridCol w="8126114">
                  <a:extLst>
                    <a:ext uri="{9D8B030D-6E8A-4147-A177-3AD203B41FA5}">
                      <a16:colId xmlns:a16="http://schemas.microsoft.com/office/drawing/2014/main" val="2967693489"/>
                    </a:ext>
                  </a:extLst>
                </a:gridCol>
              </a:tblGrid>
              <a:tr h="951761">
                <a:tc>
                  <a:txBody>
                    <a:bodyPr/>
                    <a:lstStyle/>
                    <a:p>
                      <a:pPr algn="ctr" latinLnBrk="1"/>
                      <a:endParaRPr lang="en-US" altLang="ko-KR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프로젝트 이름</a:t>
                      </a:r>
                      <a:endParaRPr lang="en-US" altLang="ko-KR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인천광역시 인구 공공데이터 분석을 통한 미래 예측</a:t>
                      </a:r>
                      <a:endParaRPr lang="en-US" altLang="ko-KR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980197"/>
                  </a:ext>
                </a:extLst>
              </a:tr>
              <a:tr h="749458">
                <a:tc>
                  <a:txBody>
                    <a:bodyPr/>
                    <a:lstStyle/>
                    <a:p>
                      <a:pPr algn="ctr" latinLnBrk="1"/>
                      <a:endParaRPr lang="en-US" altLang="ko-KR" sz="105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2023.05.17 ~ 2023.06.20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320943"/>
                  </a:ext>
                </a:extLst>
              </a:tr>
              <a:tr h="2591271">
                <a:tc>
                  <a:txBody>
                    <a:bodyPr/>
                    <a:lstStyle/>
                    <a:p>
                      <a:pPr algn="ctr" latinLnBrk="1"/>
                      <a:endParaRPr lang="en-US" altLang="ko-KR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4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주요 개발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latinLnBrk="1">
                        <a:buAutoNum type="arabicPeriod"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수집 </a:t>
                      </a:r>
                      <a:r>
                        <a:rPr lang="en-US" altLang="ko-KR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&amp; </a:t>
                      </a:r>
                      <a:r>
                        <a:rPr lang="ko-KR" altLang="en-US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정제된 데이터 분석</a:t>
                      </a: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457200" indent="-457200" algn="l" latinLnBrk="1">
                        <a:buAutoNum type="arabicPeriod"/>
                      </a:pP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데이터 탐색적 분석 및 결과 도출</a:t>
                      </a: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3. </a:t>
                      </a:r>
                      <a:r>
                        <a:rPr lang="ko-KR" altLang="en-US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분석 결과 시각화</a:t>
                      </a: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4. </a:t>
                      </a:r>
                      <a:r>
                        <a:rPr lang="ko-KR" altLang="en-US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분석모델을 사용한 미래 예측 및 결과도출</a:t>
                      </a: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399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31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83B21-D852-6C3F-57B2-DD907B07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1-2</a:t>
            </a:r>
            <a:r>
              <a:rPr lang="en-US" altLang="ko-KR" sz="4400" b="1" dirty="0">
                <a:latin typeface="+mj-ea"/>
                <a:ea typeface="+mj-ea"/>
              </a:rPr>
              <a:t>. </a:t>
            </a:r>
            <a:r>
              <a:rPr lang="ko-KR" altLang="en-US" sz="4400" b="1" dirty="0">
                <a:latin typeface="+mj-ea"/>
                <a:ea typeface="+mj-ea"/>
              </a:rPr>
              <a:t>추진배경 및 필요성</a:t>
            </a:r>
            <a:endParaRPr lang="ko-KR" altLang="en-US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724058A-5D7D-12D3-79AC-8AECE402759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108601" y="1426272"/>
            <a:ext cx="9974797" cy="400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인천광역시에서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세부터 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80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세 이상 인원수 데이터를 가지고</a:t>
            </a:r>
            <a:r>
              <a:rPr lang="ko-KR" altLang="en-US" sz="18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다양한 시각화 표현을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할 수 있었고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주민등록기준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인구수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출생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가</a:t>
            </a:r>
            <a:r>
              <a:rPr lang="ko-KR" altLang="en-US" sz="18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총인수와의 관계를 살펴본다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일반적으로 출생이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총인구수에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 가장 큰 영향이 있다고 볼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실제 어느 정도인지를 상관 분석과 단순회귀분석을 통해서 결과를 확인하니 </a:t>
            </a:r>
            <a:r>
              <a:rPr lang="ko-KR" altLang="en-US" sz="18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이변 없이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높은 상관관계가 있음을 확인한다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단순선형회귀분석을 통해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세와 총인구의 통계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적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 유의미한 결과를 얻었고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98%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의 높은 설명력을 가지고 있다는 결론을 얻는다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하여 앞으로의 인구 분석을 통한 여러 </a:t>
            </a:r>
            <a:r>
              <a:rPr lang="ko-KR" altLang="en-US" sz="1800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방향으로서의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 결과를 얻을 수 있다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00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8A7DE-6C69-6DE8-AEDD-47130689D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1-3. </a:t>
            </a:r>
            <a:r>
              <a:rPr lang="ko-KR" altLang="en-US" b="1" dirty="0">
                <a:latin typeface="+mj-ea"/>
              </a:rPr>
              <a:t>개발 범위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86AA09-B653-D3F7-D543-554A68ACC6E4}"/>
              </a:ext>
            </a:extLst>
          </p:cNvPr>
          <p:cNvSpPr/>
          <p:nvPr/>
        </p:nvSpPr>
        <p:spPr>
          <a:xfrm>
            <a:off x="476250" y="1379621"/>
            <a:ext cx="3595688" cy="4700587"/>
          </a:xfrm>
          <a:prstGeom prst="rect">
            <a:avLst/>
          </a:prstGeom>
          <a:solidFill>
            <a:srgbClr val="FFFFCC">
              <a:alpha val="78824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8D1FAFD-A9EC-01C3-0821-FAF96A55FA9C}"/>
              </a:ext>
            </a:extLst>
          </p:cNvPr>
          <p:cNvSpPr/>
          <p:nvPr/>
        </p:nvSpPr>
        <p:spPr>
          <a:xfrm>
            <a:off x="4298156" y="1379621"/>
            <a:ext cx="3595688" cy="4700587"/>
          </a:xfrm>
          <a:prstGeom prst="rect">
            <a:avLst/>
          </a:prstGeom>
          <a:solidFill>
            <a:srgbClr val="FFFFCC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E9E6DC4-9451-1465-95EC-F3B1E10422D4}"/>
              </a:ext>
            </a:extLst>
          </p:cNvPr>
          <p:cNvSpPr/>
          <p:nvPr/>
        </p:nvSpPr>
        <p:spPr>
          <a:xfrm>
            <a:off x="8120062" y="1379622"/>
            <a:ext cx="3595688" cy="4700587"/>
          </a:xfrm>
          <a:prstGeom prst="rect">
            <a:avLst/>
          </a:prstGeom>
          <a:solidFill>
            <a:srgbClr val="FFFFCC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56427E-4C8C-B7E5-B68C-3E0AFE381E54}"/>
              </a:ext>
            </a:extLst>
          </p:cNvPr>
          <p:cNvSpPr/>
          <p:nvPr/>
        </p:nvSpPr>
        <p:spPr>
          <a:xfrm>
            <a:off x="8234362" y="2108284"/>
            <a:ext cx="3348038" cy="386105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6103ED-7C2B-E555-9FC8-3480B5EBAC6A}"/>
              </a:ext>
            </a:extLst>
          </p:cNvPr>
          <p:cNvSpPr txBox="1"/>
          <p:nvPr/>
        </p:nvSpPr>
        <p:spPr>
          <a:xfrm>
            <a:off x="609600" y="1472244"/>
            <a:ext cx="3348038" cy="543418"/>
          </a:xfrm>
          <a:prstGeom prst="rect">
            <a:avLst/>
          </a:prstGeom>
          <a:solidFill>
            <a:srgbClr val="FFFFC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dirty="0"/>
              <a:t>빅데이터 자료 수집 방법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FC2E16-D56E-CADB-4292-8651C00AD27E}"/>
              </a:ext>
            </a:extLst>
          </p:cNvPr>
          <p:cNvSpPr txBox="1"/>
          <p:nvPr/>
        </p:nvSpPr>
        <p:spPr>
          <a:xfrm>
            <a:off x="4421981" y="1472244"/>
            <a:ext cx="3348038" cy="543418"/>
          </a:xfrm>
          <a:prstGeom prst="rect">
            <a:avLst/>
          </a:prstGeom>
          <a:solidFill>
            <a:srgbClr val="FFFFC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dirty="0"/>
              <a:t>빅데이터 자료 정제 방법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B7A99D-CC40-8533-094A-31AB1220CAC8}"/>
              </a:ext>
            </a:extLst>
          </p:cNvPr>
          <p:cNvSpPr txBox="1"/>
          <p:nvPr/>
        </p:nvSpPr>
        <p:spPr>
          <a:xfrm>
            <a:off x="8234362" y="1472244"/>
            <a:ext cx="3348038" cy="543418"/>
          </a:xfrm>
          <a:prstGeom prst="rect">
            <a:avLst/>
          </a:prstGeom>
          <a:solidFill>
            <a:srgbClr val="FFFFC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dirty="0"/>
              <a:t>시스템 구축 환경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2014F5-5913-CF88-826F-2076E9B0010C}"/>
              </a:ext>
            </a:extLst>
          </p:cNvPr>
          <p:cNvSpPr txBox="1"/>
          <p:nvPr/>
        </p:nvSpPr>
        <p:spPr>
          <a:xfrm>
            <a:off x="8374855" y="2413278"/>
            <a:ext cx="306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커뮤니케이션 환경</a:t>
            </a:r>
            <a:endParaRPr lang="en-US" altLang="ko-KR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AD93F7-9069-B47A-03C6-987B65A28AAB}"/>
              </a:ext>
            </a:extLst>
          </p:cNvPr>
          <p:cNvSpPr txBox="1"/>
          <p:nvPr/>
        </p:nvSpPr>
        <p:spPr>
          <a:xfrm>
            <a:off x="8374854" y="3888307"/>
            <a:ext cx="306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구현 환경</a:t>
            </a:r>
            <a:endParaRPr lang="en-US" altLang="ko-KR" sz="2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BD5251D-37E5-382B-EB16-9197268DBDA9}"/>
              </a:ext>
            </a:extLst>
          </p:cNvPr>
          <p:cNvSpPr/>
          <p:nvPr/>
        </p:nvSpPr>
        <p:spPr>
          <a:xfrm>
            <a:off x="4421981" y="2108284"/>
            <a:ext cx="3348038" cy="386105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EA6E82-7B71-B5C6-09C5-0246A23D1B17}"/>
              </a:ext>
            </a:extLst>
          </p:cNvPr>
          <p:cNvSpPr txBox="1"/>
          <p:nvPr/>
        </p:nvSpPr>
        <p:spPr>
          <a:xfrm>
            <a:off x="4650610" y="2964977"/>
            <a:ext cx="33950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/>
              <a:t>탐색적 데이터 분석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시각화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모델 구축</a:t>
            </a:r>
            <a:endParaRPr lang="en-US" altLang="ko-KR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628A76-9436-DFC9-EBC1-AB11685F1FD1}"/>
              </a:ext>
            </a:extLst>
          </p:cNvPr>
          <p:cNvSpPr/>
          <p:nvPr/>
        </p:nvSpPr>
        <p:spPr>
          <a:xfrm>
            <a:off x="609600" y="2108284"/>
            <a:ext cx="3348038" cy="386105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F778AB-A4D7-ED30-D46F-379F4AE6F270}"/>
              </a:ext>
            </a:extLst>
          </p:cNvPr>
          <p:cNvSpPr txBox="1"/>
          <p:nvPr/>
        </p:nvSpPr>
        <p:spPr>
          <a:xfrm>
            <a:off x="681204" y="3085126"/>
            <a:ext cx="314877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sz="2400" dirty="0"/>
              <a:t>공공기관에서 제공하는 공공 데이터 활용</a:t>
            </a:r>
            <a:endParaRPr lang="en-US" altLang="ko-KR" sz="2400" dirty="0"/>
          </a:p>
          <a:p>
            <a:pPr algn="ctr" fontAlgn="base"/>
            <a:endParaRPr lang="ko-KR" altLang="en-US" sz="2000" b="1" dirty="0"/>
          </a:p>
          <a:p>
            <a:pPr algn="ctr" fontAlgn="base"/>
            <a:r>
              <a:rPr lang="ko-KR" altLang="en-US" dirty="0"/>
              <a:t>인천광역시 인구 </a:t>
            </a:r>
            <a:r>
              <a:rPr lang="en-US" altLang="ko-KR" dirty="0"/>
              <a:t>(</a:t>
            </a:r>
            <a:r>
              <a:rPr lang="ko-KR" altLang="en-US" dirty="0"/>
              <a:t>연도별</a:t>
            </a:r>
            <a:r>
              <a:rPr lang="en-US" altLang="ko-KR" dirty="0"/>
              <a:t>)</a:t>
            </a:r>
          </a:p>
          <a:p>
            <a:pPr algn="ctr" fontAlgn="base"/>
            <a:r>
              <a:rPr lang="en-US" altLang="ko-KR" dirty="0"/>
              <a:t>(DATA.GO.KR)</a:t>
            </a:r>
            <a:endParaRPr lang="ko-KR" altLang="en-US" dirty="0"/>
          </a:p>
          <a:p>
            <a:pPr algn="ctr" fontAlgn="base"/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48D6A04E-62A5-801C-EBF2-D4BBD2C00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639" y="2826301"/>
            <a:ext cx="840254" cy="8402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728AC28A-2915-23EA-4A14-28A21F255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733" y="2813388"/>
            <a:ext cx="840254" cy="84025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854DEAF-0A06-3738-5C5B-F1392D674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827" y="2826628"/>
            <a:ext cx="1256969" cy="84025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5A95BA53-A6FD-9CAE-AC01-1ACE99D637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334" y="4321271"/>
            <a:ext cx="1564873" cy="6791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71F7E47F-881F-AC13-1A05-7FE6D62838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512" y="5106987"/>
            <a:ext cx="1540695" cy="6791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8483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15A03-5ED6-9CC5-C20F-0015BB90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1-4.</a:t>
            </a:r>
            <a:r>
              <a:rPr lang="ko-KR" altLang="en-US" b="1" dirty="0">
                <a:latin typeface="+mj-ea"/>
              </a:rPr>
              <a:t>기대효과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C047F96-0AAE-3A6B-63F9-85A85AC3D7C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917303" y="2476527"/>
            <a:ext cx="8688276" cy="1904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45770" marR="0" indent="-44577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3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인천광역시의 연도별 인구 파악이 가능하다</a:t>
            </a:r>
            <a:r>
              <a:rPr lang="en-US" altLang="ko-KR" sz="3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445770" marR="0" indent="-44577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3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인천광역시의 미래 인구 파악이 가능하다</a:t>
            </a:r>
            <a:r>
              <a:rPr lang="en-US" altLang="ko-KR" sz="3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3871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C50A8-DA9F-175E-C07B-182B0A72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2857500"/>
            <a:ext cx="8193024" cy="1143000"/>
          </a:xfrm>
        </p:spPr>
        <p:txBody>
          <a:bodyPr>
            <a:normAutofit/>
          </a:bodyPr>
          <a:lstStyle/>
          <a:p>
            <a:r>
              <a:rPr lang="en-US" altLang="ko-KR" sz="4400" b="1" dirty="0">
                <a:latin typeface="+mj-ea"/>
                <a:ea typeface="+mj-ea"/>
              </a:rPr>
              <a:t>2. </a:t>
            </a:r>
            <a:r>
              <a:rPr lang="ko-KR" altLang="en-US" sz="4400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</a:rPr>
              <a:t>추진 방안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478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1DFDC-F62B-4B00-60CF-A10AECA8A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137321"/>
            <a:ext cx="8193024" cy="1143000"/>
          </a:xfrm>
        </p:spPr>
        <p:txBody>
          <a:bodyPr/>
          <a:lstStyle/>
          <a:p>
            <a:r>
              <a:rPr lang="en-US" altLang="ko-KR" b="1" dirty="0">
                <a:latin typeface="+mj-ea"/>
              </a:rPr>
              <a:t>2-3. </a:t>
            </a:r>
            <a:r>
              <a:rPr lang="ko-KR" altLang="en-US" b="1" dirty="0">
                <a:latin typeface="+mj-ea"/>
              </a:rPr>
              <a:t>역할분담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DE80397-89A2-C921-C96B-EED10F0F6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035753"/>
              </p:ext>
            </p:extLst>
          </p:nvPr>
        </p:nvGraphicFramePr>
        <p:xfrm>
          <a:off x="963751" y="1466902"/>
          <a:ext cx="10264497" cy="4454503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144821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685215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6434461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4048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</a:rPr>
                        <a:t>역할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</a:rPr>
                        <a:t>담당 업무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16663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최민호</a:t>
                      </a:r>
                      <a:endParaRPr lang="ko-KR" altLang="en-US" sz="1800" b="0" i="0" u="none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팀원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j-ea"/>
                        </a:rPr>
                        <a:t>▶</a:t>
                      </a:r>
                      <a:r>
                        <a:rPr lang="ko-KR" altLang="en-US" sz="1600" b="1" i="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j-ea"/>
                        </a:rPr>
                        <a:t> </a:t>
                      </a: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데이터 정제 및 정규화</a:t>
                      </a:r>
                      <a:r>
                        <a:rPr kumimoji="0" lang="en-US" altLang="ko-KR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j-ea"/>
                        </a:rPr>
                        <a:t>▶</a:t>
                      </a:r>
                      <a:r>
                        <a:rPr lang="ko-KR" altLang="en-US" sz="1600" b="1" i="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j-ea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모델 구축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▶</a:t>
                      </a:r>
                      <a:r>
                        <a:rPr lang="ko-KR" altLang="en-US" sz="1600" b="1" i="0" kern="120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결과 보고서 작성 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▶</a:t>
                      </a:r>
                      <a:r>
                        <a:rPr lang="ko-KR" altLang="en-US" sz="1600" b="1" i="0" kern="120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발표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16663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박채린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▶</a:t>
                      </a:r>
                      <a:r>
                        <a:rPr lang="ko-KR" altLang="en-US" sz="1600" b="1" i="0" kern="120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시각화용 데이터 정리 및 시각화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▶</a:t>
                      </a:r>
                      <a:r>
                        <a:rPr lang="ko-KR" altLang="en-US" sz="1600" b="1" i="0" kern="120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계획서 작성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▶</a:t>
                      </a:r>
                      <a:r>
                        <a:rPr lang="ko-KR" altLang="en-US" sz="1600" b="1" i="0" kern="120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결과 보고서 양식 작성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▶</a:t>
                      </a:r>
                      <a:r>
                        <a:rPr lang="ko-KR" altLang="en-US" sz="1600" b="1" i="0" kern="120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PPT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작성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168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선종호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▶</a:t>
                      </a:r>
                      <a:r>
                        <a:rPr lang="ko-KR" altLang="en-US" sz="1600" b="1" i="0" kern="120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결과 보고서 작성 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67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645018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538</TotalTime>
  <Words>634</Words>
  <Application>Microsoft Office PowerPoint</Application>
  <PresentationFormat>와이드스크린</PresentationFormat>
  <Paragraphs>169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맑은 고딕</vt:lpstr>
      <vt:lpstr>함초롬돋움</vt:lpstr>
      <vt:lpstr>함초롬바탕</vt:lpstr>
      <vt:lpstr>Arial</vt:lpstr>
      <vt:lpstr>Candara</vt:lpstr>
      <vt:lpstr>Corbel</vt:lpstr>
      <vt:lpstr>Wingdings</vt:lpstr>
      <vt:lpstr>Wingdings 3</vt:lpstr>
      <vt:lpstr>New_Education02</vt:lpstr>
      <vt:lpstr>인천광역시 인구 공공데이터 분석을 통한  미래 예측</vt:lpstr>
      <vt:lpstr>목차</vt:lpstr>
      <vt:lpstr>1.  프로젝트 개요</vt:lpstr>
      <vt:lpstr>1-1. 프로젝트 개요</vt:lpstr>
      <vt:lpstr>1-2. 추진배경 및 필요성</vt:lpstr>
      <vt:lpstr>1-3. 개발 범위</vt:lpstr>
      <vt:lpstr>1-4.기대효과</vt:lpstr>
      <vt:lpstr>2.  추진 방안</vt:lpstr>
      <vt:lpstr>2-3. 역할분담</vt:lpstr>
      <vt:lpstr>2-4. 추진일정</vt:lpstr>
      <vt:lpstr>3.개발내용</vt:lpstr>
      <vt:lpstr>3-1.개발내용</vt:lpstr>
      <vt:lpstr>데이터 정제</vt:lpstr>
      <vt:lpstr>데이터 시각화</vt:lpstr>
      <vt:lpstr>데이터 시각화</vt:lpstr>
      <vt:lpstr>모델 구축</vt:lpstr>
      <vt:lpstr>모델 구축</vt:lpstr>
      <vt:lpstr>4. 미래 예측</vt:lpstr>
      <vt:lpstr>4-1.결론 및 미래 예측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코로나 확진 비율과 숙박업과의 비교를 통한 영향조사 및 숙박업의 미래 예측</dc:title>
  <dc:creator>tjswhdgh98@nate.com</dc:creator>
  <cp:lastModifiedBy>PARK CHAELIN</cp:lastModifiedBy>
  <cp:revision>24</cp:revision>
  <dcterms:created xsi:type="dcterms:W3CDTF">2023-05-30T08:26:24Z</dcterms:created>
  <dcterms:modified xsi:type="dcterms:W3CDTF">2023-06-20T06:18:21Z</dcterms:modified>
</cp:coreProperties>
</file>