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Default Extension="gif" ContentType="image/gif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59" r:id="rId1"/>
    <p:sldMasterId id="2147483669" r:id="rId2"/>
  </p:sldMasterIdLst>
  <p:notesMasterIdLst>
    <p:notesMasterId r:id="rId22"/>
  </p:notesMasterIdLst>
  <p:sldIdLst>
    <p:sldId id="709" r:id="rId3"/>
    <p:sldId id="711" r:id="rId4"/>
    <p:sldId id="712" r:id="rId5"/>
    <p:sldId id="713" r:id="rId6"/>
    <p:sldId id="725" r:id="rId7"/>
    <p:sldId id="727" r:id="rId8"/>
    <p:sldId id="728" r:id="rId9"/>
    <p:sldId id="729" r:id="rId10"/>
    <p:sldId id="730" r:id="rId11"/>
    <p:sldId id="710" r:id="rId12"/>
    <p:sldId id="714" r:id="rId13"/>
    <p:sldId id="715" r:id="rId14"/>
    <p:sldId id="716" r:id="rId15"/>
    <p:sldId id="731" r:id="rId16"/>
    <p:sldId id="732" r:id="rId17"/>
    <p:sldId id="733" r:id="rId18"/>
    <p:sldId id="734" r:id="rId19"/>
    <p:sldId id="735" r:id="rId20"/>
    <p:sldId id="736" r:id="rId21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EFAFB233-063F-42B5-8137-9DF3F51BA10A}">
      <p15:sldGuideLst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notes"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20893" autoAdjust="0"/>
    <p:restoredTop sz="90929" autoAdjust="0"/>
  </p:normalViewPr>
  <p:slideViewPr>
    <p:cSldViewPr>
      <p:cViewPr>
        <p:scale>
          <a:sx n="90" d="100"/>
          <a:sy n="90" d="100"/>
        </p:scale>
        <p:origin x="-1144" y="-9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5/12/16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45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61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2037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2037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40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7" y="85534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1227846"/>
            <a:ext cx="5111750" cy="54015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7" y="2135506"/>
            <a:ext cx="3008313" cy="41890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4902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5105400"/>
            <a:ext cx="5486400" cy="567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144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73090"/>
            <a:ext cx="5486400" cy="8039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267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6480"/>
            <a:ext cx="8229600" cy="39319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3078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8598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65960"/>
            <a:ext cx="403860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65960"/>
            <a:ext cx="403860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0675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7" y="85534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27846"/>
            <a:ext cx="5111750" cy="54015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7" y="2135506"/>
            <a:ext cx="3008313" cy="41890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3696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05400"/>
            <a:ext cx="5486400" cy="567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144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73090"/>
            <a:ext cx="5486400" cy="8039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3613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6908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6637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7750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7915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8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40280"/>
            <a:ext cx="82296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  <p:sldLayoutId id="2147483668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39963"/>
            <a:ext cx="8229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gif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b="1" dirty="0">
                <a:latin typeface="Agency FB" panose="020B0503020202020204" pitchFamily="34" charset="0"/>
              </a:rPr>
              <a:t>Python Closure Demo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Quan Nguyen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6700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904999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Agency FB" panose="020B0503020202020204" pitchFamily="34" charset="0"/>
              </a:rPr>
              <a:t>Python Lambda &amp; </a:t>
            </a:r>
            <a:br>
              <a:rPr lang="en-US" sz="6600" b="1" dirty="0">
                <a:latin typeface="Agency FB" panose="020B0503020202020204" pitchFamily="34" charset="0"/>
              </a:rPr>
            </a:br>
            <a:r>
              <a:rPr lang="en-US" sz="6600" b="1" dirty="0">
                <a:latin typeface="Agency FB" panose="020B0503020202020204" pitchFamily="34" charset="0"/>
              </a:rPr>
              <a:t>List Comprehension Demo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1752600"/>
          </a:xfrm>
        </p:spPr>
        <p:txBody>
          <a:bodyPr/>
          <a:lstStyle/>
          <a:p>
            <a:r>
              <a:rPr lang="en-US" dirty="0"/>
              <a:t>Quan Nguyen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095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listComp.py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676400"/>
            <a:ext cx="9144000" cy="40780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intersection(x, y):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j}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statistics(x):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mean = round(float(sum(x))/float(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(x)),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median = round((float(x[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(x)/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+ float(x[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(x)/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]))/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 %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(x)//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listRange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x[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(x)-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- x[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variance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l: round(sum(l)/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(x),4))(map(float,[(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mean)**2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x]))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tscore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12.706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4.303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3.182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2.776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2.571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2.447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2.365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2.306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2.262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2.228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2.201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2.179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2.160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2.145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2.131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2.120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2.110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2.101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2.093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2.086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2.080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2.074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2.069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2.064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2.060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2.056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2.052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2.048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2.045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2.042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2.040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2.037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2.035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2.032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2.030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2.028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2.026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2.024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2.023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2.021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CI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b: [round(a - b,4), round(a + b,4)])(mean,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tscore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(x)-2]*(variance/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(x))**0.5)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stats = [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'mean'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'median'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'range'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'variance'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'standard deviation'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'95% CI for mean'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values = [mean, median,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listRange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variance, round(variance**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CI]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[(stats[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values 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(stats))]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9" name="Picture 3" descr="http://neurobiography.info/images/stats/population_varianc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62314"/>
            <a:ext cx="3200400" cy="118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http://img.photobucket.com/albums/v90/Yodums/Pictur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245045"/>
            <a:ext cx="2514600" cy="131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21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Add ‘intersection’ and ‘statistics’ functions to lis.py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5800" y="1752600"/>
            <a:ext cx="754380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standard_env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listComp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 eaLnBrk="0" hangingPunct="0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env.update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hangingPunct="0"/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'intersection'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listComp.intersection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'statistics'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listComp.statistics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(sorted(x)),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</a:p>
          <a:p>
            <a:pPr eaLnBrk="0" hangingPunct="0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hangingPunct="0"/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9009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Lambda &amp; List Comprehension Demo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6200" y="2285762"/>
            <a:ext cx="8991600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(intersection (list 1 5 3 9 7 8) (list 8 2 6 3 5 0 9))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(intersection (list 1 1 5 5 5 5 3 3 3 9 8 8 7) (list 2 2 6 3 3 5 5 5 0 0 8 8 8 9))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(statistics (list 5 36 4 27 1 11 34 95 83 3 2)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(statistics '(5 36 4 27 1 11 34 95 83 3 2))</a:t>
            </a:r>
            <a:endParaRPr kumimoji="0" lang="en-US" altLang="en-US" sz="3600" b="1" i="1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0392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b="1" dirty="0" smtClean="0">
                <a:latin typeface="Agency FB" panose="020B0503020202020204" pitchFamily="34" charset="0"/>
              </a:rPr>
              <a:t>Willow Programming Language</a:t>
            </a:r>
            <a:endParaRPr lang="en-US" sz="6600" b="1" dirty="0">
              <a:latin typeface="Agency FB" panose="020B0503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Ryan Wechter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922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goes into building a programming 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a problem to solve</a:t>
            </a:r>
          </a:p>
          <a:p>
            <a:pPr lvl="3"/>
            <a:r>
              <a:rPr lang="en-US" dirty="0" smtClean="0"/>
              <a:t>General purpose or specific to problem domain</a:t>
            </a:r>
          </a:p>
          <a:p>
            <a:r>
              <a:rPr lang="en-US" dirty="0" smtClean="0"/>
              <a:t>Consider language semantics</a:t>
            </a:r>
          </a:p>
          <a:p>
            <a:pPr lvl="3"/>
            <a:r>
              <a:rPr lang="en-US" dirty="0" smtClean="0"/>
              <a:t>Reserved words, built-in functions, data types, logical and mathematical operators, data storage, flow control</a:t>
            </a:r>
          </a:p>
          <a:p>
            <a:r>
              <a:rPr lang="en-US" dirty="0" smtClean="0"/>
              <a:t>Define syntax/grammar rules</a:t>
            </a:r>
          </a:p>
          <a:p>
            <a:pPr lvl="3"/>
            <a:r>
              <a:rPr lang="en-US" dirty="0" smtClean="0"/>
              <a:t>Parse input to create AST.  Evaluate AST to execute program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Print Statements</a:t>
            </a:r>
          </a:p>
          <a:p>
            <a:r>
              <a:rPr lang="en-US" sz="2800" dirty="0" smtClean="0"/>
              <a:t>Comments</a:t>
            </a:r>
          </a:p>
          <a:p>
            <a:r>
              <a:rPr lang="en-US" sz="2800" dirty="0" smtClean="0"/>
              <a:t>Variable Instantiation, Assignment and </a:t>
            </a:r>
            <a:r>
              <a:rPr lang="en-US" sz="2800" dirty="0" smtClean="0"/>
              <a:t>Access</a:t>
            </a:r>
          </a:p>
          <a:p>
            <a:r>
              <a:rPr lang="en-US" sz="2800" dirty="0" smtClean="0"/>
              <a:t>If Else Statements</a:t>
            </a:r>
          </a:p>
          <a:p>
            <a:r>
              <a:rPr lang="en-US" sz="2800" dirty="0" smtClean="0"/>
              <a:t>Logical and Mathematical Operators</a:t>
            </a:r>
          </a:p>
          <a:p>
            <a:r>
              <a:rPr lang="en-US" sz="2800" dirty="0" smtClean="0"/>
              <a:t>Function Definition and Calls (without parameters)</a:t>
            </a:r>
          </a:p>
          <a:p>
            <a:r>
              <a:rPr lang="en-US" sz="2800" dirty="0" smtClean="0"/>
              <a:t>Casting (float to </a:t>
            </a:r>
            <a:r>
              <a:rPr lang="en-US" sz="2800" dirty="0" err="1" smtClean="0"/>
              <a:t>int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Tester Code</a:t>
            </a:r>
            <a:endParaRPr lang="en-US" dirty="0"/>
          </a:p>
        </p:txBody>
      </p:sp>
      <p:pic>
        <p:nvPicPr>
          <p:cNvPr id="6" name="Content Placeholder 5" descr="Screen Shot 2016-05-12 at 3.32.57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5437" r="-15437"/>
          <a:stretch>
            <a:fillRect/>
          </a:stretch>
        </p:blipFill>
        <p:spPr>
          <a:xfrm>
            <a:off x="457200" y="2133600"/>
            <a:ext cx="8229600" cy="4114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Syntax Tree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['Print', '</a:t>
            </a:r>
            <a:r>
              <a:rPr lang="en-US" sz="2000" dirty="0" err="1" smtClean="0"/>
              <a:t>HelloWorld</a:t>
            </a:r>
            <a:r>
              <a:rPr lang="en-US" sz="2000" dirty="0" smtClean="0"/>
              <a:t>', '</a:t>
            </a:r>
            <a:r>
              <a:rPr lang="en-US" sz="2000" dirty="0" err="1" smtClean="0"/>
              <a:t>VariableInst</a:t>
            </a:r>
            <a:r>
              <a:rPr lang="en-US" sz="2000" dirty="0" smtClean="0"/>
              <a:t>', 'a', 'Comment', '</a:t>
            </a:r>
            <a:r>
              <a:rPr lang="en-US" sz="2000" dirty="0" smtClean="0"/>
              <a:t>Print’, '</a:t>
            </a:r>
            <a:r>
              <a:rPr lang="en-US" sz="2000" dirty="0" smtClean="0"/>
              <a:t>a', 'Comment',</a:t>
            </a: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dirty="0" smtClean="0"/>
              <a:t>'</a:t>
            </a:r>
            <a:r>
              <a:rPr lang="en-US" sz="2000" dirty="0" err="1" smtClean="0"/>
              <a:t>VariableDeclaration</a:t>
            </a:r>
            <a:r>
              <a:rPr lang="en-US" sz="2000" dirty="0" smtClean="0"/>
              <a:t>', '</a:t>
            </a:r>
            <a:r>
              <a:rPr lang="en-US" sz="2000" dirty="0" err="1" smtClean="0"/>
              <a:t>c</a:t>
            </a:r>
            <a:r>
              <a:rPr lang="en-US" sz="2000" dirty="0" smtClean="0"/>
              <a:t>', 5, 'Comment',</a:t>
            </a:r>
            <a:r>
              <a:rPr lang="en-US" sz="2000" dirty="0" smtClean="0"/>
              <a:t> '</a:t>
            </a:r>
            <a:r>
              <a:rPr lang="en-US" sz="2000" dirty="0" smtClean="0"/>
              <a:t>Print', '</a:t>
            </a:r>
            <a:r>
              <a:rPr lang="en-US" sz="2000" dirty="0" err="1" smtClean="0"/>
              <a:t>c</a:t>
            </a:r>
            <a:r>
              <a:rPr lang="en-US" sz="2000" dirty="0" smtClean="0"/>
              <a:t>', 'Comment',</a:t>
            </a: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dirty="0" smtClean="0"/>
              <a:t>'</a:t>
            </a:r>
            <a:r>
              <a:rPr lang="en-US" sz="2000" dirty="0" err="1" smtClean="0"/>
              <a:t>IfElseStatement</a:t>
            </a:r>
            <a:r>
              <a:rPr lang="en-US" sz="2000" dirty="0" smtClean="0"/>
              <a:t>', False</a:t>
            </a:r>
            <a:r>
              <a:rPr lang="en-US" sz="2000" dirty="0" smtClean="0"/>
              <a:t>,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 [</a:t>
            </a:r>
            <a:r>
              <a:rPr lang="en-US" sz="2000" dirty="0" smtClean="0"/>
              <a:t>'</a:t>
            </a:r>
            <a:r>
              <a:rPr lang="en-US" sz="2000" dirty="0" err="1" smtClean="0"/>
              <a:t>MathAssExp</a:t>
            </a:r>
            <a:r>
              <a:rPr lang="en-US" sz="2000" dirty="0" smtClean="0"/>
              <a:t>', 5, 5, '*', 'a', 'Print', 'a'],</a:t>
            </a: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[</a:t>
            </a:r>
            <a:r>
              <a:rPr lang="en-US" sz="2000" dirty="0" smtClean="0"/>
              <a:t>'</a:t>
            </a:r>
            <a:r>
              <a:rPr lang="en-US" sz="2000" dirty="0" err="1" smtClean="0"/>
              <a:t>MathAssExp</a:t>
            </a:r>
            <a:r>
              <a:rPr lang="en-US" sz="2000" dirty="0" smtClean="0"/>
              <a:t>', 5, 5,</a:t>
            </a:r>
            <a:r>
              <a:rPr lang="en-US" sz="2000" dirty="0" smtClean="0"/>
              <a:t> '</a:t>
            </a:r>
            <a:r>
              <a:rPr lang="en-US" sz="2000" dirty="0" smtClean="0"/>
              <a:t>+', 'a', 'Print', 'a'],</a:t>
            </a: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dirty="0" smtClean="0"/>
              <a:t>'</a:t>
            </a:r>
            <a:r>
              <a:rPr lang="en-US" sz="2000" dirty="0" err="1" smtClean="0"/>
              <a:t>MathExp</a:t>
            </a:r>
            <a:r>
              <a:rPr lang="en-US" sz="2000" dirty="0" smtClean="0"/>
              <a:t>', 5, 3, '-', 'Comment',</a:t>
            </a: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dirty="0" smtClean="0"/>
              <a:t>'</a:t>
            </a:r>
            <a:r>
              <a:rPr lang="en-US" sz="2000" dirty="0" err="1" smtClean="0"/>
              <a:t>DefineFunction</a:t>
            </a:r>
            <a:r>
              <a:rPr lang="en-US" sz="2000" dirty="0" smtClean="0"/>
              <a:t>', 'fun', ['Print', "'</a:t>
            </a:r>
            <a:r>
              <a:rPr lang="en-US" sz="2000" dirty="0" err="1" smtClean="0"/>
              <a:t>z</a:t>
            </a:r>
            <a:r>
              <a:rPr lang="en-US" sz="2000" dirty="0" smtClean="0"/>
              <a:t>'", '</a:t>
            </a:r>
            <a:r>
              <a:rPr lang="en-US" sz="2000" dirty="0" err="1" smtClean="0"/>
              <a:t>MathExp</a:t>
            </a:r>
            <a:r>
              <a:rPr lang="en-US" sz="2000" dirty="0" smtClean="0"/>
              <a:t>', 5, 5, '+'],</a:t>
            </a: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dirty="0" smtClean="0"/>
              <a:t>'</a:t>
            </a:r>
            <a:r>
              <a:rPr lang="en-US" sz="2000" dirty="0" err="1" smtClean="0"/>
              <a:t>FloatCast</a:t>
            </a:r>
            <a:r>
              <a:rPr lang="en-US" sz="2000" dirty="0" smtClean="0"/>
              <a:t>', '</a:t>
            </a:r>
            <a:r>
              <a:rPr lang="en-US" sz="2000" dirty="0" err="1" smtClean="0"/>
              <a:t>b</a:t>
            </a:r>
            <a:r>
              <a:rPr lang="en-US" sz="2000" dirty="0" smtClean="0"/>
              <a:t>', 'a', 'Print', '</a:t>
            </a:r>
            <a:r>
              <a:rPr lang="en-US" sz="2000" dirty="0" err="1" smtClean="0"/>
              <a:t>b</a:t>
            </a:r>
            <a:r>
              <a:rPr lang="en-US" sz="2000" dirty="0" smtClean="0"/>
              <a:t>', '</a:t>
            </a:r>
            <a:r>
              <a:rPr lang="en-US" sz="2000" dirty="0" err="1" smtClean="0"/>
              <a:t>FloatCast</a:t>
            </a:r>
            <a:r>
              <a:rPr lang="en-US" sz="2000" dirty="0" smtClean="0"/>
              <a:t>', '</a:t>
            </a:r>
            <a:r>
              <a:rPr lang="en-US" sz="2000" dirty="0" err="1" smtClean="0"/>
              <a:t>c</a:t>
            </a:r>
            <a:r>
              <a:rPr lang="en-US" sz="2000" dirty="0" smtClean="0"/>
              <a:t>', "'a'", 'Print', '</a:t>
            </a:r>
            <a:r>
              <a:rPr lang="en-US" sz="2000" dirty="0" err="1" smtClean="0"/>
              <a:t>c</a:t>
            </a:r>
            <a:r>
              <a:rPr lang="en-US" sz="2000" dirty="0" smtClean="0"/>
              <a:t>',</a:t>
            </a: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dirty="0" smtClean="0"/>
              <a:t>'</a:t>
            </a:r>
            <a:r>
              <a:rPr lang="en-US" sz="2000" dirty="0" err="1" smtClean="0"/>
              <a:t>FloatCast</a:t>
            </a:r>
            <a:r>
              <a:rPr lang="en-US" sz="2000" dirty="0" smtClean="0"/>
              <a:t>', '</a:t>
            </a:r>
            <a:r>
              <a:rPr lang="en-US" sz="2000" dirty="0" err="1" smtClean="0"/>
              <a:t>d</a:t>
            </a:r>
            <a:r>
              <a:rPr lang="en-US" sz="2000" dirty="0" smtClean="0"/>
              <a:t>', 5, 'Print', '</a:t>
            </a:r>
            <a:r>
              <a:rPr lang="en-US" sz="2000" dirty="0" err="1" smtClean="0"/>
              <a:t>d</a:t>
            </a:r>
            <a:r>
              <a:rPr lang="en-US" sz="2000" dirty="0" smtClean="0"/>
              <a:t>', '</a:t>
            </a:r>
            <a:r>
              <a:rPr lang="en-US" sz="2000" dirty="0" err="1" smtClean="0"/>
              <a:t>CallFunction</a:t>
            </a:r>
            <a:r>
              <a:rPr lang="en-US" sz="2000" dirty="0" smtClean="0"/>
              <a:t>', 'fun'</a:t>
            </a:r>
            <a:r>
              <a:rPr lang="en-US" sz="2000" dirty="0" smtClean="0"/>
              <a:t>]</a:t>
            </a:r>
          </a:p>
          <a:p>
            <a:pPr>
              <a:buNone/>
            </a:pPr>
            <a:endParaRPr lang="en-US" sz="2595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HelloWorld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0</a:t>
            </a:r>
          </a:p>
          <a:p>
            <a:pPr>
              <a:buNone/>
            </a:pPr>
            <a:r>
              <a:rPr lang="en-US" dirty="0" smtClean="0"/>
              <a:t>5</a:t>
            </a:r>
          </a:p>
          <a:p>
            <a:pPr>
              <a:buNone/>
            </a:pPr>
            <a:r>
              <a:rPr lang="en-US" dirty="0" smtClean="0"/>
              <a:t>10</a:t>
            </a:r>
          </a:p>
          <a:p>
            <a:pPr>
              <a:buNone/>
            </a:pPr>
            <a:r>
              <a:rPr lang="en-US" dirty="0" smtClean="0"/>
              <a:t>2</a:t>
            </a:r>
          </a:p>
          <a:p>
            <a:pPr>
              <a:buNone/>
            </a:pPr>
            <a:r>
              <a:rPr lang="en-US" dirty="0" smtClean="0"/>
              <a:t>10.0</a:t>
            </a:r>
          </a:p>
          <a:p>
            <a:pPr>
              <a:buNone/>
            </a:pPr>
            <a:r>
              <a:rPr lang="en-US" dirty="0" smtClean="0"/>
              <a:t>cannot cast </a:t>
            </a:r>
            <a:r>
              <a:rPr lang="en-US" dirty="0" err="1" smtClean="0"/>
              <a:t>str</a:t>
            </a:r>
            <a:r>
              <a:rPr lang="en-US" dirty="0" smtClean="0"/>
              <a:t> to float</a:t>
            </a:r>
          </a:p>
          <a:p>
            <a:pPr>
              <a:buNone/>
            </a:pPr>
            <a:r>
              <a:rPr lang="en-US" dirty="0" smtClean="0"/>
              <a:t>'a'</a:t>
            </a:r>
          </a:p>
          <a:p>
            <a:pPr>
              <a:buNone/>
            </a:pPr>
            <a:r>
              <a:rPr lang="en-US" dirty="0" smtClean="0"/>
              <a:t>5.0</a:t>
            </a:r>
          </a:p>
          <a:p>
            <a:pPr>
              <a:buNone/>
            </a:pPr>
            <a:r>
              <a:rPr lang="en-US" dirty="0" smtClean="0"/>
              <a:t>'</a:t>
            </a:r>
            <a:r>
              <a:rPr lang="en-US" dirty="0" err="1" smtClean="0"/>
              <a:t>z</a:t>
            </a:r>
            <a:r>
              <a:rPr lang="en-US" dirty="0" smtClean="0"/>
              <a:t>'</a:t>
            </a:r>
          </a:p>
          <a:p>
            <a:pPr>
              <a:buNone/>
            </a:pPr>
            <a:r>
              <a:rPr lang="en-US" dirty="0" smtClean="0"/>
              <a:t>10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Closure.py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1323201"/>
            <a:ext cx="8001000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coffee(object):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outerF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menu =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'espresso'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'$2.10'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'*espresso'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menu.update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'espresso'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x}),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'mocha'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'$4.15'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'*mocha'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menu.update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'mocha'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x}),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'latte'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'$3.65'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'*latte'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menu.update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'latte'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x}),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'cappuccino'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'$3.75'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'*cappuccino'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menu.update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'cappuccino'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x}),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'macchiato'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'$2.65'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'*macchiato'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menu.update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'macchiato'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x})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item):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menu[item]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run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outerF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'whatever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4624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Closure.py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5800" y="1600200"/>
            <a:ext cx="7848600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starbucks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(coffee):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outerF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menu =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'macchiato'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'$4.45'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'*macchiato'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menu.update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'macchiato'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x})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(self, item):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menu[item]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starbucks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self).run(item)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run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outerF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'whatever'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8204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Closure Demo Using ‘exec’ function in lis.py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14400" y="1676400"/>
            <a:ext cx="3299301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Closure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c1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Closure.coffee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Closure.starbucks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c1.run(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"*espresso"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"$2.60"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s1.run(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"*espresso"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"$4.15"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c1.run(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"espresso"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s1.run(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"espresso"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c1.run(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"*macchiato"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"$2.20"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s1.run(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"*macchiato"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"$4.95"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c1.run(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"macchiato"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s1.run(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"macchiato"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3794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b="1" dirty="0" smtClean="0">
                <a:latin typeface="Agency FB" panose="020B0503020202020204" pitchFamily="34" charset="0"/>
              </a:rPr>
              <a:t>Java Stream Ops Demo</a:t>
            </a:r>
            <a:endParaRPr lang="en-US" sz="6600" b="1" dirty="0">
              <a:latin typeface="Agency FB" panose="020B0503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Thorpe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92206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2" y="7620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lis.py</a:t>
            </a:r>
            <a:endParaRPr lang="en-US" b="1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3585358"/>
            <a:ext cx="800100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752600"/>
            <a:ext cx="6858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</a:rPr>
              <a:t>import </a:t>
            </a:r>
            <a:r>
              <a:rPr lang="en-US" sz="2000" dirty="0" err="1"/>
              <a:t>streamOp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>
                <a:solidFill>
                  <a:srgbClr val="000080"/>
                </a:solidFill>
              </a:rPr>
              <a:t>import </a:t>
            </a:r>
            <a:r>
              <a:rPr lang="en-US" sz="2000" dirty="0" err="1"/>
              <a:t>makeObject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>
                <a:solidFill>
                  <a:srgbClr val="000080"/>
                </a:solidFill>
              </a:rPr>
              <a:t>import </a:t>
            </a:r>
            <a:r>
              <a:rPr lang="en-US" sz="2000" dirty="0" err="1"/>
              <a:t>listComp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env</a:t>
            </a:r>
            <a:r>
              <a:rPr lang="en-US" sz="2000" dirty="0"/>
              <a:t> = </a:t>
            </a:r>
            <a:r>
              <a:rPr lang="en-US" sz="2000" dirty="0" err="1"/>
              <a:t>Env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 err="1"/>
              <a:t>env.update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000080"/>
                </a:solidFill>
              </a:rPr>
              <a:t>vars</a:t>
            </a:r>
            <a:r>
              <a:rPr lang="en-US" sz="2000" dirty="0"/>
              <a:t>(math)) </a:t>
            </a:r>
            <a:r>
              <a:rPr lang="en-US" sz="2000" i="1" dirty="0">
                <a:solidFill>
                  <a:srgbClr val="808080"/>
                </a:solidFill>
              </a:rPr>
              <a:t># sin, cos, </a:t>
            </a:r>
            <a:r>
              <a:rPr lang="en-US" sz="2000" i="1" dirty="0" err="1">
                <a:solidFill>
                  <a:srgbClr val="808080"/>
                </a:solidFill>
              </a:rPr>
              <a:t>sqrt</a:t>
            </a:r>
            <a:r>
              <a:rPr lang="en-US" sz="2000" i="1" dirty="0">
                <a:solidFill>
                  <a:srgbClr val="808080"/>
                </a:solidFill>
              </a:rPr>
              <a:t>, pi, ...</a:t>
            </a:r>
            <a:br>
              <a:rPr lang="en-US" sz="2000" i="1" dirty="0">
                <a:solidFill>
                  <a:srgbClr val="808080"/>
                </a:solidFill>
              </a:rPr>
            </a:br>
            <a:r>
              <a:rPr lang="en-US" sz="2000" dirty="0" err="1"/>
              <a:t>env.update</a:t>
            </a:r>
            <a:r>
              <a:rPr lang="en-US" sz="2000" dirty="0" smtClean="0"/>
              <a:t>({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008000"/>
                </a:solidFill>
              </a:rPr>
              <a:t>'</a:t>
            </a:r>
            <a:r>
              <a:rPr lang="en-US" sz="2000" b="1" dirty="0" err="1">
                <a:solidFill>
                  <a:srgbClr val="008000"/>
                </a:solidFill>
              </a:rPr>
              <a:t>streamOp</a:t>
            </a:r>
            <a:r>
              <a:rPr lang="en-US" sz="2000" b="1" dirty="0">
                <a:solidFill>
                  <a:srgbClr val="008000"/>
                </a:solidFill>
              </a:rPr>
              <a:t>'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0080"/>
                </a:solidFill>
              </a:rPr>
              <a:t>lambda </a:t>
            </a:r>
            <a:r>
              <a:rPr lang="en-US" sz="2000" dirty="0"/>
              <a:t>x: </a:t>
            </a:r>
            <a:r>
              <a:rPr lang="en-US" sz="2000" dirty="0" err="1"/>
              <a:t>streamOp.ops</a:t>
            </a:r>
            <a:r>
              <a:rPr lang="en-US" sz="2000" dirty="0"/>
              <a:t>(x[:]),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008000"/>
                </a:solidFill>
              </a:rPr>
              <a:t>'where'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0080"/>
                </a:solidFill>
              </a:rPr>
              <a:t>lambda </a:t>
            </a:r>
            <a:r>
              <a:rPr lang="en-US" sz="2000" dirty="0"/>
              <a:t>x: </a:t>
            </a:r>
            <a:r>
              <a:rPr lang="en-US" sz="2000" dirty="0" err="1"/>
              <a:t>streamOp.where</a:t>
            </a:r>
            <a:r>
              <a:rPr lang="en-US" sz="2000" dirty="0"/>
              <a:t>(x),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008000"/>
                </a:solidFill>
              </a:rPr>
              <a:t>'</a:t>
            </a:r>
            <a:r>
              <a:rPr lang="en-US" sz="2000" b="1" dirty="0" err="1">
                <a:solidFill>
                  <a:srgbClr val="008000"/>
                </a:solidFill>
              </a:rPr>
              <a:t>orderby</a:t>
            </a:r>
            <a:r>
              <a:rPr lang="en-US" sz="2000" b="1" dirty="0">
                <a:solidFill>
                  <a:srgbClr val="008000"/>
                </a:solidFill>
              </a:rPr>
              <a:t>'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0080"/>
                </a:solidFill>
              </a:rPr>
              <a:t>lambda </a:t>
            </a:r>
            <a:r>
              <a:rPr lang="en-US" sz="2000" dirty="0"/>
              <a:t>x: </a:t>
            </a:r>
            <a:r>
              <a:rPr lang="en-US" sz="2000" dirty="0" err="1"/>
              <a:t>streamOp.orderBy</a:t>
            </a:r>
            <a:r>
              <a:rPr lang="en-US" sz="2000" dirty="0"/>
              <a:t>(x),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008000"/>
                </a:solidFill>
              </a:rPr>
              <a:t>'</a:t>
            </a:r>
            <a:r>
              <a:rPr lang="en-US" sz="2000" b="1" dirty="0" err="1">
                <a:solidFill>
                  <a:srgbClr val="008000"/>
                </a:solidFill>
              </a:rPr>
              <a:t>jArray</a:t>
            </a:r>
            <a:r>
              <a:rPr lang="en-US" sz="2000" b="1" dirty="0">
                <a:solidFill>
                  <a:srgbClr val="008000"/>
                </a:solidFill>
              </a:rPr>
              <a:t>'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0080"/>
                </a:solidFill>
              </a:rPr>
              <a:t>lambda </a:t>
            </a:r>
            <a:r>
              <a:rPr lang="en-US" sz="2000" dirty="0"/>
              <a:t>x: </a:t>
            </a:r>
            <a:r>
              <a:rPr lang="en-US" sz="2000" dirty="0" err="1"/>
              <a:t>makeObject.jarray</a:t>
            </a:r>
            <a:r>
              <a:rPr lang="en-US" sz="2000" dirty="0"/>
              <a:t>(x),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31135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2" y="7620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makeObject.java</a:t>
            </a:r>
            <a:endParaRPr lang="en-US" b="1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3585358"/>
            <a:ext cx="800100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752600"/>
            <a:ext cx="6858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</a:rPr>
              <a:t>import </a:t>
            </a:r>
            <a:r>
              <a:rPr lang="en-US" sz="2000" dirty="0" err="1"/>
              <a:t>java.util</a:t>
            </a:r>
            <a:r>
              <a:rPr lang="en-US" sz="2000" dirty="0"/>
              <a:t>.*;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>
                <a:solidFill>
                  <a:srgbClr val="000080"/>
                </a:solidFill>
              </a:rPr>
              <a:t>public class </a:t>
            </a:r>
            <a:r>
              <a:rPr lang="en-US" sz="2000" dirty="0" err="1"/>
              <a:t>makeObject</a:t>
            </a:r>
            <a:r>
              <a:rPr lang="en-US" sz="2000" dirty="0"/>
              <a:t> {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000080"/>
                </a:solidFill>
              </a:rPr>
              <a:t>public static </a:t>
            </a:r>
            <a:r>
              <a:rPr lang="en-US" sz="2000" dirty="0"/>
              <a:t>Object </a:t>
            </a:r>
            <a:r>
              <a:rPr lang="en-US" sz="2000" dirty="0" err="1"/>
              <a:t>jarray</a:t>
            </a:r>
            <a:r>
              <a:rPr lang="en-US" sz="2000" dirty="0"/>
              <a:t>(List&lt;Object&gt; </a:t>
            </a:r>
            <a:r>
              <a:rPr lang="en-US" sz="2000" dirty="0" err="1"/>
              <a:t>arg</a:t>
            </a:r>
            <a:r>
              <a:rPr lang="en-US" sz="2000" dirty="0"/>
              <a:t>) {</a:t>
            </a:r>
            <a:br>
              <a:rPr lang="en-US" sz="2000" dirty="0"/>
            </a:br>
            <a:r>
              <a:rPr lang="en-US" sz="2000" dirty="0"/>
              <a:t>        List&lt;Object&gt; output = </a:t>
            </a:r>
            <a:r>
              <a:rPr lang="en-US" sz="2000" b="1" dirty="0">
                <a:solidFill>
                  <a:srgbClr val="000080"/>
                </a:solidFill>
              </a:rPr>
              <a:t>new </a:t>
            </a:r>
            <a:r>
              <a:rPr lang="en-US" sz="2000" dirty="0" err="1"/>
              <a:t>ArrayList</a:t>
            </a:r>
            <a:r>
              <a:rPr lang="en-US" sz="2000" dirty="0"/>
              <a:t>&lt;Object&gt;();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b="1" dirty="0">
                <a:solidFill>
                  <a:srgbClr val="000080"/>
                </a:solidFill>
              </a:rPr>
              <a:t>for </a:t>
            </a:r>
            <a:r>
              <a:rPr lang="en-US" sz="2000" dirty="0"/>
              <a:t>(Object item: </a:t>
            </a:r>
            <a:r>
              <a:rPr lang="en-US" sz="2000" dirty="0" err="1"/>
              <a:t>arg</a:t>
            </a:r>
            <a:r>
              <a:rPr lang="en-US" sz="2000" dirty="0"/>
              <a:t>) {</a:t>
            </a:r>
            <a:br>
              <a:rPr lang="en-US" sz="2000" dirty="0"/>
            </a:br>
            <a:r>
              <a:rPr lang="en-US" sz="2000" dirty="0"/>
              <a:t>            </a:t>
            </a:r>
            <a:r>
              <a:rPr lang="en-US" sz="2000" i="1" dirty="0">
                <a:solidFill>
                  <a:srgbClr val="808080"/>
                </a:solidFill>
              </a:rPr>
              <a:t>//</a:t>
            </a:r>
            <a:r>
              <a:rPr lang="en-US" sz="2000" i="1" dirty="0" err="1">
                <a:solidFill>
                  <a:srgbClr val="808080"/>
                </a:solidFill>
              </a:rPr>
              <a:t>System.out.println</a:t>
            </a:r>
            <a:r>
              <a:rPr lang="en-US" sz="2000" i="1" dirty="0">
                <a:solidFill>
                  <a:srgbClr val="808080"/>
                </a:solidFill>
              </a:rPr>
              <a:t>(</a:t>
            </a:r>
            <a:r>
              <a:rPr lang="en-US" sz="2000" i="1" dirty="0" err="1">
                <a:solidFill>
                  <a:srgbClr val="808080"/>
                </a:solidFill>
              </a:rPr>
              <a:t>item.getClass</a:t>
            </a:r>
            <a:r>
              <a:rPr lang="en-US" sz="2000" i="1" dirty="0">
                <a:solidFill>
                  <a:srgbClr val="808080"/>
                </a:solidFill>
              </a:rPr>
              <a:t>());</a:t>
            </a:r>
            <a:br>
              <a:rPr lang="en-US" sz="2000" i="1" dirty="0">
                <a:solidFill>
                  <a:srgbClr val="808080"/>
                </a:solidFill>
              </a:rPr>
            </a:br>
            <a:r>
              <a:rPr lang="en-US" sz="2000" i="1" dirty="0">
                <a:solidFill>
                  <a:srgbClr val="808080"/>
                </a:solidFill>
              </a:rPr>
              <a:t>            </a:t>
            </a:r>
            <a:r>
              <a:rPr lang="en-US" sz="2000" dirty="0" err="1"/>
              <a:t>output.add</a:t>
            </a:r>
            <a:r>
              <a:rPr lang="en-US" sz="2000" dirty="0"/>
              <a:t>(item);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smtClean="0"/>
              <a:t>}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b="1" dirty="0">
                <a:solidFill>
                  <a:srgbClr val="000080"/>
                </a:solidFill>
              </a:rPr>
              <a:t>return </a:t>
            </a:r>
            <a:r>
              <a:rPr lang="en-US" sz="2000" dirty="0"/>
              <a:t>(output);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}</a:t>
            </a:r>
            <a:br>
              <a:rPr lang="en-US" sz="2000" dirty="0"/>
            </a:b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5422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2" y="7620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streamOp.java</a:t>
            </a:r>
            <a:endParaRPr lang="en-US" b="1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3585358"/>
            <a:ext cx="800100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5775" y="1409700"/>
            <a:ext cx="6858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>
                <a:solidFill>
                  <a:srgbClr val="000080"/>
                </a:solidFill>
              </a:rPr>
              <a:t>public class </a:t>
            </a:r>
            <a:r>
              <a:rPr lang="en-US" sz="2000" dirty="0" err="1"/>
              <a:t>streamOp</a:t>
            </a:r>
            <a:r>
              <a:rPr lang="en-US" sz="2000" dirty="0"/>
              <a:t> </a:t>
            </a:r>
            <a:r>
              <a:rPr lang="en-US" sz="2000" dirty="0" smtClean="0"/>
              <a:t>{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i="1" dirty="0">
                <a:solidFill>
                  <a:srgbClr val="808080"/>
                </a:solidFill>
              </a:rPr>
              <a:t/>
            </a:r>
            <a:br>
              <a:rPr lang="en-US" sz="2000" i="1" dirty="0">
                <a:solidFill>
                  <a:srgbClr val="808080"/>
                </a:solidFill>
              </a:rPr>
            </a:br>
            <a:r>
              <a:rPr lang="en-US" sz="2000" i="1" dirty="0">
                <a:solidFill>
                  <a:srgbClr val="808080"/>
                </a:solidFill>
              </a:rPr>
              <a:t>    </a:t>
            </a:r>
            <a:r>
              <a:rPr lang="en-US" sz="2000" b="1" dirty="0">
                <a:solidFill>
                  <a:srgbClr val="000080"/>
                </a:solidFill>
              </a:rPr>
              <a:t>public static </a:t>
            </a:r>
            <a:r>
              <a:rPr lang="en-US" sz="2000" dirty="0"/>
              <a:t>List&lt;Object&gt; where(List&lt;</a:t>
            </a:r>
            <a:r>
              <a:rPr lang="en-US" sz="2000" dirty="0" err="1"/>
              <a:t>ArrayList</a:t>
            </a:r>
            <a:r>
              <a:rPr lang="en-US" sz="2000" dirty="0"/>
              <a:t>&lt;Object&gt;&gt; </a:t>
            </a:r>
            <a:r>
              <a:rPr lang="en-US" sz="2000" dirty="0" err="1"/>
              <a:t>arg</a:t>
            </a:r>
            <a:r>
              <a:rPr lang="en-US" sz="2000" dirty="0"/>
              <a:t>) {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List&lt;Object&gt; output = </a:t>
            </a:r>
            <a:r>
              <a:rPr lang="en-US" sz="2000" b="1" dirty="0">
                <a:solidFill>
                  <a:srgbClr val="000080"/>
                </a:solidFill>
              </a:rPr>
              <a:t>new </a:t>
            </a:r>
            <a:r>
              <a:rPr lang="en-US" sz="2000" dirty="0" err="1"/>
              <a:t>ArrayList</a:t>
            </a:r>
            <a:r>
              <a:rPr lang="en-US" sz="2000" dirty="0"/>
              <a:t>&lt;Object&gt;();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arg.stream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>                .filter(e -&gt; (Integer) </a:t>
            </a:r>
            <a:r>
              <a:rPr lang="en-US" sz="2000" dirty="0" err="1"/>
              <a:t>e.get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00FF"/>
                </a:solidFill>
              </a:rPr>
              <a:t>0</a:t>
            </a:r>
            <a:r>
              <a:rPr lang="en-US" sz="2000" dirty="0"/>
              <a:t>) &lt; </a:t>
            </a:r>
            <a:r>
              <a:rPr lang="en-US" sz="2000" dirty="0">
                <a:solidFill>
                  <a:srgbClr val="0000FF"/>
                </a:solidFill>
              </a:rPr>
              <a:t>40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                .</a:t>
            </a:r>
            <a:r>
              <a:rPr lang="en-US" sz="2000" dirty="0" err="1"/>
              <a:t>forEach</a:t>
            </a:r>
            <a:r>
              <a:rPr lang="en-US" sz="2000" dirty="0"/>
              <a:t> (e -&gt; {</a:t>
            </a:r>
            <a:r>
              <a:rPr lang="en-US" sz="2000" dirty="0" err="1"/>
              <a:t>output.add</a:t>
            </a:r>
            <a:r>
              <a:rPr lang="en-US" sz="2000" dirty="0"/>
              <a:t>(e</a:t>
            </a:r>
            <a:r>
              <a:rPr lang="en-US" sz="2000" dirty="0" smtClean="0"/>
              <a:t>);});</a:t>
            </a:r>
            <a:r>
              <a:rPr lang="en-US" sz="2000" i="1" dirty="0">
                <a:solidFill>
                  <a:srgbClr val="808080"/>
                </a:solidFill>
              </a:rPr>
              <a:t/>
            </a:r>
            <a:br>
              <a:rPr lang="en-US" sz="2000" i="1" dirty="0">
                <a:solidFill>
                  <a:srgbClr val="808080"/>
                </a:solidFill>
              </a:rPr>
            </a:br>
            <a:r>
              <a:rPr lang="en-US" sz="2000" i="1" dirty="0">
                <a:solidFill>
                  <a:srgbClr val="808080"/>
                </a:solidFill>
              </a:rPr>
              <a:t/>
            </a:r>
            <a:br>
              <a:rPr lang="en-US" sz="2000" i="1" dirty="0">
                <a:solidFill>
                  <a:srgbClr val="808080"/>
                </a:solidFill>
              </a:rPr>
            </a:br>
            <a:r>
              <a:rPr lang="en-US" sz="2000" i="1" dirty="0">
                <a:solidFill>
                  <a:srgbClr val="808080"/>
                </a:solidFill>
              </a:rPr>
              <a:t>        </a:t>
            </a:r>
            <a:r>
              <a:rPr lang="en-US" sz="2000" b="1" dirty="0">
                <a:solidFill>
                  <a:srgbClr val="000080"/>
                </a:solidFill>
              </a:rPr>
              <a:t>return </a:t>
            </a:r>
            <a:r>
              <a:rPr lang="en-US" sz="2000" dirty="0"/>
              <a:t>(output);</a:t>
            </a:r>
            <a:br>
              <a:rPr lang="en-US" sz="2000" dirty="0"/>
            </a:br>
            <a:r>
              <a:rPr lang="en-US" sz="2000" dirty="0"/>
              <a:t>    }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1355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2" y="7620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streamOp.java</a:t>
            </a:r>
            <a:endParaRPr lang="en-US" b="1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3585358"/>
            <a:ext cx="800100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376362"/>
            <a:ext cx="6858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>
                <a:solidFill>
                  <a:srgbClr val="000080"/>
                </a:solidFill>
              </a:rPr>
              <a:t>public class </a:t>
            </a:r>
            <a:r>
              <a:rPr lang="en-US" sz="2000" dirty="0" err="1"/>
              <a:t>streamOp</a:t>
            </a:r>
            <a:r>
              <a:rPr lang="en-US" sz="2000" dirty="0"/>
              <a:t> </a:t>
            </a:r>
            <a:r>
              <a:rPr lang="en-US" sz="2000" dirty="0" smtClean="0"/>
              <a:t>{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i="1" dirty="0">
                <a:solidFill>
                  <a:srgbClr val="808080"/>
                </a:solidFill>
              </a:rPr>
              <a:t/>
            </a:r>
            <a:br>
              <a:rPr lang="en-US" sz="2000" i="1" dirty="0">
                <a:solidFill>
                  <a:srgbClr val="808080"/>
                </a:solidFill>
              </a:rPr>
            </a:br>
            <a:r>
              <a:rPr lang="en-US" sz="2000" i="1" dirty="0">
                <a:solidFill>
                  <a:srgbClr val="808080"/>
                </a:solidFill>
              </a:rPr>
              <a:t> //code for "</a:t>
            </a:r>
            <a:r>
              <a:rPr lang="en-US" sz="2000" i="1" dirty="0" smtClean="0">
                <a:solidFill>
                  <a:srgbClr val="808080"/>
                </a:solidFill>
              </a:rPr>
              <a:t>order </a:t>
            </a:r>
            <a:r>
              <a:rPr lang="en-US" sz="2000" i="1" dirty="0">
                <a:solidFill>
                  <a:srgbClr val="808080"/>
                </a:solidFill>
              </a:rPr>
              <a:t>by" </a:t>
            </a:r>
            <a:r>
              <a:rPr lang="en-US" sz="2000" i="1" dirty="0" err="1">
                <a:solidFill>
                  <a:srgbClr val="808080"/>
                </a:solidFill>
              </a:rPr>
              <a:t>opertation</a:t>
            </a:r>
            <a:r>
              <a:rPr lang="en-US" sz="2000" i="1" dirty="0">
                <a:solidFill>
                  <a:srgbClr val="808080"/>
                </a:solidFill>
              </a:rPr>
              <a:t/>
            </a:r>
            <a:br>
              <a:rPr lang="en-US" sz="2000" i="1" dirty="0">
                <a:solidFill>
                  <a:srgbClr val="808080"/>
                </a:solidFill>
              </a:rPr>
            </a:br>
            <a:r>
              <a:rPr lang="en-US" sz="2000" b="1" dirty="0">
                <a:solidFill>
                  <a:srgbClr val="000080"/>
                </a:solidFill>
              </a:rPr>
              <a:t>public static </a:t>
            </a:r>
            <a:r>
              <a:rPr lang="en-US" sz="2000" dirty="0"/>
              <a:t>List&lt;Object&gt; </a:t>
            </a:r>
            <a:r>
              <a:rPr lang="en-US" sz="2000" dirty="0" err="1"/>
              <a:t>orderBy</a:t>
            </a:r>
            <a:r>
              <a:rPr lang="en-US" sz="2000" dirty="0"/>
              <a:t>(List&lt;</a:t>
            </a:r>
            <a:r>
              <a:rPr lang="en-US" sz="2000" dirty="0" err="1"/>
              <a:t>ArrayList</a:t>
            </a:r>
            <a:r>
              <a:rPr lang="en-US" sz="2000" dirty="0"/>
              <a:t>&lt;Object&gt;&gt; </a:t>
            </a:r>
            <a:r>
              <a:rPr lang="en-US" sz="2000" dirty="0" err="1"/>
              <a:t>arg</a:t>
            </a:r>
            <a:r>
              <a:rPr lang="en-US" sz="2000" dirty="0"/>
              <a:t>) {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List&lt;Object&gt; output = </a:t>
            </a:r>
            <a:r>
              <a:rPr lang="en-US" sz="2000" b="1" dirty="0">
                <a:solidFill>
                  <a:srgbClr val="000080"/>
                </a:solidFill>
              </a:rPr>
              <a:t>new </a:t>
            </a:r>
            <a:r>
              <a:rPr lang="en-US" sz="2000" dirty="0" err="1"/>
              <a:t>ArrayList</a:t>
            </a:r>
            <a:r>
              <a:rPr lang="en-US" sz="2000" dirty="0"/>
              <a:t>&lt;Object&gt;();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arg.stream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>            .sorted((</a:t>
            </a:r>
            <a:r>
              <a:rPr lang="en-US" sz="2000" dirty="0" err="1"/>
              <a:t>e,a</a:t>
            </a:r>
            <a:r>
              <a:rPr lang="en-US" sz="2000" dirty="0"/>
              <a:t>) -&gt; ((Integer)</a:t>
            </a:r>
            <a:r>
              <a:rPr lang="en-US" sz="2000" dirty="0" err="1"/>
              <a:t>e.get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00FF"/>
                </a:solidFill>
              </a:rPr>
              <a:t>0</a:t>
            </a:r>
            <a:r>
              <a:rPr lang="en-US" sz="2000" dirty="0"/>
              <a:t>)).</a:t>
            </a:r>
            <a:r>
              <a:rPr lang="en-US" sz="2000" dirty="0" err="1"/>
              <a:t>compareTo</a:t>
            </a:r>
            <a:r>
              <a:rPr lang="en-US" sz="2000" dirty="0"/>
              <a:t>((Integer)</a:t>
            </a:r>
            <a:r>
              <a:rPr lang="en-US" sz="2000" dirty="0" err="1"/>
              <a:t>a.get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00FF"/>
                </a:solidFill>
              </a:rPr>
              <a:t>0</a:t>
            </a:r>
            <a:r>
              <a:rPr lang="en-US" sz="2000" dirty="0"/>
              <a:t>)))</a:t>
            </a:r>
            <a:br>
              <a:rPr lang="en-US" sz="2000" dirty="0"/>
            </a:br>
            <a:r>
              <a:rPr lang="en-US" sz="2000" dirty="0"/>
              <a:t>            .</a:t>
            </a:r>
            <a:r>
              <a:rPr lang="en-US" sz="2000" dirty="0" err="1"/>
              <a:t>forEach</a:t>
            </a:r>
            <a:r>
              <a:rPr lang="en-US" sz="2000" dirty="0"/>
              <a:t> (e -&gt; {</a:t>
            </a:r>
            <a:r>
              <a:rPr lang="en-US" sz="2000" dirty="0" err="1"/>
              <a:t>output.add</a:t>
            </a:r>
            <a:r>
              <a:rPr lang="en-US" sz="2000" dirty="0"/>
              <a:t>(e</a:t>
            </a:r>
            <a:r>
              <a:rPr lang="en-US" sz="2000" dirty="0" smtClean="0"/>
              <a:t>);});</a:t>
            </a:r>
            <a:r>
              <a:rPr lang="en-US" sz="2000" i="1" dirty="0">
                <a:solidFill>
                  <a:srgbClr val="808080"/>
                </a:solidFill>
              </a:rPr>
              <a:t/>
            </a:r>
            <a:br>
              <a:rPr lang="en-US" sz="2000" i="1" dirty="0">
                <a:solidFill>
                  <a:srgbClr val="808080"/>
                </a:solidFill>
              </a:rPr>
            </a:br>
            <a:r>
              <a:rPr lang="en-US" sz="2000" i="1" dirty="0">
                <a:solidFill>
                  <a:srgbClr val="808080"/>
                </a:solidFill>
              </a:rPr>
              <a:t/>
            </a:r>
            <a:br>
              <a:rPr lang="en-US" sz="2000" i="1" dirty="0">
                <a:solidFill>
                  <a:srgbClr val="808080"/>
                </a:solidFill>
              </a:rPr>
            </a:br>
            <a:r>
              <a:rPr lang="en-US" sz="2000" i="1" dirty="0">
                <a:solidFill>
                  <a:srgbClr val="808080"/>
                </a:solidFill>
              </a:rPr>
              <a:t>    </a:t>
            </a:r>
            <a:r>
              <a:rPr lang="en-US" sz="2000" b="1" dirty="0">
                <a:solidFill>
                  <a:srgbClr val="000080"/>
                </a:solidFill>
              </a:rPr>
              <a:t>return </a:t>
            </a:r>
            <a:r>
              <a:rPr lang="en-US" sz="2000" dirty="0"/>
              <a:t>(output);</a:t>
            </a:r>
            <a:br>
              <a:rPr lang="en-US" sz="2000" dirty="0"/>
            </a:br>
            <a:r>
              <a:rPr lang="en-US" sz="2000" dirty="0"/>
              <a:t>} 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1461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-3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-3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4-3_UT_Primary_powerpoint</Template>
  <TotalTime>189</TotalTime>
  <Words>1782</Words>
  <Application>Microsoft Macintosh PowerPoint</Application>
  <PresentationFormat>On-screen Show (4:3)</PresentationFormat>
  <Paragraphs>76</Paragraphs>
  <Slides>19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4-3 Light Background</vt:lpstr>
      <vt:lpstr>4-3 White Backgroud</vt:lpstr>
      <vt:lpstr>Python Closure Demo</vt:lpstr>
      <vt:lpstr>Slide 2</vt:lpstr>
      <vt:lpstr>Slide 3</vt:lpstr>
      <vt:lpstr>Slide 4</vt:lpstr>
      <vt:lpstr>Java Stream Ops Demo</vt:lpstr>
      <vt:lpstr>Slide 6</vt:lpstr>
      <vt:lpstr>Slide 7</vt:lpstr>
      <vt:lpstr>Slide 8</vt:lpstr>
      <vt:lpstr>Slide 9</vt:lpstr>
      <vt:lpstr>Python Lambda &amp;  List Comprehension Demo</vt:lpstr>
      <vt:lpstr>Slide 11</vt:lpstr>
      <vt:lpstr>Slide 12</vt:lpstr>
      <vt:lpstr>Slide 13</vt:lpstr>
      <vt:lpstr>Willow Programming Language</vt:lpstr>
      <vt:lpstr>What goes into building a programming language?</vt:lpstr>
      <vt:lpstr>Scope of Implementation</vt:lpstr>
      <vt:lpstr>Tester Code</vt:lpstr>
      <vt:lpstr>Abstract Syntax Tree </vt:lpstr>
      <vt:lpstr>Interpreter Output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Quan Nguyen</dc:creator>
  <cp:keywords/>
  <dc:description/>
  <cp:lastModifiedBy>Megan Wechter</cp:lastModifiedBy>
  <cp:revision>12</cp:revision>
  <cp:lastPrinted>2011-01-24T02:49:42Z</cp:lastPrinted>
  <dcterms:created xsi:type="dcterms:W3CDTF">2016-05-12T18:36:08Z</dcterms:created>
  <dcterms:modified xsi:type="dcterms:W3CDTF">2016-05-12T20:33:34Z</dcterms:modified>
  <cp:category/>
</cp:coreProperties>
</file>