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5"/>
  </p:notesMasterIdLst>
  <p:handoutMasterIdLst>
    <p:handoutMasterId r:id="rId46"/>
  </p:handoutMasterIdLst>
  <p:sldIdLst>
    <p:sldId id="333" r:id="rId2"/>
    <p:sldId id="311" r:id="rId3"/>
    <p:sldId id="296" r:id="rId4"/>
    <p:sldId id="256" r:id="rId5"/>
    <p:sldId id="261" r:id="rId6"/>
    <p:sldId id="258" r:id="rId7"/>
    <p:sldId id="260" r:id="rId8"/>
    <p:sldId id="283" r:id="rId9"/>
    <p:sldId id="284" r:id="rId10"/>
    <p:sldId id="295" r:id="rId11"/>
    <p:sldId id="262" r:id="rId12"/>
    <p:sldId id="263" r:id="rId13"/>
    <p:sldId id="264" r:id="rId14"/>
    <p:sldId id="286" r:id="rId15"/>
    <p:sldId id="287" r:id="rId16"/>
    <p:sldId id="289" r:id="rId17"/>
    <p:sldId id="338" r:id="rId18"/>
    <p:sldId id="339" r:id="rId19"/>
    <p:sldId id="342" r:id="rId20"/>
    <p:sldId id="303" r:id="rId21"/>
    <p:sldId id="305" r:id="rId22"/>
    <p:sldId id="335" r:id="rId23"/>
    <p:sldId id="313" r:id="rId24"/>
    <p:sldId id="315" r:id="rId25"/>
    <p:sldId id="337" r:id="rId26"/>
    <p:sldId id="317" r:id="rId27"/>
    <p:sldId id="321" r:id="rId28"/>
    <p:sldId id="322" r:id="rId29"/>
    <p:sldId id="345" r:id="rId30"/>
    <p:sldId id="343" r:id="rId31"/>
    <p:sldId id="308" r:id="rId32"/>
    <p:sldId id="309" r:id="rId33"/>
    <p:sldId id="347" r:id="rId34"/>
    <p:sldId id="348" r:id="rId35"/>
    <p:sldId id="350" r:id="rId36"/>
    <p:sldId id="351" r:id="rId37"/>
    <p:sldId id="352" r:id="rId38"/>
    <p:sldId id="514" r:id="rId39"/>
    <p:sldId id="516" r:id="rId40"/>
    <p:sldId id="515" r:id="rId41"/>
    <p:sldId id="517" r:id="rId42"/>
    <p:sldId id="518" r:id="rId43"/>
    <p:sldId id="519" r:id="rId4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7" autoAdjust="0"/>
    <p:restoredTop sz="95588" autoAdjust="0"/>
  </p:normalViewPr>
  <p:slideViewPr>
    <p:cSldViewPr snapToGrid="0">
      <p:cViewPr varScale="1">
        <p:scale>
          <a:sx n="50" d="100"/>
          <a:sy n="50" d="100"/>
        </p:scale>
        <p:origin x="48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C9CA0-D1CF-4664-BC21-832950A973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3BFF1-C5D1-4831-BED9-A41DA4C20F25}">
      <dgm:prSet phldrT="[Text]" custT="1"/>
      <dgm:spPr/>
      <dgm:t>
        <a:bodyPr/>
        <a:lstStyle/>
        <a:p>
          <a:r>
            <a:rPr lang="en-US" sz="2400" dirty="0"/>
            <a:t>STEP 1 : Adjusted interval-based models classification rules  </a:t>
          </a:r>
        </a:p>
      </dgm:t>
    </dgm:pt>
    <dgm:pt modelId="{F7972E70-8665-4CBF-AD18-D4FC2E425A09}" type="parTrans" cxnId="{B43FE05C-5C31-4929-A51F-F1F0624EC8E0}">
      <dgm:prSet/>
      <dgm:spPr/>
      <dgm:t>
        <a:bodyPr/>
        <a:lstStyle/>
        <a:p>
          <a:endParaRPr lang="en-US"/>
        </a:p>
      </dgm:t>
    </dgm:pt>
    <dgm:pt modelId="{5EC9D242-689B-4E89-AE66-C54E2F072500}" type="sibTrans" cxnId="{B43FE05C-5C31-4929-A51F-F1F0624EC8E0}">
      <dgm:prSet/>
      <dgm:spPr/>
      <dgm:t>
        <a:bodyPr/>
        <a:lstStyle/>
        <a:p>
          <a:endParaRPr lang="en-US"/>
        </a:p>
      </dgm:t>
    </dgm:pt>
    <dgm:pt modelId="{38C72893-2E8F-4837-B049-D1C6A6F022DB}">
      <dgm:prSet phldrT="[Text]" custT="1"/>
      <dgm:spPr/>
      <dgm:t>
        <a:bodyPr/>
        <a:lstStyle/>
        <a:p>
          <a:r>
            <a:rPr lang="en-US" sz="2400" dirty="0"/>
            <a:t>STEP 2 : Recalibrated interval-based models interval boundaries modified</a:t>
          </a:r>
        </a:p>
      </dgm:t>
    </dgm:pt>
    <dgm:pt modelId="{731AE38E-286C-422E-AF65-96923793682F}" type="parTrans" cxnId="{D8F6EC8A-7891-4DBF-B05D-D1DBE11DEBBA}">
      <dgm:prSet/>
      <dgm:spPr/>
      <dgm:t>
        <a:bodyPr/>
        <a:lstStyle/>
        <a:p>
          <a:endParaRPr lang="en-US"/>
        </a:p>
      </dgm:t>
    </dgm:pt>
    <dgm:pt modelId="{2256E8CD-B4C6-4EDE-98BD-BCFFFAACE01F}" type="sibTrans" cxnId="{D8F6EC8A-7891-4DBF-B05D-D1DBE11DEBBA}">
      <dgm:prSet/>
      <dgm:spPr/>
      <dgm:t>
        <a:bodyPr/>
        <a:lstStyle/>
        <a:p>
          <a:endParaRPr lang="en-US"/>
        </a:p>
      </dgm:t>
    </dgm:pt>
    <dgm:pt modelId="{664484AC-6A7A-4CBB-83F6-48C932AF30EF}">
      <dgm:prSet phldrT="[Text]" custT="1"/>
      <dgm:spPr/>
      <dgm:t>
        <a:bodyPr/>
        <a:lstStyle/>
        <a:p>
          <a:r>
            <a:rPr lang="en-US" sz="2400"/>
            <a:t>STEP 3 : Adjusted CF rules for I-495</a:t>
          </a:r>
          <a:endParaRPr lang="en-US" sz="2400" dirty="0"/>
        </a:p>
      </dgm:t>
    </dgm:pt>
    <dgm:pt modelId="{AAB81584-626E-45CC-8082-516835CE9AF1}" type="parTrans" cxnId="{644588B0-EBE8-4178-A952-399FEB67B5B0}">
      <dgm:prSet/>
      <dgm:spPr/>
      <dgm:t>
        <a:bodyPr/>
        <a:lstStyle/>
        <a:p>
          <a:endParaRPr lang="en-US"/>
        </a:p>
      </dgm:t>
    </dgm:pt>
    <dgm:pt modelId="{21BAA450-8506-490A-BEC3-FE65D3ABF24A}" type="sibTrans" cxnId="{644588B0-EBE8-4178-A952-399FEB67B5B0}">
      <dgm:prSet/>
      <dgm:spPr/>
      <dgm:t>
        <a:bodyPr/>
        <a:lstStyle/>
        <a:p>
          <a:endParaRPr lang="en-US"/>
        </a:p>
      </dgm:t>
    </dgm:pt>
    <dgm:pt modelId="{4E81467C-6758-4805-BAC0-B7B629EFEE11}">
      <dgm:prSet custT="1"/>
      <dgm:spPr/>
      <dgm:t>
        <a:bodyPr/>
        <a:lstStyle/>
        <a:p>
          <a:r>
            <a:rPr lang="en-US" sz="2400" dirty="0"/>
            <a:t>STEP 4 : Developed supplemental rules</a:t>
          </a:r>
        </a:p>
      </dgm:t>
    </dgm:pt>
    <dgm:pt modelId="{E58567C3-F338-4D1F-BDF9-1F734EDC4579}" type="parTrans" cxnId="{8E55599F-C961-43B0-BC58-A027DF17A342}">
      <dgm:prSet/>
      <dgm:spPr/>
      <dgm:t>
        <a:bodyPr/>
        <a:lstStyle/>
        <a:p>
          <a:endParaRPr lang="en-US"/>
        </a:p>
      </dgm:t>
    </dgm:pt>
    <dgm:pt modelId="{4012D8BD-B2FC-4098-A354-9594F0288E64}" type="sibTrans" cxnId="{8E55599F-C961-43B0-BC58-A027DF17A342}">
      <dgm:prSet/>
      <dgm:spPr/>
      <dgm:t>
        <a:bodyPr/>
        <a:lstStyle/>
        <a:p>
          <a:endParaRPr lang="en-US"/>
        </a:p>
      </dgm:t>
    </dgm:pt>
    <dgm:pt modelId="{0E15955A-609A-49D2-815D-276EF37F8C1F}">
      <dgm:prSet/>
      <dgm:spPr/>
      <dgm:t>
        <a:bodyPr/>
        <a:lstStyle/>
        <a:p>
          <a:r>
            <a:rPr lang="en-US" dirty="0"/>
            <a:t>STEP 5: Evaluated the upgraded </a:t>
          </a: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Interval-based Model</a:t>
          </a:r>
          <a:endParaRPr lang="en-US" b="0" dirty="0"/>
        </a:p>
      </dgm:t>
    </dgm:pt>
    <dgm:pt modelId="{54D9E164-9BCB-4D02-B129-DA9311E7886F}" type="parTrans" cxnId="{4741CE85-A070-4F4C-AFD5-44A91C30020A}">
      <dgm:prSet/>
      <dgm:spPr/>
      <dgm:t>
        <a:bodyPr/>
        <a:lstStyle/>
        <a:p>
          <a:endParaRPr lang="en-US"/>
        </a:p>
      </dgm:t>
    </dgm:pt>
    <dgm:pt modelId="{FFC14123-3375-4ED3-B7A5-FB6D4F1BBAE9}" type="sibTrans" cxnId="{4741CE85-A070-4F4C-AFD5-44A91C30020A}">
      <dgm:prSet/>
      <dgm:spPr/>
      <dgm:t>
        <a:bodyPr/>
        <a:lstStyle/>
        <a:p>
          <a:endParaRPr lang="en-US"/>
        </a:p>
      </dgm:t>
    </dgm:pt>
    <dgm:pt modelId="{DE4E2F5B-0E43-4F29-A0BA-9C0A51BD9862}" type="pres">
      <dgm:prSet presAssocID="{23EC9CA0-D1CF-4664-BC21-832950A97386}" presName="linear" presStyleCnt="0">
        <dgm:presLayoutVars>
          <dgm:dir/>
          <dgm:animLvl val="lvl"/>
          <dgm:resizeHandles val="exact"/>
        </dgm:presLayoutVars>
      </dgm:prSet>
      <dgm:spPr/>
    </dgm:pt>
    <dgm:pt modelId="{1DF45EAA-C373-43BC-9D5B-752103AEE6A6}" type="pres">
      <dgm:prSet presAssocID="{9623BFF1-C5D1-4831-BED9-A41DA4C20F25}" presName="parentLin" presStyleCnt="0"/>
      <dgm:spPr/>
    </dgm:pt>
    <dgm:pt modelId="{A7AFE412-70D3-48C1-B7D9-E5317E63A335}" type="pres">
      <dgm:prSet presAssocID="{9623BFF1-C5D1-4831-BED9-A41DA4C20F25}" presName="parentLeftMargin" presStyleLbl="node1" presStyleIdx="0" presStyleCnt="5"/>
      <dgm:spPr/>
    </dgm:pt>
    <dgm:pt modelId="{D6D96B26-E9CA-427A-BE11-802171FB6ED1}" type="pres">
      <dgm:prSet presAssocID="{9623BFF1-C5D1-4831-BED9-A41DA4C20F25}" presName="parentText" presStyleLbl="node1" presStyleIdx="0" presStyleCnt="5" custScaleX="142021" custScaleY="97785" custLinFactNeighborX="-75613" custLinFactNeighborY="57560">
        <dgm:presLayoutVars>
          <dgm:chMax val="0"/>
          <dgm:bulletEnabled val="1"/>
        </dgm:presLayoutVars>
      </dgm:prSet>
      <dgm:spPr/>
    </dgm:pt>
    <dgm:pt modelId="{0311842F-6888-42E2-B67A-F86E63508629}" type="pres">
      <dgm:prSet presAssocID="{9623BFF1-C5D1-4831-BED9-A41DA4C20F25}" presName="negativeSpace" presStyleCnt="0"/>
      <dgm:spPr/>
    </dgm:pt>
    <dgm:pt modelId="{EFB0E604-DC50-43A9-B9A6-1F3379D36E8A}" type="pres">
      <dgm:prSet presAssocID="{9623BFF1-C5D1-4831-BED9-A41DA4C20F25}" presName="childText" presStyleLbl="conFgAcc1" presStyleIdx="0" presStyleCnt="5">
        <dgm:presLayoutVars>
          <dgm:bulletEnabled val="1"/>
        </dgm:presLayoutVars>
      </dgm:prSet>
      <dgm:spPr/>
    </dgm:pt>
    <dgm:pt modelId="{11E0CD02-1E16-44B0-BCD8-E3FDE1BB5C3C}" type="pres">
      <dgm:prSet presAssocID="{5EC9D242-689B-4E89-AE66-C54E2F072500}" presName="spaceBetweenRectangles" presStyleCnt="0"/>
      <dgm:spPr/>
    </dgm:pt>
    <dgm:pt modelId="{9845FF4E-D4E1-4615-8641-125C869A850D}" type="pres">
      <dgm:prSet presAssocID="{38C72893-2E8F-4837-B049-D1C6A6F022DB}" presName="parentLin" presStyleCnt="0"/>
      <dgm:spPr/>
    </dgm:pt>
    <dgm:pt modelId="{A892AFA5-08F2-47E7-B933-F09BAC3E250A}" type="pres">
      <dgm:prSet presAssocID="{38C72893-2E8F-4837-B049-D1C6A6F022DB}" presName="parentLeftMargin" presStyleLbl="node1" presStyleIdx="0" presStyleCnt="5"/>
      <dgm:spPr/>
    </dgm:pt>
    <dgm:pt modelId="{78F7A0B1-68C8-4A01-8FDB-B6B906450991}" type="pres">
      <dgm:prSet presAssocID="{38C72893-2E8F-4837-B049-D1C6A6F022DB}" presName="parentText" presStyleLbl="node1" presStyleIdx="1" presStyleCnt="5" custScaleX="142857" custScaleY="108014" custLinFactNeighborX="-73190" custLinFactNeighborY="58981">
        <dgm:presLayoutVars>
          <dgm:chMax val="0"/>
          <dgm:bulletEnabled val="1"/>
        </dgm:presLayoutVars>
      </dgm:prSet>
      <dgm:spPr/>
    </dgm:pt>
    <dgm:pt modelId="{9DD282C7-F266-4421-B1BA-E90392F1FDB4}" type="pres">
      <dgm:prSet presAssocID="{38C72893-2E8F-4837-B049-D1C6A6F022DB}" presName="negativeSpace" presStyleCnt="0"/>
      <dgm:spPr/>
    </dgm:pt>
    <dgm:pt modelId="{DACDD4B1-E199-4649-8622-A4C176EF30CC}" type="pres">
      <dgm:prSet presAssocID="{38C72893-2E8F-4837-B049-D1C6A6F022DB}" presName="childText" presStyleLbl="conFgAcc1" presStyleIdx="1" presStyleCnt="5">
        <dgm:presLayoutVars>
          <dgm:bulletEnabled val="1"/>
        </dgm:presLayoutVars>
      </dgm:prSet>
      <dgm:spPr/>
    </dgm:pt>
    <dgm:pt modelId="{D66F9A24-957D-4A08-B6E0-D637FCDECFD6}" type="pres">
      <dgm:prSet presAssocID="{2256E8CD-B4C6-4EDE-98BD-BCFFFAACE01F}" presName="spaceBetweenRectangles" presStyleCnt="0"/>
      <dgm:spPr/>
    </dgm:pt>
    <dgm:pt modelId="{2845CE38-1FFD-44DB-A990-C32EC5370192}" type="pres">
      <dgm:prSet presAssocID="{664484AC-6A7A-4CBB-83F6-48C932AF30EF}" presName="parentLin" presStyleCnt="0"/>
      <dgm:spPr/>
    </dgm:pt>
    <dgm:pt modelId="{947DFC5E-CC54-4C63-A4B2-8BFABF15CCB1}" type="pres">
      <dgm:prSet presAssocID="{664484AC-6A7A-4CBB-83F6-48C932AF30EF}" presName="parentLeftMargin" presStyleLbl="node1" presStyleIdx="1" presStyleCnt="5"/>
      <dgm:spPr/>
    </dgm:pt>
    <dgm:pt modelId="{1FE7FCF4-64EE-47D4-B416-61E1A808D894}" type="pres">
      <dgm:prSet presAssocID="{664484AC-6A7A-4CBB-83F6-48C932AF30EF}" presName="parentText" presStyleLbl="node1" presStyleIdx="2" presStyleCnt="5" custScaleX="142857" custScaleY="88473" custLinFactNeighborX="-67262" custLinFactNeighborY="52082">
        <dgm:presLayoutVars>
          <dgm:chMax val="0"/>
          <dgm:bulletEnabled val="1"/>
        </dgm:presLayoutVars>
      </dgm:prSet>
      <dgm:spPr/>
    </dgm:pt>
    <dgm:pt modelId="{B171776E-C3C9-44A6-A7F6-CAE6EC862B2F}" type="pres">
      <dgm:prSet presAssocID="{664484AC-6A7A-4CBB-83F6-48C932AF30EF}" presName="negativeSpace" presStyleCnt="0"/>
      <dgm:spPr/>
    </dgm:pt>
    <dgm:pt modelId="{8D5A601A-E78F-4667-8088-B4BFB0245980}" type="pres">
      <dgm:prSet presAssocID="{664484AC-6A7A-4CBB-83F6-48C932AF30EF}" presName="childText" presStyleLbl="conFgAcc1" presStyleIdx="2" presStyleCnt="5">
        <dgm:presLayoutVars>
          <dgm:bulletEnabled val="1"/>
        </dgm:presLayoutVars>
      </dgm:prSet>
      <dgm:spPr/>
    </dgm:pt>
    <dgm:pt modelId="{481094FD-59E0-4CCC-9CC0-E582026FBE9C}" type="pres">
      <dgm:prSet presAssocID="{21BAA450-8506-490A-BEC3-FE65D3ABF24A}" presName="spaceBetweenRectangles" presStyleCnt="0"/>
      <dgm:spPr/>
    </dgm:pt>
    <dgm:pt modelId="{F106B977-BB37-4617-8A33-827B82AC198D}" type="pres">
      <dgm:prSet presAssocID="{4E81467C-6758-4805-BAC0-B7B629EFEE11}" presName="parentLin" presStyleCnt="0"/>
      <dgm:spPr/>
    </dgm:pt>
    <dgm:pt modelId="{DFFF955D-9593-441D-B92F-9CA970F92273}" type="pres">
      <dgm:prSet presAssocID="{4E81467C-6758-4805-BAC0-B7B629EFEE11}" presName="parentLeftMargin" presStyleLbl="node1" presStyleIdx="2" presStyleCnt="5"/>
      <dgm:spPr/>
    </dgm:pt>
    <dgm:pt modelId="{0E40AEE9-CFA5-4AE2-8E6F-55249DE8DAEE}" type="pres">
      <dgm:prSet presAssocID="{4E81467C-6758-4805-BAC0-B7B629EFEE11}" presName="parentText" presStyleLbl="node1" presStyleIdx="3" presStyleCnt="5" custScaleX="136699" custScaleY="81504" custLinFactNeighborX="-61399" custLinFactNeighborY="39291">
        <dgm:presLayoutVars>
          <dgm:chMax val="0"/>
          <dgm:bulletEnabled val="1"/>
        </dgm:presLayoutVars>
      </dgm:prSet>
      <dgm:spPr/>
    </dgm:pt>
    <dgm:pt modelId="{1602C6E8-4480-4C40-B53B-5387F715E69F}" type="pres">
      <dgm:prSet presAssocID="{4E81467C-6758-4805-BAC0-B7B629EFEE11}" presName="negativeSpace" presStyleCnt="0"/>
      <dgm:spPr/>
    </dgm:pt>
    <dgm:pt modelId="{03E93194-6EC5-4A29-90EE-B810429FE0F4}" type="pres">
      <dgm:prSet presAssocID="{4E81467C-6758-4805-BAC0-B7B629EFEE11}" presName="childText" presStyleLbl="conFgAcc1" presStyleIdx="3" presStyleCnt="5">
        <dgm:presLayoutVars>
          <dgm:bulletEnabled val="1"/>
        </dgm:presLayoutVars>
      </dgm:prSet>
      <dgm:spPr/>
    </dgm:pt>
    <dgm:pt modelId="{A0132644-F28E-4949-B596-6B20BF8473BE}" type="pres">
      <dgm:prSet presAssocID="{4012D8BD-B2FC-4098-A354-9594F0288E64}" presName="spaceBetweenRectangles" presStyleCnt="0"/>
      <dgm:spPr/>
    </dgm:pt>
    <dgm:pt modelId="{842A30A8-B7D9-452B-877B-882F5B295589}" type="pres">
      <dgm:prSet presAssocID="{0E15955A-609A-49D2-815D-276EF37F8C1F}" presName="parentLin" presStyleCnt="0"/>
      <dgm:spPr/>
    </dgm:pt>
    <dgm:pt modelId="{BD675139-A53D-4322-AF41-2B80D44DBEE5}" type="pres">
      <dgm:prSet presAssocID="{0E15955A-609A-49D2-815D-276EF37F8C1F}" presName="parentLeftMargin" presStyleLbl="node1" presStyleIdx="3" presStyleCnt="5"/>
      <dgm:spPr/>
    </dgm:pt>
    <dgm:pt modelId="{8DEFEE41-10FD-423C-9A6D-31BBDB55FE5C}" type="pres">
      <dgm:prSet presAssocID="{0E15955A-609A-49D2-815D-276EF37F8C1F}" presName="parentText" presStyleLbl="node1" presStyleIdx="4" presStyleCnt="5" custScaleX="142857" custScaleY="77223" custLinFactNeighborX="-62235" custLinFactNeighborY="25812">
        <dgm:presLayoutVars>
          <dgm:chMax val="0"/>
          <dgm:bulletEnabled val="1"/>
        </dgm:presLayoutVars>
      </dgm:prSet>
      <dgm:spPr/>
    </dgm:pt>
    <dgm:pt modelId="{A3C13CCB-FAFB-4219-B1F7-8F1CDD9EB525}" type="pres">
      <dgm:prSet presAssocID="{0E15955A-609A-49D2-815D-276EF37F8C1F}" presName="negativeSpace" presStyleCnt="0"/>
      <dgm:spPr/>
    </dgm:pt>
    <dgm:pt modelId="{44298347-C425-4DF1-AF92-1CC99346073E}" type="pres">
      <dgm:prSet presAssocID="{0E15955A-609A-49D2-815D-276EF37F8C1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FBC3D03-BEF3-43B4-B2B6-D0CBB9ABC512}" type="presOf" srcId="{38C72893-2E8F-4837-B049-D1C6A6F022DB}" destId="{A892AFA5-08F2-47E7-B933-F09BAC3E250A}" srcOrd="0" destOrd="0" presId="urn:microsoft.com/office/officeart/2005/8/layout/list1"/>
    <dgm:cxn modelId="{84C5DB0B-B668-40A6-8AC1-36AA1D215D28}" type="presOf" srcId="{4E81467C-6758-4805-BAC0-B7B629EFEE11}" destId="{0E40AEE9-CFA5-4AE2-8E6F-55249DE8DAEE}" srcOrd="1" destOrd="0" presId="urn:microsoft.com/office/officeart/2005/8/layout/list1"/>
    <dgm:cxn modelId="{EC959F17-F1FF-4E31-8126-FE4D3469646C}" type="presOf" srcId="{4E81467C-6758-4805-BAC0-B7B629EFEE11}" destId="{DFFF955D-9593-441D-B92F-9CA970F92273}" srcOrd="0" destOrd="0" presId="urn:microsoft.com/office/officeart/2005/8/layout/list1"/>
    <dgm:cxn modelId="{22914F22-FC2D-4AA7-8F29-40BB8222C876}" type="presOf" srcId="{664484AC-6A7A-4CBB-83F6-48C932AF30EF}" destId="{1FE7FCF4-64EE-47D4-B416-61E1A808D894}" srcOrd="1" destOrd="0" presId="urn:microsoft.com/office/officeart/2005/8/layout/list1"/>
    <dgm:cxn modelId="{051EB031-80A1-4641-8774-0EBA9FED145B}" type="presOf" srcId="{9623BFF1-C5D1-4831-BED9-A41DA4C20F25}" destId="{A7AFE412-70D3-48C1-B7D9-E5317E63A335}" srcOrd="0" destOrd="0" presId="urn:microsoft.com/office/officeart/2005/8/layout/list1"/>
    <dgm:cxn modelId="{82719839-E81F-4AA4-9158-81D90D876D48}" type="presOf" srcId="{0E15955A-609A-49D2-815D-276EF37F8C1F}" destId="{BD675139-A53D-4322-AF41-2B80D44DBEE5}" srcOrd="0" destOrd="0" presId="urn:microsoft.com/office/officeart/2005/8/layout/list1"/>
    <dgm:cxn modelId="{B43FE05C-5C31-4929-A51F-F1F0624EC8E0}" srcId="{23EC9CA0-D1CF-4664-BC21-832950A97386}" destId="{9623BFF1-C5D1-4831-BED9-A41DA4C20F25}" srcOrd="0" destOrd="0" parTransId="{F7972E70-8665-4CBF-AD18-D4FC2E425A09}" sibTransId="{5EC9D242-689B-4E89-AE66-C54E2F072500}"/>
    <dgm:cxn modelId="{4741CE85-A070-4F4C-AFD5-44A91C30020A}" srcId="{23EC9CA0-D1CF-4664-BC21-832950A97386}" destId="{0E15955A-609A-49D2-815D-276EF37F8C1F}" srcOrd="4" destOrd="0" parTransId="{54D9E164-9BCB-4D02-B129-DA9311E7886F}" sibTransId="{FFC14123-3375-4ED3-B7A5-FB6D4F1BBAE9}"/>
    <dgm:cxn modelId="{D8F6EC8A-7891-4DBF-B05D-D1DBE11DEBBA}" srcId="{23EC9CA0-D1CF-4664-BC21-832950A97386}" destId="{38C72893-2E8F-4837-B049-D1C6A6F022DB}" srcOrd="1" destOrd="0" parTransId="{731AE38E-286C-422E-AF65-96923793682F}" sibTransId="{2256E8CD-B4C6-4EDE-98BD-BCFFFAACE01F}"/>
    <dgm:cxn modelId="{8E55599F-C961-43B0-BC58-A027DF17A342}" srcId="{23EC9CA0-D1CF-4664-BC21-832950A97386}" destId="{4E81467C-6758-4805-BAC0-B7B629EFEE11}" srcOrd="3" destOrd="0" parTransId="{E58567C3-F338-4D1F-BDF9-1F734EDC4579}" sibTransId="{4012D8BD-B2FC-4098-A354-9594F0288E64}"/>
    <dgm:cxn modelId="{E1CA71A8-490C-4074-A7C0-7B656757D1BE}" type="presOf" srcId="{664484AC-6A7A-4CBB-83F6-48C932AF30EF}" destId="{947DFC5E-CC54-4C63-A4B2-8BFABF15CCB1}" srcOrd="0" destOrd="0" presId="urn:microsoft.com/office/officeart/2005/8/layout/list1"/>
    <dgm:cxn modelId="{644588B0-EBE8-4178-A952-399FEB67B5B0}" srcId="{23EC9CA0-D1CF-4664-BC21-832950A97386}" destId="{664484AC-6A7A-4CBB-83F6-48C932AF30EF}" srcOrd="2" destOrd="0" parTransId="{AAB81584-626E-45CC-8082-516835CE9AF1}" sibTransId="{21BAA450-8506-490A-BEC3-FE65D3ABF24A}"/>
    <dgm:cxn modelId="{AC969DB9-7282-45DE-A463-7104114ADFDB}" type="presOf" srcId="{9623BFF1-C5D1-4831-BED9-A41DA4C20F25}" destId="{D6D96B26-E9CA-427A-BE11-802171FB6ED1}" srcOrd="1" destOrd="0" presId="urn:microsoft.com/office/officeart/2005/8/layout/list1"/>
    <dgm:cxn modelId="{799911EA-7A8D-4BC7-B5CF-E0ADFAFFCFDF}" type="presOf" srcId="{38C72893-2E8F-4837-B049-D1C6A6F022DB}" destId="{78F7A0B1-68C8-4A01-8FDB-B6B906450991}" srcOrd="1" destOrd="0" presId="urn:microsoft.com/office/officeart/2005/8/layout/list1"/>
    <dgm:cxn modelId="{50DD68EE-7F44-47EA-86C4-8F95B1E5300A}" type="presOf" srcId="{0E15955A-609A-49D2-815D-276EF37F8C1F}" destId="{8DEFEE41-10FD-423C-9A6D-31BBDB55FE5C}" srcOrd="1" destOrd="0" presId="urn:microsoft.com/office/officeart/2005/8/layout/list1"/>
    <dgm:cxn modelId="{97CB00F6-764A-4BEB-90E8-E5827F9DF530}" type="presOf" srcId="{23EC9CA0-D1CF-4664-BC21-832950A97386}" destId="{DE4E2F5B-0E43-4F29-A0BA-9C0A51BD9862}" srcOrd="0" destOrd="0" presId="urn:microsoft.com/office/officeart/2005/8/layout/list1"/>
    <dgm:cxn modelId="{8659A8EF-361F-40D9-8594-E9A641CDE631}" type="presParOf" srcId="{DE4E2F5B-0E43-4F29-A0BA-9C0A51BD9862}" destId="{1DF45EAA-C373-43BC-9D5B-752103AEE6A6}" srcOrd="0" destOrd="0" presId="urn:microsoft.com/office/officeart/2005/8/layout/list1"/>
    <dgm:cxn modelId="{78E58D8F-F21A-48C4-929E-7488966EC263}" type="presParOf" srcId="{1DF45EAA-C373-43BC-9D5B-752103AEE6A6}" destId="{A7AFE412-70D3-48C1-B7D9-E5317E63A335}" srcOrd="0" destOrd="0" presId="urn:microsoft.com/office/officeart/2005/8/layout/list1"/>
    <dgm:cxn modelId="{B6908A1A-862A-4F16-9A07-F450311BB397}" type="presParOf" srcId="{1DF45EAA-C373-43BC-9D5B-752103AEE6A6}" destId="{D6D96B26-E9CA-427A-BE11-802171FB6ED1}" srcOrd="1" destOrd="0" presId="urn:microsoft.com/office/officeart/2005/8/layout/list1"/>
    <dgm:cxn modelId="{5ADA7467-1EB7-4716-882E-FDF368D3CB27}" type="presParOf" srcId="{DE4E2F5B-0E43-4F29-A0BA-9C0A51BD9862}" destId="{0311842F-6888-42E2-B67A-F86E63508629}" srcOrd="1" destOrd="0" presId="urn:microsoft.com/office/officeart/2005/8/layout/list1"/>
    <dgm:cxn modelId="{204E9421-3AF4-4F90-BAE1-2AC39CA166C8}" type="presParOf" srcId="{DE4E2F5B-0E43-4F29-A0BA-9C0A51BD9862}" destId="{EFB0E604-DC50-43A9-B9A6-1F3379D36E8A}" srcOrd="2" destOrd="0" presId="urn:microsoft.com/office/officeart/2005/8/layout/list1"/>
    <dgm:cxn modelId="{7514B8D6-BF80-4322-96E4-03B1FFB35949}" type="presParOf" srcId="{DE4E2F5B-0E43-4F29-A0BA-9C0A51BD9862}" destId="{11E0CD02-1E16-44B0-BCD8-E3FDE1BB5C3C}" srcOrd="3" destOrd="0" presId="urn:microsoft.com/office/officeart/2005/8/layout/list1"/>
    <dgm:cxn modelId="{BA375533-7046-436D-8648-E916A20D41D6}" type="presParOf" srcId="{DE4E2F5B-0E43-4F29-A0BA-9C0A51BD9862}" destId="{9845FF4E-D4E1-4615-8641-125C869A850D}" srcOrd="4" destOrd="0" presId="urn:microsoft.com/office/officeart/2005/8/layout/list1"/>
    <dgm:cxn modelId="{048E08DF-9A5B-4E38-8D98-A2FD40062B79}" type="presParOf" srcId="{9845FF4E-D4E1-4615-8641-125C869A850D}" destId="{A892AFA5-08F2-47E7-B933-F09BAC3E250A}" srcOrd="0" destOrd="0" presId="urn:microsoft.com/office/officeart/2005/8/layout/list1"/>
    <dgm:cxn modelId="{E0C8D383-862A-4628-8548-726DB6625D7D}" type="presParOf" srcId="{9845FF4E-D4E1-4615-8641-125C869A850D}" destId="{78F7A0B1-68C8-4A01-8FDB-B6B906450991}" srcOrd="1" destOrd="0" presId="urn:microsoft.com/office/officeart/2005/8/layout/list1"/>
    <dgm:cxn modelId="{23D4AC77-02D8-4112-84AF-B8D2A1D9410D}" type="presParOf" srcId="{DE4E2F5B-0E43-4F29-A0BA-9C0A51BD9862}" destId="{9DD282C7-F266-4421-B1BA-E90392F1FDB4}" srcOrd="5" destOrd="0" presId="urn:microsoft.com/office/officeart/2005/8/layout/list1"/>
    <dgm:cxn modelId="{D5E2E5C4-BC16-4997-95DD-C5F7B226D4C7}" type="presParOf" srcId="{DE4E2F5B-0E43-4F29-A0BA-9C0A51BD9862}" destId="{DACDD4B1-E199-4649-8622-A4C176EF30CC}" srcOrd="6" destOrd="0" presId="urn:microsoft.com/office/officeart/2005/8/layout/list1"/>
    <dgm:cxn modelId="{AD3A6A27-CB3E-4DA1-A9FC-DA1DCA80DEA7}" type="presParOf" srcId="{DE4E2F5B-0E43-4F29-A0BA-9C0A51BD9862}" destId="{D66F9A24-957D-4A08-B6E0-D637FCDECFD6}" srcOrd="7" destOrd="0" presId="urn:microsoft.com/office/officeart/2005/8/layout/list1"/>
    <dgm:cxn modelId="{8410BE74-7947-434E-A7DE-C9655D52390E}" type="presParOf" srcId="{DE4E2F5B-0E43-4F29-A0BA-9C0A51BD9862}" destId="{2845CE38-1FFD-44DB-A990-C32EC5370192}" srcOrd="8" destOrd="0" presId="urn:microsoft.com/office/officeart/2005/8/layout/list1"/>
    <dgm:cxn modelId="{D18518EA-DB1C-42AC-8BEB-90F49E81101C}" type="presParOf" srcId="{2845CE38-1FFD-44DB-A990-C32EC5370192}" destId="{947DFC5E-CC54-4C63-A4B2-8BFABF15CCB1}" srcOrd="0" destOrd="0" presId="urn:microsoft.com/office/officeart/2005/8/layout/list1"/>
    <dgm:cxn modelId="{7D659948-DA83-4FB2-861E-F80A56AB0920}" type="presParOf" srcId="{2845CE38-1FFD-44DB-A990-C32EC5370192}" destId="{1FE7FCF4-64EE-47D4-B416-61E1A808D894}" srcOrd="1" destOrd="0" presId="urn:microsoft.com/office/officeart/2005/8/layout/list1"/>
    <dgm:cxn modelId="{1F9FD8AA-854C-42D7-85FA-198FE850CC4C}" type="presParOf" srcId="{DE4E2F5B-0E43-4F29-A0BA-9C0A51BD9862}" destId="{B171776E-C3C9-44A6-A7F6-CAE6EC862B2F}" srcOrd="9" destOrd="0" presId="urn:microsoft.com/office/officeart/2005/8/layout/list1"/>
    <dgm:cxn modelId="{55CBA75E-B47E-41BC-A0EF-6A3DDCBD833E}" type="presParOf" srcId="{DE4E2F5B-0E43-4F29-A0BA-9C0A51BD9862}" destId="{8D5A601A-E78F-4667-8088-B4BFB0245980}" srcOrd="10" destOrd="0" presId="urn:microsoft.com/office/officeart/2005/8/layout/list1"/>
    <dgm:cxn modelId="{8F00FE29-ECF7-4595-B82A-E94495D27F93}" type="presParOf" srcId="{DE4E2F5B-0E43-4F29-A0BA-9C0A51BD9862}" destId="{481094FD-59E0-4CCC-9CC0-E582026FBE9C}" srcOrd="11" destOrd="0" presId="urn:microsoft.com/office/officeart/2005/8/layout/list1"/>
    <dgm:cxn modelId="{2D8284E9-2B88-4FEB-BA4B-D45386169A5F}" type="presParOf" srcId="{DE4E2F5B-0E43-4F29-A0BA-9C0A51BD9862}" destId="{F106B977-BB37-4617-8A33-827B82AC198D}" srcOrd="12" destOrd="0" presId="urn:microsoft.com/office/officeart/2005/8/layout/list1"/>
    <dgm:cxn modelId="{D0F02385-229B-4111-901D-18C6156752F3}" type="presParOf" srcId="{F106B977-BB37-4617-8A33-827B82AC198D}" destId="{DFFF955D-9593-441D-B92F-9CA970F92273}" srcOrd="0" destOrd="0" presId="urn:microsoft.com/office/officeart/2005/8/layout/list1"/>
    <dgm:cxn modelId="{E134152A-F7DE-4584-B3E5-4E32F03FA385}" type="presParOf" srcId="{F106B977-BB37-4617-8A33-827B82AC198D}" destId="{0E40AEE9-CFA5-4AE2-8E6F-55249DE8DAEE}" srcOrd="1" destOrd="0" presId="urn:microsoft.com/office/officeart/2005/8/layout/list1"/>
    <dgm:cxn modelId="{2C81B131-DE9C-4EFB-A84C-FAC0296E6ECA}" type="presParOf" srcId="{DE4E2F5B-0E43-4F29-A0BA-9C0A51BD9862}" destId="{1602C6E8-4480-4C40-B53B-5387F715E69F}" srcOrd="13" destOrd="0" presId="urn:microsoft.com/office/officeart/2005/8/layout/list1"/>
    <dgm:cxn modelId="{B9FA9E84-8AD8-4413-AFA0-8E895D93F7A6}" type="presParOf" srcId="{DE4E2F5B-0E43-4F29-A0BA-9C0A51BD9862}" destId="{03E93194-6EC5-4A29-90EE-B810429FE0F4}" srcOrd="14" destOrd="0" presId="urn:microsoft.com/office/officeart/2005/8/layout/list1"/>
    <dgm:cxn modelId="{193A2BD2-633B-4A7F-A5EE-C7B39FDFAB3B}" type="presParOf" srcId="{DE4E2F5B-0E43-4F29-A0BA-9C0A51BD9862}" destId="{A0132644-F28E-4949-B596-6B20BF8473BE}" srcOrd="15" destOrd="0" presId="urn:microsoft.com/office/officeart/2005/8/layout/list1"/>
    <dgm:cxn modelId="{3965E100-5509-4C4F-A68B-CF3E4E5E4537}" type="presParOf" srcId="{DE4E2F5B-0E43-4F29-A0BA-9C0A51BD9862}" destId="{842A30A8-B7D9-452B-877B-882F5B295589}" srcOrd="16" destOrd="0" presId="urn:microsoft.com/office/officeart/2005/8/layout/list1"/>
    <dgm:cxn modelId="{47DC105E-D84B-4148-ADF2-81BF166A8CDA}" type="presParOf" srcId="{842A30A8-B7D9-452B-877B-882F5B295589}" destId="{BD675139-A53D-4322-AF41-2B80D44DBEE5}" srcOrd="0" destOrd="0" presId="urn:microsoft.com/office/officeart/2005/8/layout/list1"/>
    <dgm:cxn modelId="{E4406156-A834-42D0-8BF6-4B7AB9DC4EEA}" type="presParOf" srcId="{842A30A8-B7D9-452B-877B-882F5B295589}" destId="{8DEFEE41-10FD-423C-9A6D-31BBDB55FE5C}" srcOrd="1" destOrd="0" presId="urn:microsoft.com/office/officeart/2005/8/layout/list1"/>
    <dgm:cxn modelId="{A2D85E13-464B-4C82-8FF1-719AF6E2E8B0}" type="presParOf" srcId="{DE4E2F5B-0E43-4F29-A0BA-9C0A51BD9862}" destId="{A3C13CCB-FAFB-4219-B1F7-8F1CDD9EB525}" srcOrd="17" destOrd="0" presId="urn:microsoft.com/office/officeart/2005/8/layout/list1"/>
    <dgm:cxn modelId="{F23F04C8-997F-4661-8DF0-46A94AEB5384}" type="presParOf" srcId="{DE4E2F5B-0E43-4F29-A0BA-9C0A51BD9862}" destId="{44298347-C425-4DF1-AF92-1CC99346073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0E604-DC50-43A9-B9A6-1F3379D36E8A}">
      <dsp:nvSpPr>
        <dsp:cNvPr id="0" name=""/>
        <dsp:cNvSpPr/>
      </dsp:nvSpPr>
      <dsp:spPr>
        <a:xfrm>
          <a:off x="0" y="515434"/>
          <a:ext cx="838124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96B26-E9CA-427A-BE11-802171FB6ED1}">
      <dsp:nvSpPr>
        <dsp:cNvPr id="0" name=""/>
        <dsp:cNvSpPr/>
      </dsp:nvSpPr>
      <dsp:spPr>
        <a:xfrm>
          <a:off x="97805" y="587574"/>
          <a:ext cx="7974163" cy="7216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54" tIns="0" rIns="22175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: Adjusted interval-based models classification rules  </a:t>
          </a:r>
        </a:p>
      </dsp:txBody>
      <dsp:txXfrm>
        <a:off x="133033" y="622802"/>
        <a:ext cx="7903707" cy="651197"/>
      </dsp:txXfrm>
    </dsp:sp>
    <dsp:sp modelId="{DACDD4B1-E199-4649-8622-A4C176EF30CC}">
      <dsp:nvSpPr>
        <dsp:cNvPr id="0" name=""/>
        <dsp:cNvSpPr/>
      </dsp:nvSpPr>
      <dsp:spPr>
        <a:xfrm>
          <a:off x="0" y="1708578"/>
          <a:ext cx="838124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7A0B1-68C8-4A01-8FDB-B6B906450991}">
      <dsp:nvSpPr>
        <dsp:cNvPr id="0" name=""/>
        <dsp:cNvSpPr/>
      </dsp:nvSpPr>
      <dsp:spPr>
        <a:xfrm>
          <a:off x="106974" y="1715714"/>
          <a:ext cx="7980179" cy="7971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54" tIns="0" rIns="22175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: Recalibrated interval-based models interval boundaries modified</a:t>
          </a:r>
        </a:p>
      </dsp:txBody>
      <dsp:txXfrm>
        <a:off x="145887" y="1754627"/>
        <a:ext cx="7902353" cy="719317"/>
      </dsp:txXfrm>
    </dsp:sp>
    <dsp:sp modelId="{8D5A601A-E78F-4667-8088-B4BFB0245980}">
      <dsp:nvSpPr>
        <dsp:cNvPr id="0" name=""/>
        <dsp:cNvSpPr/>
      </dsp:nvSpPr>
      <dsp:spPr>
        <a:xfrm>
          <a:off x="0" y="2757509"/>
          <a:ext cx="838124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7FCF4-64EE-47D4-B416-61E1A808D894}">
      <dsp:nvSpPr>
        <dsp:cNvPr id="0" name=""/>
        <dsp:cNvSpPr/>
      </dsp:nvSpPr>
      <dsp:spPr>
        <a:xfrm>
          <a:off x="130627" y="2857943"/>
          <a:ext cx="7980179" cy="652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54" tIns="0" rIns="22175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3 : Adjusted CF rules for I-495</a:t>
          </a:r>
          <a:endParaRPr lang="en-US" sz="2400" kern="1200" dirty="0"/>
        </a:p>
      </dsp:txBody>
      <dsp:txXfrm>
        <a:off x="162500" y="2889816"/>
        <a:ext cx="7916433" cy="589184"/>
      </dsp:txXfrm>
    </dsp:sp>
    <dsp:sp modelId="{03E93194-6EC5-4A29-90EE-B810429FE0F4}">
      <dsp:nvSpPr>
        <dsp:cNvPr id="0" name=""/>
        <dsp:cNvSpPr/>
      </dsp:nvSpPr>
      <dsp:spPr>
        <a:xfrm>
          <a:off x="0" y="3755008"/>
          <a:ext cx="838124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0AEE9-CFA5-4AE2-8E6F-55249DE8DAEE}">
      <dsp:nvSpPr>
        <dsp:cNvPr id="0" name=""/>
        <dsp:cNvSpPr/>
      </dsp:nvSpPr>
      <dsp:spPr>
        <a:xfrm>
          <a:off x="160498" y="3812476"/>
          <a:ext cx="7957296" cy="6014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54" tIns="0" rIns="22175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 : Developed supplemental rules</a:t>
          </a:r>
        </a:p>
      </dsp:txBody>
      <dsp:txXfrm>
        <a:off x="189861" y="3841839"/>
        <a:ext cx="7898570" cy="542773"/>
      </dsp:txXfrm>
    </dsp:sp>
    <dsp:sp modelId="{44298347-C425-4DF1-AF92-1CC99346073E}">
      <dsp:nvSpPr>
        <dsp:cNvPr id="0" name=""/>
        <dsp:cNvSpPr/>
      </dsp:nvSpPr>
      <dsp:spPr>
        <a:xfrm>
          <a:off x="0" y="4720914"/>
          <a:ext cx="838124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FEE41-10FD-423C-9A6D-31BBDB55FE5C}">
      <dsp:nvSpPr>
        <dsp:cNvPr id="0" name=""/>
        <dsp:cNvSpPr/>
      </dsp:nvSpPr>
      <dsp:spPr>
        <a:xfrm>
          <a:off x="150685" y="4710501"/>
          <a:ext cx="7980179" cy="569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54" tIns="0" rIns="2217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5: Evaluated the upgraded </a:t>
          </a:r>
          <a:r>
            <a:rPr lang="en-US" sz="2500" b="0" kern="1200" dirty="0">
              <a:latin typeface="Calibri" panose="020F0502020204030204" pitchFamily="34" charset="0"/>
              <a:cs typeface="Calibri" panose="020F0502020204030204" pitchFamily="34" charset="0"/>
            </a:rPr>
            <a:t>Interval-based Model</a:t>
          </a:r>
          <a:endParaRPr lang="en-US" sz="2500" b="0" kern="1200" dirty="0"/>
        </a:p>
      </dsp:txBody>
      <dsp:txXfrm>
        <a:off x="178505" y="4738321"/>
        <a:ext cx="7924539" cy="51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A728-3682-492A-95B3-29D720F9E9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F679-A173-48BD-BB73-A73A01AC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C01677-FB01-45B6-A35C-967C1ED55D27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0F3154-9852-4CEF-A8F2-9C4F0B427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F3154-9852-4CEF-A8F2-9C4F0B4274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F3154-9852-4CEF-A8F2-9C4F0B4274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3154-9852-4CEF-A8F2-9C4F0B4274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F3154-9852-4CEF-A8F2-9C4F0B4274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R1 R2 R3 R4 R5 R6 R7 R8 </a:t>
            </a:r>
          </a:p>
          <a:p>
            <a:r>
              <a:rPr lang="pt-BR" dirty="0"/>
              <a:t> 6  9 12  1  3  1  0  1 </a:t>
            </a:r>
          </a:p>
          <a:p>
            <a:r>
              <a:rPr lang="pt-BR" dirty="0"/>
              <a:t>&gt; table(mytree.2017$CHECK.SUP)</a:t>
            </a:r>
          </a:p>
          <a:p>
            <a:endParaRPr lang="pt-BR" dirty="0"/>
          </a:p>
          <a:p>
            <a:r>
              <a:rPr lang="pt-BR" dirty="0"/>
              <a:t>R1 R2 R3 R4 R5 R6 R7 R8 </a:t>
            </a:r>
          </a:p>
          <a:p>
            <a:r>
              <a:rPr lang="pt-BR" dirty="0"/>
              <a:t> 3  0  4  0  0  5  1  1 </a:t>
            </a:r>
          </a:p>
          <a:p>
            <a:r>
              <a:rPr lang="pt-BR" dirty="0"/>
              <a:t>&gt; table(mytree.3017$CHECK.SUP)</a:t>
            </a:r>
          </a:p>
          <a:p>
            <a:endParaRPr lang="pt-BR" dirty="0"/>
          </a:p>
          <a:p>
            <a:r>
              <a:rPr lang="pt-BR" dirty="0"/>
              <a:t>R1 R2 R3 R4 R5 R6 R7 R8 </a:t>
            </a:r>
          </a:p>
          <a:p>
            <a:r>
              <a:rPr lang="pt-BR" dirty="0"/>
              <a:t> 6  3  1  1  1  0  0  0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R1 R2 R3 R4 R5 R6 R7 R8 </a:t>
            </a:r>
          </a:p>
          <a:p>
            <a:r>
              <a:rPr lang="pt-BR" dirty="0"/>
              <a:t> 6  9 12  1  3  1  0  1 </a:t>
            </a:r>
          </a:p>
          <a:p>
            <a:r>
              <a:rPr lang="pt-BR" dirty="0"/>
              <a:t>&gt; table(mytree.2017$CHECK.SUP)</a:t>
            </a:r>
          </a:p>
          <a:p>
            <a:endParaRPr lang="pt-BR" dirty="0"/>
          </a:p>
          <a:p>
            <a:r>
              <a:rPr lang="pt-BR" dirty="0"/>
              <a:t>R1 R2 R3 R4 R5 R6 R7 R8 </a:t>
            </a:r>
          </a:p>
          <a:p>
            <a:r>
              <a:rPr lang="pt-BR" dirty="0"/>
              <a:t> 3  0  4  0  0  5  1  1 </a:t>
            </a:r>
          </a:p>
          <a:p>
            <a:r>
              <a:rPr lang="pt-BR" dirty="0"/>
              <a:t>&gt; table(mytree.3017$CHECK.SUP)</a:t>
            </a:r>
          </a:p>
          <a:p>
            <a:endParaRPr lang="pt-BR" dirty="0"/>
          </a:p>
          <a:p>
            <a:r>
              <a:rPr lang="pt-BR" dirty="0"/>
              <a:t>R1 R2 R3 R4 R5 R6 R7 R8 </a:t>
            </a:r>
          </a:p>
          <a:p>
            <a:r>
              <a:rPr lang="pt-BR" dirty="0"/>
              <a:t> 6  3  1  1  1  0  0  0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R1 R2 R3 R4 R5 R6 R7 R8 </a:t>
            </a:r>
          </a:p>
          <a:p>
            <a:r>
              <a:rPr lang="pt-BR" dirty="0"/>
              <a:t> 6  9 12  1  3  1  0  1 </a:t>
            </a:r>
          </a:p>
          <a:p>
            <a:r>
              <a:rPr lang="pt-BR" dirty="0"/>
              <a:t>&gt; table(mytree.2017$CHECK.SUP)</a:t>
            </a:r>
          </a:p>
          <a:p>
            <a:endParaRPr lang="pt-BR" dirty="0"/>
          </a:p>
          <a:p>
            <a:r>
              <a:rPr lang="pt-BR" dirty="0"/>
              <a:t>R1 R2 R3 R4 R5 R6 R7 R8 </a:t>
            </a:r>
          </a:p>
          <a:p>
            <a:r>
              <a:rPr lang="pt-BR" dirty="0"/>
              <a:t> 3  0  4  0  0  5  1  1 </a:t>
            </a:r>
          </a:p>
          <a:p>
            <a:r>
              <a:rPr lang="pt-BR" dirty="0"/>
              <a:t>&gt; table(mytree.3017$CHECK.SUP)</a:t>
            </a:r>
          </a:p>
          <a:p>
            <a:endParaRPr lang="pt-BR" dirty="0"/>
          </a:p>
          <a:p>
            <a:r>
              <a:rPr lang="pt-BR" dirty="0"/>
              <a:t>R1 R2 R3 R4 R5 R6 R7 R8 </a:t>
            </a:r>
          </a:p>
          <a:p>
            <a:r>
              <a:rPr lang="pt-BR" dirty="0"/>
              <a:t> 6  3  1  1  1  0  0  0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CC01-8EBD-444A-AD2A-0F839F3AA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F3154-9852-4CEF-A8F2-9C4F0B427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F3154-9852-4CEF-A8F2-9C4F0B4274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9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28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4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3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82CE-D01D-4793-99D4-A17A87CC5FFD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18FC6-9D95-494D-A920-C4BCA5FB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9153" y="1993050"/>
            <a:ext cx="9427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Prediction of Incident Clearance Time for I-495</a:t>
            </a:r>
          </a:p>
        </p:txBody>
      </p:sp>
    </p:spTree>
    <p:extLst>
      <p:ext uri="{BB962C8B-B14F-4D97-AF65-F5344CB8AC3E}">
        <p14:creationId xmlns:p14="http://schemas.microsoft.com/office/powerpoint/2010/main" val="384147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78" y="2799906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Recalibrated interval-based models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interval boundaries</a:t>
            </a:r>
          </a:p>
        </p:txBody>
      </p:sp>
    </p:spTree>
    <p:extLst>
      <p:ext uri="{BB962C8B-B14F-4D97-AF65-F5344CB8AC3E}">
        <p14:creationId xmlns:p14="http://schemas.microsoft.com/office/powerpoint/2010/main" val="340881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2EB774-9EF9-4698-BAC0-5D49C18E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9" y="41873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CPI – 1 TL blockage cases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27152-D079-49B9-832B-15FEF69BFBB2}"/>
              </a:ext>
            </a:extLst>
          </p:cNvPr>
          <p:cNvSpPr/>
          <p:nvPr/>
        </p:nvSpPr>
        <p:spPr>
          <a:xfrm>
            <a:off x="253441" y="1464219"/>
            <a:ext cx="7026647" cy="4776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RULES</a:t>
            </a:r>
            <a:endParaRPr lang="en-US" sz="12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79B18-8FE1-4EA6-A353-BCDB923405CB}"/>
              </a:ext>
            </a:extLst>
          </p:cNvPr>
          <p:cNvSpPr/>
          <p:nvPr/>
        </p:nvSpPr>
        <p:spPr>
          <a:xfrm>
            <a:off x="7902144" y="1440324"/>
            <a:ext cx="1346245" cy="894616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CPI-1Lane-1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10~30mins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10~35mins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10~45mins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780C8-D63F-4B97-89E8-D215F04456EA}"/>
              </a:ext>
            </a:extLst>
          </p:cNvPr>
          <p:cNvSpPr/>
          <p:nvPr/>
        </p:nvSpPr>
        <p:spPr>
          <a:xfrm>
            <a:off x="7902144" y="2711950"/>
            <a:ext cx="1379579" cy="818116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CPI-1Lane-2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25~60mins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10~65mins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80%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9FFC7-005E-412C-9787-7A20ABB63B9F}"/>
              </a:ext>
            </a:extLst>
          </p:cNvPr>
          <p:cNvSpPr/>
          <p:nvPr/>
        </p:nvSpPr>
        <p:spPr>
          <a:xfrm>
            <a:off x="7910274" y="4084238"/>
            <a:ext cx="1371449" cy="86543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CPI-1Lane-3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60~120mins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25~120mins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75%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712C3-61D5-4DCD-AA2E-31AA1DF1936E}"/>
              </a:ext>
            </a:extLst>
          </p:cNvPr>
          <p:cNvSpPr/>
          <p:nvPr/>
        </p:nvSpPr>
        <p:spPr>
          <a:xfrm>
            <a:off x="7945494" y="5312950"/>
            <a:ext cx="1371449" cy="745256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CPI-1Lane-4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≥ 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75%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80mins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100%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5DCBAE-42A5-45C9-98CB-6482A9362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33308"/>
              </p:ext>
            </p:extLst>
          </p:nvPr>
        </p:nvGraphicFramePr>
        <p:xfrm>
          <a:off x="378716" y="1865363"/>
          <a:ext cx="6711670" cy="4133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[FIREBOARD FIRST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&amp; [NO POLICE]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[POLICE FIRST arrived]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 [More than 4 responders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[Less than 3 vehicles involved] OR [TOC3 center]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[DAY time] OR [[More than 3 VEHICLES involved] OR [TRUCK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[AUXILIARY LANE blocked]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TOW service] OR [NO TRUCK]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1 TOW service arrived] OR [AUXILIARY LANE blocked] OR [More than 1 TRUCKS involved] OR [Hazard materials related]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[PEAK HOUR] &amp; [More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1 CHART arrived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[WINTER]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2 CHART arrived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OR [More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6 RESPONSE UNITS arrived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CD66FA98-E4CA-442C-AC71-2CCC90AD0E1B}"/>
              </a:ext>
            </a:extLst>
          </p:cNvPr>
          <p:cNvSpPr/>
          <p:nvPr/>
        </p:nvSpPr>
        <p:spPr>
          <a:xfrm>
            <a:off x="9754867" y="1440324"/>
            <a:ext cx="1358608" cy="894616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CPI-1Lane-1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5~30mins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10~</a:t>
            </a:r>
            <a:r>
              <a:rPr lang="en-US" altLang="zh-CN" sz="1200" dirty="0">
                <a:solidFill>
                  <a:srgbClr val="FF0000"/>
                </a:solidFill>
              </a:rPr>
              <a:t>35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10~45mins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8</a:t>
            </a:r>
            <a:r>
              <a:rPr lang="en-US" altLang="zh-CN" sz="1200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4B48B4-2A7A-4B56-8F34-BF7CF235C32E}"/>
              </a:ext>
            </a:extLst>
          </p:cNvPr>
          <p:cNvSpPr/>
          <p:nvPr/>
        </p:nvSpPr>
        <p:spPr>
          <a:xfrm>
            <a:off x="9743019" y="2711949"/>
            <a:ext cx="1362796" cy="818117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CPI-1Lane-2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25~</a:t>
            </a:r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6</a:t>
            </a:r>
            <a:r>
              <a:rPr lang="en-US" altLang="zh-CN" sz="1200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en-US" sz="1200" dirty="0">
                <a:solidFill>
                  <a:srgbClr val="FF0000"/>
                </a:solidFill>
              </a:rPr>
              <a:t>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r>
              <a:rPr lang="en-US" sz="1200" dirty="0">
                <a:solidFill>
                  <a:srgbClr val="FF0000"/>
                </a:solidFill>
              </a:rPr>
              <a:t>~</a:t>
            </a:r>
            <a:r>
              <a:rPr lang="en-US" altLang="zh-CN" sz="1200" dirty="0">
                <a:solidFill>
                  <a:srgbClr val="FF0000"/>
                </a:solidFill>
              </a:rPr>
              <a:t>65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80%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ECBA43-F48D-4CBB-A914-7EE7790874C1}"/>
              </a:ext>
            </a:extLst>
          </p:cNvPr>
          <p:cNvSpPr/>
          <p:nvPr/>
        </p:nvSpPr>
        <p:spPr>
          <a:xfrm>
            <a:off x="9743018" y="4084239"/>
            <a:ext cx="1373659" cy="865434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CPI-1Lane-3</a:t>
            </a:r>
          </a:p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60~</a:t>
            </a:r>
            <a:r>
              <a:rPr lang="en-US" altLang="zh-CN" sz="1200" dirty="0">
                <a:solidFill>
                  <a:srgbClr val="FF0000"/>
                </a:solidFill>
              </a:rPr>
              <a:t>120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60%</a:t>
            </a: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30~</a:t>
            </a:r>
            <a:r>
              <a:rPr lang="en-US" altLang="zh-CN" sz="1200" dirty="0">
                <a:solidFill>
                  <a:srgbClr val="FF0000"/>
                </a:solidFill>
              </a:rPr>
              <a:t>120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15~</a:t>
            </a:r>
            <a:r>
              <a:rPr lang="en-US" altLang="zh-CN" sz="1200" dirty="0">
                <a:solidFill>
                  <a:srgbClr val="FF0000"/>
                </a:solidFill>
              </a:rPr>
              <a:t>120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700D-C7AB-4479-AA4F-F347246D3EA5}"/>
              </a:ext>
            </a:extLst>
          </p:cNvPr>
          <p:cNvSpPr/>
          <p:nvPr/>
        </p:nvSpPr>
        <p:spPr>
          <a:xfrm>
            <a:off x="9739601" y="5330396"/>
            <a:ext cx="1351471" cy="745256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CPI-1Lane-4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≥ 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80%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≥ 80mins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100%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7CBCB-282C-42FC-A00E-51A4FFBB80FC}"/>
              </a:ext>
            </a:extLst>
          </p:cNvPr>
          <p:cNvSpPr txBox="1"/>
          <p:nvPr/>
        </p:nvSpPr>
        <p:spPr>
          <a:xfrm>
            <a:off x="7910274" y="793906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&lt;for I-95&gt;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3E712C-6937-40A7-AF7C-E8C3014C7FF1}"/>
              </a:ext>
            </a:extLst>
          </p:cNvPr>
          <p:cNvSpPr txBox="1"/>
          <p:nvPr/>
        </p:nvSpPr>
        <p:spPr>
          <a:xfrm>
            <a:off x="9743018" y="7939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&lt;for I-495&gt;</a:t>
            </a:r>
          </a:p>
        </p:txBody>
      </p:sp>
      <p:cxnSp>
        <p:nvCxnSpPr>
          <p:cNvPr id="24" name="Elbow Connector 23"/>
          <p:cNvCxnSpPr>
            <a:stCxn id="5" idx="1"/>
          </p:cNvCxnSpPr>
          <p:nvPr/>
        </p:nvCxnSpPr>
        <p:spPr>
          <a:xfrm rot="10800000" flipV="1">
            <a:off x="7090386" y="1887632"/>
            <a:ext cx="811758" cy="62165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7090387" y="3094414"/>
            <a:ext cx="814423" cy="47606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1"/>
          </p:cNvCxnSpPr>
          <p:nvPr/>
        </p:nvCxnSpPr>
        <p:spPr>
          <a:xfrm rot="10800000" flipV="1">
            <a:off x="7072982" y="4516956"/>
            <a:ext cx="837293" cy="43482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72981" y="5685578"/>
            <a:ext cx="829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8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741" y="319762"/>
            <a:ext cx="8596668" cy="1320800"/>
          </a:xfrm>
        </p:spPr>
        <p:txBody>
          <a:bodyPr/>
          <a:lstStyle/>
          <a:p>
            <a:r>
              <a:rPr lang="en-US" dirty="0"/>
              <a:t>CPI – 2 TL blockage cases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741" y="1639332"/>
            <a:ext cx="7474483" cy="4703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 RULES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3784" y="1943706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CPI-2Lane- 1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10~25mins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10~30mins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10~40mins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73782" y="3006325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CPI-2Lane- 2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25~60mins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</a:t>
            </a:r>
            <a:r>
              <a:rPr lang="en-US" sz="1200" dirty="0">
                <a:solidFill>
                  <a:prstClr val="black"/>
                </a:solidFill>
              </a:rPr>
              <a:t>70mins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3781" y="4068944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CPI-2Lane- 3</a:t>
            </a:r>
          </a:p>
          <a:p>
            <a:pPr algn="ctr">
              <a:lnSpc>
                <a:spcPct val="8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70~120mins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60~120mins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75%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85%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3780" y="5186452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CPI-2Lane- 4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≥ 240mins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60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85%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100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10522"/>
              </p:ext>
            </p:extLst>
          </p:nvPr>
        </p:nvGraphicFramePr>
        <p:xfrm>
          <a:off x="391073" y="1961276"/>
          <a:ext cx="7019817" cy="4215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5 response unit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[WEEKEND &amp; TRUCK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involved] OR [More than 4 VEHICLES involved]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6 response units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TOW service] OR [NO TRUCK]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1 TOWs arrived] &amp; [More than 3 vehicles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[Vehicle Jack-knifed OR Overturned OR 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[Hazard materials related]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[TRUCK involved] OR [FIREBOARD FIRST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447CBCB-282C-42FC-A00E-51A4FFBB80FC}"/>
              </a:ext>
            </a:extLst>
          </p:cNvPr>
          <p:cNvSpPr txBox="1"/>
          <p:nvPr/>
        </p:nvSpPr>
        <p:spPr>
          <a:xfrm>
            <a:off x="8367978" y="1318160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&lt;for I-95&gt;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66FA98-E4CA-442C-AC71-2CCC90AD0E1B}"/>
              </a:ext>
            </a:extLst>
          </p:cNvPr>
          <p:cNvSpPr/>
          <p:nvPr/>
        </p:nvSpPr>
        <p:spPr>
          <a:xfrm>
            <a:off x="10103711" y="1943705"/>
            <a:ext cx="1321369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CPI-2Lane-1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10~30mins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10~35mins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5~40mins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80%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4B48B4-2A7A-4B56-8F34-BF7CF235C32E}"/>
              </a:ext>
            </a:extLst>
          </p:cNvPr>
          <p:cNvSpPr/>
          <p:nvPr/>
        </p:nvSpPr>
        <p:spPr>
          <a:xfrm>
            <a:off x="10144469" y="2989524"/>
            <a:ext cx="1321369" cy="823206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CPI-2Lane-2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20~60mins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15~60mins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10~70mins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ECBA43-F48D-4CBB-A914-7EE7790874C1}"/>
              </a:ext>
            </a:extLst>
          </p:cNvPr>
          <p:cNvSpPr/>
          <p:nvPr/>
        </p:nvSpPr>
        <p:spPr>
          <a:xfrm>
            <a:off x="10179226" y="4071069"/>
            <a:ext cx="1321369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CPI-2Lane-3</a:t>
            </a:r>
          </a:p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80~120mins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60~120mins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50~120mins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A700D-C7AB-4479-AA4F-F347246D3EA5}"/>
              </a:ext>
            </a:extLst>
          </p:cNvPr>
          <p:cNvSpPr/>
          <p:nvPr/>
        </p:nvSpPr>
        <p:spPr>
          <a:xfrm>
            <a:off x="10179226" y="5185784"/>
            <a:ext cx="1321369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CPI-2Lane-4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≥ 80mins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100</a:t>
            </a:r>
            <a:r>
              <a:rPr lang="en-US" sz="12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E712C-6937-40A7-AF7C-E8C3014C7FF1}"/>
              </a:ext>
            </a:extLst>
          </p:cNvPr>
          <p:cNvSpPr txBox="1"/>
          <p:nvPr/>
        </p:nvSpPr>
        <p:spPr>
          <a:xfrm>
            <a:off x="10103711" y="1270000"/>
            <a:ext cx="12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&lt;for I-495&gt;</a:t>
            </a:r>
          </a:p>
        </p:txBody>
      </p:sp>
      <p:cxnSp>
        <p:nvCxnSpPr>
          <p:cNvPr id="32" name="Elbow Connector 31"/>
          <p:cNvCxnSpPr>
            <a:stCxn id="4" idx="3"/>
            <a:endCxn id="5" idx="1"/>
          </p:cNvCxnSpPr>
          <p:nvPr/>
        </p:nvCxnSpPr>
        <p:spPr>
          <a:xfrm flipV="1">
            <a:off x="7638224" y="2346909"/>
            <a:ext cx="735560" cy="1643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7410890" y="3409527"/>
            <a:ext cx="9628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7" idx="1"/>
          </p:cNvCxnSpPr>
          <p:nvPr/>
        </p:nvCxnSpPr>
        <p:spPr>
          <a:xfrm flipV="1">
            <a:off x="7410890" y="4472147"/>
            <a:ext cx="962891" cy="6102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1"/>
          </p:cNvCxnSpPr>
          <p:nvPr/>
        </p:nvCxnSpPr>
        <p:spPr>
          <a:xfrm>
            <a:off x="7410890" y="5588986"/>
            <a:ext cx="962890" cy="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0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630" y="599191"/>
            <a:ext cx="8596668" cy="1320800"/>
          </a:xfrm>
        </p:spPr>
        <p:txBody>
          <a:bodyPr/>
          <a:lstStyle/>
          <a:p>
            <a:r>
              <a:rPr lang="en-US" dirty="0"/>
              <a:t>CPI – 3+ TL blockage cases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223" y="1718949"/>
            <a:ext cx="7488527" cy="4554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RULES</a:t>
            </a:r>
            <a:endParaRPr lang="en-US" sz="12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74596"/>
              </p:ext>
            </p:extLst>
          </p:nvPr>
        </p:nvGraphicFramePr>
        <p:xfrm>
          <a:off x="391075" y="2063104"/>
          <a:ext cx="6956023" cy="4045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 OR </a:t>
                      </a: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[Vehicle Jack-knifed OR Overturned OR Lost Load]</a:t>
                      </a:r>
                      <a:endParaRPr lang="en-US" sz="12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[TOC3 center]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[BUS involved] OR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4 responders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8 response units arrived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TOW service]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[HOLIDAY]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[FIREBOARD FIRST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[NIGHT] OR [AUXILIARY LANE blocked]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447CBCB-282C-42FC-A00E-51A4FFBB80FC}"/>
              </a:ext>
            </a:extLst>
          </p:cNvPr>
          <p:cNvSpPr txBox="1"/>
          <p:nvPr/>
        </p:nvSpPr>
        <p:spPr>
          <a:xfrm>
            <a:off x="8461385" y="1442755"/>
            <a:ext cx="110934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&lt;for I-95&gt;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E712C-6937-40A7-AF7C-E8C3014C7FF1}"/>
              </a:ext>
            </a:extLst>
          </p:cNvPr>
          <p:cNvSpPr txBox="1"/>
          <p:nvPr/>
        </p:nvSpPr>
        <p:spPr>
          <a:xfrm>
            <a:off x="10152511" y="1435904"/>
            <a:ext cx="122636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&lt;for I-495&gt;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25227" y="2034749"/>
            <a:ext cx="1334904" cy="77717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CPI-3Lane-1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Mean= 25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10~40mins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65%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5~40mins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85%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33618" y="3070669"/>
            <a:ext cx="1354212" cy="8064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CPI-3Lane-2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Mean= 60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30~60mins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10~75mins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90%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33618" y="4180018"/>
            <a:ext cx="1354212" cy="8064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CPI-3Lane-3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Mean= 95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60~120mins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45~120mins  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25~120mins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33618" y="5264368"/>
            <a:ext cx="1354212" cy="8064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CPI-3Lane-4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Mean= 225 mins 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170mins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60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140mins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85%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66FA98-E4CA-442C-AC71-2CCC90AD0E1B}"/>
              </a:ext>
            </a:extLst>
          </p:cNvPr>
          <p:cNvSpPr/>
          <p:nvPr/>
        </p:nvSpPr>
        <p:spPr>
          <a:xfrm>
            <a:off x="10152514" y="2034750"/>
            <a:ext cx="1321369" cy="8064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CPI-3Lane-1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5~30mins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5~35mins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5~40mins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80%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B48B4-2A7A-4B56-8F34-BF7CF235C32E}"/>
              </a:ext>
            </a:extLst>
          </p:cNvPr>
          <p:cNvSpPr/>
          <p:nvPr/>
        </p:nvSpPr>
        <p:spPr>
          <a:xfrm>
            <a:off x="10152514" y="3098343"/>
            <a:ext cx="1321369" cy="8064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CPI-3Lane-2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20~60mins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10~60mins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10~75mins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90%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A700D-C7AB-4479-AA4F-F347246D3EA5}"/>
              </a:ext>
            </a:extLst>
          </p:cNvPr>
          <p:cNvSpPr/>
          <p:nvPr/>
        </p:nvSpPr>
        <p:spPr>
          <a:xfrm>
            <a:off x="10152514" y="5301913"/>
            <a:ext cx="1321369" cy="8064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CPI-3Lane-4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≥ 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75%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≥ 100mins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75%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ECBA43-F48D-4CBB-A914-7EE7790874C1}"/>
              </a:ext>
            </a:extLst>
          </p:cNvPr>
          <p:cNvSpPr/>
          <p:nvPr/>
        </p:nvSpPr>
        <p:spPr>
          <a:xfrm>
            <a:off x="10141846" y="4180768"/>
            <a:ext cx="1388791" cy="8064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CPI-3Lane-3</a:t>
            </a:r>
          </a:p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80~120mins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75%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30~120mins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100%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cxnSp>
        <p:nvCxnSpPr>
          <p:cNvPr id="40" name="Elbow Connector 39"/>
          <p:cNvCxnSpPr>
            <a:endCxn id="26" idx="1"/>
          </p:cNvCxnSpPr>
          <p:nvPr/>
        </p:nvCxnSpPr>
        <p:spPr>
          <a:xfrm flipV="1">
            <a:off x="7347098" y="2423336"/>
            <a:ext cx="978129" cy="4178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7" idx="1"/>
          </p:cNvCxnSpPr>
          <p:nvPr/>
        </p:nvCxnSpPr>
        <p:spPr>
          <a:xfrm flipV="1">
            <a:off x="7347098" y="3473872"/>
            <a:ext cx="986520" cy="4891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28" idx="1"/>
          </p:cNvCxnSpPr>
          <p:nvPr/>
        </p:nvCxnSpPr>
        <p:spPr>
          <a:xfrm>
            <a:off x="7386342" y="4192565"/>
            <a:ext cx="947276" cy="3906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9" idx="1"/>
          </p:cNvCxnSpPr>
          <p:nvPr/>
        </p:nvCxnSpPr>
        <p:spPr>
          <a:xfrm>
            <a:off x="7355489" y="5655024"/>
            <a:ext cx="978129" cy="12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6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2EB774-9EF9-4698-BAC0-5D49C18E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27" y="51221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CPD – 1 TL blockage cases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27152-D079-49B9-832B-15FEF69BFBB2}"/>
              </a:ext>
            </a:extLst>
          </p:cNvPr>
          <p:cNvSpPr/>
          <p:nvPr/>
        </p:nvSpPr>
        <p:spPr>
          <a:xfrm>
            <a:off x="235390" y="1495291"/>
            <a:ext cx="7139968" cy="492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 RULES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5DCBAE-42A5-45C9-98CB-6482A9362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92968"/>
              </p:ext>
            </p:extLst>
          </p:nvPr>
        </p:nvGraphicFramePr>
        <p:xfrm>
          <a:off x="398371" y="1833012"/>
          <a:ext cx="6807363" cy="4417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[DAY time] &amp; [Less than 4 VEHICLES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 OR [Hazard materials related]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4 responders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POLICE] OR [NO FIREBOARD &amp; PEAK Hour]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[WET &amp; Pickup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[SHOULDER blocked]  &amp; [NO CHART]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FIREBOARD] &amp; [NO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AUXILIARY lane blocked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5 vehicles involved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3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Units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arrived] &amp; [More than 1 TRUCKS involved]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CD66FA98-E4CA-442C-AC71-2CCC90AD0E1B}"/>
              </a:ext>
            </a:extLst>
          </p:cNvPr>
          <p:cNvSpPr/>
          <p:nvPr/>
        </p:nvSpPr>
        <p:spPr>
          <a:xfrm>
            <a:off x="9999876" y="1790857"/>
            <a:ext cx="1358608" cy="827989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CPD-1Lane-1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5~20mins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5~</a:t>
            </a:r>
            <a:r>
              <a:rPr lang="en-US" altLang="zh-CN" sz="1200" dirty="0">
                <a:solidFill>
                  <a:srgbClr val="FF0000"/>
                </a:solidFill>
              </a:rPr>
              <a:t>25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5~</a:t>
            </a:r>
            <a:r>
              <a:rPr lang="en-US" altLang="zh-CN" sz="1200" dirty="0">
                <a:solidFill>
                  <a:srgbClr val="FF0000"/>
                </a:solidFill>
              </a:rPr>
              <a:t>35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8</a:t>
            </a:r>
            <a:r>
              <a:rPr lang="en-US" altLang="zh-CN" sz="1200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4B48B4-2A7A-4B56-8F34-BF7CF235C32E}"/>
              </a:ext>
            </a:extLst>
          </p:cNvPr>
          <p:cNvSpPr/>
          <p:nvPr/>
        </p:nvSpPr>
        <p:spPr>
          <a:xfrm>
            <a:off x="10017876" y="2948651"/>
            <a:ext cx="1362796" cy="818117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CPD-1Lane-2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15~</a:t>
            </a:r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6</a:t>
            </a:r>
            <a:r>
              <a:rPr lang="en-US" altLang="zh-CN" sz="1200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r>
              <a:rPr lang="en-US" sz="1200" dirty="0">
                <a:solidFill>
                  <a:srgbClr val="FF0000"/>
                </a:solidFill>
              </a:rPr>
              <a:t>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en-US" sz="1200" dirty="0">
                <a:solidFill>
                  <a:srgbClr val="FF0000"/>
                </a:solidFill>
              </a:rPr>
              <a:t>~</a:t>
            </a:r>
            <a:r>
              <a:rPr lang="en-US" altLang="zh-CN" sz="1200" dirty="0">
                <a:solidFill>
                  <a:srgbClr val="FF0000"/>
                </a:solidFill>
              </a:rPr>
              <a:t>65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80%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ECBA43-F48D-4CBB-A914-7EE7790874C1}"/>
              </a:ext>
            </a:extLst>
          </p:cNvPr>
          <p:cNvSpPr/>
          <p:nvPr/>
        </p:nvSpPr>
        <p:spPr>
          <a:xfrm>
            <a:off x="10007013" y="3982668"/>
            <a:ext cx="1373659" cy="808158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CPD-1Lane-3</a:t>
            </a:r>
          </a:p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60~</a:t>
            </a:r>
            <a:r>
              <a:rPr lang="en-US" altLang="zh-CN" sz="1200" dirty="0">
                <a:solidFill>
                  <a:srgbClr val="FF0000"/>
                </a:solidFill>
              </a:rPr>
              <a:t>120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70%</a:t>
            </a: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30~</a:t>
            </a:r>
            <a:r>
              <a:rPr lang="en-US" altLang="zh-CN" sz="1200" dirty="0">
                <a:solidFill>
                  <a:srgbClr val="FF0000"/>
                </a:solidFill>
              </a:rPr>
              <a:t>120</a:t>
            </a:r>
            <a:r>
              <a:rPr lang="en-US" sz="1200" dirty="0">
                <a:solidFill>
                  <a:srgbClr val="FF0000"/>
                </a:solidFill>
              </a:rPr>
              <a:t>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100%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700D-C7AB-4479-AA4F-F347246D3EA5}"/>
              </a:ext>
            </a:extLst>
          </p:cNvPr>
          <p:cNvSpPr/>
          <p:nvPr/>
        </p:nvSpPr>
        <p:spPr>
          <a:xfrm>
            <a:off x="9999876" y="5135434"/>
            <a:ext cx="1373659" cy="877703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CPD-1Lane-4</a:t>
            </a:r>
            <a:br>
              <a:rPr lang="en-US" sz="1200" dirty="0">
                <a:solidFill>
                  <a:srgbClr val="FF0000"/>
                </a:solidFill>
              </a:rPr>
            </a:b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≥ 100mins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100%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7CBCB-282C-42FC-A00E-51A4FFBB80FC}"/>
              </a:ext>
            </a:extLst>
          </p:cNvPr>
          <p:cNvSpPr txBox="1"/>
          <p:nvPr/>
        </p:nvSpPr>
        <p:spPr>
          <a:xfrm>
            <a:off x="8243139" y="1133470"/>
            <a:ext cx="1109343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&lt;for I-95&gt;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3E712C-6937-40A7-AF7C-E8C3014C7FF1}"/>
              </a:ext>
            </a:extLst>
          </p:cNvPr>
          <p:cNvSpPr txBox="1"/>
          <p:nvPr/>
        </p:nvSpPr>
        <p:spPr>
          <a:xfrm>
            <a:off x="9968360" y="1122526"/>
            <a:ext cx="1390124" cy="369332"/>
          </a:xfrm>
          <a:prstGeom prst="rect">
            <a:avLst/>
          </a:prstGeom>
          <a:noFill/>
          <a:ln w="158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&lt;for I-495&gt;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27832" y="1776012"/>
            <a:ext cx="1354212" cy="806405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CPD-1Lane-1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Mean= 25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5~25mins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27832" y="2904806"/>
            <a:ext cx="1354212" cy="806405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CPD-1Lane-2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Mean= 50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25~60mins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80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5774" y="3984421"/>
            <a:ext cx="1354212" cy="806405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CPD-1Lane-3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Mean= 95 mins 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55~120mins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45~120mins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30~120mins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80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31052" y="5064036"/>
            <a:ext cx="1402100" cy="974939"/>
          </a:xfrm>
          <a:prstGeom prst="rect">
            <a:avLst/>
          </a:prstGeom>
          <a:solidFill>
            <a:srgbClr val="FFFF00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CPD-1Lane-4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Mean= 135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100mins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100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endCxn id="27" idx="1"/>
          </p:cNvCxnSpPr>
          <p:nvPr/>
        </p:nvCxnSpPr>
        <p:spPr>
          <a:xfrm flipV="1">
            <a:off x="7228339" y="2179215"/>
            <a:ext cx="899493" cy="6368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28" idx="1"/>
          </p:cNvCxnSpPr>
          <p:nvPr/>
        </p:nvCxnSpPr>
        <p:spPr>
          <a:xfrm flipV="1">
            <a:off x="7205734" y="3308009"/>
            <a:ext cx="922098" cy="8493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29" idx="1"/>
          </p:cNvCxnSpPr>
          <p:nvPr/>
        </p:nvCxnSpPr>
        <p:spPr>
          <a:xfrm flipV="1">
            <a:off x="7228339" y="4387624"/>
            <a:ext cx="927435" cy="6764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30" idx="1"/>
          </p:cNvCxnSpPr>
          <p:nvPr/>
        </p:nvCxnSpPr>
        <p:spPr>
          <a:xfrm flipV="1">
            <a:off x="7228339" y="5551506"/>
            <a:ext cx="902713" cy="2219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7815" y="438121"/>
            <a:ext cx="8596668" cy="1320800"/>
          </a:xfrm>
        </p:spPr>
        <p:txBody>
          <a:bodyPr/>
          <a:lstStyle/>
          <a:p>
            <a:r>
              <a:rPr lang="en-US" dirty="0"/>
              <a:t>CPD – 2 TL blockage cases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074" y="1622499"/>
            <a:ext cx="7076372" cy="4610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 RULES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09669" y="2341869"/>
            <a:ext cx="1376447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CPD-2Lane-1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5~20mins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65%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75%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9669" y="3309433"/>
            <a:ext cx="1363265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CPD-2Lane-2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20~60mins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10~60mins  70%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10~7</a:t>
            </a:r>
            <a:r>
              <a:rPr lang="en-US" sz="1200" dirty="0">
                <a:solidFill>
                  <a:schemeClr val="tx1"/>
                </a:solidFill>
              </a:rPr>
              <a:t>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7</a:t>
            </a:r>
            <a:r>
              <a:rPr lang="en-US" sz="1200" dirty="0">
                <a:solidFill>
                  <a:prstClr val="black"/>
                </a:solidFill>
              </a:rPr>
              <a:t>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09669" y="4300114"/>
            <a:ext cx="1363265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CPD-2Lane-3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75~120mins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70~120mins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65~120mins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prstClr val="black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2851" y="5451170"/>
            <a:ext cx="1363265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CPD-2Lane-4</a:t>
            </a:r>
          </a:p>
          <a:p>
            <a:pPr algn="ctr">
              <a:lnSpc>
                <a:spcPct val="80000"/>
              </a:lnSpc>
            </a:pP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≥ 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31425"/>
              </p:ext>
            </p:extLst>
          </p:nvPr>
        </p:nvGraphicFramePr>
        <p:xfrm>
          <a:off x="329350" y="1977684"/>
          <a:ext cx="6777819" cy="4144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[FIREBOARD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5 vehicles involved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POLICE]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Vehicle Jack-knifed OR Overturned OR [SNOW] OR </a:t>
                      </a:r>
                      <a:r>
                        <a:rPr lang="en-US" sz="12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TOW FIRST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1 TOW services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[TRUCK involved] &amp; [More than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5 response units arrived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TRUCK]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7 response units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[Day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Time]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447CBCB-282C-42FC-A00E-51A4FFBB80FC}"/>
              </a:ext>
            </a:extLst>
          </p:cNvPr>
          <p:cNvSpPr txBox="1"/>
          <p:nvPr/>
        </p:nvSpPr>
        <p:spPr>
          <a:xfrm>
            <a:off x="8236629" y="186884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&lt;for I-95&gt;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66FA98-E4CA-442C-AC71-2CCC90AD0E1B}"/>
              </a:ext>
            </a:extLst>
          </p:cNvPr>
          <p:cNvSpPr/>
          <p:nvPr/>
        </p:nvSpPr>
        <p:spPr>
          <a:xfrm>
            <a:off x="9635558" y="2343745"/>
            <a:ext cx="1432935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CPD-2Lane-1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5~25mins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65%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75%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4B48B4-2A7A-4B56-8F34-BF7CF235C32E}"/>
              </a:ext>
            </a:extLst>
          </p:cNvPr>
          <p:cNvSpPr/>
          <p:nvPr/>
        </p:nvSpPr>
        <p:spPr>
          <a:xfrm>
            <a:off x="9640351" y="3311308"/>
            <a:ext cx="1428142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CPD-2Lane-2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20~60mins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10~</a:t>
            </a:r>
            <a:r>
              <a:rPr lang="en-US" sz="1200" dirty="0">
                <a:solidFill>
                  <a:prstClr val="black"/>
                </a:solidFill>
              </a:rPr>
              <a:t>70mins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 75%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ECBA43-F48D-4CBB-A914-7EE7790874C1}"/>
              </a:ext>
            </a:extLst>
          </p:cNvPr>
          <p:cNvSpPr/>
          <p:nvPr/>
        </p:nvSpPr>
        <p:spPr>
          <a:xfrm>
            <a:off x="9635558" y="4305463"/>
            <a:ext cx="1432935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CPD-2Lane-3</a:t>
            </a:r>
          </a:p>
          <a:p>
            <a:pPr algn="ctr">
              <a:lnSpc>
                <a:spcPct val="80000"/>
              </a:lnSpc>
            </a:pPr>
            <a:endParaRPr lang="en-US" sz="1200" b="1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60~120mins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100%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A700D-C7AB-4479-AA4F-F347246D3EA5}"/>
              </a:ext>
            </a:extLst>
          </p:cNvPr>
          <p:cNvSpPr/>
          <p:nvPr/>
        </p:nvSpPr>
        <p:spPr>
          <a:xfrm>
            <a:off x="9635558" y="5340307"/>
            <a:ext cx="1432935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CPD-2Lane-4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≥ 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80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≥ 80mins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100</a:t>
            </a:r>
            <a:r>
              <a:rPr lang="en-US" sz="1200" dirty="0">
                <a:solidFill>
                  <a:prstClr val="black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E712C-6937-40A7-AF7C-E8C3014C7FF1}"/>
              </a:ext>
            </a:extLst>
          </p:cNvPr>
          <p:cNvSpPr txBox="1"/>
          <p:nvPr/>
        </p:nvSpPr>
        <p:spPr>
          <a:xfrm>
            <a:off x="9649234" y="1878438"/>
            <a:ext cx="12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&lt;for I-495&gt;</a:t>
            </a:r>
          </a:p>
        </p:txBody>
      </p:sp>
      <p:cxnSp>
        <p:nvCxnSpPr>
          <p:cNvPr id="35" name="Elbow Connector 34"/>
          <p:cNvCxnSpPr>
            <a:endCxn id="5" idx="1"/>
          </p:cNvCxnSpPr>
          <p:nvPr/>
        </p:nvCxnSpPr>
        <p:spPr>
          <a:xfrm flipV="1">
            <a:off x="7045444" y="2745072"/>
            <a:ext cx="1064225" cy="305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6" idx="1"/>
          </p:cNvCxnSpPr>
          <p:nvPr/>
        </p:nvCxnSpPr>
        <p:spPr>
          <a:xfrm flipV="1">
            <a:off x="7045444" y="3712636"/>
            <a:ext cx="1064225" cy="789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endCxn id="7" idx="1"/>
          </p:cNvCxnSpPr>
          <p:nvPr/>
        </p:nvCxnSpPr>
        <p:spPr>
          <a:xfrm flipV="1">
            <a:off x="7045444" y="4703317"/>
            <a:ext cx="1064225" cy="765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4810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6166" y="448170"/>
            <a:ext cx="8596668" cy="1320800"/>
          </a:xfrm>
        </p:spPr>
        <p:txBody>
          <a:bodyPr/>
          <a:lstStyle/>
          <a:p>
            <a:r>
              <a:rPr lang="en-US" dirty="0"/>
              <a:t>CPD – 3 TL blockage cases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223" y="1701209"/>
            <a:ext cx="7176771" cy="4787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CLASSIFICATION RULES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4384" y="2114497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CPD-3Lane-1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5~25mins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75%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5~35mins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1202" y="3296132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CPD-3Lane-2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20~60mins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15~65mins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prstClr val="black"/>
                </a:solidFill>
              </a:rPr>
              <a:t>10~70mins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1202" y="4400460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CPD-3Lane-3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60~120mins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55~120mins  85%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20~120mins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prstClr val="black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4384" y="5551955"/>
            <a:ext cx="1363265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CPD-3Lane-4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≥ 120mins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prstClr val="black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35777"/>
              </p:ext>
            </p:extLst>
          </p:nvPr>
        </p:nvGraphicFramePr>
        <p:xfrm>
          <a:off x="391075" y="2147777"/>
          <a:ext cx="6785902" cy="4210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[TRUCK involved] OR [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Vehicle Jack-knifed OR Overturned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IF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6 RESPONSE UNITS arrived] OR [TRUCK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3 CHART arrived] OR [More than 8 RESPONSE UNITS arrived]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3 Vehicles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447CBCB-282C-42FC-A00E-51A4FFBB80FC}"/>
              </a:ext>
            </a:extLst>
          </p:cNvPr>
          <p:cNvSpPr txBox="1"/>
          <p:nvPr/>
        </p:nvSpPr>
        <p:spPr>
          <a:xfrm>
            <a:off x="8254384" y="1396757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&lt;for I-95&gt;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66FA98-E4CA-442C-AC71-2CCC90AD0E1B}"/>
              </a:ext>
            </a:extLst>
          </p:cNvPr>
          <p:cNvSpPr/>
          <p:nvPr/>
        </p:nvSpPr>
        <p:spPr>
          <a:xfrm>
            <a:off x="9965168" y="2116130"/>
            <a:ext cx="1401037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CPD-3Lane-1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5~25mins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60%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5~30mins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75%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5~35mins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</a:rPr>
              <a:t> 80%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4B48B4-2A7A-4B56-8F34-BF7CF235C32E}"/>
              </a:ext>
            </a:extLst>
          </p:cNvPr>
          <p:cNvSpPr/>
          <p:nvPr/>
        </p:nvSpPr>
        <p:spPr>
          <a:xfrm>
            <a:off x="9969961" y="3279485"/>
            <a:ext cx="1396244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CPD-3Lane-2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25~60mins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60%</a:t>
            </a:r>
            <a:endParaRPr lang="en-US" sz="1200" dirty="0">
              <a:solidFill>
                <a:srgbClr val="FF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20~60mins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FF0000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15~70mins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80%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ECBA43-F48D-4CBB-A914-7EE7790874C1}"/>
              </a:ext>
            </a:extLst>
          </p:cNvPr>
          <p:cNvSpPr/>
          <p:nvPr/>
        </p:nvSpPr>
        <p:spPr>
          <a:xfrm>
            <a:off x="9965169" y="4415719"/>
            <a:ext cx="1401036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CPD-3Lane-3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40~120mins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100%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A700D-C7AB-4479-AA4F-F347246D3EA5}"/>
              </a:ext>
            </a:extLst>
          </p:cNvPr>
          <p:cNvSpPr/>
          <p:nvPr/>
        </p:nvSpPr>
        <p:spPr>
          <a:xfrm>
            <a:off x="9965168" y="5551954"/>
            <a:ext cx="1401037" cy="806405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Case: CPD-3Lane-4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≥ 120mins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75</a:t>
            </a:r>
            <a:r>
              <a:rPr lang="en-US" sz="1200" dirty="0">
                <a:solidFill>
                  <a:srgbClr val="FF0000"/>
                </a:solidFill>
              </a:rPr>
              <a:t>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FF0000"/>
                </a:solidFill>
              </a:rPr>
              <a:t>≥ 70mins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100</a:t>
            </a:r>
            <a:r>
              <a:rPr lang="en-US" sz="120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E712C-6937-40A7-AF7C-E8C3014C7FF1}"/>
              </a:ext>
            </a:extLst>
          </p:cNvPr>
          <p:cNvSpPr txBox="1"/>
          <p:nvPr/>
        </p:nvSpPr>
        <p:spPr>
          <a:xfrm>
            <a:off x="9810234" y="1396757"/>
            <a:ext cx="12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&lt;for I-495&gt;</a:t>
            </a:r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 flipV="1">
            <a:off x="7190159" y="2517700"/>
            <a:ext cx="1064225" cy="9509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7" idx="1"/>
          </p:cNvCxnSpPr>
          <p:nvPr/>
        </p:nvCxnSpPr>
        <p:spPr>
          <a:xfrm rot="5400000" flipH="1" flipV="1">
            <a:off x="7079994" y="4900647"/>
            <a:ext cx="1258191" cy="10642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6" idx="1"/>
          </p:cNvCxnSpPr>
          <p:nvPr/>
        </p:nvCxnSpPr>
        <p:spPr>
          <a:xfrm flipV="1">
            <a:off x="7190159" y="3699335"/>
            <a:ext cx="1051043" cy="9789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8" idx="1"/>
          </p:cNvCxnSpPr>
          <p:nvPr/>
        </p:nvCxnSpPr>
        <p:spPr>
          <a:xfrm>
            <a:off x="7190159" y="5645888"/>
            <a:ext cx="1064225" cy="3092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2AA0D0-B533-49DD-8526-C128F5C4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7" y="1463730"/>
            <a:ext cx="10599062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Calibration result (before and after updates)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5358" y="2275980"/>
            <a:ext cx="892386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Accuracy of interval estimate by incident types and # of blocked 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of estimation errors by CT categories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330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724" y="941910"/>
            <a:ext cx="10523967" cy="9719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Accuracy of interval estimate by incident types and # of blocked TL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76009"/>
              </p:ext>
            </p:extLst>
          </p:nvPr>
        </p:nvGraphicFramePr>
        <p:xfrm>
          <a:off x="338005" y="2285997"/>
          <a:ext cx="9553342" cy="2865833"/>
        </p:xfrm>
        <a:graphic>
          <a:graphicData uri="http://schemas.openxmlformats.org/drawingml/2006/table">
            <a:tbl>
              <a:tblPr firstRow="1" bandRow="1"/>
              <a:tblGrid>
                <a:gridCol w="291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55">
                  <a:extLst>
                    <a:ext uri="{9D8B030D-6E8A-4147-A177-3AD203B41FA5}">
                      <a16:colId xmlns:a16="http://schemas.microsoft.com/office/drawing/2014/main" val="533069725"/>
                    </a:ext>
                  </a:extLst>
                </a:gridCol>
                <a:gridCol w="1043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034">
                <a:tc rowSpan="3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Travel</a:t>
                      </a:r>
                      <a:r>
                        <a:rPr lang="en-US" sz="1600" b="1" kern="1200" baseline="0" dirty="0">
                          <a:solidFill>
                            <a:schemeClr val="bg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Lane(TL) blockage cases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61">
                <a:tc vMerge="1">
                  <a:txBody>
                    <a:bodyPr/>
                    <a:lstStyle/>
                    <a:p>
                      <a:pPr algn="ctr"/>
                      <a:endParaRPr lang="en-US" sz="1200" b="1" kern="1200" dirty="0">
                        <a:solidFill>
                          <a:srgbClr val="292929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CPI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CPD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3+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3+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369506"/>
                  </a:ext>
                </a:extLst>
              </a:tr>
              <a:tr h="5292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:</a:t>
                      </a:r>
                      <a:r>
                        <a:rPr lang="en-US" sz="1400" b="1" kern="1200" baseline="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I-95(2017)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Model : Original</a:t>
                      </a:r>
                      <a:r>
                        <a:rPr lang="en-US" sz="1400" b="1" kern="1200" baseline="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model</a:t>
                      </a:r>
                      <a:endParaRPr lang="en-US" sz="1400" b="1" kern="1200" dirty="0">
                        <a:solidFill>
                          <a:srgbClr val="292929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62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:</a:t>
                      </a:r>
                      <a:r>
                        <a:rPr lang="en-US" sz="1400" b="1" kern="1200" baseline="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I-495(2015-2017)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Model : Original</a:t>
                      </a:r>
                      <a:r>
                        <a:rPr lang="en-US" sz="1400" b="1" kern="1200" baseline="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model</a:t>
                      </a:r>
                      <a:endParaRPr lang="en-US" sz="1400" b="1" kern="1200" dirty="0">
                        <a:solidFill>
                          <a:srgbClr val="292929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69%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21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400" b="1" kern="1200" baseline="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I-495(2015-2017)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Model : Updated</a:t>
                      </a:r>
                      <a:r>
                        <a:rPr lang="en-US" sz="1400" b="1" kern="1200" baseline="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model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(411/519) 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(323/412) 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(103/133) 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(704/881) 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(283/348) 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292929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(97/123) </a:t>
                      </a:r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79%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2" y="2609165"/>
            <a:ext cx="3740524" cy="3033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635" y="1912861"/>
            <a:ext cx="37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Data:I-95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Model:  original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7714" y="1800448"/>
            <a:ext cx="5252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Data: I-495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Model: Updated (</a:t>
            </a:r>
            <a:r>
              <a:rPr lang="en-US" sz="1400" dirty="0"/>
              <a:t>without supplemental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rules)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90882" y="5854424"/>
            <a:ext cx="1006498" cy="47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86.1%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7945" y="5743090"/>
            <a:ext cx="1006498" cy="47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79.8%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2224" y="539511"/>
            <a:ext cx="111610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of estimation errors by CT categories (CPI &amp; CPD)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I-495(2015-2017) ,I-95(2012-2017)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03" y="2596196"/>
            <a:ext cx="3756514" cy="30469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13570" y="1912860"/>
            <a:ext cx="259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Data: I-495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Model: original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71882" y="5804345"/>
            <a:ext cx="1006498" cy="47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79.2%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323" y="2616525"/>
            <a:ext cx="4192892" cy="30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5799231"/>
              </p:ext>
            </p:extLst>
          </p:nvPr>
        </p:nvGraphicFramePr>
        <p:xfrm>
          <a:off x="762757" y="614149"/>
          <a:ext cx="8381243" cy="5513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ight Brace 16"/>
          <p:cNvSpPr/>
          <p:nvPr/>
        </p:nvSpPr>
        <p:spPr>
          <a:xfrm>
            <a:off x="8903368" y="1479884"/>
            <a:ext cx="1118937" cy="332071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22305" y="2959768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I495(2015-2017)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903368" y="5594142"/>
            <a:ext cx="9264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2304" y="5481669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I495(2018)</a:t>
            </a:r>
          </a:p>
        </p:txBody>
      </p:sp>
    </p:spTree>
    <p:extLst>
      <p:ext uri="{BB962C8B-B14F-4D97-AF65-F5344CB8AC3E}">
        <p14:creationId xmlns:p14="http://schemas.microsoft.com/office/powerpoint/2010/main" val="39133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916" y="1598903"/>
            <a:ext cx="8596668" cy="63933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Updates CF rules for I-495(2015-2017)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4083" y="2238233"/>
            <a:ext cx="8529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keep initial(I95) CF rules</a:t>
            </a:r>
            <a:br>
              <a:rPr lang="en-US" sz="2400" dirty="0"/>
            </a:br>
            <a:r>
              <a:rPr lang="en-US" sz="2400" dirty="0"/>
              <a:t>Modify the incident interval boundaries</a:t>
            </a:r>
          </a:p>
        </p:txBody>
      </p:sp>
    </p:spTree>
    <p:extLst>
      <p:ext uri="{BB962C8B-B14F-4D97-AF65-F5344CB8AC3E}">
        <p14:creationId xmlns:p14="http://schemas.microsoft.com/office/powerpoint/2010/main" val="51110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8CD4B3F-BA1A-4A44-A1F3-C2308143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64" y="1491156"/>
            <a:ext cx="78867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13 CF cases </a:t>
            </a:r>
            <a:r>
              <a:rPr lang="en-US" dirty="0"/>
              <a:t>in I-495 of the year 2015-2017</a:t>
            </a:r>
          </a:p>
          <a:p>
            <a:pPr lvl="1"/>
            <a:r>
              <a:rPr lang="en-US" dirty="0"/>
              <a:t>All cases can be captured by the initial(I-95) CF rules</a:t>
            </a:r>
          </a:p>
          <a:p>
            <a:pPr lvl="1"/>
            <a:r>
              <a:rPr lang="en-US" dirty="0"/>
              <a:t>12 cases within the upgraded interval boundaries (</a:t>
            </a:r>
            <a:r>
              <a:rPr lang="en-US" dirty="0">
                <a:solidFill>
                  <a:srgbClr val="FF0000"/>
                </a:solidFill>
              </a:rPr>
              <a:t>Accuracy is 92%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33265-9678-4683-A41E-499828D23B29}"/>
              </a:ext>
            </a:extLst>
          </p:cNvPr>
          <p:cNvSpPr/>
          <p:nvPr/>
        </p:nvSpPr>
        <p:spPr>
          <a:xfrm>
            <a:off x="7137727" y="5076810"/>
            <a:ext cx="1567237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CF-1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Mean= 100mins</a:t>
            </a:r>
          </a:p>
          <a:p>
            <a:pPr algn="ctr">
              <a:lnSpc>
                <a:spcPct val="80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100~210mins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50%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57A1A-1342-40D9-97E2-C47713C088EF}"/>
              </a:ext>
            </a:extLst>
          </p:cNvPr>
          <p:cNvSpPr/>
          <p:nvPr/>
        </p:nvSpPr>
        <p:spPr>
          <a:xfrm>
            <a:off x="3282805" y="5076810"/>
            <a:ext cx="1567237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CF-3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Mean= 210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150~250mins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70%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150~270mins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80%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150~420mins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8BDCA-2F25-48D9-8512-715294C09FCF}"/>
              </a:ext>
            </a:extLst>
          </p:cNvPr>
          <p:cNvSpPr/>
          <p:nvPr/>
        </p:nvSpPr>
        <p:spPr>
          <a:xfrm>
            <a:off x="5210266" y="5076810"/>
            <a:ext cx="1567237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CF-2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Mean= 180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150~210mins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C2B03-1D4E-456F-866F-8712DD09A568}"/>
              </a:ext>
            </a:extLst>
          </p:cNvPr>
          <p:cNvSpPr/>
          <p:nvPr/>
        </p:nvSpPr>
        <p:spPr>
          <a:xfrm>
            <a:off x="1355344" y="5076810"/>
            <a:ext cx="1567237" cy="806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Case: CF-4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Mean= 350 mins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/>
                </a:solidFill>
              </a:rPr>
              <a:t>180~270mins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10</a:t>
            </a:r>
            <a:r>
              <a:rPr lang="en-US" sz="1200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67253-EA4D-4DEB-BFC6-55D273EC13E1}"/>
              </a:ext>
            </a:extLst>
          </p:cNvPr>
          <p:cNvSpPr/>
          <p:nvPr/>
        </p:nvSpPr>
        <p:spPr>
          <a:xfrm>
            <a:off x="2490988" y="3257083"/>
            <a:ext cx="5070666" cy="4176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</a:rPr>
              <a:t>[More than 3 TRAVEL lanes blocked] OR [More than 2 VEHICLES involved] </a:t>
            </a:r>
            <a:br>
              <a:rPr lang="en-US" sz="1200" b="1" kern="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</a:rPr>
              <a:t>OR [More than 1 TRUCKS involved] OR [More than 1 TOW services arrived]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ED1BA-7401-4946-A1C5-2E9532B61A8E}"/>
              </a:ext>
            </a:extLst>
          </p:cNvPr>
          <p:cNvSpPr/>
          <p:nvPr/>
        </p:nvSpPr>
        <p:spPr>
          <a:xfrm>
            <a:off x="5681680" y="4175983"/>
            <a:ext cx="2474964" cy="4176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</a:rPr>
              <a:t>[More than 1 VEHICLES involved]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8FE4D-1AF0-426E-A578-98F82204C2F1}"/>
              </a:ext>
            </a:extLst>
          </p:cNvPr>
          <p:cNvSpPr/>
          <p:nvPr/>
        </p:nvSpPr>
        <p:spPr>
          <a:xfrm>
            <a:off x="1880500" y="4175983"/>
            <a:ext cx="2473588" cy="4176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</a:rPr>
              <a:t>[TRUCK involved]</a:t>
            </a: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Elbow Connector 43">
            <a:extLst>
              <a:ext uri="{FF2B5EF4-FFF2-40B4-BE49-F238E27FC236}">
                <a16:creationId xmlns:a16="http://schemas.microsoft.com/office/drawing/2014/main" id="{9C651C49-14CC-44D8-B09B-06658B9DE2C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5400000">
            <a:off x="2386515" y="4346030"/>
            <a:ext cx="483226" cy="978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Elbow Connector 45">
            <a:extLst>
              <a:ext uri="{FF2B5EF4-FFF2-40B4-BE49-F238E27FC236}">
                <a16:creationId xmlns:a16="http://schemas.microsoft.com/office/drawing/2014/main" id="{DE3A8371-0576-4FB2-9A22-B78F1722A1F0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6200000" flipH="1">
            <a:off x="3350245" y="4360632"/>
            <a:ext cx="483226" cy="949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Elbow Connector 48">
            <a:extLst>
              <a:ext uri="{FF2B5EF4-FFF2-40B4-BE49-F238E27FC236}">
                <a16:creationId xmlns:a16="http://schemas.microsoft.com/office/drawing/2014/main" id="{98BBF371-3D52-497C-BCE4-6ED73ACDAE55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6214911" y="4372558"/>
            <a:ext cx="483227" cy="925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Elbow Connector 51">
            <a:extLst>
              <a:ext uri="{FF2B5EF4-FFF2-40B4-BE49-F238E27FC236}">
                <a16:creationId xmlns:a16="http://schemas.microsoft.com/office/drawing/2014/main" id="{6F8D4B6A-BA02-45ED-998F-BD312383A38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16200000" flipH="1">
            <a:off x="7178640" y="4334105"/>
            <a:ext cx="483226" cy="1002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Elbow Connector 54">
            <a:extLst>
              <a:ext uri="{FF2B5EF4-FFF2-40B4-BE49-F238E27FC236}">
                <a16:creationId xmlns:a16="http://schemas.microsoft.com/office/drawing/2014/main" id="{A90B086E-B6E5-44FA-8559-DAD61923675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5722091" y="2978913"/>
            <a:ext cx="501300" cy="1892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Elbow Connector 60">
            <a:extLst>
              <a:ext uri="{FF2B5EF4-FFF2-40B4-BE49-F238E27FC236}">
                <a16:creationId xmlns:a16="http://schemas.microsoft.com/office/drawing/2014/main" id="{6869EF55-330B-4F34-9557-12C03131760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3821158" y="2970821"/>
            <a:ext cx="501300" cy="1909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A6DC90-E935-4BD2-9B9C-CBA53B16214C}"/>
              </a:ext>
            </a:extLst>
          </p:cNvPr>
          <p:cNvSpPr txBox="1"/>
          <p:nvPr/>
        </p:nvSpPr>
        <p:spPr>
          <a:xfrm>
            <a:off x="2722732" y="3907127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FA2CB-A442-487E-B750-90731F7D829D}"/>
              </a:ext>
            </a:extLst>
          </p:cNvPr>
          <p:cNvSpPr txBox="1"/>
          <p:nvPr/>
        </p:nvSpPr>
        <p:spPr>
          <a:xfrm>
            <a:off x="6917438" y="390712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71C71-8F60-4200-A46C-73A08F10DAAC}"/>
              </a:ext>
            </a:extLst>
          </p:cNvPr>
          <p:cNvSpPr txBox="1"/>
          <p:nvPr/>
        </p:nvSpPr>
        <p:spPr>
          <a:xfrm>
            <a:off x="1714989" y="478699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63231-7C73-4EFE-B3E1-E0E601C1C2EE}"/>
              </a:ext>
            </a:extLst>
          </p:cNvPr>
          <p:cNvSpPr txBox="1"/>
          <p:nvPr/>
        </p:nvSpPr>
        <p:spPr>
          <a:xfrm>
            <a:off x="5544172" y="478699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F096B1-67F6-47A9-BC1C-9DCF7E378E30}"/>
              </a:ext>
            </a:extLst>
          </p:cNvPr>
          <p:cNvSpPr txBox="1"/>
          <p:nvPr/>
        </p:nvSpPr>
        <p:spPr>
          <a:xfrm>
            <a:off x="4059642" y="4786993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C54A22-D581-4298-A02F-70799A998E4C}"/>
              </a:ext>
            </a:extLst>
          </p:cNvPr>
          <p:cNvSpPr txBox="1"/>
          <p:nvPr/>
        </p:nvSpPr>
        <p:spPr>
          <a:xfrm>
            <a:off x="7921344" y="4786993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D4DF6-CD22-4D24-8802-0D07443561B4}"/>
              </a:ext>
            </a:extLst>
          </p:cNvPr>
          <p:cNvSpPr/>
          <p:nvPr/>
        </p:nvSpPr>
        <p:spPr>
          <a:xfrm>
            <a:off x="3023923" y="2643088"/>
            <a:ext cx="4004794" cy="3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 dirty="0"/>
              <a:t>Collision – Travel lane blockage cases - CF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8881C4-3C81-4C90-B9A1-CF454970404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5026320" y="3035880"/>
            <a:ext cx="1" cy="22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0030E0-6E72-4C91-BEB6-B7F2680D3EBE}"/>
              </a:ext>
            </a:extLst>
          </p:cNvPr>
          <p:cNvSpPr txBox="1"/>
          <p:nvPr/>
        </p:nvSpPr>
        <p:spPr>
          <a:xfrm>
            <a:off x="1606274" y="5912410"/>
            <a:ext cx="1039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100%(2/2)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B7840-0E40-4066-9765-D74E8A9884AA}"/>
              </a:ext>
            </a:extLst>
          </p:cNvPr>
          <p:cNvSpPr txBox="1"/>
          <p:nvPr/>
        </p:nvSpPr>
        <p:spPr>
          <a:xfrm>
            <a:off x="7214026" y="5912410"/>
            <a:ext cx="1290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50%(1/2)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185 minutes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13.6 minutes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AB7840-0E40-4066-9765-D74E8A9884AA}"/>
              </a:ext>
            </a:extLst>
          </p:cNvPr>
          <p:cNvSpPr txBox="1"/>
          <p:nvPr/>
        </p:nvSpPr>
        <p:spPr>
          <a:xfrm>
            <a:off x="5453207" y="5930283"/>
            <a:ext cx="1039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100%(2/2)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0030E0-6E72-4C91-BEB6-B7F2680D3EBE}"/>
              </a:ext>
            </a:extLst>
          </p:cNvPr>
          <p:cNvSpPr txBox="1"/>
          <p:nvPr/>
        </p:nvSpPr>
        <p:spPr>
          <a:xfrm>
            <a:off x="3529740" y="5950509"/>
            <a:ext cx="1039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100%(7/7)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of modified CF rules </a:t>
            </a:r>
          </a:p>
        </p:txBody>
      </p:sp>
    </p:spTree>
    <p:extLst>
      <p:ext uri="{BB962C8B-B14F-4D97-AF65-F5344CB8AC3E}">
        <p14:creationId xmlns:p14="http://schemas.microsoft.com/office/powerpoint/2010/main" val="31556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80608" y="1016591"/>
            <a:ext cx="9011978" cy="289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supplemental rules of Updated Interval-based Model for I-495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(2015-2017 dataset)</a:t>
            </a:r>
          </a:p>
        </p:txBody>
      </p:sp>
    </p:spTree>
    <p:extLst>
      <p:ext uri="{BB962C8B-B14F-4D97-AF65-F5344CB8AC3E}">
        <p14:creationId xmlns:p14="http://schemas.microsoft.com/office/powerpoint/2010/main" val="70094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8" y="27940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Model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2868" y="1159468"/>
            <a:ext cx="8686800" cy="5334000"/>
          </a:xfrm>
        </p:spPr>
        <p:txBody>
          <a:bodyPr>
            <a:noAutofit/>
          </a:bodyPr>
          <a:lstStyle/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Event ID: </a:t>
            </a:r>
            <a:r>
              <a:rPr lang="en-US" sz="1800" dirty="0"/>
              <a:t>28013355ca2604e30054fa2ec4235c0a </a:t>
            </a: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292929"/>
                </a:solidFill>
              </a:rPr>
              <a:t>Collision with Property Damage (CPD)</a:t>
            </a:r>
          </a:p>
          <a:p>
            <a:r>
              <a:rPr lang="en-US" dirty="0">
                <a:solidFill>
                  <a:srgbClr val="292929"/>
                </a:solidFill>
              </a:rPr>
              <a:t>1 travel lane blocked </a:t>
            </a:r>
          </a:p>
          <a:p>
            <a:r>
              <a:rPr lang="en-US" dirty="0">
                <a:solidFill>
                  <a:srgbClr val="FF0000"/>
                </a:solidFill>
              </a:rPr>
              <a:t>NO vehicle involved </a:t>
            </a:r>
          </a:p>
          <a:p>
            <a:r>
              <a:rPr lang="en-US" dirty="0">
                <a:solidFill>
                  <a:srgbClr val="FF0000"/>
                </a:solidFill>
              </a:rPr>
              <a:t>NO response units arrived</a:t>
            </a:r>
          </a:p>
          <a:p>
            <a:r>
              <a:rPr lang="en-US" dirty="0">
                <a:solidFill>
                  <a:srgbClr val="292929"/>
                </a:solidFill>
              </a:rPr>
              <a:t>Weekday </a:t>
            </a:r>
          </a:p>
          <a:p>
            <a:r>
              <a:rPr lang="en-US" dirty="0">
                <a:solidFill>
                  <a:srgbClr val="292929"/>
                </a:solidFill>
              </a:rPr>
              <a:t>Night</a:t>
            </a:r>
          </a:p>
          <a:p>
            <a:r>
              <a:rPr lang="en-US" dirty="0">
                <a:solidFill>
                  <a:srgbClr val="292929"/>
                </a:solidFill>
              </a:rPr>
              <a:t>No Hazard material related</a:t>
            </a:r>
          </a:p>
          <a:p>
            <a:pPr lvl="1"/>
            <a:r>
              <a:rPr lang="en-US" sz="1800" b="1" dirty="0">
                <a:solidFill>
                  <a:srgbClr val="000000"/>
                </a:solidFill>
              </a:rPr>
              <a:t>Actual CT= 101.8 mins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Estimated CT= 5~35 mins</a:t>
            </a:r>
          </a:p>
          <a:p>
            <a:pPr lvl="1"/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7402" y="2480268"/>
            <a:ext cx="218974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Incomplete data</a:t>
            </a:r>
          </a:p>
        </p:txBody>
      </p:sp>
    </p:spTree>
    <p:extLst>
      <p:ext uri="{BB962C8B-B14F-4D97-AF65-F5344CB8AC3E}">
        <p14:creationId xmlns:p14="http://schemas.microsoft.com/office/powerpoint/2010/main" val="23042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8" y="279400"/>
            <a:ext cx="8596668" cy="1320800"/>
          </a:xfrm>
        </p:spPr>
        <p:txBody>
          <a:bodyPr/>
          <a:lstStyle/>
          <a:p>
            <a:r>
              <a:rPr lang="en-US" sz="2800" dirty="0"/>
              <a:t>Model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202" y="744794"/>
            <a:ext cx="8686800" cy="5334000"/>
          </a:xfrm>
        </p:spPr>
        <p:txBody>
          <a:bodyPr>
            <a:noAutofit/>
          </a:bodyPr>
          <a:lstStyle/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a typeface="+mn-ea"/>
                <a:cs typeface="+mn-cs"/>
              </a:rPr>
              <a:t>Event ID: </a:t>
            </a:r>
            <a:r>
              <a:rPr lang="en-US" sz="1800" dirty="0"/>
              <a:t>c1ff8202ebc002c30058fa2ec4235c0a 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dirty="0">
                <a:solidFill>
                  <a:srgbClr val="292929"/>
                </a:solidFill>
                <a:ea typeface="+mn-ea"/>
                <a:cs typeface="+mn-cs"/>
              </a:rPr>
              <a:t>Event open time: </a:t>
            </a:r>
            <a:r>
              <a:rPr lang="en-US" sz="1800" dirty="0">
                <a:solidFill>
                  <a:srgbClr val="292929"/>
                </a:solidFill>
              </a:rPr>
              <a:t>3/11/2017  4:14:00 AM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dirty="0">
                <a:solidFill>
                  <a:srgbClr val="292929"/>
                </a:solidFill>
              </a:rPr>
              <a:t>Scene </a:t>
            </a:r>
            <a:r>
              <a:rPr lang="en-US" sz="1800" dirty="0">
                <a:solidFill>
                  <a:srgbClr val="292929"/>
                </a:solidFill>
                <a:ea typeface="+mn-ea"/>
                <a:cs typeface="+mn-cs"/>
              </a:rPr>
              <a:t>cleared time: </a:t>
            </a:r>
            <a:r>
              <a:rPr lang="en-US" sz="1800" dirty="0">
                <a:solidFill>
                  <a:srgbClr val="292929"/>
                </a:solidFill>
              </a:rPr>
              <a:t>3/11/2017  6:29:00 AM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0" dirty="0">
                <a:solidFill>
                  <a:srgbClr val="292929"/>
                </a:solidFill>
              </a:rPr>
              <a:t>Collision with Personal Injury (CPI)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2 travel lane blocked </a:t>
            </a:r>
          </a:p>
          <a:p>
            <a:r>
              <a:rPr lang="en-US" sz="1800" u="sng" dirty="0">
                <a:solidFill>
                  <a:srgbClr val="FF0000"/>
                </a:solidFill>
              </a:rPr>
              <a:t>3 </a:t>
            </a:r>
            <a:r>
              <a:rPr lang="en-US" u="sng" dirty="0">
                <a:solidFill>
                  <a:srgbClr val="FF0000"/>
                </a:solidFill>
              </a:rPr>
              <a:t>CAHRT </a:t>
            </a:r>
            <a:r>
              <a:rPr lang="en-US" sz="1800" u="sng" dirty="0">
                <a:solidFill>
                  <a:srgbClr val="FF0000"/>
                </a:solidFill>
              </a:rPr>
              <a:t>arrived</a:t>
            </a:r>
          </a:p>
          <a:p>
            <a:r>
              <a:rPr lang="en-US" u="sng" dirty="0">
                <a:solidFill>
                  <a:srgbClr val="FF0000"/>
                </a:solidFill>
              </a:rPr>
              <a:t>8 Units response</a:t>
            </a:r>
            <a:endParaRPr lang="en-US" sz="1800" u="sng" dirty="0">
              <a:solidFill>
                <a:srgbClr val="FF0000"/>
              </a:solidFill>
            </a:endParaRPr>
          </a:p>
          <a:p>
            <a:r>
              <a:rPr lang="en-US" sz="1800" b="0" dirty="0">
                <a:solidFill>
                  <a:srgbClr val="FF0000"/>
                </a:solidFill>
              </a:rPr>
              <a:t>Weekend</a:t>
            </a:r>
            <a:r>
              <a:rPr lang="en-US" sz="1800" b="0" dirty="0">
                <a:solidFill>
                  <a:srgbClr val="292929"/>
                </a:solidFill>
              </a:rPr>
              <a:t>, </a:t>
            </a:r>
            <a:r>
              <a:rPr lang="en-US" sz="1800" u="sng" dirty="0">
                <a:solidFill>
                  <a:srgbClr val="FF0000"/>
                </a:solidFill>
              </a:rPr>
              <a:t>Night </a:t>
            </a:r>
            <a:r>
              <a:rPr lang="en-US" sz="1800" u="sng" dirty="0" err="1">
                <a:solidFill>
                  <a:srgbClr val="FF0000"/>
                </a:solidFill>
              </a:rPr>
              <a:t>time</a:t>
            </a:r>
            <a:r>
              <a:rPr lang="en-US" sz="1800" b="0" dirty="0" err="1">
                <a:solidFill>
                  <a:srgbClr val="FF0000"/>
                </a:solidFill>
              </a:rPr>
              <a:t>Prince</a:t>
            </a:r>
            <a:r>
              <a:rPr lang="en-US" sz="1800" b="0" dirty="0">
                <a:solidFill>
                  <a:srgbClr val="FF0000"/>
                </a:solidFill>
              </a:rPr>
              <a:t> George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Dry pavement condition, No Hazard material related</a:t>
            </a:r>
            <a:endParaRPr lang="en-US" sz="1800" u="sng" dirty="0">
              <a:solidFill>
                <a:srgbClr val="292929"/>
              </a:solidFill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</a:rPr>
              <a:t>Actual CT= 194.65mins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Estimated CT= 60~120 mins (-74.65 mins diff.)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Updated Estimated CT ≥ 120 mins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72868" y="5779232"/>
            <a:ext cx="10013155" cy="84224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rule</a:t>
            </a:r>
          </a:p>
          <a:p>
            <a:pPr lvl="0" defTabSz="457200">
              <a:lnSpc>
                <a:spcPct val="107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[PinceGeorge] &amp; [More than 1 shoulder blocked] &amp; [weekend] &amp; [NON-PEAK] &amp;[NIGHT] &amp;[MORE THAN 3 LANES BLOCKED]&amp;[FIREBOARD First Arrived]</a:t>
            </a:r>
          </a:p>
        </p:txBody>
      </p:sp>
    </p:spTree>
    <p:extLst>
      <p:ext uri="{BB962C8B-B14F-4D97-AF65-F5344CB8AC3E}">
        <p14:creationId xmlns:p14="http://schemas.microsoft.com/office/powerpoint/2010/main" val="28889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8" y="279400"/>
            <a:ext cx="8596668" cy="1320800"/>
          </a:xfrm>
        </p:spPr>
        <p:txBody>
          <a:bodyPr/>
          <a:lstStyle/>
          <a:p>
            <a:r>
              <a:rPr lang="en-US" sz="2800" dirty="0"/>
              <a:t>Model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202" y="744794"/>
            <a:ext cx="8686800" cy="5334000"/>
          </a:xfrm>
        </p:spPr>
        <p:txBody>
          <a:bodyPr>
            <a:noAutofit/>
          </a:bodyPr>
          <a:lstStyle/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a typeface="+mn-ea"/>
                <a:cs typeface="+mn-cs"/>
              </a:rPr>
              <a:t>Event ID: </a:t>
            </a:r>
            <a:r>
              <a:rPr lang="en-US" sz="1800" dirty="0"/>
              <a:t>1300ef049ca4070c0058fa2ec4235c0a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dirty="0">
                <a:solidFill>
                  <a:srgbClr val="292929"/>
                </a:solidFill>
                <a:ea typeface="+mn-ea"/>
                <a:cs typeface="+mn-cs"/>
              </a:rPr>
              <a:t>Event open time: </a:t>
            </a:r>
            <a:r>
              <a:rPr lang="en-US" sz="1800" dirty="0">
                <a:solidFill>
                  <a:srgbClr val="292929"/>
                </a:solidFill>
              </a:rPr>
              <a:t>3/11/2017  4:14:00 AM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dirty="0">
                <a:solidFill>
                  <a:srgbClr val="292929"/>
                </a:solidFill>
              </a:rPr>
              <a:t>Scene </a:t>
            </a:r>
            <a:r>
              <a:rPr lang="en-US" sz="1800" dirty="0">
                <a:solidFill>
                  <a:srgbClr val="292929"/>
                </a:solidFill>
                <a:ea typeface="+mn-ea"/>
                <a:cs typeface="+mn-cs"/>
              </a:rPr>
              <a:t>cleared time: </a:t>
            </a:r>
            <a:r>
              <a:rPr lang="en-US" sz="1800" dirty="0">
                <a:solidFill>
                  <a:srgbClr val="292929"/>
                </a:solidFill>
              </a:rPr>
              <a:t>3/11/2017  6:29:00 AM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0" dirty="0">
                <a:solidFill>
                  <a:srgbClr val="292929"/>
                </a:solidFill>
              </a:rPr>
              <a:t>Collision with Personal Injury (CPI)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4 travel lane blocked </a:t>
            </a:r>
            <a:r>
              <a:rPr lang="en-US" sz="1800" b="0" u="sng" dirty="0">
                <a:solidFill>
                  <a:srgbClr val="292929"/>
                </a:solidFill>
              </a:rPr>
              <a:t>(</a:t>
            </a:r>
            <a:r>
              <a:rPr lang="en-US" sz="1800" u="sng" dirty="0">
                <a:solidFill>
                  <a:srgbClr val="FF0000"/>
                </a:solidFill>
              </a:rPr>
              <a:t>2 shoulder</a:t>
            </a:r>
            <a:r>
              <a:rPr lang="en-US" sz="1800" b="0" dirty="0">
                <a:solidFill>
                  <a:srgbClr val="292929"/>
                </a:solidFill>
              </a:rPr>
              <a:t>)</a:t>
            </a:r>
          </a:p>
          <a:p>
            <a:r>
              <a:rPr lang="en-US" sz="1800" u="sng" dirty="0">
                <a:solidFill>
                  <a:srgbClr val="FF0000"/>
                </a:solidFill>
              </a:rPr>
              <a:t>FIREBOAD FIRST arrived</a:t>
            </a:r>
          </a:p>
          <a:p>
            <a:r>
              <a:rPr lang="en-US" sz="1800" b="0" dirty="0">
                <a:solidFill>
                  <a:srgbClr val="FF0000"/>
                </a:solidFill>
              </a:rPr>
              <a:t>Weekend</a:t>
            </a:r>
            <a:r>
              <a:rPr lang="en-US" sz="1800" b="0" dirty="0">
                <a:solidFill>
                  <a:srgbClr val="292929"/>
                </a:solidFill>
              </a:rPr>
              <a:t>, </a:t>
            </a:r>
            <a:r>
              <a:rPr lang="en-US" sz="1800" u="sng" dirty="0">
                <a:solidFill>
                  <a:srgbClr val="FF0000"/>
                </a:solidFill>
              </a:rPr>
              <a:t>Night time</a:t>
            </a:r>
            <a:r>
              <a:rPr lang="en-US" sz="1800" b="0" dirty="0">
                <a:solidFill>
                  <a:srgbClr val="292929"/>
                </a:solidFill>
              </a:rPr>
              <a:t>, No Holiday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Prince George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Dry pavement condition, No Hazard material related</a:t>
            </a:r>
            <a:endParaRPr lang="en-US" sz="1800" u="sng" dirty="0">
              <a:solidFill>
                <a:srgbClr val="292929"/>
              </a:solidFill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</a:rPr>
              <a:t>Actual CT= 133.75mins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Estimated CT= 5~40 mins (-93.75 mins diff.)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Updated Estimated CT= 130~150 mins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72868" y="5779232"/>
            <a:ext cx="10013155" cy="84224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rule</a:t>
            </a:r>
          </a:p>
          <a:p>
            <a:pPr lvl="0" defTabSz="457200">
              <a:lnSpc>
                <a:spcPct val="107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[PinceGeorge] &amp; [More than 1 shoulder blocked] &amp; [weekend] &amp; [NON-PEAK] &amp;[NIGHT] &amp;[MORE THAN 3 LANES BLOCKED]&amp;[FIREBOARD First Arrived]</a:t>
            </a:r>
          </a:p>
        </p:txBody>
      </p:sp>
    </p:spTree>
    <p:extLst>
      <p:ext uri="{BB962C8B-B14F-4D97-AF65-F5344CB8AC3E}">
        <p14:creationId xmlns:p14="http://schemas.microsoft.com/office/powerpoint/2010/main" val="340134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97" y="-532263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9523" y="1101811"/>
            <a:ext cx="8596668" cy="3880773"/>
          </a:xfrm>
        </p:spPr>
        <p:txBody>
          <a:bodyPr>
            <a:noAutofit/>
          </a:bodyPr>
          <a:lstStyle/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a typeface="+mn-ea"/>
                <a:cs typeface="+mn-cs"/>
              </a:rPr>
              <a:t>Event ID: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90000eabe5050816005afa2ec4235c0a</a:t>
            </a:r>
          </a:p>
          <a:p>
            <a:pPr marL="1371600" lvl="5" indent="0">
              <a:buClr>
                <a:schemeClr val="tx1"/>
              </a:buClr>
              <a:buSzTx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2f027864c56900590057fa2ec4235c0a</a:t>
            </a:r>
          </a:p>
          <a:p>
            <a:r>
              <a:rPr lang="en-US" sz="1800" u="sng" dirty="0">
                <a:solidFill>
                  <a:srgbClr val="FF0000"/>
                </a:solidFill>
              </a:rPr>
              <a:t>2 shoulder</a:t>
            </a:r>
            <a:r>
              <a:rPr lang="en-US" dirty="0">
                <a:solidFill>
                  <a:srgbClr val="292929"/>
                </a:solidFill>
              </a:rPr>
              <a:t> OR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AUXILIARY LANE blocked</a:t>
            </a:r>
          </a:p>
          <a:p>
            <a:r>
              <a:rPr lang="en-US" sz="18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than 3 units arrived (2+ CHART arrived)</a:t>
            </a:r>
            <a:endParaRPr lang="en-US" sz="1800" u="sng" dirty="0">
              <a:solidFill>
                <a:srgbClr val="292929"/>
              </a:solidFill>
            </a:endParaRPr>
          </a:p>
          <a:p>
            <a:r>
              <a:rPr lang="en-US" sz="1800" u="sng" dirty="0">
                <a:solidFill>
                  <a:srgbClr val="FF0000"/>
                </a:solidFill>
              </a:rPr>
              <a:t>Pickup involved</a:t>
            </a:r>
          </a:p>
          <a:p>
            <a:r>
              <a:rPr lang="en-US" sz="1800" b="0" dirty="0">
                <a:solidFill>
                  <a:srgbClr val="FF0000"/>
                </a:solidFill>
              </a:rPr>
              <a:t>WEEKDAY</a:t>
            </a:r>
            <a:r>
              <a:rPr lang="en-US" sz="1800" b="0" dirty="0">
                <a:solidFill>
                  <a:srgbClr val="292929"/>
                </a:solidFill>
              </a:rPr>
              <a:t>, </a:t>
            </a:r>
            <a:r>
              <a:rPr lang="en-US" sz="1800" u="sng" dirty="0">
                <a:solidFill>
                  <a:srgbClr val="FF0000"/>
                </a:solidFill>
              </a:rPr>
              <a:t>PEAK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Prince George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Dry pavement condition</a:t>
            </a:r>
            <a:endParaRPr lang="en-US" sz="1800" u="sng" dirty="0">
              <a:solidFill>
                <a:srgbClr val="292929"/>
              </a:solidFill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</a:rPr>
              <a:t>Actual CT= 122.6mins &amp; 132 mins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Estimated CT= 5~40 mins (-82.6 mins diff.)</a:t>
            </a:r>
          </a:p>
          <a:p>
            <a:pPr marL="1828800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 CT= 5~35 mins (-97mins diff.)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Updated Estimated CT= 120~150 mins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49523" y="5868537"/>
            <a:ext cx="10026803" cy="8598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rgbClr val="000000"/>
                </a:solidFill>
                <a:latin typeface="+mn-lt"/>
              </a:rPr>
              <a:t>Supplemental rule</a:t>
            </a:r>
          </a:p>
          <a:p>
            <a:pPr lvl="0" defTabSz="457200">
              <a:lnSpc>
                <a:spcPct val="107000"/>
              </a:lnSpc>
              <a:defRPr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[PinceGeorge] &amp; [WEEKDAY]] &amp; [MORE THAN 3 UNITS RESPONSE] &amp; [More than 2 CHART arrived] &amp;[More than 1 shoulder blocked OR AUXILIARY LANE blocked]  </a:t>
            </a:r>
          </a:p>
        </p:txBody>
      </p:sp>
    </p:spTree>
    <p:extLst>
      <p:ext uri="{BB962C8B-B14F-4D97-AF65-F5344CB8AC3E}">
        <p14:creationId xmlns:p14="http://schemas.microsoft.com/office/powerpoint/2010/main" val="48581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8" y="279400"/>
            <a:ext cx="8596668" cy="1320800"/>
          </a:xfrm>
        </p:spPr>
        <p:txBody>
          <a:bodyPr/>
          <a:lstStyle/>
          <a:p>
            <a:r>
              <a:rPr lang="en-US" sz="2800" dirty="0"/>
              <a:t>Model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202" y="1140977"/>
            <a:ext cx="8686800" cy="5334000"/>
          </a:xfrm>
        </p:spPr>
        <p:txBody>
          <a:bodyPr>
            <a:noAutofit/>
          </a:bodyPr>
          <a:lstStyle/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2000" b="1" dirty="0">
                <a:solidFill>
                  <a:srgbClr val="000000"/>
                </a:solidFill>
              </a:rPr>
              <a:t>Event ID: </a:t>
            </a:r>
            <a:r>
              <a:rPr lang="en-US" sz="2000" dirty="0"/>
              <a:t>28004e86d09c06170056fa2ec4235c0a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2000" b="0" dirty="0">
                <a:solidFill>
                  <a:srgbClr val="292929"/>
                </a:solidFill>
              </a:rPr>
              <a:t>Collision with Personal Injury (CPI)</a:t>
            </a:r>
          </a:p>
          <a:p>
            <a:r>
              <a:rPr lang="en-US" sz="2000" b="0" dirty="0">
                <a:solidFill>
                  <a:srgbClr val="292929"/>
                </a:solidFill>
              </a:rPr>
              <a:t>4 travel lane blocked </a:t>
            </a:r>
            <a:r>
              <a:rPr lang="en-US" sz="2000" b="0" u="sng" dirty="0">
                <a:solidFill>
                  <a:srgbClr val="292929"/>
                </a:solidFill>
              </a:rPr>
              <a:t>(</a:t>
            </a:r>
            <a:r>
              <a:rPr lang="en-US" sz="2000" u="sng" dirty="0">
                <a:solidFill>
                  <a:srgbClr val="FF0000"/>
                </a:solidFill>
              </a:rPr>
              <a:t>2 shoulder</a:t>
            </a:r>
            <a:r>
              <a:rPr lang="en-US" sz="2000" b="0" dirty="0">
                <a:solidFill>
                  <a:srgbClr val="292929"/>
                </a:solidFill>
              </a:rPr>
              <a:t>)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HOLIDAY</a:t>
            </a:r>
            <a:endParaRPr lang="en-US" sz="2000" b="0" dirty="0">
              <a:solidFill>
                <a:srgbClr val="292929"/>
              </a:solidFill>
            </a:endParaRPr>
          </a:p>
          <a:p>
            <a:r>
              <a:rPr lang="en-US" sz="2000" b="0" dirty="0">
                <a:solidFill>
                  <a:srgbClr val="FF0000"/>
                </a:solidFill>
              </a:rPr>
              <a:t>Hazard material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[Truck Overturned] </a:t>
            </a:r>
            <a:endParaRPr lang="en-US" sz="2000" b="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Actual CT= 138.7mins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Estimated CT= 10~70 mins (-68.7 mins diff.)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Updated Estimated CT&gt;120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7078" y="5440191"/>
            <a:ext cx="9450379" cy="103478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rule</a:t>
            </a:r>
          </a:p>
          <a:p>
            <a:pPr lvl="0" defTabSz="457200">
              <a:lnSpc>
                <a:spcPct val="107000"/>
              </a:lnSpc>
              <a:defRPr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PinceGeorge] &amp; [More than 1 shoulder blocked] &amp; [weekend] &amp; [NON-PEAK] &amp;[NIGHT] &amp;[MORE THAN 3 LANES BLOCKED]&amp;[FIREBOARD First Arrived]</a:t>
            </a:r>
          </a:p>
        </p:txBody>
      </p:sp>
    </p:spTree>
    <p:extLst>
      <p:ext uri="{BB962C8B-B14F-4D97-AF65-F5344CB8AC3E}">
        <p14:creationId xmlns:p14="http://schemas.microsoft.com/office/powerpoint/2010/main" val="30573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8" y="279400"/>
            <a:ext cx="8596668" cy="1320800"/>
          </a:xfrm>
        </p:spPr>
        <p:txBody>
          <a:bodyPr/>
          <a:lstStyle/>
          <a:p>
            <a:r>
              <a:rPr lang="en-US" sz="2800" dirty="0"/>
              <a:t>Model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202" y="1072487"/>
            <a:ext cx="8686800" cy="5334000"/>
          </a:xfrm>
        </p:spPr>
        <p:txBody>
          <a:bodyPr>
            <a:noAutofit/>
          </a:bodyPr>
          <a:lstStyle/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a typeface="+mn-ea"/>
                <a:cs typeface="+mn-cs"/>
              </a:rPr>
              <a:t>Event ID: </a:t>
            </a:r>
            <a:r>
              <a:rPr lang="en-US" sz="1800" dirty="0"/>
              <a:t>60000e36d6d103a70056fa2ec4235c0a</a:t>
            </a:r>
          </a:p>
          <a:p>
            <a:r>
              <a:rPr lang="en-US" dirty="0">
                <a:solidFill>
                  <a:srgbClr val="292929"/>
                </a:solidFill>
              </a:rPr>
              <a:t>Collision with Property Damage (CPD)</a:t>
            </a:r>
          </a:p>
          <a:p>
            <a:r>
              <a:rPr lang="en-US" sz="1800" b="0" dirty="0">
                <a:solidFill>
                  <a:srgbClr val="292929"/>
                </a:solidFill>
              </a:rPr>
              <a:t>2 travel lane blocked (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AUXILIARY LANE blocked)</a:t>
            </a:r>
          </a:p>
          <a:p>
            <a:r>
              <a:rPr lang="en-US" sz="1800" b="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FIRST arrived</a:t>
            </a:r>
            <a:endParaRPr lang="en-US" sz="1800" b="0" dirty="0">
              <a:solidFill>
                <a:srgbClr val="292929"/>
              </a:solidFill>
            </a:endParaRPr>
          </a:p>
          <a:p>
            <a:r>
              <a:rPr lang="en-US" u="sng" dirty="0">
                <a:solidFill>
                  <a:srgbClr val="FF0000"/>
                </a:solidFill>
              </a:rPr>
              <a:t>2 SUV involved,1 Pickup involved</a:t>
            </a:r>
            <a:endParaRPr lang="en-US" sz="1800" u="sng" dirty="0">
              <a:solidFill>
                <a:srgbClr val="FF0000"/>
              </a:solidFill>
            </a:endParaRPr>
          </a:p>
          <a:p>
            <a:r>
              <a:rPr lang="en-US" sz="1800" b="0" dirty="0">
                <a:solidFill>
                  <a:srgbClr val="FF0000"/>
                </a:solidFill>
              </a:rPr>
              <a:t>WEEKDAY</a:t>
            </a:r>
          </a:p>
          <a:p>
            <a:r>
              <a:rPr lang="en-US" b="1" dirty="0">
                <a:solidFill>
                  <a:srgbClr val="FF0000"/>
                </a:solidFill>
              </a:rPr>
              <a:t>Truck Overturned </a:t>
            </a:r>
          </a:p>
          <a:p>
            <a:pPr lvl="1"/>
            <a:r>
              <a:rPr lang="en-US" sz="1800" b="1" dirty="0">
                <a:solidFill>
                  <a:srgbClr val="000000"/>
                </a:solidFill>
              </a:rPr>
              <a:t>Actual CT= 100.48mins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Estimated CT= 5~35 mins (-65.48 mins diff.)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Updated Estimated CT ≥ 120 mins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202" y="5622753"/>
            <a:ext cx="9435103" cy="93445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rule</a:t>
            </a:r>
          </a:p>
          <a:p>
            <a:pPr lvl="0" defTabSz="457200">
              <a:lnSpc>
                <a:spcPct val="107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[More than 2 SUV Involved] &amp; [Pickup Involved] &amp; [WEEKDAY]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&amp; [</a:t>
            </a:r>
            <a:r>
              <a:rPr lang="en-US" b="1" dirty="0">
                <a:solidFill>
                  <a:srgbClr val="FF0000"/>
                </a:solidFill>
              </a:rPr>
              <a:t>CHART First arrived]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&amp; [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[AUXILIARY LANE blocked]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F643A-B091-41B1-AEED-7CD668B56143}"/>
              </a:ext>
            </a:extLst>
          </p:cNvPr>
          <p:cNvSpPr/>
          <p:nvPr/>
        </p:nvSpPr>
        <p:spPr>
          <a:xfrm>
            <a:off x="402132" y="1060753"/>
            <a:ext cx="11310308" cy="41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b="1" dirty="0"/>
              <a:t>Collision – Travel lane blockage cases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2B6F46-0F05-4E3E-B0E3-45056C15E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84867"/>
              </p:ext>
            </p:extLst>
          </p:nvPr>
        </p:nvGraphicFramePr>
        <p:xfrm>
          <a:off x="402132" y="1597242"/>
          <a:ext cx="11652122" cy="4214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 range</a:t>
                      </a:r>
                      <a:b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(minutes)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(minutes)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2015-2017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[PINCEGEORGE]  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[WEEKEND] &amp; [MORE THAN 3 CHART ARRIVED] &amp; [SOUTH] &amp; 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[8+ RESPONSE UNITS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≥ 120mins(100%)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10135"/>
                  </a:ext>
                </a:extLst>
              </a:tr>
              <a:tr h="592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[HAZARD MATERIAL]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&amp; 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[7+ RESPONSE UNITS ARRIVED]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&amp; [SOUTH] &amp; [MORE THAN 2 CHART ARRIVED] &amp; [TOW INVOLVED]</a:t>
                      </a:r>
                      <a:endParaRPr lang="en-US" sz="11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≥ 150mins(80%)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≥ 80mins(100%)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92977"/>
                  </a:ext>
                </a:extLst>
              </a:tr>
              <a:tr h="431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[PINCEGEORGE] 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[12+ RESPONSE UNITS ARRIVED] &amp; [TRUCK INVOLVED &amp; TRUCK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OVERTURNED] &amp; [[AUXILIARY LANE BLOCKED] &amp;[DAYTIME]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≥ 120mins(100%)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72961"/>
                  </a:ext>
                </a:extLst>
              </a:tr>
              <a:tr h="592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[PINCEGEORGE] 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1 SHOULDER BLOCKED] &amp; [WEEKEND] &amp; [NON-PEAK] &amp;[NIGHT] &amp;[MORE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3 LANES BLOCKED]&amp;[FIREBOARD FIRST ARRIVED]</a:t>
                      </a:r>
                      <a:endParaRPr lang="en-US" sz="11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≥ 120mins(100%)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65822"/>
                  </a:ext>
                </a:extLst>
              </a:tr>
              <a:tr h="592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[PINCEGEORGE] &amp; [WEEKDAY]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&amp; [MORE THAN 3 UNITS RESPONSE] &amp; [MORE THAN 2 CHART ARRIVED] &amp;[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MORE THAN 1 SHOULDER BLOCKED OR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AUXILIARY LANE BLOCKED] 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120~150(100%)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16290"/>
                  </a:ext>
                </a:extLst>
              </a:tr>
              <a:tr h="431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2 SUV INVOLVED] &amp; [PICKUP INVOLVED] &amp; [WEEKDAY]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&amp; [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 FIRST</a:t>
                      </a:r>
                      <a:r>
                        <a:rPr lang="en-US" sz="1100" b="1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ARRIVED] </a:t>
                      </a: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[[AUXILIARY LANE BLOCKED]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90~120mins(100%)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296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2132" y="118117"/>
            <a:ext cx="743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Supplemental rules for I495 (2015-2017)</a:t>
            </a:r>
          </a:p>
        </p:txBody>
      </p:sp>
    </p:spTree>
    <p:extLst>
      <p:ext uri="{BB962C8B-B14F-4D97-AF65-F5344CB8AC3E}">
        <p14:creationId xmlns:p14="http://schemas.microsoft.com/office/powerpoint/2010/main" val="261589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78" y="2799906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Adjusted interval-based models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classification rules modified</a:t>
            </a:r>
          </a:p>
        </p:txBody>
      </p:sp>
    </p:spTree>
    <p:extLst>
      <p:ext uri="{BB962C8B-B14F-4D97-AF65-F5344CB8AC3E}">
        <p14:creationId xmlns:p14="http://schemas.microsoft.com/office/powerpoint/2010/main" val="911403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3226" y="170000"/>
            <a:ext cx="875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estimation errors by CT categories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731" y="661143"/>
            <a:ext cx="84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I495(2015-2017) after upgraded with supplemental rules and CF rules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39" y="4367873"/>
            <a:ext cx="4951207" cy="24022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0731" y="1080285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CPI &amp; CPD &amp;CF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7743" y="5059604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CPI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85" y="1521617"/>
            <a:ext cx="5178438" cy="264523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81091" y="109138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CPD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31" y="1521618"/>
            <a:ext cx="5705348" cy="26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6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80608" y="1016591"/>
            <a:ext cx="9011978" cy="289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results of Updated Interval-based Model for I-495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(2018 dataset)</a:t>
            </a:r>
          </a:p>
        </p:txBody>
      </p:sp>
    </p:spTree>
    <p:extLst>
      <p:ext uri="{BB962C8B-B14F-4D97-AF65-F5344CB8AC3E}">
        <p14:creationId xmlns:p14="http://schemas.microsoft.com/office/powerpoint/2010/main" val="3966532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FB2A70-0B0B-4EA6-ADF1-7E3D5AC35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81876"/>
              </p:ext>
            </p:extLst>
          </p:nvPr>
        </p:nvGraphicFramePr>
        <p:xfrm>
          <a:off x="783836" y="1771884"/>
          <a:ext cx="8174155" cy="39463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6603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1466603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1129281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1129281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1341306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74808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438484"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Errors</a:t>
                      </a:r>
                      <a:endParaRPr lang="en-US" sz="14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Actual CT (minutes) and Modeling Stages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Overall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2192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&lt; 30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30 ~ 60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</a:rPr>
                        <a:t>60 ~ 120 </a:t>
                      </a:r>
                      <a:endParaRPr lang="en-US" sz="1400" b="1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≥ 120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219242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Over</a:t>
                      </a:r>
                      <a:br>
                        <a:rPr lang="en-US" sz="1400" b="1" dirty="0">
                          <a:effectLst/>
                          <a:latin typeface="+mn-lt"/>
                        </a:rPr>
                      </a:br>
                      <a:r>
                        <a:rPr lang="en-US" sz="1400" b="1" dirty="0">
                          <a:effectLst/>
                          <a:latin typeface="+mn-lt"/>
                        </a:rPr>
                        <a:t>estimated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&gt; 120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60~120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30~60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10~30</a:t>
                      </a:r>
                      <a:endParaRPr lang="en-US" sz="14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0~</a:t>
                      </a:r>
                      <a:r>
                        <a:rPr lang="en-US" altLang="zh-CN" sz="1400" dirty="0">
                          <a:effectLst/>
                          <a:latin typeface="+mn-lt"/>
                        </a:rPr>
                        <a:t>10</a:t>
                      </a:r>
                      <a:endParaRPr lang="en-US" sz="14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21924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Within boundaries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219242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Under</a:t>
                      </a:r>
                      <a:br>
                        <a:rPr lang="en-US" sz="1400" b="1" dirty="0">
                          <a:effectLst/>
                          <a:latin typeface="+mn-lt"/>
                        </a:rPr>
                      </a:br>
                      <a:r>
                        <a:rPr lang="en-US" sz="1400" b="1" dirty="0">
                          <a:effectLst/>
                          <a:latin typeface="+mn-lt"/>
                        </a:rPr>
                        <a:t>estimated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-10~0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-30~-10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-60~-30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-120~-60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219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&lt; -120</a:t>
                      </a:r>
                      <a:endParaRPr lang="en-US" sz="14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4384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Total # of cases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4384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TP rate and Accuracy</a:t>
                      </a:r>
                      <a:endParaRPr lang="en-US" sz="1400" b="1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95.3%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72.5%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60.0%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82.1%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5071921" y="5792536"/>
            <a:ext cx="445168" cy="608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8527" y="6400801"/>
            <a:ext cx="535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to update with adjusted and additional rules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98036" y="402280"/>
            <a:ext cx="1108955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estimation errors by CT categories (CPI &amp; CPD &amp;CF)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20" y="1030494"/>
            <a:ext cx="338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I495 2018 dataset</a:t>
            </a:r>
          </a:p>
        </p:txBody>
      </p:sp>
    </p:spTree>
    <p:extLst>
      <p:ext uri="{BB962C8B-B14F-4D97-AF65-F5344CB8AC3E}">
        <p14:creationId xmlns:p14="http://schemas.microsoft.com/office/powerpoint/2010/main" val="378706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5" y="2127739"/>
            <a:ext cx="5539073" cy="294263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0153" y="1565031"/>
            <a:ext cx="3182815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 – 1 TL blockage cases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65" y="1881553"/>
            <a:ext cx="6006464" cy="317123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099565" y="1565030"/>
            <a:ext cx="3182815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 – 2 TL blockage cases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565" y="320341"/>
            <a:ext cx="743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 Update</a:t>
            </a:r>
          </a:p>
        </p:txBody>
      </p:sp>
    </p:spTree>
    <p:extLst>
      <p:ext uri="{BB962C8B-B14F-4D97-AF65-F5344CB8AC3E}">
        <p14:creationId xmlns:p14="http://schemas.microsoft.com/office/powerpoint/2010/main" val="16265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" y="2017907"/>
            <a:ext cx="5723497" cy="34157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7688" y="1521069"/>
            <a:ext cx="3182815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CPD – 1 TL blockage cases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210" y="2017907"/>
            <a:ext cx="6017643" cy="341573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37210" y="1521069"/>
            <a:ext cx="3182815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CPD – 2 TL blockage cases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565" y="320341"/>
            <a:ext cx="743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 Update</a:t>
            </a:r>
          </a:p>
        </p:txBody>
      </p:sp>
    </p:spTree>
    <p:extLst>
      <p:ext uri="{BB962C8B-B14F-4D97-AF65-F5344CB8AC3E}">
        <p14:creationId xmlns:p14="http://schemas.microsoft.com/office/powerpoint/2010/main" val="1374618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201" y="1072487"/>
            <a:ext cx="9435103" cy="5587620"/>
          </a:xfrm>
        </p:spPr>
        <p:txBody>
          <a:bodyPr>
            <a:noAutofit/>
          </a:bodyPr>
          <a:lstStyle/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ID: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21ffafa391ca01ca005bd32ec4235c0a</a:t>
            </a:r>
          </a:p>
          <a:p>
            <a:pPr marL="342900" lvl="2" indent="-342900">
              <a:buClr>
                <a:schemeClr val="tx1"/>
              </a:buClr>
              <a:buSzTx/>
              <a:buFont typeface="Wingdings" pitchFamily="2" charset="2"/>
              <a:buChar char="u"/>
            </a:pPr>
            <a:r>
              <a:rPr lang="en-US" sz="1800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endParaRPr lang="en-US" sz="2000" b="0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arrived</a:t>
            </a:r>
            <a:endParaRPr lang="en-US" sz="2000" b="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NIGHT</a:t>
            </a:r>
          </a:p>
          <a:p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WET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CT= 480.05mins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CT= 150~210 mins (-270.05 mins diff.)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Estimated CT ≥ 150~480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201" y="4560236"/>
            <a:ext cx="9435103" cy="93445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rule</a:t>
            </a:r>
          </a:p>
          <a:p>
            <a:pPr lvl="0" defTabSz="457200">
              <a:lnSpc>
                <a:spcPct val="107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[More than 2 SUV Involved] &amp; [Pickup Involved] &amp; [WEEKDAY]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&amp; [</a:t>
            </a:r>
            <a:r>
              <a:rPr lang="en-US" b="1" dirty="0">
                <a:solidFill>
                  <a:srgbClr val="FF0000"/>
                </a:solidFill>
              </a:rPr>
              <a:t>CHART First arrived]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&amp; [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[AUXILIARY LANE blocked]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980" y="294986"/>
            <a:ext cx="743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 Update</a:t>
            </a:r>
          </a:p>
        </p:txBody>
      </p:sp>
    </p:spTree>
    <p:extLst>
      <p:ext uri="{BB962C8B-B14F-4D97-AF65-F5344CB8AC3E}">
        <p14:creationId xmlns:p14="http://schemas.microsoft.com/office/powerpoint/2010/main" val="26493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202" y="1072487"/>
            <a:ext cx="8686800" cy="53340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ID: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1200effbff9a00e6005bd32ec4235c0a</a:t>
            </a: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with Property Damage (CPD)</a:t>
            </a: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travel lane blocked </a:t>
            </a:r>
            <a:r>
              <a:rPr lang="en-US" sz="2000" u="sng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AUXILIARY LANE blocked</a:t>
            </a:r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TOW arrived</a:t>
            </a:r>
          </a:p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Pickup involved</a:t>
            </a:r>
          </a:p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HOLIDAY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CT= 193.28mins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CT= 70~120 mins (-73.28mins diff.)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Estimated CT ≥ 180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202" y="5622753"/>
            <a:ext cx="9435103" cy="7837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rule</a:t>
            </a:r>
          </a:p>
          <a:p>
            <a:pPr defTabSz="457200">
              <a:lnSpc>
                <a:spcPct val="107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 AUXILIARY LANE blocked] &amp; [2 TOW arrived] &amp; [Pickup involved] &amp; [HOLIDAY]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565" y="320341"/>
            <a:ext cx="743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 Update</a:t>
            </a:r>
          </a:p>
        </p:txBody>
      </p:sp>
    </p:spTree>
    <p:extLst>
      <p:ext uri="{BB962C8B-B14F-4D97-AF65-F5344CB8AC3E}">
        <p14:creationId xmlns:p14="http://schemas.microsoft.com/office/powerpoint/2010/main" val="18339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026C-2CAC-4AF1-9ACC-B38D49293A16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202" y="1072487"/>
            <a:ext cx="8686800" cy="53340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ID: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e4001329dca3027e005bd32ec4235c0a</a:t>
            </a: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with Personal Injury (CPI)</a:t>
            </a: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travel lane blocked </a:t>
            </a:r>
            <a:r>
              <a:rPr lang="en-US" sz="2000" u="sng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shoulder</a:t>
            </a:r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units responded</a:t>
            </a:r>
          </a:p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Trucks involved</a:t>
            </a:r>
          </a:p>
          <a:p>
            <a:r>
              <a:rPr lang="en-US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PEAK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CT= 253.21mins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Estimated CT= 60~120 mins (-133.21 mins diff.)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Estimated CT ≥ 210~320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202" y="5622753"/>
            <a:ext cx="9435103" cy="93445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Supplemental rule</a:t>
            </a:r>
          </a:p>
          <a:p>
            <a:pPr lvl="0" defTabSz="457200">
              <a:lnSpc>
                <a:spcPct val="107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 travel lane blocked ] &amp; [2 Trucks Involved] &amp; [PEAK]] &amp; [13 units arrived] &amp; [[2 shoulder blocked]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565" y="320341"/>
            <a:ext cx="743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 Update</a:t>
            </a:r>
          </a:p>
        </p:txBody>
      </p:sp>
    </p:spTree>
    <p:extLst>
      <p:ext uri="{BB962C8B-B14F-4D97-AF65-F5344CB8AC3E}">
        <p14:creationId xmlns:p14="http://schemas.microsoft.com/office/powerpoint/2010/main" val="4977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EBD71B-979A-495C-845F-CDE78296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11380470" cy="6238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Distribution of estimation errors by CT categories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A76A79-F37D-4F11-B368-AAC3F90F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7533" y="6538000"/>
            <a:ext cx="1024467" cy="304800"/>
          </a:xfrm>
        </p:spPr>
        <p:txBody>
          <a:bodyPr/>
          <a:lstStyle/>
          <a:p>
            <a:fld id="{2ABE026C-2CAC-4AF1-9ACC-B38D49293A16}" type="slidenum">
              <a:rPr lang="ko-KR" altLang="en-US" smtClean="0">
                <a:solidFill>
                  <a:schemeClr val="tx2"/>
                </a:solidFill>
              </a:rPr>
              <a:pPr/>
              <a:t>38</a:t>
            </a:fld>
            <a:endParaRPr lang="en-US" altLang="ko-KR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6433B5-BECD-467F-B105-5D426352F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97212"/>
              </p:ext>
            </p:extLst>
          </p:nvPr>
        </p:nvGraphicFramePr>
        <p:xfrm>
          <a:off x="304799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82.1%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FA9A5F-A567-4D27-B591-2920F4B0C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36719"/>
              </p:ext>
            </p:extLst>
          </p:nvPr>
        </p:nvGraphicFramePr>
        <p:xfrm>
          <a:off x="304799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45752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457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1374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1756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1432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2034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95.9%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71.4%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32.6%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75.9%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1C5695-7EE2-4A59-BA4A-B18BF331533B}"/>
              </a:ext>
            </a:extLst>
          </p:cNvPr>
          <p:cNvGraphicFramePr>
            <a:graphicFrameLocks noGrp="1"/>
          </p:cNvGraphicFramePr>
          <p:nvPr/>
        </p:nvGraphicFramePr>
        <p:xfrm>
          <a:off x="6365131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73.3%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85.9%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5DDB36-73EE-4EE6-BFC2-9E64DB55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95969"/>
              </p:ext>
            </p:extLst>
          </p:nvPr>
        </p:nvGraphicFramePr>
        <p:xfrm>
          <a:off x="6365131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1372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1789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1432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2034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95.8%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77.8%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38.8%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75.9%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0000"/>
                        </a:lnSpc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88.0%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51669E-B312-4450-8B74-15AB7462A7AB}"/>
              </a:ext>
            </a:extLst>
          </p:cNvPr>
          <p:cNvSpPr txBox="1"/>
          <p:nvPr/>
        </p:nvSpPr>
        <p:spPr>
          <a:xfrm>
            <a:off x="272375" y="787940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Before model updates (all types of collisions)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DCFBE-023A-4B00-811C-C498017C9A6A}"/>
              </a:ext>
            </a:extLst>
          </p:cNvPr>
          <p:cNvSpPr txBox="1"/>
          <p:nvPr/>
        </p:nvSpPr>
        <p:spPr>
          <a:xfrm>
            <a:off x="6343138" y="787940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</a:t>
            </a:r>
            <a:r>
              <a:rPr lang="en-US" b="1">
                <a:solidFill>
                  <a:schemeClr val="tx2"/>
                </a:solidFill>
              </a:rPr>
              <a:t>model updates (all types of collisions)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66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AA570B-CBC2-41EB-9E63-D2F0C534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0B2FA-3407-4DBD-B1C2-691FBCFC9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7CC1B-688F-4939-B0DB-2173AB2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50"/>
            <a:ext cx="11282680" cy="1059749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Travel lane blockage – CPI - 1 Travel lane blockage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8E31C-2B11-47AB-B719-15D83009EC2E}"/>
              </a:ext>
            </a:extLst>
          </p:cNvPr>
          <p:cNvSpPr/>
          <p:nvPr/>
        </p:nvSpPr>
        <p:spPr>
          <a:xfrm>
            <a:off x="170121" y="787730"/>
            <a:ext cx="3242930" cy="48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CLASSIFICATION RULES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C1827-358D-4F71-8AA3-51A3F7BD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11507"/>
              </p:ext>
            </p:extLst>
          </p:nvPr>
        </p:nvGraphicFramePr>
        <p:xfrm>
          <a:off x="170121" y="1268541"/>
          <a:ext cx="11610753" cy="5390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3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3685">
                  <a:extLst>
                    <a:ext uri="{9D8B030D-6E8A-4147-A177-3AD203B41FA5}">
                      <a16:colId xmlns:a16="http://schemas.microsoft.com/office/drawing/2014/main" val="883249861"/>
                    </a:ext>
                  </a:extLst>
                </a:gridCol>
              </a:tblGrid>
              <a:tr h="651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 range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(minutes)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(mins)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I-495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(2015-2017)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69%(56/81)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[FIREBOARD FIRST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77%(58/75)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&amp; [NO POLICE]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94%(15/16)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[POLICE FIRST arrived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&amp;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More than 4 responders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75%(3/4)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[Less than 3 vehicles involved] OR [TOC3 center]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82%(172/209)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[DAY time] OR [[More than 3 VEHICLES involved] OR [TRUCK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75%(6/8)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[AUXILIARY LANE blocked]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100%(1/1)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72%(13/18)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TOW service] OR [NO TRUCK]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80%(63/79)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36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1 TOW service arrived] OR [AUXILIARY LANE blocked] OR [More than 1 TRUCKS involved] OR [Hazard materials related]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210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75%(9/12)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[PEAK HOUR] &amp; [More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1 CHART arrived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 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100%(2/2)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[WINTER]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75%(3/4)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400" b="0" u="none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2 CHART arrived</a:t>
                      </a: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OR [More</a:t>
                      </a:r>
                      <a:r>
                        <a:rPr lang="en-US" sz="1400" b="0" u="none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6 RESPONSE UNITS arrived</a:t>
                      </a:r>
                      <a:r>
                        <a:rPr lang="en-US" sz="1400" b="0" u="none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100%(2/2)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CPI-1Lane-3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100%(7/7)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49037" y="6858000"/>
            <a:ext cx="404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Original</a:t>
            </a:r>
            <a:r>
              <a:rPr lang="en-US" sz="1400" i="1" dirty="0"/>
              <a:t> Model I-95(2017): </a:t>
            </a:r>
            <a:r>
              <a:rPr lang="en-US" sz="1400" i="1" dirty="0">
                <a:solidFill>
                  <a:srgbClr val="FF0000"/>
                </a:solidFill>
              </a:rPr>
              <a:t>0.76</a:t>
            </a:r>
          </a:p>
          <a:p>
            <a:r>
              <a:rPr lang="en-US" sz="1400" b="1" i="1" dirty="0"/>
              <a:t>Original</a:t>
            </a:r>
            <a:r>
              <a:rPr lang="en-US" sz="1400" i="1" dirty="0"/>
              <a:t> Model I-495(2015-2017):</a:t>
            </a:r>
            <a:r>
              <a:rPr lang="en-US" sz="1400" i="1" dirty="0">
                <a:solidFill>
                  <a:srgbClr val="FF0000"/>
                </a:solidFill>
              </a:rPr>
              <a:t>0.74</a:t>
            </a:r>
          </a:p>
          <a:p>
            <a:r>
              <a:rPr lang="en-US" sz="1400" b="1" i="1" dirty="0"/>
              <a:t>Updated</a:t>
            </a:r>
            <a:r>
              <a:rPr lang="en-US" sz="1400" i="1" dirty="0"/>
              <a:t> Model I-495(2015-2017):</a:t>
            </a:r>
            <a:r>
              <a:rPr lang="en-US" sz="1400" b="1" i="1" dirty="0">
                <a:solidFill>
                  <a:srgbClr val="FF0000"/>
                </a:solidFill>
              </a:rPr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766295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3B38AC-B8ED-4B8A-A0F4-B3E6AB2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11380470" cy="6238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Distribution of estimation errors by CT categories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08192-15BF-4BD3-9F18-CEA17C94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0858"/>
              </p:ext>
            </p:extLst>
          </p:nvPr>
        </p:nvGraphicFramePr>
        <p:xfrm>
          <a:off x="304799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96.4%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86.2%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A6B98E-867C-4ED0-B0EF-7A7972139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5368"/>
              </p:ext>
            </p:extLst>
          </p:nvPr>
        </p:nvGraphicFramePr>
        <p:xfrm>
          <a:off x="304799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45752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457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675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24.2%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36.4%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4DED34-C2FD-4B60-98E2-1304FD31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8743"/>
              </p:ext>
            </p:extLst>
          </p:nvPr>
        </p:nvGraphicFramePr>
        <p:xfrm>
          <a:off x="6365131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96.2%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52.9%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16.7%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8F68C7-739F-4EB6-95FD-4DE689E6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34589"/>
              </p:ext>
            </p:extLst>
          </p:nvPr>
        </p:nvGraphicFramePr>
        <p:xfrm>
          <a:off x="6365131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96.2%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65.4%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6053BA-8546-4E2C-8D89-4D1C436639A9}"/>
              </a:ext>
            </a:extLst>
          </p:cNvPr>
          <p:cNvSpPr txBox="1"/>
          <p:nvPr/>
        </p:nvSpPr>
        <p:spPr>
          <a:xfrm>
            <a:off x="272375" y="78794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model updates </a:t>
            </a:r>
            <a:r>
              <a:rPr lang="en-US" b="1" i="1" dirty="0">
                <a:solidFill>
                  <a:srgbClr val="FF0000"/>
                </a:solidFill>
              </a:rPr>
              <a:t>(CPD - 1)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F8556-CD96-41E5-B6BC-EB58B426E39E}"/>
              </a:ext>
            </a:extLst>
          </p:cNvPr>
          <p:cNvSpPr txBox="1"/>
          <p:nvPr/>
        </p:nvSpPr>
        <p:spPr>
          <a:xfrm>
            <a:off x="6343138" y="787940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model updates </a:t>
            </a:r>
            <a:r>
              <a:rPr lang="en-US" b="1" i="1" dirty="0">
                <a:solidFill>
                  <a:srgbClr val="FF0000"/>
                </a:solidFill>
              </a:rPr>
              <a:t>(CPD - 2) </a:t>
            </a:r>
          </a:p>
        </p:txBody>
      </p:sp>
    </p:spTree>
    <p:extLst>
      <p:ext uri="{BB962C8B-B14F-4D97-AF65-F5344CB8AC3E}">
        <p14:creationId xmlns:p14="http://schemas.microsoft.com/office/powerpoint/2010/main" val="2376059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3B38AC-B8ED-4B8A-A0F4-B3E6AB2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11380470" cy="6238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Distribution of estimation errors by CT categories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08192-15BF-4BD3-9F18-CEA17C94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53579"/>
              </p:ext>
            </p:extLst>
          </p:nvPr>
        </p:nvGraphicFramePr>
        <p:xfrm>
          <a:off x="304799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77.8%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78.6%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A6B98E-867C-4ED0-B0EF-7A7972139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54997"/>
              </p:ext>
            </p:extLst>
          </p:nvPr>
        </p:nvGraphicFramePr>
        <p:xfrm>
          <a:off x="304799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45752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457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94.6%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82.6%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4DED34-C2FD-4B60-98E2-1304FD31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75332"/>
              </p:ext>
            </p:extLst>
          </p:nvPr>
        </p:nvGraphicFramePr>
        <p:xfrm>
          <a:off x="6365131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89.4%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8F68C7-739F-4EB6-95FD-4DE689E6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9867"/>
              </p:ext>
            </p:extLst>
          </p:nvPr>
        </p:nvGraphicFramePr>
        <p:xfrm>
          <a:off x="6365131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98.3%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87.8%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27.6%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90.6%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6053BA-8546-4E2C-8D89-4D1C436639A9}"/>
              </a:ext>
            </a:extLst>
          </p:cNvPr>
          <p:cNvSpPr txBox="1"/>
          <p:nvPr/>
        </p:nvSpPr>
        <p:spPr>
          <a:xfrm>
            <a:off x="272375" y="787940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model updates </a:t>
            </a:r>
            <a:r>
              <a:rPr lang="en-US" b="1" i="1" dirty="0">
                <a:solidFill>
                  <a:srgbClr val="FF0000"/>
                </a:solidFill>
              </a:rPr>
              <a:t>(CPD – 3+)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F8556-CD96-41E5-B6BC-EB58B426E39E}"/>
              </a:ext>
            </a:extLst>
          </p:cNvPr>
          <p:cNvSpPr txBox="1"/>
          <p:nvPr/>
        </p:nvSpPr>
        <p:spPr>
          <a:xfrm>
            <a:off x="6343138" y="787940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model updates </a:t>
            </a:r>
            <a:r>
              <a:rPr lang="en-US" b="1" i="1" dirty="0">
                <a:solidFill>
                  <a:srgbClr val="FF0000"/>
                </a:solidFill>
              </a:rPr>
              <a:t>(CPI - 1) </a:t>
            </a:r>
          </a:p>
        </p:txBody>
      </p:sp>
    </p:spTree>
    <p:extLst>
      <p:ext uri="{BB962C8B-B14F-4D97-AF65-F5344CB8AC3E}">
        <p14:creationId xmlns:p14="http://schemas.microsoft.com/office/powerpoint/2010/main" val="1963256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3B38AC-B8ED-4B8A-A0F4-B3E6AB2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11380470" cy="6238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Distribution of estimation errors by CT categories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08192-15BF-4BD3-9F18-CEA17C94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08389"/>
              </p:ext>
            </p:extLst>
          </p:nvPr>
        </p:nvGraphicFramePr>
        <p:xfrm>
          <a:off x="304799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57.1%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87.7%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A6B98E-867C-4ED0-B0EF-7A7972139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33242"/>
              </p:ext>
            </p:extLst>
          </p:nvPr>
        </p:nvGraphicFramePr>
        <p:xfrm>
          <a:off x="304799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45752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457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96.4%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60.9%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89.6%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4DED34-C2FD-4B60-98E2-1304FD31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90375"/>
              </p:ext>
            </p:extLst>
          </p:nvPr>
        </p:nvGraphicFramePr>
        <p:xfrm>
          <a:off x="6365131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94.1%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92.3%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77.8%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8F68C7-739F-4EB6-95FD-4DE689E6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52427"/>
              </p:ext>
            </p:extLst>
          </p:nvPr>
        </p:nvGraphicFramePr>
        <p:xfrm>
          <a:off x="6365131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95.7%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71.4%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89.5%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6053BA-8546-4E2C-8D89-4D1C436639A9}"/>
              </a:ext>
            </a:extLst>
          </p:cNvPr>
          <p:cNvSpPr txBox="1"/>
          <p:nvPr/>
        </p:nvSpPr>
        <p:spPr>
          <a:xfrm>
            <a:off x="272375" y="787940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model updates </a:t>
            </a:r>
            <a:r>
              <a:rPr lang="en-US" b="1" i="1" dirty="0">
                <a:solidFill>
                  <a:srgbClr val="FF0000"/>
                </a:solidFill>
              </a:rPr>
              <a:t>(CPI - 2)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F8556-CD96-41E5-B6BC-EB58B426E39E}"/>
              </a:ext>
            </a:extLst>
          </p:cNvPr>
          <p:cNvSpPr txBox="1"/>
          <p:nvPr/>
        </p:nvSpPr>
        <p:spPr>
          <a:xfrm>
            <a:off x="6343138" y="787940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model updates </a:t>
            </a:r>
            <a:r>
              <a:rPr lang="en-US" b="1" i="1" dirty="0">
                <a:solidFill>
                  <a:srgbClr val="FF0000"/>
                </a:solidFill>
              </a:rPr>
              <a:t>(CPI – 3+) </a:t>
            </a:r>
          </a:p>
        </p:txBody>
      </p:sp>
    </p:spTree>
    <p:extLst>
      <p:ext uri="{BB962C8B-B14F-4D97-AF65-F5344CB8AC3E}">
        <p14:creationId xmlns:p14="http://schemas.microsoft.com/office/powerpoint/2010/main" val="2946659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3B38AC-B8ED-4B8A-A0F4-B3E6AB2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11380470" cy="6238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Distribution of estimation errors by CT categories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08192-15BF-4BD3-9F18-CEA17C94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08852"/>
              </p:ext>
            </p:extLst>
          </p:nvPr>
        </p:nvGraphicFramePr>
        <p:xfrm>
          <a:off x="304799" y="3994233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69654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(2018)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6965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6965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6965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A6B98E-867C-4ED0-B0EF-7A7972139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8621"/>
              </p:ext>
            </p:extLst>
          </p:nvPr>
        </p:nvGraphicFramePr>
        <p:xfrm>
          <a:off x="304799" y="1144029"/>
          <a:ext cx="554406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94714">
                  <a:extLst>
                    <a:ext uri="{9D8B030D-6E8A-4147-A177-3AD203B41FA5}">
                      <a16:colId xmlns:a16="http://schemas.microsoft.com/office/drawing/2014/main" val="334512596"/>
                    </a:ext>
                  </a:extLst>
                </a:gridCol>
                <a:gridCol w="994714">
                  <a:extLst>
                    <a:ext uri="{9D8B030D-6E8A-4147-A177-3AD203B41FA5}">
                      <a16:colId xmlns:a16="http://schemas.microsoft.com/office/drawing/2014/main" val="47973181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028271399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1968321160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4109282911"/>
                    </a:ext>
                  </a:extLst>
                </a:gridCol>
                <a:gridCol w="741773">
                  <a:extLst>
                    <a:ext uri="{9D8B030D-6E8A-4147-A177-3AD203B41FA5}">
                      <a16:colId xmlns:a16="http://schemas.microsoft.com/office/drawing/2014/main" val="3974937793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415440133"/>
                    </a:ext>
                  </a:extLst>
                </a:gridCol>
              </a:tblGrid>
              <a:tr h="145752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(2015-2017)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CT (minutes)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9251"/>
                  </a:ext>
                </a:extLst>
              </a:tr>
              <a:tr h="1457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~ 60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~ 120 </a:t>
                      </a:r>
                      <a:endParaRPr lang="en-US" sz="1200" b="1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120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32235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126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60~120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719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30~60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31275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10~30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5849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0~</a:t>
                      </a:r>
                      <a:r>
                        <a:rPr lang="en-US" altLang="zh-CN" sz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842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boundaries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3C3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686158"/>
                  </a:ext>
                </a:extLst>
              </a:tr>
              <a:tr h="15334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-10~0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07760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-30~-10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9958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-60~-30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252602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-120~-60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84826"/>
                  </a:ext>
                </a:extLst>
              </a:tr>
              <a:tr h="153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-120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88673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# of cases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76831"/>
                  </a:ext>
                </a:extLst>
              </a:tr>
              <a:tr h="1533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 rate and Accuracy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46B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064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6053BA-8546-4E2C-8D89-4D1C436639A9}"/>
              </a:ext>
            </a:extLst>
          </p:cNvPr>
          <p:cNvSpPr txBox="1"/>
          <p:nvPr/>
        </p:nvSpPr>
        <p:spPr>
          <a:xfrm>
            <a:off x="272375" y="787940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After model updates </a:t>
            </a:r>
            <a:r>
              <a:rPr lang="en-US" b="1" i="1" dirty="0">
                <a:solidFill>
                  <a:srgbClr val="FF0000"/>
                </a:solidFill>
              </a:rPr>
              <a:t>(CF) </a:t>
            </a:r>
          </a:p>
        </p:txBody>
      </p:sp>
    </p:spTree>
    <p:extLst>
      <p:ext uri="{BB962C8B-B14F-4D97-AF65-F5344CB8AC3E}">
        <p14:creationId xmlns:p14="http://schemas.microsoft.com/office/powerpoint/2010/main" val="28009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7CC1B-688F-4939-B0DB-2173AB2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52"/>
            <a:ext cx="1128268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Travel lane blockage – CPI - 2 Travel lane blockage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8E31C-2B11-47AB-B719-15D83009EC2E}"/>
              </a:ext>
            </a:extLst>
          </p:cNvPr>
          <p:cNvSpPr/>
          <p:nvPr/>
        </p:nvSpPr>
        <p:spPr>
          <a:xfrm>
            <a:off x="0" y="1230410"/>
            <a:ext cx="3269936" cy="48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CLASSIFICATION RULES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C1827-358D-4F71-8AA3-51A3F7BD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37832"/>
              </p:ext>
            </p:extLst>
          </p:nvPr>
        </p:nvGraphicFramePr>
        <p:xfrm>
          <a:off x="0" y="1747650"/>
          <a:ext cx="11653284" cy="460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3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5396">
                  <a:extLst>
                    <a:ext uri="{9D8B030D-6E8A-4147-A177-3AD203B41FA5}">
                      <a16:colId xmlns:a16="http://schemas.microsoft.com/office/drawing/2014/main" val="883249861"/>
                    </a:ext>
                  </a:extLst>
                </a:gridCol>
              </a:tblGrid>
              <a:tr h="634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 range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(minutes)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(mins)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I-495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(2015-2017)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53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62%(50/80)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79%(137/174)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5 response unit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100%(1/1)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[WEEKEND &amp; TRUCK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involved] OR [More than 4 VEHICLES involved]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89%(55/62)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6 response units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88%(7/8)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TOW service] OR [NO TRUCK]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79%(45/57)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1 TOWs arrived] &amp; [More than 3 vehicles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[Vehicle Jack-knifed OR Overturned] OR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[Hazard materials related]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100%(3/3)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92%(12/13)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7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[TRUCK involved] OR [FIREBOARD FIRST arrived]</a:t>
                      </a:r>
                    </a:p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u="sng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285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100%(2/2)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CPI-2Lane-3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90%(9/10)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5484" y="7023103"/>
            <a:ext cx="404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Original</a:t>
            </a:r>
            <a:r>
              <a:rPr lang="en-US" sz="1400" i="1" dirty="0"/>
              <a:t> Model I-95(2017): </a:t>
            </a:r>
            <a:r>
              <a:rPr lang="en-US" sz="1400" i="1" dirty="0">
                <a:solidFill>
                  <a:srgbClr val="FF0000"/>
                </a:solidFill>
              </a:rPr>
              <a:t>0.78</a:t>
            </a:r>
          </a:p>
          <a:p>
            <a:r>
              <a:rPr lang="en-US" sz="1400" b="1" i="1" dirty="0"/>
              <a:t>Original</a:t>
            </a:r>
            <a:r>
              <a:rPr lang="en-US" sz="1400" i="1" dirty="0"/>
              <a:t> Model I-495(2015-2017):</a:t>
            </a:r>
            <a:r>
              <a:rPr lang="en-US" sz="1400" i="1" dirty="0">
                <a:solidFill>
                  <a:srgbClr val="FF0000"/>
                </a:solidFill>
              </a:rPr>
              <a:t>0.69</a:t>
            </a:r>
          </a:p>
          <a:p>
            <a:r>
              <a:rPr lang="en-US" sz="1400" b="1" i="1" dirty="0"/>
              <a:t>Updated</a:t>
            </a:r>
            <a:r>
              <a:rPr lang="en-US" sz="1400" i="1" dirty="0"/>
              <a:t> Model I-495(2015-2017):</a:t>
            </a:r>
            <a:r>
              <a:rPr lang="en-US" sz="1400" b="1" i="1" dirty="0">
                <a:solidFill>
                  <a:srgbClr val="FF0000"/>
                </a:solidFill>
              </a:rPr>
              <a:t>0.78</a:t>
            </a:r>
          </a:p>
        </p:txBody>
      </p:sp>
    </p:spTree>
    <p:extLst>
      <p:ext uri="{BB962C8B-B14F-4D97-AF65-F5344CB8AC3E}">
        <p14:creationId xmlns:p14="http://schemas.microsoft.com/office/powerpoint/2010/main" val="371390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7CC1B-688F-4939-B0DB-2173AB2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78"/>
            <a:ext cx="1128268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Travel lane blockage – CPI - 3 Travel lane blockage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8E31C-2B11-47AB-B719-15D83009EC2E}"/>
              </a:ext>
            </a:extLst>
          </p:cNvPr>
          <p:cNvSpPr/>
          <p:nvPr/>
        </p:nvSpPr>
        <p:spPr>
          <a:xfrm>
            <a:off x="195226" y="1325563"/>
            <a:ext cx="3484882" cy="48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CLASSIFICATION RULES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C1827-358D-4F71-8AA3-51A3F7BD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31147"/>
              </p:ext>
            </p:extLst>
          </p:nvPr>
        </p:nvGraphicFramePr>
        <p:xfrm>
          <a:off x="195226" y="1779021"/>
          <a:ext cx="11341100" cy="450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4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932">
                  <a:extLst>
                    <a:ext uri="{9D8B030D-6E8A-4147-A177-3AD203B41FA5}">
                      <a16:colId xmlns:a16="http://schemas.microsoft.com/office/drawing/2014/main" val="883249861"/>
                    </a:ext>
                  </a:extLst>
                </a:gridCol>
              </a:tblGrid>
              <a:tr h="6345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 range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(minutes)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(mins)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I-495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(2015-2017)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 OR </a:t>
                      </a:r>
                    </a:p>
                    <a:p>
                      <a:pPr marL="0" marR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[Vehicle Jack-knifed OR Overturned OR Lost Load]</a:t>
                      </a:r>
                      <a:endParaRPr lang="en-US" sz="1400" b="0" u="sng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64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74%(25/34)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[TOC3 center]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63%(22/35)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[BUS involved] OR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4 responders arrived]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100%(2/2)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84%(16/19)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400" b="0" u="sng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8 response units arrived</a:t>
                      </a: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100%(3/3)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TOW service]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75%(3/4)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[HOLIDAY]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100%(2/2)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82%(14/17)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[FIREBOARD FIRST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100%(2/2)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88%(7/8)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[NIGHT] OR [AUXILIARY LANE blocked]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100%(4/4)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CPI-3Lane-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100%(3/3)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66547" y="7033736"/>
            <a:ext cx="404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Original</a:t>
            </a:r>
            <a:r>
              <a:rPr lang="en-US" sz="1400" i="1" dirty="0"/>
              <a:t> Model I-95(2017): </a:t>
            </a:r>
            <a:r>
              <a:rPr lang="en-US" sz="1400" i="1" dirty="0">
                <a:solidFill>
                  <a:srgbClr val="FF0000"/>
                </a:solidFill>
              </a:rPr>
              <a:t>0.77</a:t>
            </a:r>
          </a:p>
          <a:p>
            <a:r>
              <a:rPr lang="en-US" sz="1400" b="1" i="1" dirty="0"/>
              <a:t>Original</a:t>
            </a:r>
            <a:r>
              <a:rPr lang="en-US" sz="1400" i="1" dirty="0"/>
              <a:t> Model I-495(2015-2017):</a:t>
            </a:r>
            <a:r>
              <a:rPr lang="en-US" sz="1400" i="1" dirty="0">
                <a:solidFill>
                  <a:srgbClr val="FF0000"/>
                </a:solidFill>
              </a:rPr>
              <a:t>0.63</a:t>
            </a:r>
          </a:p>
          <a:p>
            <a:r>
              <a:rPr lang="en-US" sz="1400" b="1" i="1" dirty="0"/>
              <a:t>Updated</a:t>
            </a:r>
            <a:r>
              <a:rPr lang="en-US" sz="1400" i="1" dirty="0"/>
              <a:t> Model I-495(2015-2017):</a:t>
            </a:r>
            <a:r>
              <a:rPr lang="en-US" sz="1400" b="1" i="1" dirty="0">
                <a:solidFill>
                  <a:srgbClr val="FF0000"/>
                </a:solidFill>
              </a:rPr>
              <a:t>0.77</a:t>
            </a:r>
          </a:p>
        </p:txBody>
      </p:sp>
    </p:spTree>
    <p:extLst>
      <p:ext uri="{BB962C8B-B14F-4D97-AF65-F5344CB8AC3E}">
        <p14:creationId xmlns:p14="http://schemas.microsoft.com/office/powerpoint/2010/main" val="320883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7CC1B-688F-4939-B0DB-2173AB2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604"/>
            <a:ext cx="1128268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Travel lane blockage – CPD - 1 Travel lane blockage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8E31C-2B11-47AB-B719-15D83009EC2E}"/>
              </a:ext>
            </a:extLst>
          </p:cNvPr>
          <p:cNvSpPr/>
          <p:nvPr/>
        </p:nvSpPr>
        <p:spPr>
          <a:xfrm>
            <a:off x="192154" y="891970"/>
            <a:ext cx="3296093" cy="48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CLASSIFICATION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C1827-358D-4F71-8AA3-51A3F7BD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67616"/>
              </p:ext>
            </p:extLst>
          </p:nvPr>
        </p:nvGraphicFramePr>
        <p:xfrm>
          <a:off x="192154" y="1380167"/>
          <a:ext cx="11493795" cy="5161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028">
                  <a:extLst>
                    <a:ext uri="{9D8B030D-6E8A-4147-A177-3AD203B41FA5}">
                      <a16:colId xmlns:a16="http://schemas.microsoft.com/office/drawing/2014/main" val="883249861"/>
                    </a:ext>
                  </a:extLst>
                </a:gridCol>
              </a:tblGrid>
              <a:tr h="684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 range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(minutes)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(mins)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I-495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(2015-2017)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[DAY time] &amp; [Less than 4 VEHICLES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80%(172/214)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 OR [Hazard materials related]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62%(56/91)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[DRY pavement condition]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85%(270/318)</a:t>
                      </a:r>
                      <a:endParaRPr lang="en-US" sz="1400" b="1" u="none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4 responders arrived]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100%(3/3)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POLICE] OR [NO FIREBOARD &amp; PEAK Hour]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89%(58/65)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[WET &amp; Pickup Involved]</a:t>
                      </a:r>
                      <a:endParaRPr lang="en-US" sz="1400" b="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75%(3/4)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[SHOULDER blocked]  &amp; [NO CHART]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75%(3/4)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75%(57/76)</a:t>
                      </a:r>
                      <a:endParaRPr lang="en-US" sz="1400" b="1" u="none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FIREBOARD] &amp; [NO</a:t>
                      </a:r>
                      <a:r>
                        <a:rPr lang="en-US" sz="1400" b="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AUXILIARY lane blocked</a:t>
                      </a: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86%(32/37)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5 vehicles involved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75%(3/4)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75%(46/61)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3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Units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arrived] </a:t>
                      </a:r>
                      <a:b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[More than 1 TRUCKS involved]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174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8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CPD-1Lane-3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100%(3/3)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47301" y="6980573"/>
            <a:ext cx="404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Original</a:t>
            </a:r>
            <a:r>
              <a:rPr lang="en-US" sz="1400" i="1" dirty="0"/>
              <a:t> Model I-95(2017): </a:t>
            </a:r>
            <a:r>
              <a:rPr lang="en-US" sz="1400" i="1" dirty="0">
                <a:solidFill>
                  <a:srgbClr val="FF0000"/>
                </a:solidFill>
              </a:rPr>
              <a:t>76.0%</a:t>
            </a:r>
          </a:p>
          <a:p>
            <a:r>
              <a:rPr lang="en-US" sz="1400" b="1" i="1" dirty="0"/>
              <a:t>Original</a:t>
            </a:r>
            <a:r>
              <a:rPr lang="en-US" sz="1400" i="1" dirty="0"/>
              <a:t> Model I-495(2015-2017):</a:t>
            </a:r>
            <a:r>
              <a:rPr lang="en-US" sz="1400" i="1" dirty="0">
                <a:solidFill>
                  <a:srgbClr val="FF0000"/>
                </a:solidFill>
              </a:rPr>
              <a:t>77.7%</a:t>
            </a:r>
          </a:p>
          <a:p>
            <a:r>
              <a:rPr lang="en-US" sz="1400" b="1" i="1" dirty="0"/>
              <a:t>Updated</a:t>
            </a:r>
            <a:r>
              <a:rPr lang="en-US" sz="1400" i="1" dirty="0"/>
              <a:t> Model I-495(2015-2017):</a:t>
            </a:r>
            <a:r>
              <a:rPr lang="en-US" sz="1400" b="1" i="1" dirty="0">
                <a:solidFill>
                  <a:srgbClr val="FF0000"/>
                </a:solidFill>
              </a:rPr>
              <a:t>79.7%</a:t>
            </a:r>
          </a:p>
        </p:txBody>
      </p:sp>
    </p:spTree>
    <p:extLst>
      <p:ext uri="{BB962C8B-B14F-4D97-AF65-F5344CB8AC3E}">
        <p14:creationId xmlns:p14="http://schemas.microsoft.com/office/powerpoint/2010/main" val="181416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7CC1B-688F-4939-B0DB-2173AB2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286597"/>
            <a:ext cx="1128268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Travel lane blockage – CPD - 2 Travel lane blockage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8E31C-2B11-47AB-B719-15D83009EC2E}"/>
              </a:ext>
            </a:extLst>
          </p:cNvPr>
          <p:cNvSpPr/>
          <p:nvPr/>
        </p:nvSpPr>
        <p:spPr>
          <a:xfrm>
            <a:off x="205857" y="1371755"/>
            <a:ext cx="3484882" cy="48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CLASSIFICATION RULES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C1827-358D-4F71-8AA3-51A3F7BD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91099"/>
              </p:ext>
            </p:extLst>
          </p:nvPr>
        </p:nvGraphicFramePr>
        <p:xfrm>
          <a:off x="205857" y="1864328"/>
          <a:ext cx="11224143" cy="450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6540">
                  <a:extLst>
                    <a:ext uri="{9D8B030D-6E8A-4147-A177-3AD203B41FA5}">
                      <a16:colId xmlns:a16="http://schemas.microsoft.com/office/drawing/2014/main" val="883249861"/>
                    </a:ext>
                  </a:extLst>
                </a:gridCol>
              </a:tblGrid>
              <a:tr h="617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 range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(minutes)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(mins)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I-495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(2015-2017)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  <a:r>
                        <a:rPr lang="en-US" sz="1400" b="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 [FIREBOARD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73%(33/45)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</a:t>
                      </a:r>
                      <a:r>
                        <a:rPr lang="en-US" sz="1400" b="0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than 5 vehicles involved</a:t>
                      </a: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POLICE]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91%(32/35)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Vehicle Jack-knifed OR Overturned OR [SNOW] OR 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TOW FIRST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100%(3/3)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80%(165/205)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1 TOW services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100%(5/5)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[TRUCK involved] &amp; [More than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5 response units arrived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110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100%(5/5)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77%(30/39)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[NO TRUCK]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7 response units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75%(3/4)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[Day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Time]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100%(2/2)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CPD-2Lane-3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100%(3/3)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64529" y="6858000"/>
            <a:ext cx="404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Original</a:t>
            </a:r>
            <a:r>
              <a:rPr lang="en-US" sz="1400" i="1" dirty="0"/>
              <a:t> Model I-95(2017): </a:t>
            </a:r>
            <a:r>
              <a:rPr lang="en-US" sz="1400" i="1" dirty="0">
                <a:solidFill>
                  <a:srgbClr val="FF0000"/>
                </a:solidFill>
              </a:rPr>
              <a:t>75.0%</a:t>
            </a:r>
          </a:p>
          <a:p>
            <a:r>
              <a:rPr lang="en-US" sz="1400" b="1" i="1" dirty="0"/>
              <a:t>Original</a:t>
            </a:r>
            <a:r>
              <a:rPr lang="en-US" sz="1400" i="1" dirty="0"/>
              <a:t> Model I-495(2015-2017):</a:t>
            </a:r>
            <a:r>
              <a:rPr lang="en-US" sz="1400" i="1" dirty="0">
                <a:solidFill>
                  <a:srgbClr val="FF0000"/>
                </a:solidFill>
              </a:rPr>
              <a:t>78.0%</a:t>
            </a:r>
          </a:p>
          <a:p>
            <a:r>
              <a:rPr lang="en-US" sz="1400" b="1" i="1" dirty="0"/>
              <a:t>Updated</a:t>
            </a:r>
            <a:r>
              <a:rPr lang="en-US" sz="1400" i="1" dirty="0"/>
              <a:t> Model I-495(2015-2017):</a:t>
            </a:r>
            <a:r>
              <a:rPr lang="en-US" sz="1400" b="1" i="1" dirty="0">
                <a:solidFill>
                  <a:srgbClr val="FF0000"/>
                </a:solidFill>
              </a:rPr>
              <a:t>81.3%</a:t>
            </a:r>
          </a:p>
        </p:txBody>
      </p:sp>
    </p:spTree>
    <p:extLst>
      <p:ext uri="{BB962C8B-B14F-4D97-AF65-F5344CB8AC3E}">
        <p14:creationId xmlns:p14="http://schemas.microsoft.com/office/powerpoint/2010/main" val="429137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7CC1B-688F-4939-B0DB-2173AB2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496"/>
            <a:ext cx="11282680" cy="132556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Travel lane blockage – CPD - 3 Travel lane blockage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8E31C-2B11-47AB-B719-15D83009EC2E}"/>
              </a:ext>
            </a:extLst>
          </p:cNvPr>
          <p:cNvSpPr/>
          <p:nvPr/>
        </p:nvSpPr>
        <p:spPr>
          <a:xfrm>
            <a:off x="289766" y="1377654"/>
            <a:ext cx="3484882" cy="48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CLASSIFICATION RULES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C1827-358D-4F71-8AA3-51A3F7BD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3889"/>
              </p:ext>
            </p:extLst>
          </p:nvPr>
        </p:nvGraphicFramePr>
        <p:xfrm>
          <a:off x="289766" y="1858465"/>
          <a:ext cx="10703148" cy="4794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480">
                  <a:extLst>
                    <a:ext uri="{9D8B030D-6E8A-4147-A177-3AD203B41FA5}">
                      <a16:colId xmlns:a16="http://schemas.microsoft.com/office/drawing/2014/main" val="88324986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 range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(minutes)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(mins)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I-495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(2015-2017)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[TOW service arrived]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61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75%(18/24)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[TRUCK involved] OR [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Vehicle Jack-knifed OR Overturned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100%(2/2)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76%(50/66)</a:t>
                      </a:r>
                      <a:endParaRPr lang="en-US" sz="1400" b="1" u="none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6 RESPONSE UNITS arrived] OR [TRUCK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r>
                        <a:rPr lang="en-US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100%(5/5)</a:t>
                      </a:r>
                      <a:endParaRPr lang="en-US" sz="1400" b="1" u="none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altLang="zh-CN" sz="1400" b="0" u="none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86%(18/21)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3 CHART arrived] OR [More than 8 RESPONSE UNITS arrived]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67%(2/3)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[More than 3 Vehicles involved]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 THEN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CPD-3Lane-3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≤ 120 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100%(1/1)</a:t>
                      </a:r>
                      <a:endParaRPr lang="en-US" sz="1400" b="1" u="none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4529" y="6858000"/>
            <a:ext cx="404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Original</a:t>
            </a:r>
            <a:r>
              <a:rPr lang="en-US" sz="1400" i="1" dirty="0"/>
              <a:t> Model I-95(2017): </a:t>
            </a:r>
            <a:r>
              <a:rPr lang="en-US" sz="1400" i="1" dirty="0">
                <a:solidFill>
                  <a:srgbClr val="FF0000"/>
                </a:solidFill>
              </a:rPr>
              <a:t>73.2%</a:t>
            </a:r>
          </a:p>
          <a:p>
            <a:r>
              <a:rPr lang="en-US" sz="1400" b="1" i="1" dirty="0"/>
              <a:t>Original</a:t>
            </a:r>
            <a:r>
              <a:rPr lang="en-US" sz="1400" i="1" dirty="0"/>
              <a:t> Model I-495(2015-2017):</a:t>
            </a:r>
            <a:r>
              <a:rPr lang="en-US" sz="1400" i="1" dirty="0">
                <a:solidFill>
                  <a:srgbClr val="FF0000"/>
                </a:solidFill>
              </a:rPr>
              <a:t>71.4%</a:t>
            </a:r>
          </a:p>
          <a:p>
            <a:r>
              <a:rPr lang="en-US" sz="1400" b="1" i="1" dirty="0"/>
              <a:t>Updated</a:t>
            </a:r>
            <a:r>
              <a:rPr lang="en-US" sz="1400" i="1" dirty="0"/>
              <a:t> Model I-495(2015-2017):</a:t>
            </a:r>
            <a:r>
              <a:rPr lang="en-US" sz="1400" b="1" i="1" dirty="0">
                <a:solidFill>
                  <a:srgbClr val="FF0000"/>
                </a:solidFill>
              </a:rPr>
              <a:t>78.9%</a:t>
            </a:r>
          </a:p>
        </p:txBody>
      </p:sp>
    </p:spTree>
    <p:extLst>
      <p:ext uri="{BB962C8B-B14F-4D97-AF65-F5344CB8AC3E}">
        <p14:creationId xmlns:p14="http://schemas.microsoft.com/office/powerpoint/2010/main" val="369413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24160</TotalTime>
  <Words>7428</Words>
  <Application>Microsoft Office PowerPoint</Application>
  <PresentationFormat>Widescreen</PresentationFormat>
  <Paragraphs>3008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Adjusted interval-based models classification rules modified</vt:lpstr>
      <vt:lpstr>Travel lane blockage – CPI - 1 Travel lane blockage</vt:lpstr>
      <vt:lpstr>Travel lane blockage – CPI - 2 Travel lane blockage</vt:lpstr>
      <vt:lpstr>Travel lane blockage – CPI - 3 Travel lane blockage</vt:lpstr>
      <vt:lpstr>Travel lane blockage – CPD - 1 Travel lane blockage</vt:lpstr>
      <vt:lpstr>Travel lane blockage – CPD - 2 Travel lane blockage</vt:lpstr>
      <vt:lpstr>Travel lane blockage – CPD - 3 Travel lane blockage</vt:lpstr>
      <vt:lpstr>Recalibrated interval-based models interval boundaries</vt:lpstr>
      <vt:lpstr>CPI – 1 TL blockage cases </vt:lpstr>
      <vt:lpstr>CPI – 2 TL blockage cases </vt:lpstr>
      <vt:lpstr>CPI – 3+ TL blockage cases </vt:lpstr>
      <vt:lpstr>CPD – 1 TL blockage cases </vt:lpstr>
      <vt:lpstr>CPD – 2 TL blockage cases </vt:lpstr>
      <vt:lpstr>CPD – 3 TL blockage cases </vt:lpstr>
      <vt:lpstr>Calibration result (before and after updates) </vt:lpstr>
      <vt:lpstr>PowerPoint Presentation</vt:lpstr>
      <vt:lpstr>PowerPoint Presentation</vt:lpstr>
      <vt:lpstr>Updates CF rules for I-495(2015-2017) </vt:lpstr>
      <vt:lpstr>Capability of modified CF rules </vt:lpstr>
      <vt:lpstr>PowerPoint Presentation</vt:lpstr>
      <vt:lpstr>Model update</vt:lpstr>
      <vt:lpstr>Model update</vt:lpstr>
      <vt:lpstr>Model update</vt:lpstr>
      <vt:lpstr>PowerPoint Presentation</vt:lpstr>
      <vt:lpstr>Model update</vt:lpstr>
      <vt:lpstr>Model update</vt:lpstr>
      <vt:lpstr>PowerPoint Presentation</vt:lpstr>
      <vt:lpstr>Distribution of estimation errors by CT categories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estimation errors by CT categories</vt:lpstr>
      <vt:lpstr>Appendix </vt:lpstr>
      <vt:lpstr>Distribution of estimation errors by CT categories</vt:lpstr>
      <vt:lpstr>Distribution of estimation errors by CT categories</vt:lpstr>
      <vt:lpstr>Distribution of estimation errors by CT categories</vt:lpstr>
      <vt:lpstr>Distribution of estimation errors by CT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Yaou Zhang</dc:creator>
  <cp:lastModifiedBy>Tran, Jeffrey H.</cp:lastModifiedBy>
  <cp:revision>252</cp:revision>
  <cp:lastPrinted>2019-05-28T00:54:10Z</cp:lastPrinted>
  <dcterms:created xsi:type="dcterms:W3CDTF">2019-05-20T14:59:59Z</dcterms:created>
  <dcterms:modified xsi:type="dcterms:W3CDTF">2020-04-05T02:23:04Z</dcterms:modified>
</cp:coreProperties>
</file>