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A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07A-0CF6-4C72-9F5B-5E24E241D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2C60A-990E-4811-88F8-82C3EDBEE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757D-9A40-4034-9BBA-93EECA48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0310-D144-4389-94F3-72F785B2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C6F6-1DBD-4828-95EE-F6223C33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15D4-DB67-48AE-A466-D5B634BB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289E8-503E-4B71-A5B8-7F78626FF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B729-BAE6-4A06-BA94-68624A17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13C9-620F-4291-8709-1BC8C03C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6D24-181F-43A5-BA4E-C6E2AA01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B9EA2-F858-447F-B1B3-873E6A254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4C835-ECFC-46EE-BB26-6CB62DC6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F0C5-2152-42D9-8AFE-3BEF6946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1824-98FD-422F-A93A-A57C9099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A4D7-8990-408F-B06C-81B683BD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3C3A-3788-41D4-8C2B-433A8135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6D1D-0B9C-453F-8BB4-75629DCD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5BE8-2EB0-4E36-997A-3E8F3048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3E45-259B-450D-ADF2-6288F0E3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1721-99B9-4EEE-8533-A9098D56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F0FE-5E70-4CFF-B1EC-D543E106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7B2BE-9E23-4C8C-A811-DCDF7858B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605F-11F6-433C-A65F-37E16D59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6E36-8096-4382-8FEE-876FCE2F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F5483-21EA-4FA0-9B74-B460655F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DE8-182D-4523-AC5F-92B40617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DF10-43EF-4EC7-9A16-D3372C2D5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61493-E9DD-4AD1-97C1-CD6865307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9DA1-EDD6-4B53-916B-90A9ACF5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DFD7-5D25-47C2-B1F6-14490B59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3AEC5-499B-45E9-885F-15E7848E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02B-0AE5-4FD0-A1B6-F384AECA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51AE-7A8C-42EC-9D16-4CCE511F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049D5-C903-41E4-BF76-A3DCF1CE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1F6A-5BC4-4AE7-B62C-DC8B66FE4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5D72A-C387-49F0-8145-878784A9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3DD30-1904-48D7-816A-108B9311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7F299-5117-423C-93C2-F4E1FC8A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E8EE0-AC45-4553-B1CE-DB8AA26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5154-1F77-4308-B448-E9084555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B5401-4781-4E78-AC35-A2443494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E995A-0150-46A3-B89F-341A42F8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1D203-95F2-413A-BD4B-919BE9BF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B0B74-E46C-4A7E-82DB-09B6348C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C4AB8-39CA-4FE8-B514-3E7E7B60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E00AB-53B4-4502-89ED-2B8B33D8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C0C7-6D12-40C0-9441-4B129A6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BB28-ED73-4750-8057-C9FB312F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7C9D-32CB-4B6D-9C7C-4EB71D23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2985-091B-46DC-9744-A262607B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4BCD-CD0F-4AAD-B07D-0E24EFA1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4A3A0-7C4F-4AE6-A3B5-48006ECF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37A1-990F-4A4D-89E0-080835DA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07C1-1276-481E-A98B-EC07654AA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9006-936B-4CCB-8B41-A2431ED9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1665D-8885-47BD-BE1F-524D63C7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298DF-1A0F-4756-A024-8B762F9E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D9F7-D08A-4BF6-A938-AEFA667A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DDA9D-AB92-49B9-A5B6-4CC814AC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4A08-6559-4BD6-9352-522D77A0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1F22-98F6-4082-886E-A7DCE4F2A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9C9A-F533-4168-BE26-51382D1CCB6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7360-2BD1-44B4-A47A-C31D184DB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23AD-0040-48CE-82F8-EB10DC1E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1747-777D-4F30-8C1B-8F1D7A14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D3F0-74DF-4309-80AE-76D6454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Changes to be made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5D7A-295D-49FF-891E-46943D14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title on the starting page changed to</a:t>
            </a:r>
          </a:p>
          <a:p>
            <a:pPr lvl="1"/>
            <a:r>
              <a:rPr lang="en-US" dirty="0"/>
              <a:t>Sensor Quality Detection Program for Eastern Shore Area</a:t>
            </a:r>
          </a:p>
          <a:p>
            <a:r>
              <a:rPr lang="en-US" dirty="0"/>
              <a:t>On the analysis page, provide an option for the user to decide whether to specify a time range</a:t>
            </a:r>
          </a:p>
          <a:p>
            <a:pPr lvl="1"/>
            <a:r>
              <a:rPr lang="en-US" dirty="0"/>
              <a:t>If the user choose to specify one, allow them to input a time range and use this to compute missing data</a:t>
            </a:r>
          </a:p>
          <a:p>
            <a:pPr lvl="1"/>
            <a:r>
              <a:rPr lang="en-US" dirty="0"/>
              <a:t>If the user choose not to specify one, use the current method</a:t>
            </a:r>
          </a:p>
          <a:p>
            <a:r>
              <a:rPr lang="en-US" dirty="0"/>
              <a:t>‘Select Sensor data CSV files’ changed to </a:t>
            </a:r>
          </a:p>
          <a:p>
            <a:pPr lvl="1"/>
            <a:r>
              <a:rPr lang="en-US" dirty="0"/>
              <a:t>Select a sensor data CSV file</a:t>
            </a:r>
          </a:p>
          <a:p>
            <a:r>
              <a:rPr lang="en-US" dirty="0"/>
              <a:t>U</a:t>
            </a:r>
            <a:r>
              <a:rPr lang="en-US" altLang="zh-CN" dirty="0"/>
              <a:t>se a new page to show the analysis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0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454B-D2B6-4A33-89BC-163683DF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page</a:t>
            </a:r>
          </a:p>
        </p:txBody>
      </p:sp>
      <p:pic>
        <p:nvPicPr>
          <p:cNvPr id="5" name="Content Placeholder 4" descr="Map&#10;&#10;Description automatically generated with medium confidence">
            <a:extLst>
              <a:ext uri="{FF2B5EF4-FFF2-40B4-BE49-F238E27FC236}">
                <a16:creationId xmlns:a16="http://schemas.microsoft.com/office/drawing/2014/main" id="{AA15652A-BCAC-4698-B514-17EEF2291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18" y="1763480"/>
            <a:ext cx="6422096" cy="483262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97FDD1-9344-4774-8CAC-FD81CD8F9C29}"/>
              </a:ext>
            </a:extLst>
          </p:cNvPr>
          <p:cNvSpPr/>
          <p:nvPr/>
        </p:nvSpPr>
        <p:spPr>
          <a:xfrm>
            <a:off x="2845294" y="2989077"/>
            <a:ext cx="3164889" cy="1423125"/>
          </a:xfrm>
          <a:prstGeom prst="rect">
            <a:avLst/>
          </a:prstGeom>
          <a:solidFill>
            <a:srgbClr val="92D050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184BF-BF64-482B-A91F-59CC94C86821}"/>
              </a:ext>
            </a:extLst>
          </p:cNvPr>
          <p:cNvSpPr txBox="1"/>
          <p:nvPr/>
        </p:nvSpPr>
        <p:spPr>
          <a:xfrm>
            <a:off x="2845294" y="2989078"/>
            <a:ext cx="309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Missing data: xx% (xxx/xxx recorded data)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9BA75-73D2-4323-A1AA-BB631AD7B7F3}"/>
              </a:ext>
            </a:extLst>
          </p:cNvPr>
          <p:cNvSpPr/>
          <p:nvPr/>
        </p:nvSpPr>
        <p:spPr>
          <a:xfrm>
            <a:off x="2845293" y="2524144"/>
            <a:ext cx="5970233" cy="392142"/>
          </a:xfrm>
          <a:prstGeom prst="rect">
            <a:avLst/>
          </a:prstGeom>
          <a:solidFill>
            <a:schemeClr val="accent4">
              <a:lumMod val="60000"/>
              <a:lumOff val="40000"/>
              <a:alpha val="6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6B134-D93D-4228-87BA-B568FE03BD1D}"/>
              </a:ext>
            </a:extLst>
          </p:cNvPr>
          <p:cNvSpPr txBox="1"/>
          <p:nvPr/>
        </p:nvSpPr>
        <p:spPr>
          <a:xfrm>
            <a:off x="2845293" y="2566326"/>
            <a:ext cx="5792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Evaluation results: (either conclusion)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F1C2AFC-F239-4478-829D-0377413EB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44756"/>
              </p:ext>
            </p:extLst>
          </p:nvPr>
        </p:nvGraphicFramePr>
        <p:xfrm>
          <a:off x="2917332" y="3325707"/>
          <a:ext cx="3020811" cy="102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108">
                  <a:extLst>
                    <a:ext uri="{9D8B030D-6E8A-4147-A177-3AD203B41FA5}">
                      <a16:colId xmlns:a16="http://schemas.microsoft.com/office/drawing/2014/main" val="2543793267"/>
                    </a:ext>
                  </a:extLst>
                </a:gridCol>
                <a:gridCol w="829383">
                  <a:extLst>
                    <a:ext uri="{9D8B030D-6E8A-4147-A177-3AD203B41FA5}">
                      <a16:colId xmlns:a16="http://schemas.microsoft.com/office/drawing/2014/main" val="3902251181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159348805"/>
                    </a:ext>
                  </a:extLst>
                </a:gridCol>
              </a:tblGrid>
              <a:tr h="25199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Peak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Off-peak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7646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r>
                        <a:rPr lang="en-US" sz="1200" dirty="0"/>
                        <a:t>Congested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Xx.xx</a:t>
                      </a:r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Xx.xx</a:t>
                      </a:r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9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Non-congested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Xx.xx</a:t>
                      </a:r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Xx.xx</a:t>
                      </a:r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18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DD398C7-40E4-4A82-86D2-59935972EAD5}"/>
              </a:ext>
            </a:extLst>
          </p:cNvPr>
          <p:cNvSpPr/>
          <p:nvPr/>
        </p:nvSpPr>
        <p:spPr>
          <a:xfrm>
            <a:off x="2845294" y="4441053"/>
            <a:ext cx="3164889" cy="1423125"/>
          </a:xfrm>
          <a:prstGeom prst="rect">
            <a:avLst/>
          </a:prstGeom>
          <a:solidFill>
            <a:srgbClr val="92D050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45791-CE8E-45A5-A745-686831D11D95}"/>
              </a:ext>
            </a:extLst>
          </p:cNvPr>
          <p:cNvSpPr txBox="1"/>
          <p:nvPr/>
        </p:nvSpPr>
        <p:spPr>
          <a:xfrm>
            <a:off x="2845294" y="4441054"/>
            <a:ext cx="309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Faulty data: xx% (xxx/xxx recorded data)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BB57AB83-B295-4FB0-9E85-C467DDD2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3352"/>
              </p:ext>
            </p:extLst>
          </p:nvPr>
        </p:nvGraphicFramePr>
        <p:xfrm>
          <a:off x="2917332" y="4777683"/>
          <a:ext cx="3020811" cy="102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108">
                  <a:extLst>
                    <a:ext uri="{9D8B030D-6E8A-4147-A177-3AD203B41FA5}">
                      <a16:colId xmlns:a16="http://schemas.microsoft.com/office/drawing/2014/main" val="2543793267"/>
                    </a:ext>
                  </a:extLst>
                </a:gridCol>
                <a:gridCol w="829383">
                  <a:extLst>
                    <a:ext uri="{9D8B030D-6E8A-4147-A177-3AD203B41FA5}">
                      <a16:colId xmlns:a16="http://schemas.microsoft.com/office/drawing/2014/main" val="3902251181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159348805"/>
                    </a:ext>
                  </a:extLst>
                </a:gridCol>
              </a:tblGrid>
              <a:tr h="25199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Peak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Off-peak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7646"/>
                  </a:ext>
                </a:extLst>
              </a:tr>
              <a:tr h="289975">
                <a:tc>
                  <a:txBody>
                    <a:bodyPr/>
                    <a:lstStyle/>
                    <a:p>
                      <a:r>
                        <a:rPr lang="en-US" sz="1200" dirty="0"/>
                        <a:t>Congested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Xx.xx</a:t>
                      </a:r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Xx.xx</a:t>
                      </a:r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9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Non-congested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Xx.xx</a:t>
                      </a:r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Xx.xx</a:t>
                      </a:r>
                      <a:r>
                        <a:rPr lang="en-US" sz="12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186"/>
                  </a:ext>
                </a:extLst>
              </a:tr>
            </a:tbl>
          </a:graphicData>
        </a:graphic>
      </p:graphicFrame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1A22E59-0214-4E4C-8E68-094B30B85DCF}"/>
              </a:ext>
            </a:extLst>
          </p:cNvPr>
          <p:cNvSpPr/>
          <p:nvPr/>
        </p:nvSpPr>
        <p:spPr>
          <a:xfrm>
            <a:off x="678402" y="4594671"/>
            <a:ext cx="1523260" cy="1233996"/>
          </a:xfrm>
          <a:prstGeom prst="wedgeRoundRectCallout">
            <a:avLst>
              <a:gd name="adj1" fmla="val 99225"/>
              <a:gd name="adj2" fmla="val -46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includes both stages 2 and 3.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02D98-6B09-4D8B-B2A7-F2EFFBFA2296}"/>
              </a:ext>
            </a:extLst>
          </p:cNvPr>
          <p:cNvCxnSpPr>
            <a:cxnSpLocks/>
          </p:cNvCxnSpPr>
          <p:nvPr/>
        </p:nvCxnSpPr>
        <p:spPr>
          <a:xfrm flipH="1" flipV="1">
            <a:off x="1793289" y="3700639"/>
            <a:ext cx="2574525" cy="89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C3F915-4796-4C9A-92F1-91F7BC57BB92}"/>
              </a:ext>
            </a:extLst>
          </p:cNvPr>
          <p:cNvCxnSpPr>
            <a:cxnSpLocks/>
          </p:cNvCxnSpPr>
          <p:nvPr/>
        </p:nvCxnSpPr>
        <p:spPr>
          <a:xfrm flipH="1">
            <a:off x="1793289" y="3157361"/>
            <a:ext cx="2681057" cy="47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955CE4D-CC6A-4B6C-B9AC-AB2D5FF29232}"/>
              </a:ext>
            </a:extLst>
          </p:cNvPr>
          <p:cNvSpPr/>
          <p:nvPr/>
        </p:nvSpPr>
        <p:spPr>
          <a:xfrm>
            <a:off x="381740" y="2015232"/>
            <a:ext cx="1411549" cy="194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These two numbers might be different since the stages 2 and 3 should not include missing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9965CE-559E-4C2A-A3C8-F151E9A910EE}"/>
              </a:ext>
            </a:extLst>
          </p:cNvPr>
          <p:cNvSpPr/>
          <p:nvPr/>
        </p:nvSpPr>
        <p:spPr>
          <a:xfrm>
            <a:off x="6082221" y="2992052"/>
            <a:ext cx="2733305" cy="2872126"/>
          </a:xfrm>
          <a:prstGeom prst="rect">
            <a:avLst/>
          </a:prstGeom>
          <a:solidFill>
            <a:srgbClr val="FFC000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21ECD-C42A-4710-AC2C-D857D1EEE8CB}"/>
              </a:ext>
            </a:extLst>
          </p:cNvPr>
          <p:cNvSpPr txBox="1"/>
          <p:nvPr/>
        </p:nvSpPr>
        <p:spPr>
          <a:xfrm>
            <a:off x="6063984" y="3020149"/>
            <a:ext cx="283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Intervals with missing or faulty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3626D5-4945-414E-8ABA-5371AFBF80A2}"/>
              </a:ext>
            </a:extLst>
          </p:cNvPr>
          <p:cNvSpPr txBox="1"/>
          <p:nvPr/>
        </p:nvSpPr>
        <p:spPr>
          <a:xfrm>
            <a:off x="6156759" y="3325707"/>
            <a:ext cx="2569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xx/xx/</a:t>
            </a:r>
            <a:r>
              <a:rPr lang="en-US" sz="1200" dirty="0" err="1"/>
              <a:t>xxxx</a:t>
            </a:r>
            <a:r>
              <a:rPr lang="en-US" sz="1200" dirty="0"/>
              <a:t> </a:t>
            </a:r>
            <a:r>
              <a:rPr lang="en-US" sz="1200" dirty="0" err="1"/>
              <a:t>xx:xx</a:t>
            </a:r>
            <a:r>
              <a:rPr lang="en-US" sz="1200" dirty="0"/>
              <a:t>, missing</a:t>
            </a:r>
          </a:p>
          <a:p>
            <a:r>
              <a:rPr lang="en-US" sz="1200" dirty="0"/>
              <a:t>xx/xx/</a:t>
            </a:r>
            <a:r>
              <a:rPr lang="en-US" sz="1200" dirty="0" err="1"/>
              <a:t>xxxx</a:t>
            </a:r>
            <a:r>
              <a:rPr lang="en-US" sz="1200" dirty="0"/>
              <a:t> </a:t>
            </a:r>
            <a:r>
              <a:rPr lang="en-US" sz="1200" dirty="0" err="1"/>
              <a:t>xx:xx</a:t>
            </a:r>
            <a:r>
              <a:rPr lang="en-US" sz="1200" dirty="0"/>
              <a:t>, volume too high</a:t>
            </a:r>
          </a:p>
          <a:p>
            <a:r>
              <a:rPr lang="en-US" sz="1200" dirty="0"/>
              <a:t>xx/xx/</a:t>
            </a:r>
            <a:r>
              <a:rPr lang="en-US" sz="1200" dirty="0" err="1"/>
              <a:t>xxxx</a:t>
            </a:r>
            <a:r>
              <a:rPr lang="en-US" sz="1200" dirty="0"/>
              <a:t> </a:t>
            </a:r>
            <a:r>
              <a:rPr lang="en-US" sz="1200" dirty="0" err="1"/>
              <a:t>xx:xx</a:t>
            </a:r>
            <a:r>
              <a:rPr lang="en-US" sz="1200" dirty="0"/>
              <a:t>, speed too high</a:t>
            </a:r>
          </a:p>
          <a:p>
            <a:r>
              <a:rPr lang="en-US" sz="1200" dirty="0"/>
              <a:t>xx/xx/</a:t>
            </a:r>
            <a:r>
              <a:rPr lang="en-US" sz="1200" dirty="0" err="1"/>
              <a:t>xxxx</a:t>
            </a:r>
            <a:r>
              <a:rPr lang="en-US" sz="1200" dirty="0"/>
              <a:t> </a:t>
            </a:r>
            <a:r>
              <a:rPr lang="en-US" sz="1200" dirty="0" err="1"/>
              <a:t>xx:xx</a:t>
            </a:r>
            <a:r>
              <a:rPr lang="en-US" sz="1200" dirty="0"/>
              <a:t>, violating Q-V relation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D2EF5-92BD-4657-B67F-9A1337708EC0}"/>
              </a:ext>
            </a:extLst>
          </p:cNvPr>
          <p:cNvSpPr/>
          <p:nvPr/>
        </p:nvSpPr>
        <p:spPr>
          <a:xfrm>
            <a:off x="2729979" y="2026419"/>
            <a:ext cx="6165982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Evaluation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539E1-5A31-40FC-9903-36304953F39C}"/>
              </a:ext>
            </a:extLst>
          </p:cNvPr>
          <p:cNvSpPr/>
          <p:nvPr/>
        </p:nvSpPr>
        <p:spPr>
          <a:xfrm>
            <a:off x="2729979" y="2265806"/>
            <a:ext cx="6165982" cy="221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Zone ID: </a:t>
            </a:r>
            <a:r>
              <a:rPr lang="en-US" sz="1200" dirty="0" err="1">
                <a:solidFill>
                  <a:schemeClr val="tx1"/>
                </a:solidFill>
              </a:rPr>
              <a:t>xxxxxx</a:t>
            </a:r>
            <a:r>
              <a:rPr lang="en-US" sz="1200" dirty="0">
                <a:solidFill>
                  <a:schemeClr val="tx1"/>
                </a:solidFill>
              </a:rPr>
              <a:t>, Lane number: xx, Time frame: xx/xx/xx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</a:rPr>
              <a:t>xx:xx-xx</a:t>
            </a:r>
            <a:r>
              <a:rPr lang="en-US" altLang="zh-CN" sz="1200" dirty="0">
                <a:solidFill>
                  <a:schemeClr val="tx1"/>
                </a:solidFill>
              </a:rPr>
              <a:t>/xx/xx </a:t>
            </a:r>
            <a:r>
              <a:rPr lang="en-US" altLang="zh-CN" sz="1200" dirty="0" err="1">
                <a:solidFill>
                  <a:schemeClr val="tx1"/>
                </a:solidFill>
              </a:rPr>
              <a:t>xx:xx</a:t>
            </a:r>
            <a:r>
              <a:rPr lang="en-US" altLang="zh-CN" sz="1200" dirty="0">
                <a:solidFill>
                  <a:schemeClr val="tx1"/>
                </a:solidFill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</a:rPr>
              <a:t>xxxxx</a:t>
            </a:r>
            <a:r>
              <a:rPr lang="en-US" altLang="zh-CN" sz="1200" dirty="0">
                <a:solidFill>
                  <a:schemeClr val="tx1"/>
                </a:solidFill>
              </a:rPr>
              <a:t> recorded data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23D7A4-3DB3-4255-B19A-B03DA4F0C8E8}"/>
              </a:ext>
            </a:extLst>
          </p:cNvPr>
          <p:cNvSpPr/>
          <p:nvPr/>
        </p:nvSpPr>
        <p:spPr>
          <a:xfrm>
            <a:off x="8393837" y="5914013"/>
            <a:ext cx="665825" cy="230819"/>
          </a:xfrm>
          <a:prstGeom prst="rect">
            <a:avLst/>
          </a:prstGeom>
          <a:solidFill>
            <a:srgbClr val="068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4726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295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Changes to be made</vt:lpstr>
      <vt:lpstr>Evaluation results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to be made</dc:title>
  <dc:creator>Yao Cheng</dc:creator>
  <cp:lastModifiedBy>Yao Cheng</cp:lastModifiedBy>
  <cp:revision>5</cp:revision>
  <dcterms:created xsi:type="dcterms:W3CDTF">2022-04-26T14:46:17Z</dcterms:created>
  <dcterms:modified xsi:type="dcterms:W3CDTF">2022-04-27T17:43:55Z</dcterms:modified>
</cp:coreProperties>
</file>