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3"/>
  </p:sldMasterIdLst>
  <p:notesMasterIdLst>
    <p:notesMasterId r:id="rId20"/>
  </p:notesMasterIdLst>
  <p:sldIdLst>
    <p:sldId id="256" r:id="rId4"/>
    <p:sldId id="280" r:id="rId5"/>
    <p:sldId id="260" r:id="rId6"/>
    <p:sldId id="261" r:id="rId7"/>
    <p:sldId id="263" r:id="rId8"/>
    <p:sldId id="284" r:id="rId9"/>
    <p:sldId id="282" r:id="rId10"/>
    <p:sldId id="283" r:id="rId11"/>
    <p:sldId id="287" r:id="rId12"/>
    <p:sldId id="285" r:id="rId13"/>
    <p:sldId id="286" r:id="rId14"/>
    <p:sldId id="268" r:id="rId15"/>
    <p:sldId id="279" r:id="rId16"/>
    <p:sldId id="281" r:id="rId17"/>
    <p:sldId id="262" r:id="rId18"/>
    <p:sldId id="278" r:id="rId19"/>
  </p:sldIdLst>
  <p:sldSz cx="12192000" cy="6858000"/>
  <p:notesSz cx="6858000" cy="9144000"/>
  <p:embeddedFontLst>
    <p:embeddedFont>
      <p:font typeface="Gentona Book" panose="00000500000000000000" pitchFamily="50" charset="0"/>
      <p:regular r:id="rId21"/>
      <p:bold r:id="rId22"/>
    </p:embeddedFont>
    <p:embeddedFont>
      <p:font typeface="Fira Sans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92AE12-B79B-4A9E-A761-567ADA26106F}">
          <p14:sldIdLst>
            <p14:sldId id="256"/>
            <p14:sldId id="280"/>
            <p14:sldId id="260"/>
          </p14:sldIdLst>
        </p14:section>
        <p14:section name="1. What is Leaflet" id="{A29D95ED-6A25-42FF-AF0F-0F811CD86294}">
          <p14:sldIdLst>
            <p14:sldId id="261"/>
            <p14:sldId id="263"/>
            <p14:sldId id="284"/>
            <p14:sldId id="282"/>
            <p14:sldId id="283"/>
            <p14:sldId id="287"/>
            <p14:sldId id="285"/>
            <p14:sldId id="286"/>
            <p14:sldId id="268"/>
            <p14:sldId id="279"/>
            <p14:sldId id="281"/>
          </p14:sldIdLst>
        </p14:section>
        <p14:section name="4. Wrap up and Questions" id="{0733568B-6884-4F81-883F-38D9E6A887B9}">
          <p14:sldIdLst>
            <p14:sldId id="262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1CDFE"/>
    <a:srgbClr val="404040"/>
    <a:srgbClr val="E93479"/>
    <a:srgbClr val="451C62"/>
    <a:srgbClr val="FFFFFF"/>
    <a:srgbClr val="595959"/>
    <a:srgbClr val="08060A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395" autoAdjust="0"/>
  </p:normalViewPr>
  <p:slideViewPr>
    <p:cSldViewPr snapToGrid="0">
      <p:cViewPr>
        <p:scale>
          <a:sx n="95" d="100"/>
          <a:sy n="95" d="100"/>
        </p:scale>
        <p:origin x="1050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3" Type="http://schemas.openxmlformats.org/officeDocument/2006/relationships/slideMaster" Target="slideMasters/slideMaster1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18A93-6E15-4905-AF0B-B95FE3D98C1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F6C93-976F-4AE9-BF90-74E6C805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6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F6C93-976F-4AE9-BF90-74E6C8052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F6C93-976F-4AE9-BF90-74E6C8052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42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F6C93-976F-4AE9-BF90-74E6C80527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0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F6C93-976F-4AE9-BF90-74E6C8052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9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F6C93-976F-4AE9-BF90-74E6C80527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10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F6C93-976F-4AE9-BF90-74E6C80527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F6C93-976F-4AE9-BF90-74E6C80527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1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dataservices.library.jhu.edu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hyperlink" Target="https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F2032EC2-48EB-4D72-9687-77A0F83638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0507" y="790293"/>
            <a:ext cx="4849218" cy="32318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C13767C-44AB-47A2-8E5C-3455997A5CDB}"/>
              </a:ext>
            </a:extLst>
          </p:cNvPr>
          <p:cNvGrpSpPr/>
          <p:nvPr/>
        </p:nvGrpSpPr>
        <p:grpSpPr>
          <a:xfrm>
            <a:off x="472275" y="3858084"/>
            <a:ext cx="3248867" cy="1394320"/>
            <a:chOff x="472275" y="4193364"/>
            <a:chExt cx="3248867" cy="139432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6A98F42-ED17-485A-AD88-F28E39E43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474439" y="4302510"/>
              <a:ext cx="272156" cy="280936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B888C9-5899-459F-972F-F42024BE3B27}"/>
                </a:ext>
              </a:extLst>
            </p:cNvPr>
            <p:cNvSpPr/>
            <p:nvPr/>
          </p:nvSpPr>
          <p:spPr>
            <a:xfrm>
              <a:off x="764883" y="4193364"/>
              <a:ext cx="2956259" cy="4237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github.com/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jhu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-data-services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A84F6323-E785-427B-90D8-4CCD25C0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2275" y="5275739"/>
              <a:ext cx="274320" cy="27432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2DFD76-8198-4453-A73E-BD5BDC5107F0}"/>
                </a:ext>
              </a:extLst>
            </p:cNvPr>
            <p:cNvSpPr/>
            <p:nvPr/>
          </p:nvSpPr>
          <p:spPr>
            <a:xfrm>
              <a:off x="764883" y="5163978"/>
              <a:ext cx="2257349" cy="4237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dataservices@jhu.edu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032A031F-A881-42F8-83E5-E5EBC789B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2275" y="4792432"/>
              <a:ext cx="274320" cy="27432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81DFE5-6AE3-4A9C-A5BA-9481243BE4B1}"/>
                </a:ext>
              </a:extLst>
            </p:cNvPr>
            <p:cNvSpPr/>
            <p:nvPr/>
          </p:nvSpPr>
          <p:spPr>
            <a:xfrm>
              <a:off x="764883" y="4674629"/>
              <a:ext cx="2752677" cy="4237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dataservices.library.jhu.edu</a:t>
              </a:r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D5B532C3-3D46-4667-AE8A-1A60E0DAEA1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275" y="6061564"/>
            <a:ext cx="1149434" cy="402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0F4965-A8F3-47EE-8F85-EA2D2C15775D}"/>
              </a:ext>
            </a:extLst>
          </p:cNvPr>
          <p:cNvSpPr/>
          <p:nvPr userDrawn="1"/>
        </p:nvSpPr>
        <p:spPr>
          <a:xfrm>
            <a:off x="1621709" y="6061564"/>
            <a:ext cx="56630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595959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These materials are licensed under a Creative Commons 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Attribution-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NonCommercial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000" dirty="0">
                <a:solidFill>
                  <a:srgbClr val="595959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,</a:t>
            </a:r>
            <a:r>
              <a:rPr lang="en-US" sz="1000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1000" dirty="0">
                <a:solidFill>
                  <a:srgbClr val="595959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attributable to 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hlinkClick r:id="rId1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Data Services</a:t>
            </a:r>
            <a:r>
              <a:rPr lang="en-US" sz="1000" dirty="0">
                <a:solidFill>
                  <a:srgbClr val="595959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, Johns Hopkins University.</a:t>
            </a:r>
          </a:p>
        </p:txBody>
      </p:sp>
    </p:spTree>
    <p:extLst>
      <p:ext uri="{BB962C8B-B14F-4D97-AF65-F5344CB8AC3E}">
        <p14:creationId xmlns:p14="http://schemas.microsoft.com/office/powerpoint/2010/main" val="38823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2C3775-725F-473D-84D8-0AB5106A64EE}"/>
              </a:ext>
            </a:extLst>
          </p:cNvPr>
          <p:cNvSpPr txBox="1"/>
          <p:nvPr userDrawn="1"/>
        </p:nvSpPr>
        <p:spPr>
          <a:xfrm>
            <a:off x="472275" y="328649"/>
            <a:ext cx="4737259" cy="1085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JHU Data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8A76F-D669-41B4-9A71-790348989A96}"/>
              </a:ext>
            </a:extLst>
          </p:cNvPr>
          <p:cNvSpPr txBox="1"/>
          <p:nvPr userDrawn="1"/>
        </p:nvSpPr>
        <p:spPr>
          <a:xfrm>
            <a:off x="472275" y="2225187"/>
            <a:ext cx="936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>
                <a:solidFill>
                  <a:srgbClr val="404040"/>
                </a:solidFill>
              </a:rPr>
              <a:t>WE HELP FACULTY, RESEARCHERS AND STUDENTS:</a:t>
            </a:r>
          </a:p>
        </p:txBody>
      </p:sp>
      <p:pic>
        <p:nvPicPr>
          <p:cNvPr id="5" name="Graphic 12">
            <a:extLst>
              <a:ext uri="{FF2B5EF4-FFF2-40B4-BE49-F238E27FC236}">
                <a16:creationId xmlns:a16="http://schemas.microsoft.com/office/drawing/2014/main" id="{09117087-D7FF-448F-A29B-A7A66FC27E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" y="3497581"/>
            <a:ext cx="12191993" cy="185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3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Data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D36527-F074-49E7-A134-1F491FE798C1}"/>
              </a:ext>
            </a:extLst>
          </p:cNvPr>
          <p:cNvSpPr/>
          <p:nvPr userDrawn="1"/>
        </p:nvSpPr>
        <p:spPr>
          <a:xfrm>
            <a:off x="0" y="0"/>
            <a:ext cx="12192000" cy="1397721"/>
          </a:xfrm>
          <a:prstGeom prst="rect">
            <a:avLst/>
          </a:prstGeom>
          <a:solidFill>
            <a:srgbClr val="451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8A76F-D669-41B4-9A71-790348989A96}"/>
              </a:ext>
            </a:extLst>
          </p:cNvPr>
          <p:cNvSpPr txBox="1"/>
          <p:nvPr userDrawn="1"/>
        </p:nvSpPr>
        <p:spPr>
          <a:xfrm>
            <a:off x="472275" y="2225187"/>
            <a:ext cx="936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>
                <a:solidFill>
                  <a:srgbClr val="404040"/>
                </a:solidFill>
              </a:rPr>
              <a:t>WE HELP FACULTY, RESEARCHERS AND STUDENTS: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09117087-D7FF-448F-A29B-A7A66FC27E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" y="3497581"/>
            <a:ext cx="12191993" cy="185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9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D36527-F074-49E7-A134-1F491FE798C1}"/>
              </a:ext>
            </a:extLst>
          </p:cNvPr>
          <p:cNvSpPr/>
          <p:nvPr userDrawn="1"/>
        </p:nvSpPr>
        <p:spPr>
          <a:xfrm>
            <a:off x="0" y="0"/>
            <a:ext cx="12192000" cy="1397721"/>
          </a:xfrm>
          <a:prstGeom prst="rect">
            <a:avLst/>
          </a:prstGeom>
          <a:solidFill>
            <a:srgbClr val="451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68831-E64F-4066-9A2E-07FBD1DF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46" y="191029"/>
            <a:ext cx="10515600" cy="1015663"/>
          </a:xfrm>
        </p:spPr>
        <p:txBody>
          <a:bodyPr/>
          <a:lstStyle>
            <a:lvl1pPr>
              <a:defRPr sz="6000" b="1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8CC6F-FE2D-4126-983A-8D47893E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ntona Book" panose="00000500000000000000" pitchFamily="50" charset="0"/>
                <a:ea typeface="Gentona Book" panose="00000500000000000000" pitchFamily="50" charset="0"/>
                <a:cs typeface="Calibri" panose="020F0502020204030204" pitchFamily="34" charset="0"/>
              </a:defRPr>
            </a:lvl1pPr>
            <a:lvl2pPr>
              <a:defRPr>
                <a:latin typeface="Gentona Book" panose="00000500000000000000" pitchFamily="50" charset="0"/>
                <a:ea typeface="Gentona Book" panose="00000500000000000000" pitchFamily="50" charset="0"/>
                <a:cs typeface="Calibri" panose="020F0502020204030204" pitchFamily="34" charset="0"/>
              </a:defRPr>
            </a:lvl2pPr>
            <a:lvl3pPr>
              <a:defRPr>
                <a:latin typeface="Gentona Book" panose="00000500000000000000" pitchFamily="50" charset="0"/>
                <a:ea typeface="Gentona Book" panose="00000500000000000000" pitchFamily="50" charset="0"/>
                <a:cs typeface="Calibri" panose="020F0502020204030204" pitchFamily="34" charset="0"/>
              </a:defRPr>
            </a:lvl3pPr>
            <a:lvl4pPr>
              <a:defRPr>
                <a:latin typeface="Gentona Book" panose="00000500000000000000" pitchFamily="50" charset="0"/>
                <a:ea typeface="Gentona Book" panose="00000500000000000000" pitchFamily="50" charset="0"/>
                <a:cs typeface="Calibri" panose="020F0502020204030204" pitchFamily="34" charset="0"/>
              </a:defRPr>
            </a:lvl4pPr>
            <a:lvl5pPr>
              <a:defRPr>
                <a:latin typeface="Gentona Book" panose="00000500000000000000" pitchFamily="50" charset="0"/>
                <a:ea typeface="Gentona Book" panose="00000500000000000000" pitchFamily="50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720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B9E9-C8EA-48F1-892D-57B2330F1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A6D2E-A313-4029-8F77-A1B20E6CB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36527-F074-49E7-A134-1F491FE798C1}"/>
              </a:ext>
            </a:extLst>
          </p:cNvPr>
          <p:cNvSpPr/>
          <p:nvPr userDrawn="1"/>
        </p:nvSpPr>
        <p:spPr>
          <a:xfrm>
            <a:off x="0" y="0"/>
            <a:ext cx="12192000" cy="1397721"/>
          </a:xfrm>
          <a:prstGeom prst="rect">
            <a:avLst/>
          </a:prstGeom>
          <a:solidFill>
            <a:srgbClr val="451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968831-E64F-4066-9A2E-07FBD1DF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46" y="191029"/>
            <a:ext cx="10515600" cy="1015663"/>
          </a:xfrm>
        </p:spPr>
        <p:txBody>
          <a:bodyPr/>
          <a:lstStyle>
            <a:lvl1pPr>
              <a:defRPr sz="6000" b="1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852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86C75-CB2D-4C5A-BE2F-693F5A773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13C8-46FB-4ED6-AD3B-A9A462EC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B6EA0-040F-4D5C-AF08-2C735C6B7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4626C-D1B6-4063-89A3-E8E35500F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D36527-F074-49E7-A134-1F491FE798C1}"/>
              </a:ext>
            </a:extLst>
          </p:cNvPr>
          <p:cNvSpPr/>
          <p:nvPr userDrawn="1"/>
        </p:nvSpPr>
        <p:spPr>
          <a:xfrm>
            <a:off x="0" y="0"/>
            <a:ext cx="12192000" cy="1397721"/>
          </a:xfrm>
          <a:prstGeom prst="rect">
            <a:avLst/>
          </a:prstGeom>
          <a:solidFill>
            <a:srgbClr val="451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968831-E64F-4066-9A2E-07FBD1DF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46" y="191029"/>
            <a:ext cx="10515600" cy="1015663"/>
          </a:xfrm>
        </p:spPr>
        <p:txBody>
          <a:bodyPr/>
          <a:lstStyle>
            <a:lvl1pPr>
              <a:defRPr sz="6000" b="1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26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68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A134BB-1618-49A8-8808-9795A839970B}"/>
              </a:ext>
            </a:extLst>
          </p:cNvPr>
          <p:cNvSpPr/>
          <p:nvPr userDrawn="1"/>
        </p:nvSpPr>
        <p:spPr>
          <a:xfrm>
            <a:off x="0" y="0"/>
            <a:ext cx="12192000" cy="6758940"/>
          </a:xfrm>
          <a:prstGeom prst="rect">
            <a:avLst/>
          </a:prstGeom>
          <a:solidFill>
            <a:srgbClr val="451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68962" y="1872342"/>
            <a:ext cx="10084838" cy="1325563"/>
          </a:xfrm>
        </p:spPr>
        <p:txBody>
          <a:bodyPr>
            <a:noAutofit/>
          </a:bodyPr>
          <a:lstStyle>
            <a:lvl1pPr>
              <a:defRPr sz="8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646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A9F5F-C148-4655-90D8-45D2997C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FB9E5-C8A2-4B6A-B3C9-FCEC8F431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09DE4D-4376-4485-8F1A-400DBD97A2FB}"/>
              </a:ext>
            </a:extLst>
          </p:cNvPr>
          <p:cNvGrpSpPr/>
          <p:nvPr userDrawn="1"/>
        </p:nvGrpSpPr>
        <p:grpSpPr>
          <a:xfrm>
            <a:off x="0" y="6758940"/>
            <a:ext cx="12192000" cy="99060"/>
            <a:chOff x="0" y="6592824"/>
            <a:chExt cx="12192000" cy="265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C91823-7432-4528-9429-92C9881F32F6}"/>
                </a:ext>
              </a:extLst>
            </p:cNvPr>
            <p:cNvSpPr/>
            <p:nvPr/>
          </p:nvSpPr>
          <p:spPr>
            <a:xfrm>
              <a:off x="3084576" y="6592824"/>
              <a:ext cx="9107424" cy="265176"/>
            </a:xfrm>
            <a:prstGeom prst="rect">
              <a:avLst/>
            </a:prstGeom>
            <a:solidFill>
              <a:srgbClr val="451C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4026E2-4115-48F0-BC35-F6CEE9EB4EAC}"/>
                </a:ext>
              </a:extLst>
            </p:cNvPr>
            <p:cNvSpPr/>
            <p:nvPr/>
          </p:nvSpPr>
          <p:spPr>
            <a:xfrm>
              <a:off x="0" y="6592824"/>
              <a:ext cx="1542288" cy="265176"/>
            </a:xfrm>
            <a:prstGeom prst="rect">
              <a:avLst/>
            </a:prstGeom>
            <a:solidFill>
              <a:srgbClr val="E93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49B379-EF2C-4D95-B8A4-CCD125843C00}"/>
                </a:ext>
              </a:extLst>
            </p:cNvPr>
            <p:cNvSpPr/>
            <p:nvPr/>
          </p:nvSpPr>
          <p:spPr>
            <a:xfrm>
              <a:off x="1539240" y="6592824"/>
              <a:ext cx="1545336" cy="265176"/>
            </a:xfrm>
            <a:prstGeom prst="rect">
              <a:avLst/>
            </a:prstGeom>
            <a:solidFill>
              <a:srgbClr val="01CD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052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50" r:id="rId4"/>
    <p:sldLayoutId id="2147483652" r:id="rId5"/>
    <p:sldLayoutId id="2147483653" r:id="rId6"/>
    <p:sldLayoutId id="2147483655" r:id="rId7"/>
    <p:sldLayoutId id="214748366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04040"/>
          </a:solidFill>
          <a:latin typeface="Fira Sans" panose="020B0503050000020004" pitchFamily="34" charset="0"/>
          <a:ea typeface="Fira Sans" panose="020B05030500000200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2800" kern="1200">
          <a:solidFill>
            <a:srgbClr val="404040"/>
          </a:solidFill>
          <a:latin typeface="Gentona Book" panose="00000500000000000000" pitchFamily="50" charset="0"/>
          <a:ea typeface="Fira Sans" panose="020B05030500000200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Gentona Book" panose="00000500000000000000" pitchFamily="50" charset="0"/>
          <a:ea typeface="Fira Sans" panose="020B05030500000200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Gentona Book" panose="00000500000000000000" pitchFamily="50" charset="0"/>
          <a:ea typeface="Fira Sans" panose="020B05030500000200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1800" kern="1200">
          <a:solidFill>
            <a:srgbClr val="404040"/>
          </a:solidFill>
          <a:latin typeface="Gentona Book" panose="00000500000000000000" pitchFamily="50" charset="0"/>
          <a:ea typeface="Fira Sans" panose="020B05030500000200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1800" kern="1200">
          <a:solidFill>
            <a:srgbClr val="404040"/>
          </a:solidFill>
          <a:latin typeface="Gentona Book" panose="00000500000000000000" pitchFamily="50" charset="0"/>
          <a:ea typeface="Fira Sans" panose="020B050305000002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ndsondataviz.org/" TargetMode="External"/><Relationship Id="rId2" Type="http://schemas.openxmlformats.org/officeDocument/2006/relationships/hyperlink" Target="https://leafletjs.com/examples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studio.github.io/leaflet/" TargetMode="External"/><Relationship Id="rId4" Type="http://schemas.openxmlformats.org/officeDocument/2006/relationships/hyperlink" Target="https://tomik23.github.io/leaflet-examples/#01.simple-ma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it.ly/data-bytes-survey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bit.ly/data-byt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leafl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hyperlink" Target="https://developers.arcgis.com/esri-leafle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hyperlink" Target="https://leafletjs.com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53B17D-A344-47AF-9C03-4CF62B98A58E}"/>
              </a:ext>
            </a:extLst>
          </p:cNvPr>
          <p:cNvSpPr txBox="1"/>
          <p:nvPr/>
        </p:nvSpPr>
        <p:spPr>
          <a:xfrm>
            <a:off x="472275" y="328649"/>
            <a:ext cx="43027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smtClean="0">
                <a:solidFill>
                  <a:srgbClr val="40404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Introduction to </a:t>
            </a:r>
            <a:br>
              <a:rPr lang="en-US" sz="4500" b="1" dirty="0" smtClean="0">
                <a:solidFill>
                  <a:srgbClr val="40404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</a:br>
            <a:r>
              <a:rPr lang="en-US" sz="4500" b="1" dirty="0" smtClean="0">
                <a:solidFill>
                  <a:srgbClr val="40404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Leaflet</a:t>
            </a:r>
            <a:endParaRPr lang="en-US" sz="4500" b="1" dirty="0">
              <a:solidFill>
                <a:srgbClr val="404040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2B7999-77D4-479C-A6D3-C76EB39F5350}"/>
              </a:ext>
            </a:extLst>
          </p:cNvPr>
          <p:cNvSpPr/>
          <p:nvPr/>
        </p:nvSpPr>
        <p:spPr>
          <a:xfrm>
            <a:off x="472275" y="2043196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Calibri" panose="020F0502020204030204" pitchFamily="34" charset="0"/>
              </a:rPr>
              <a:t>Reina Chano Murray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Calibri" panose="020F0502020204030204" pitchFamily="34" charset="0"/>
              </a:rPr>
              <a:t>JHU Data Services</a:t>
            </a:r>
          </a:p>
        </p:txBody>
      </p:sp>
      <p:pic>
        <p:nvPicPr>
          <p:cNvPr id="1026" name="Picture 2" descr="Leaf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528" y="6127845"/>
            <a:ext cx="1798777" cy="4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956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does Leaflet NOT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8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600" dirty="0" smtClean="0"/>
              <a:t>Does NOT provide data – you provide the data!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600" dirty="0" smtClean="0"/>
              <a:t>Is NOT a GIS replacement – not a system to manage, clean and analyze spatial data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sz="3200" dirty="0" smtClean="0"/>
              <a:t>Can be used together with GIS (Mapbox, Carto, Esri) 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endParaRPr lang="en-US" b="1" dirty="0"/>
          </a:p>
        </p:txBody>
      </p:sp>
      <p:pic>
        <p:nvPicPr>
          <p:cNvPr id="6" name="Picture 2" descr="Leaf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528" y="6127845"/>
            <a:ext cx="1798777" cy="4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913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 to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8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600" dirty="0" smtClean="0"/>
              <a:t>Basic knowledge of HTML &amp; CSS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600" dirty="0" smtClean="0"/>
              <a:t>Basic knowledge of </a:t>
            </a:r>
            <a:r>
              <a:rPr lang="en-US" sz="3600" dirty="0" err="1" smtClean="0"/>
              <a:t>Javascript</a:t>
            </a:r>
            <a:endParaRPr lang="en-US" sz="36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600" dirty="0" smtClean="0"/>
              <a:t>…or the willingness to learn and tinker around</a:t>
            </a:r>
            <a:endParaRPr lang="en-US" dirty="0" smtClean="0"/>
          </a:p>
          <a:p>
            <a:pPr>
              <a:spcBef>
                <a:spcPts val="2400"/>
              </a:spcBef>
            </a:pPr>
            <a:endParaRPr lang="en-US" b="1" dirty="0"/>
          </a:p>
        </p:txBody>
      </p:sp>
      <p:pic>
        <p:nvPicPr>
          <p:cNvPr id="6" name="Picture 2" descr="Leaf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528" y="6127845"/>
            <a:ext cx="1798777" cy="4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11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start?</a:t>
            </a:r>
            <a:br>
              <a:rPr lang="en-US" dirty="0"/>
            </a:br>
            <a:r>
              <a:rPr lang="en-US" sz="20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93788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We’ll Cover</a:t>
            </a:r>
          </a:p>
          <a:p>
            <a:r>
              <a:rPr lang="en-US" dirty="0" smtClean="0"/>
              <a:t>Creating a base HTML file</a:t>
            </a:r>
          </a:p>
          <a:p>
            <a:r>
              <a:rPr lang="en-US" dirty="0" smtClean="0"/>
              <a:t>Referencing Leaflet CSS and Leaflet JavaScript into HTML file</a:t>
            </a:r>
          </a:p>
          <a:p>
            <a:r>
              <a:rPr lang="en-US" dirty="0" smtClean="0"/>
              <a:t>Creating a Map div (division) element</a:t>
            </a:r>
          </a:p>
          <a:p>
            <a:r>
              <a:rPr lang="en-US" dirty="0" smtClean="0"/>
              <a:t>Initializing Map</a:t>
            </a:r>
          </a:p>
          <a:p>
            <a:r>
              <a:rPr lang="en-US" smtClean="0"/>
              <a:t>Adding Layers </a:t>
            </a:r>
            <a:r>
              <a:rPr lang="en-US" dirty="0" smtClean="0"/>
              <a:t>and Data to Map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4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to Keep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leafletjs.com/examples.html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https://handsondataviz.org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https://tomik23.github.io/leaflet-examples/#</a:t>
            </a:r>
            <a:r>
              <a:rPr lang="en-US" dirty="0" smtClean="0">
                <a:hlinkClick r:id="rId4"/>
              </a:rPr>
              <a:t>01.simple-map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://rstudio.github.io/leaflet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1E2853F1-C0B1-41C4-981E-A0299E8798A8}"/>
              </a:ext>
            </a:extLst>
          </p:cNvPr>
          <p:cNvSpPr/>
          <p:nvPr/>
        </p:nvSpPr>
        <p:spPr>
          <a:xfrm>
            <a:off x="9293605" y="1354913"/>
            <a:ext cx="2898395" cy="5401487"/>
          </a:xfrm>
          <a:prstGeom prst="rect">
            <a:avLst/>
          </a:prstGeom>
          <a:solidFill>
            <a:srgbClr val="451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D36527-F074-49E7-A134-1F491FE798C1}"/>
              </a:ext>
            </a:extLst>
          </p:cNvPr>
          <p:cNvSpPr/>
          <p:nvPr/>
        </p:nvSpPr>
        <p:spPr>
          <a:xfrm>
            <a:off x="0" y="0"/>
            <a:ext cx="12192000" cy="1397721"/>
          </a:xfrm>
          <a:prstGeom prst="rect">
            <a:avLst/>
          </a:prstGeom>
          <a:solidFill>
            <a:srgbClr val="451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5DAFE-4D16-472C-95CC-7B4164F5BD02}"/>
              </a:ext>
            </a:extLst>
          </p:cNvPr>
          <p:cNvSpPr txBox="1"/>
          <p:nvPr/>
        </p:nvSpPr>
        <p:spPr>
          <a:xfrm>
            <a:off x="278476" y="202604"/>
            <a:ext cx="10757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Fall 2022 Data Bytes Schedule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1C21C7-EC9A-4FC5-82A0-E4AC5481CE4B}"/>
              </a:ext>
            </a:extLst>
          </p:cNvPr>
          <p:cNvSpPr/>
          <p:nvPr/>
        </p:nvSpPr>
        <p:spPr>
          <a:xfrm>
            <a:off x="9526106" y="3756925"/>
            <a:ext cx="275101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Thank you </a:t>
            </a:r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for attending!</a:t>
            </a:r>
            <a:br>
              <a:rPr lang="en-US" sz="2800" b="1" dirty="0">
                <a:solidFill>
                  <a:schemeClr val="bg1">
                    <a:lumMod val="9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</a:b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</a:p>
          <a:p>
            <a:r>
              <a:rPr lang="en-US" sz="2300" b="1" dirty="0">
                <a:solidFill>
                  <a:schemeClr val="bg1">
                    <a:lumMod val="9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Please complete our survey at:</a:t>
            </a:r>
          </a:p>
          <a:p>
            <a:r>
              <a:rPr lang="en-US" sz="2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bit.ly/data-bytes-survey </a:t>
            </a:r>
            <a:r>
              <a:rPr lang="en-US" sz="2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8625084-1835-41FC-991A-1D9B55FC2C1F}"/>
              </a:ext>
            </a:extLst>
          </p:cNvPr>
          <p:cNvSpPr/>
          <p:nvPr/>
        </p:nvSpPr>
        <p:spPr>
          <a:xfrm>
            <a:off x="1508" y="1354268"/>
            <a:ext cx="9408499" cy="5404126"/>
          </a:xfrm>
          <a:prstGeom prst="round1Rect">
            <a:avLst>
              <a:gd name="adj" fmla="val 41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C0E7FF-5A22-4EA7-8D2E-B16CCDC04EB4}"/>
              </a:ext>
            </a:extLst>
          </p:cNvPr>
          <p:cNvGrpSpPr/>
          <p:nvPr/>
        </p:nvGrpSpPr>
        <p:grpSpPr>
          <a:xfrm>
            <a:off x="375724" y="2368715"/>
            <a:ext cx="4108375" cy="808172"/>
            <a:chOff x="755374" y="2336820"/>
            <a:chExt cx="4108375" cy="8081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6C054F-75AD-423E-9BBD-E089BF7C5D4A}"/>
                </a:ext>
              </a:extLst>
            </p:cNvPr>
            <p:cNvSpPr/>
            <p:nvPr/>
          </p:nvSpPr>
          <p:spPr>
            <a:xfrm>
              <a:off x="759740" y="2336820"/>
              <a:ext cx="41040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Finding Maps and Map Data</a:t>
              </a: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4D6571-A8FD-4CA0-806D-DE7EFFF537F3}"/>
                </a:ext>
              </a:extLst>
            </p:cNvPr>
            <p:cNvSpPr/>
            <p:nvPr/>
          </p:nvSpPr>
          <p:spPr>
            <a:xfrm>
              <a:off x="755374" y="2744882"/>
              <a:ext cx="120257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Sept 12</a:t>
              </a:r>
              <a:r>
                <a:rPr lang="en-US" sz="2000" b="1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th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2F850BD-645A-4298-8F02-ED24F23DB8D6}"/>
              </a:ext>
            </a:extLst>
          </p:cNvPr>
          <p:cNvSpPr/>
          <p:nvPr/>
        </p:nvSpPr>
        <p:spPr>
          <a:xfrm>
            <a:off x="268895" y="1646106"/>
            <a:ext cx="118135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All sessions are on Mondays from 12 to 1 pm. </a:t>
            </a:r>
          </a:p>
          <a:p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388368-43EC-4F77-8D1D-916765E978DF}"/>
              </a:ext>
            </a:extLst>
          </p:cNvPr>
          <p:cNvGrpSpPr/>
          <p:nvPr/>
        </p:nvGrpSpPr>
        <p:grpSpPr>
          <a:xfrm>
            <a:off x="375724" y="3360693"/>
            <a:ext cx="3316491" cy="802176"/>
            <a:chOff x="755374" y="3211424"/>
            <a:chExt cx="3316491" cy="80217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502981-E084-4844-AE09-BF3E52C1E164}"/>
                </a:ext>
              </a:extLst>
            </p:cNvPr>
            <p:cNvSpPr/>
            <p:nvPr/>
          </p:nvSpPr>
          <p:spPr>
            <a:xfrm>
              <a:off x="759740" y="3211424"/>
              <a:ext cx="33121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Choosing a Python IDE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3D3056-EF2A-48F9-9D40-8E48842536E0}"/>
                </a:ext>
              </a:extLst>
            </p:cNvPr>
            <p:cNvSpPr/>
            <p:nvPr/>
          </p:nvSpPr>
          <p:spPr>
            <a:xfrm>
              <a:off x="755374" y="3613490"/>
              <a:ext cx="12137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Sept 19</a:t>
              </a:r>
              <a:r>
                <a:rPr lang="en-US" sz="2000" b="1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th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0A85DE-9FCB-4483-8EBE-D8C397BAED54}"/>
              </a:ext>
            </a:extLst>
          </p:cNvPr>
          <p:cNvGrpSpPr/>
          <p:nvPr/>
        </p:nvGrpSpPr>
        <p:grpSpPr>
          <a:xfrm>
            <a:off x="375723" y="4334433"/>
            <a:ext cx="3617857" cy="1142687"/>
            <a:chOff x="755373" y="4086028"/>
            <a:chExt cx="3617857" cy="11426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5AF711-2456-4002-AB7B-23668C25BC83}"/>
                </a:ext>
              </a:extLst>
            </p:cNvPr>
            <p:cNvSpPr/>
            <p:nvPr/>
          </p:nvSpPr>
          <p:spPr>
            <a:xfrm>
              <a:off x="759740" y="4086028"/>
              <a:ext cx="361349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Creating Infographics in </a:t>
              </a:r>
            </a:p>
            <a:p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Business Analyst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CF336B-DEB5-4492-9BDA-CED5C46D7142}"/>
                </a:ext>
              </a:extLst>
            </p:cNvPr>
            <p:cNvSpPr/>
            <p:nvPr/>
          </p:nvSpPr>
          <p:spPr>
            <a:xfrm>
              <a:off x="755373" y="4828605"/>
              <a:ext cx="12282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Sept 26</a:t>
              </a:r>
              <a:r>
                <a:rPr lang="en-US" sz="2000" b="1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th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7163C91-4D81-46A0-83AD-2F9F57AA18AD}"/>
              </a:ext>
            </a:extLst>
          </p:cNvPr>
          <p:cNvGrpSpPr/>
          <p:nvPr/>
        </p:nvGrpSpPr>
        <p:grpSpPr>
          <a:xfrm>
            <a:off x="375723" y="5659202"/>
            <a:ext cx="4247836" cy="787771"/>
            <a:chOff x="755373" y="5329963"/>
            <a:chExt cx="4247836" cy="7877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A89BA-38FF-4797-9497-10CD69D248CA}"/>
                </a:ext>
              </a:extLst>
            </p:cNvPr>
            <p:cNvSpPr/>
            <p:nvPr/>
          </p:nvSpPr>
          <p:spPr>
            <a:xfrm>
              <a:off x="759740" y="5329963"/>
              <a:ext cx="42434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Debugging your Python Code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7E1C34-6FB8-49F9-B951-E60B4EFFE1F4}"/>
                </a:ext>
              </a:extLst>
            </p:cNvPr>
            <p:cNvSpPr/>
            <p:nvPr/>
          </p:nvSpPr>
          <p:spPr>
            <a:xfrm>
              <a:off x="755373" y="5717624"/>
              <a:ext cx="10102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Oct 3</a:t>
              </a:r>
              <a:r>
                <a:rPr lang="en-US" sz="2000" b="1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rd</a:t>
              </a: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 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CEC3AC-DFD5-468E-9069-852CEA4D94C7}"/>
              </a:ext>
            </a:extLst>
          </p:cNvPr>
          <p:cNvGrpSpPr/>
          <p:nvPr/>
        </p:nvGrpSpPr>
        <p:grpSpPr>
          <a:xfrm>
            <a:off x="4862121" y="3373469"/>
            <a:ext cx="3369833" cy="776625"/>
            <a:chOff x="5241771" y="3211533"/>
            <a:chExt cx="3369833" cy="7766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8A0569-CDCF-42FF-A5F4-310BB7078214}"/>
                </a:ext>
              </a:extLst>
            </p:cNvPr>
            <p:cNvSpPr/>
            <p:nvPr/>
          </p:nvSpPr>
          <p:spPr>
            <a:xfrm>
              <a:off x="5241771" y="3211533"/>
              <a:ext cx="33698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Fira Sans" panose="020B0503050000020004" pitchFamily="34" charset="0"/>
                  <a:ea typeface="Fira Sans" panose="020B0503050000020004" pitchFamily="34" charset="0"/>
                </a:rPr>
                <a:t>Introduction to Leaflet</a:t>
              </a:r>
              <a:endParaRPr lang="en-US" sz="2400" dirty="0"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8BEA6F5-F1A9-4A1F-93BB-D10FACF3124D}"/>
                </a:ext>
              </a:extLst>
            </p:cNvPr>
            <p:cNvSpPr/>
            <p:nvPr/>
          </p:nvSpPr>
          <p:spPr>
            <a:xfrm>
              <a:off x="5241771" y="3588048"/>
              <a:ext cx="11095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Oct 17</a:t>
              </a:r>
              <a:r>
                <a:rPr lang="en-US" sz="2000" b="1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th</a:t>
              </a: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 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CBA9AB1-A55E-41E0-974A-89FEA7CE0D6E}"/>
              </a:ext>
            </a:extLst>
          </p:cNvPr>
          <p:cNvGrpSpPr/>
          <p:nvPr/>
        </p:nvGrpSpPr>
        <p:grpSpPr>
          <a:xfrm>
            <a:off x="4862121" y="2368715"/>
            <a:ext cx="4487126" cy="773137"/>
            <a:chOff x="5241771" y="2336820"/>
            <a:chExt cx="4487126" cy="77313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5DD224-83E6-4D3D-B295-715A40BC1444}"/>
                </a:ext>
              </a:extLst>
            </p:cNvPr>
            <p:cNvSpPr/>
            <p:nvPr/>
          </p:nvSpPr>
          <p:spPr>
            <a:xfrm>
              <a:off x="5241771" y="2336820"/>
              <a:ext cx="44871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Speeding up your Python Code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782C86-C30D-4F0C-AFBA-6A54B7FBBDA9}"/>
                </a:ext>
              </a:extLst>
            </p:cNvPr>
            <p:cNvSpPr/>
            <p:nvPr/>
          </p:nvSpPr>
          <p:spPr>
            <a:xfrm>
              <a:off x="5241771" y="2709847"/>
              <a:ext cx="11400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Oct 10</a:t>
              </a:r>
              <a:r>
                <a:rPr lang="en-US" sz="2000" b="1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th</a:t>
              </a: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 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159AD42-4F0D-42E1-8AEB-CB64B3250DC8}"/>
              </a:ext>
            </a:extLst>
          </p:cNvPr>
          <p:cNvGrpSpPr/>
          <p:nvPr/>
        </p:nvGrpSpPr>
        <p:grpSpPr>
          <a:xfrm>
            <a:off x="4862121" y="4307820"/>
            <a:ext cx="3193503" cy="1195912"/>
            <a:chOff x="5241771" y="4086246"/>
            <a:chExt cx="3193503" cy="11959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5950CB-17B4-40FA-91EE-DED2CF0E3714}"/>
                </a:ext>
              </a:extLst>
            </p:cNvPr>
            <p:cNvSpPr/>
            <p:nvPr/>
          </p:nvSpPr>
          <p:spPr>
            <a:xfrm>
              <a:off x="5241771" y="4086246"/>
              <a:ext cx="319350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Fira Sans" panose="020B0503050000020004" pitchFamily="34" charset="0"/>
                  <a:ea typeface="Fira Sans" panose="020B0503050000020004" pitchFamily="34" charset="0"/>
                </a:rPr>
                <a:t>Advanced </a:t>
              </a:r>
              <a:r>
                <a:rPr lang="en-US" sz="2400" b="1" dirty="0" err="1">
                  <a:latin typeface="Fira Sans" panose="020B0503050000020004" pitchFamily="34" charset="0"/>
                  <a:ea typeface="Fira Sans" panose="020B0503050000020004" pitchFamily="34" charset="0"/>
                </a:rPr>
                <a:t>StoryMaps</a:t>
              </a:r>
              <a:r>
                <a:rPr lang="en-US" sz="2400" b="1" dirty="0">
                  <a:latin typeface="Fira Sans" panose="020B0503050000020004" pitchFamily="34" charset="0"/>
                  <a:ea typeface="Fira Sans" panose="020B0503050000020004" pitchFamily="34" charset="0"/>
                </a:rPr>
                <a:t> </a:t>
              </a:r>
            </a:p>
            <a:p>
              <a:r>
                <a:rPr lang="en-US" sz="2400" b="1" dirty="0">
                  <a:latin typeface="Fira Sans" panose="020B0503050000020004" pitchFamily="34" charset="0"/>
                  <a:ea typeface="Fira Sans" panose="020B0503050000020004" pitchFamily="34" charset="0"/>
                </a:rPr>
                <a:t>Tips and Tricks</a:t>
              </a:r>
              <a:endParaRPr lang="en-US" sz="2400" dirty="0"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341647-927F-41F8-87B2-16E6FACB8F52}"/>
                </a:ext>
              </a:extLst>
            </p:cNvPr>
            <p:cNvSpPr/>
            <p:nvPr/>
          </p:nvSpPr>
          <p:spPr>
            <a:xfrm>
              <a:off x="5241771" y="4882048"/>
              <a:ext cx="10871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Oct 24</a:t>
              </a:r>
              <a:r>
                <a:rPr lang="en-US" sz="2000" b="1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th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AE6A3DA-BC8E-4F93-835F-325F14749231}"/>
              </a:ext>
            </a:extLst>
          </p:cNvPr>
          <p:cNvGrpSpPr/>
          <p:nvPr/>
        </p:nvGrpSpPr>
        <p:grpSpPr>
          <a:xfrm>
            <a:off x="4846767" y="5632751"/>
            <a:ext cx="3683346" cy="840673"/>
            <a:chOff x="5226417" y="5330291"/>
            <a:chExt cx="3683346" cy="8406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A25F05-1450-4AEE-81D7-24D3035ACB57}"/>
                </a:ext>
              </a:extLst>
            </p:cNvPr>
            <p:cNvSpPr/>
            <p:nvPr/>
          </p:nvSpPr>
          <p:spPr>
            <a:xfrm>
              <a:off x="5241771" y="5330291"/>
              <a:ext cx="36679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Fira Sans" panose="020B0503050000020004" pitchFamily="34" charset="0"/>
                  <a:ea typeface="Fira Sans" panose="020B0503050000020004" pitchFamily="34" charset="0"/>
                </a:rPr>
                <a:t>Introduction to APIs in R</a:t>
              </a:r>
              <a:r>
                <a:rPr lang="en-US" sz="2400" dirty="0">
                  <a:latin typeface="Fira Sans" panose="020B0503050000020004" pitchFamily="34" charset="0"/>
                  <a:ea typeface="Fira Sans" panose="020B0503050000020004" pitchFamily="34" charset="0"/>
                </a:rPr>
                <a:t>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E4B4DA-AAEA-42CC-AA15-5A3742CD3E30}"/>
                </a:ext>
              </a:extLst>
            </p:cNvPr>
            <p:cNvSpPr/>
            <p:nvPr/>
          </p:nvSpPr>
          <p:spPr>
            <a:xfrm>
              <a:off x="5226417" y="5770854"/>
              <a:ext cx="10454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Oct 31</a:t>
              </a:r>
              <a:r>
                <a:rPr lang="en-US" sz="2000" b="1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st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6CC0B30-E21B-4FDD-BE98-C99F340A7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8318" y="5761799"/>
              <a:ext cx="347018" cy="347018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0BC5B2A-62C9-4385-B1EC-7BEE15BABA3B}"/>
              </a:ext>
            </a:extLst>
          </p:cNvPr>
          <p:cNvSpPr/>
          <p:nvPr/>
        </p:nvSpPr>
        <p:spPr>
          <a:xfrm>
            <a:off x="9526106" y="2586907"/>
            <a:ext cx="25759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bg1">
                    <a:lumMod val="9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More info at: </a:t>
            </a:r>
            <a:r>
              <a:rPr lang="en-US" sz="2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hlinkClick r:id="rId4" action="ppaction://hlinkfil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bit.ly/data-bytes</a:t>
            </a:r>
            <a:r>
              <a:rPr lang="en-US" sz="2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endParaRPr lang="en-US" sz="2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2AAFD4-32F5-4919-829F-DA44FE11C71D}"/>
              </a:ext>
            </a:extLst>
          </p:cNvPr>
          <p:cNvCxnSpPr>
            <a:cxnSpLocks/>
          </p:cNvCxnSpPr>
          <p:nvPr/>
        </p:nvCxnSpPr>
        <p:spPr>
          <a:xfrm>
            <a:off x="349590" y="2471679"/>
            <a:ext cx="0" cy="610195"/>
          </a:xfrm>
          <a:prstGeom prst="line">
            <a:avLst/>
          </a:prstGeom>
          <a:ln w="57150" cap="rnd">
            <a:solidFill>
              <a:srgbClr val="E93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F4A0CA6-6C9A-4969-844D-C13F2D723153}"/>
              </a:ext>
            </a:extLst>
          </p:cNvPr>
          <p:cNvCxnSpPr>
            <a:cxnSpLocks/>
          </p:cNvCxnSpPr>
          <p:nvPr/>
        </p:nvCxnSpPr>
        <p:spPr>
          <a:xfrm>
            <a:off x="349590" y="3457659"/>
            <a:ext cx="0" cy="610195"/>
          </a:xfrm>
          <a:prstGeom prst="line">
            <a:avLst/>
          </a:prstGeom>
          <a:ln w="57150" cap="rnd">
            <a:solidFill>
              <a:srgbClr val="01CD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1AE6C9C-1377-48B8-A612-06D28AA16144}"/>
              </a:ext>
            </a:extLst>
          </p:cNvPr>
          <p:cNvCxnSpPr>
            <a:cxnSpLocks/>
          </p:cNvCxnSpPr>
          <p:nvPr/>
        </p:nvCxnSpPr>
        <p:spPr>
          <a:xfrm>
            <a:off x="349590" y="4444833"/>
            <a:ext cx="0" cy="931801"/>
          </a:xfrm>
          <a:prstGeom prst="line">
            <a:avLst/>
          </a:prstGeom>
          <a:ln w="57150" cap="rnd">
            <a:solidFill>
              <a:srgbClr val="E93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F99B02D-7ADF-486D-914E-FEA206C4723C}"/>
              </a:ext>
            </a:extLst>
          </p:cNvPr>
          <p:cNvCxnSpPr>
            <a:cxnSpLocks/>
          </p:cNvCxnSpPr>
          <p:nvPr/>
        </p:nvCxnSpPr>
        <p:spPr>
          <a:xfrm>
            <a:off x="349590" y="5768216"/>
            <a:ext cx="0" cy="610195"/>
          </a:xfrm>
          <a:prstGeom prst="line">
            <a:avLst/>
          </a:prstGeom>
          <a:ln w="57150" cap="rnd">
            <a:solidFill>
              <a:srgbClr val="01CD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9E1638-18B5-4DCE-9A7D-D72223D41021}"/>
              </a:ext>
            </a:extLst>
          </p:cNvPr>
          <p:cNvCxnSpPr>
            <a:cxnSpLocks/>
          </p:cNvCxnSpPr>
          <p:nvPr/>
        </p:nvCxnSpPr>
        <p:spPr>
          <a:xfrm>
            <a:off x="4848348" y="4411856"/>
            <a:ext cx="0" cy="964778"/>
          </a:xfrm>
          <a:prstGeom prst="line">
            <a:avLst/>
          </a:prstGeom>
          <a:ln w="57150" cap="rnd">
            <a:solidFill>
              <a:srgbClr val="E93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11816D-92B9-4D9A-B3C1-162ADE9BF64A}"/>
              </a:ext>
            </a:extLst>
          </p:cNvPr>
          <p:cNvCxnSpPr>
            <a:cxnSpLocks/>
          </p:cNvCxnSpPr>
          <p:nvPr/>
        </p:nvCxnSpPr>
        <p:spPr>
          <a:xfrm>
            <a:off x="4848348" y="2480512"/>
            <a:ext cx="0" cy="522459"/>
          </a:xfrm>
          <a:prstGeom prst="line">
            <a:avLst/>
          </a:prstGeom>
          <a:ln w="57150" cap="rnd">
            <a:solidFill>
              <a:srgbClr val="01CD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CC531ED-05A3-4AA3-9823-21C40B9833C2}"/>
              </a:ext>
            </a:extLst>
          </p:cNvPr>
          <p:cNvCxnSpPr>
            <a:cxnSpLocks/>
          </p:cNvCxnSpPr>
          <p:nvPr/>
        </p:nvCxnSpPr>
        <p:spPr>
          <a:xfrm>
            <a:off x="4848348" y="3501528"/>
            <a:ext cx="0" cy="522459"/>
          </a:xfrm>
          <a:prstGeom prst="line">
            <a:avLst/>
          </a:prstGeom>
          <a:ln w="57150" cap="rnd">
            <a:solidFill>
              <a:srgbClr val="E93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D804C05-873B-4CF3-815E-1B2E0D2E056D}"/>
              </a:ext>
            </a:extLst>
          </p:cNvPr>
          <p:cNvCxnSpPr>
            <a:cxnSpLocks/>
          </p:cNvCxnSpPr>
          <p:nvPr/>
        </p:nvCxnSpPr>
        <p:spPr>
          <a:xfrm>
            <a:off x="4848348" y="5803029"/>
            <a:ext cx="0" cy="522459"/>
          </a:xfrm>
          <a:prstGeom prst="line">
            <a:avLst/>
          </a:prstGeom>
          <a:ln w="57150" cap="rnd">
            <a:solidFill>
              <a:srgbClr val="01CD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382A304-DAAA-4913-AD31-0BDBFA6E200B}"/>
              </a:ext>
            </a:extLst>
          </p:cNvPr>
          <p:cNvSpPr/>
          <p:nvPr/>
        </p:nvSpPr>
        <p:spPr>
          <a:xfrm>
            <a:off x="9526106" y="1466652"/>
            <a:ext cx="37324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E93479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GIS and Maps</a:t>
            </a:r>
          </a:p>
          <a:p>
            <a:r>
              <a:rPr lang="en-US" sz="2600" b="1" dirty="0">
                <a:solidFill>
                  <a:srgbClr val="01CDF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311407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4501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00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CB3B7-D09C-464E-A927-58229A95C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Overview of Leaflet </a:t>
            </a:r>
          </a:p>
          <a:p>
            <a:pPr lvl="1"/>
            <a:r>
              <a:rPr lang="en-US" dirty="0" smtClean="0"/>
              <a:t>What is Leaflet?</a:t>
            </a:r>
          </a:p>
          <a:p>
            <a:pPr lvl="1"/>
            <a:r>
              <a:rPr lang="en-US" dirty="0" smtClean="0"/>
              <a:t>What does it do? What does it </a:t>
            </a:r>
            <a:r>
              <a:rPr lang="en-US" b="1" dirty="0" smtClean="0"/>
              <a:t>not</a:t>
            </a:r>
            <a:r>
              <a:rPr lang="en-US" dirty="0" smtClean="0"/>
              <a:t> do?</a:t>
            </a:r>
          </a:p>
          <a:p>
            <a:pPr lvl="1"/>
            <a:r>
              <a:rPr lang="en-US" dirty="0" smtClean="0"/>
              <a:t>What do you need to know to get started?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Demonstration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D36527-F074-49E7-A134-1F491FE798C1}"/>
              </a:ext>
            </a:extLst>
          </p:cNvPr>
          <p:cNvSpPr/>
          <p:nvPr/>
        </p:nvSpPr>
        <p:spPr>
          <a:xfrm>
            <a:off x="0" y="0"/>
            <a:ext cx="12192000" cy="1397721"/>
          </a:xfrm>
          <a:prstGeom prst="rect">
            <a:avLst/>
          </a:prstGeom>
          <a:solidFill>
            <a:srgbClr val="451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5DAFE-4D16-472C-95CC-7B4164F5BD02}"/>
              </a:ext>
            </a:extLst>
          </p:cNvPr>
          <p:cNvSpPr txBox="1"/>
          <p:nvPr/>
        </p:nvSpPr>
        <p:spPr>
          <a:xfrm>
            <a:off x="475246" y="191029"/>
            <a:ext cx="10757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Agenda</a:t>
            </a:r>
          </a:p>
        </p:txBody>
      </p:sp>
      <p:pic>
        <p:nvPicPr>
          <p:cNvPr id="6" name="Picture 2" descr="Leaf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528" y="6127845"/>
            <a:ext cx="1798777" cy="4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91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Overview of </a:t>
            </a:r>
            <a:br>
              <a:rPr lang="en-US" dirty="0" smtClean="0"/>
            </a:br>
            <a:r>
              <a:rPr lang="en-US" dirty="0" smtClean="0"/>
              <a:t>Leaflet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Leaflet?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823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/>
              <a:t>Created 11 years ago by </a:t>
            </a:r>
            <a:r>
              <a:rPr lang="en-US" dirty="0" err="1"/>
              <a:t>Volodymyr</a:t>
            </a:r>
            <a:r>
              <a:rPr lang="en-US" dirty="0"/>
              <a:t> </a:t>
            </a:r>
            <a:r>
              <a:rPr lang="en-US" dirty="0" err="1"/>
              <a:t>Agafonkin</a:t>
            </a:r>
            <a:r>
              <a:rPr lang="en-US" dirty="0"/>
              <a:t>, a Ukrainian citizen and currently a developer at </a:t>
            </a:r>
            <a:r>
              <a:rPr lang="en-US" dirty="0" err="1" smtClean="0"/>
              <a:t>MapBox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The leading </a:t>
            </a:r>
            <a:r>
              <a:rPr lang="en-US" dirty="0" smtClean="0">
                <a:solidFill>
                  <a:srgbClr val="01CDFE"/>
                </a:solidFill>
              </a:rPr>
              <a:t>open-source</a:t>
            </a:r>
            <a:r>
              <a:rPr lang="en-US" dirty="0" smtClean="0"/>
              <a:t> JavaScript library for creating </a:t>
            </a:r>
            <a:br>
              <a:rPr lang="en-US" dirty="0" smtClean="0"/>
            </a:br>
            <a:r>
              <a:rPr lang="en-US" dirty="0" smtClean="0"/>
              <a:t>mobile-friendly, interactive maps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What is </a:t>
            </a:r>
            <a:r>
              <a:rPr lang="en-US" b="1" dirty="0" smtClean="0"/>
              <a:t>JavaScript </a:t>
            </a:r>
            <a:r>
              <a:rPr lang="en-US" dirty="0" smtClean="0"/>
              <a:t>(JS)?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One of the core programming language for web development 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Can be used for both </a:t>
            </a:r>
            <a:r>
              <a:rPr lang="en-US" dirty="0" smtClean="0">
                <a:solidFill>
                  <a:srgbClr val="E93479"/>
                </a:solidFill>
              </a:rPr>
              <a:t>front-end</a:t>
            </a:r>
            <a:r>
              <a:rPr lang="en-US" dirty="0" smtClean="0"/>
              <a:t> (visual aspects of a website) and </a:t>
            </a:r>
            <a:br>
              <a:rPr lang="en-US" dirty="0" smtClean="0"/>
            </a:br>
            <a:r>
              <a:rPr lang="en-US" dirty="0" smtClean="0">
                <a:solidFill>
                  <a:srgbClr val="E93479"/>
                </a:solidFill>
              </a:rPr>
              <a:t>back-end</a:t>
            </a:r>
            <a:r>
              <a:rPr lang="en-US" dirty="0" smtClean="0"/>
              <a:t> development (website structure, system, data,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>
              <a:spcBef>
                <a:spcPts val="2400"/>
              </a:spcBef>
            </a:pPr>
            <a:endParaRPr lang="en-US" dirty="0" smtClean="0"/>
          </a:p>
          <a:p>
            <a:pPr>
              <a:spcBef>
                <a:spcPts val="2400"/>
              </a:spcBef>
            </a:pPr>
            <a:endParaRPr lang="en-US" b="1" dirty="0"/>
          </a:p>
          <a:p>
            <a:pPr>
              <a:spcBef>
                <a:spcPts val="2400"/>
              </a:spcBef>
            </a:pPr>
            <a:endParaRPr lang="en-US" b="1" dirty="0"/>
          </a:p>
        </p:txBody>
      </p:sp>
      <p:pic>
        <p:nvPicPr>
          <p:cNvPr id="6" name="Picture 2" descr="Leaf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528" y="6127845"/>
            <a:ext cx="1798777" cy="4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58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Leaflet?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8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600" dirty="0" smtClean="0"/>
              <a:t>Lightweight, simple and flexible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600" b="1" dirty="0" smtClean="0"/>
              <a:t>Extendible</a:t>
            </a:r>
            <a:br>
              <a:rPr lang="en-US" sz="3600" b="1" dirty="0" smtClean="0"/>
            </a:br>
            <a:r>
              <a:rPr lang="en-US" sz="3600" dirty="0" smtClean="0"/>
              <a:t>base features can be extended via plugins </a:t>
            </a:r>
            <a:br>
              <a:rPr lang="en-US" sz="3600" dirty="0" smtClean="0"/>
            </a:br>
            <a:r>
              <a:rPr lang="en-US" sz="2000" dirty="0" smtClean="0"/>
              <a:t>(such as </a:t>
            </a:r>
            <a:r>
              <a:rPr lang="en-US" sz="2000" dirty="0" smtClean="0">
                <a:hlinkClick r:id="rId3"/>
              </a:rPr>
              <a:t>Leaflet for R</a:t>
            </a:r>
            <a:r>
              <a:rPr lang="en-US" sz="2000" dirty="0" smtClean="0"/>
              <a:t>, </a:t>
            </a:r>
            <a:r>
              <a:rPr lang="en-US" sz="2000" dirty="0" smtClean="0">
                <a:hlinkClick r:id="rId4"/>
              </a:rPr>
              <a:t>Esri Leaflet</a:t>
            </a:r>
            <a:r>
              <a:rPr lang="en-US" sz="2000" dirty="0" smtClean="0"/>
              <a:t>)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600" dirty="0" smtClean="0"/>
              <a:t>Interoperable (mobile and desktop friendly)</a:t>
            </a:r>
            <a:endParaRPr lang="en-US" dirty="0"/>
          </a:p>
          <a:p>
            <a:pPr>
              <a:spcBef>
                <a:spcPts val="2400"/>
              </a:spcBef>
            </a:pPr>
            <a:endParaRPr lang="en-US" b="1" dirty="0"/>
          </a:p>
        </p:txBody>
      </p:sp>
      <p:pic>
        <p:nvPicPr>
          <p:cNvPr id="6" name="Picture 2" descr="Leafl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528" y="6127845"/>
            <a:ext cx="1798777" cy="4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57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does Leaflet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46" y="1825625"/>
            <a:ext cx="11316420" cy="45882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sz="3600" dirty="0" smtClean="0"/>
              <a:t>Put simply, Leaflet is a framework to create </a:t>
            </a:r>
            <a:r>
              <a:rPr lang="en-US" sz="3600" b="1" dirty="0" smtClean="0"/>
              <a:t>web maps</a:t>
            </a:r>
            <a:r>
              <a:rPr lang="en-US" sz="3600" dirty="0" smtClean="0"/>
              <a:t>  </a:t>
            </a:r>
            <a:br>
              <a:rPr lang="en-US" sz="3600" dirty="0" smtClean="0"/>
            </a:br>
            <a:r>
              <a:rPr lang="en-US" sz="3600" dirty="0" smtClean="0"/>
              <a:t>(maps </a:t>
            </a:r>
            <a:r>
              <a:rPr lang="en-US" sz="3600" dirty="0" smtClean="0">
                <a:solidFill>
                  <a:srgbClr val="E93479"/>
                </a:solidFill>
              </a:rPr>
              <a:t>accessible via a web browser</a:t>
            </a:r>
            <a:r>
              <a:rPr lang="en-US" sz="3600" dirty="0" smtClean="0"/>
              <a:t>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with </a:t>
            </a:r>
            <a:r>
              <a:rPr lang="en-US" sz="3600" b="1" dirty="0" smtClean="0"/>
              <a:t>data </a:t>
            </a:r>
            <a:br>
              <a:rPr lang="en-US" sz="3600" b="1" dirty="0" smtClean="0"/>
            </a:br>
            <a:r>
              <a:rPr lang="en-US" sz="3600" dirty="0" smtClean="0"/>
              <a:t>and to </a:t>
            </a:r>
            <a:r>
              <a:rPr lang="en-US" sz="3600" b="1" dirty="0" smtClean="0"/>
              <a:t>interact </a:t>
            </a:r>
            <a:r>
              <a:rPr lang="en-US" sz="3600" dirty="0" smtClean="0"/>
              <a:t>with said data.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  <a:p>
            <a:pPr>
              <a:spcBef>
                <a:spcPts val="2400"/>
              </a:spcBef>
            </a:pPr>
            <a:endParaRPr lang="en-US" b="1" dirty="0"/>
          </a:p>
        </p:txBody>
      </p:sp>
      <p:pic>
        <p:nvPicPr>
          <p:cNvPr id="6" name="Picture 2" descr="Leaf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528" y="6127845"/>
            <a:ext cx="1798777" cy="4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47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does Leaflet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82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sz="3600" b="1" dirty="0" smtClean="0"/>
              <a:t>Interactive</a:t>
            </a:r>
            <a:r>
              <a:rPr lang="en-US" sz="3600" dirty="0" smtClean="0"/>
              <a:t>: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600" dirty="0" smtClean="0"/>
              <a:t>Able to </a:t>
            </a:r>
            <a:r>
              <a:rPr lang="en-US" sz="3600" dirty="0" smtClean="0">
                <a:solidFill>
                  <a:srgbClr val="01CDFE"/>
                </a:solidFill>
              </a:rPr>
              <a:t>zoom</a:t>
            </a:r>
            <a:r>
              <a:rPr lang="en-US" sz="3600" dirty="0" smtClean="0"/>
              <a:t> </a:t>
            </a:r>
            <a:r>
              <a:rPr lang="en-US" sz="3600" dirty="0"/>
              <a:t>and </a:t>
            </a:r>
            <a:r>
              <a:rPr lang="en-US" sz="3600" dirty="0">
                <a:solidFill>
                  <a:srgbClr val="01CDFE"/>
                </a:solidFill>
              </a:rPr>
              <a:t>pan</a:t>
            </a:r>
            <a:r>
              <a:rPr lang="en-US" sz="3600" dirty="0"/>
              <a:t> around </a:t>
            </a:r>
            <a:r>
              <a:rPr lang="en-US" sz="3600" dirty="0" smtClean="0"/>
              <a:t>(</a:t>
            </a:r>
            <a:r>
              <a:rPr lang="en-US" sz="3600" b="1" dirty="0" err="1" smtClean="0">
                <a:solidFill>
                  <a:srgbClr val="01CDFE"/>
                </a:solidFill>
              </a:rPr>
              <a:t>Slippy</a:t>
            </a:r>
            <a:r>
              <a:rPr lang="en-US" sz="3600" dirty="0" smtClean="0"/>
              <a:t>)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600" dirty="0" smtClean="0"/>
              <a:t>With </a:t>
            </a:r>
            <a:r>
              <a:rPr lang="en-US" sz="3600" b="1" dirty="0" smtClean="0">
                <a:solidFill>
                  <a:srgbClr val="451C62"/>
                </a:solidFill>
              </a:rPr>
              <a:t>layers</a:t>
            </a:r>
            <a:r>
              <a:rPr lang="en-US" sz="3600" dirty="0" smtClean="0"/>
              <a:t>  that can be turned on or off, </a:t>
            </a:r>
            <a:br>
              <a:rPr lang="en-US" sz="3600" dirty="0" smtClean="0"/>
            </a:br>
            <a:r>
              <a:rPr lang="en-US" sz="3600" dirty="0" err="1" smtClean="0"/>
              <a:t>moused</a:t>
            </a:r>
            <a:r>
              <a:rPr lang="en-US" sz="3600" dirty="0" smtClean="0"/>
              <a:t> over/clicked on </a:t>
            </a:r>
            <a:r>
              <a:rPr lang="en-US" sz="3600" dirty="0"/>
              <a:t>for </a:t>
            </a:r>
            <a:r>
              <a:rPr lang="en-US" sz="3600" dirty="0" smtClean="0"/>
              <a:t>information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  <a:p>
            <a:pPr>
              <a:spcBef>
                <a:spcPts val="2400"/>
              </a:spcBef>
            </a:pPr>
            <a:endParaRPr lang="en-US" b="1" dirty="0"/>
          </a:p>
        </p:txBody>
      </p:sp>
      <p:pic>
        <p:nvPicPr>
          <p:cNvPr id="6" name="Picture 2" descr="Leaf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528" y="6127845"/>
            <a:ext cx="1798777" cy="4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8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does Leaflet do?</a:t>
            </a:r>
            <a:endParaRPr lang="en-US" dirty="0"/>
          </a:p>
        </p:txBody>
      </p:sp>
      <p:pic>
        <p:nvPicPr>
          <p:cNvPr id="6" name="Picture 2" descr="Leaf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528" y="6127845"/>
            <a:ext cx="1798777" cy="4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922"/>
          <a:stretch/>
        </p:blipFill>
        <p:spPr>
          <a:xfrm>
            <a:off x="475246" y="1519804"/>
            <a:ext cx="5188565" cy="508471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23128" y="1825625"/>
            <a:ext cx="5430672" cy="4588238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1800" dirty="0" smtClean="0"/>
              <a:t>Read over </a:t>
            </a:r>
            <a:r>
              <a:rPr lang="en-US" sz="1800" dirty="0"/>
              <a:t>documentation </a:t>
            </a:r>
            <a:r>
              <a:rPr lang="en-US" sz="1800" dirty="0" smtClean="0"/>
              <a:t>at </a:t>
            </a:r>
            <a:r>
              <a:rPr lang="en-US" sz="1800" dirty="0" smtClean="0">
                <a:hlinkClick r:id="rId5"/>
              </a:rPr>
              <a:t>https</a:t>
            </a:r>
            <a:r>
              <a:rPr lang="en-US" sz="1800" dirty="0">
                <a:hlinkClick r:id="rId5"/>
              </a:rPr>
              <a:t>://leafletjs.com</a:t>
            </a:r>
            <a:r>
              <a:rPr lang="en-US" sz="1800" dirty="0" smtClean="0">
                <a:hlinkClick r:id="rId5"/>
              </a:rPr>
              <a:t>/</a:t>
            </a:r>
            <a:r>
              <a:rPr lang="en-US" sz="1800" dirty="0" smtClean="0"/>
              <a:t> 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2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400" dirty="0" smtClean="0"/>
              <a:t>Open Source Contributions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7700" y="1935480"/>
            <a:ext cx="4457700" cy="190500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3128" y="3782512"/>
            <a:ext cx="6138399" cy="21546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091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60C59A1258644BCC681514673EE67" ma:contentTypeVersion="16" ma:contentTypeDescription="Create a new document." ma:contentTypeScope="" ma:versionID="7a880eb1d0dd30a3be9014b0993cd211">
  <xsd:schema xmlns:xsd="http://www.w3.org/2001/XMLSchema" xmlns:xs="http://www.w3.org/2001/XMLSchema" xmlns:p="http://schemas.microsoft.com/office/2006/metadata/properties" xmlns:ns2="4a65e04f-623a-482a-8907-98da86ea0380" xmlns:ns3="be45d151-7518-4147-811f-0cf87d6198e1" targetNamespace="http://schemas.microsoft.com/office/2006/metadata/properties" ma:root="true" ma:fieldsID="e68302425519111aa3ea150910a9b6f5" ns2:_="" ns3:_="">
    <xsd:import namespace="4a65e04f-623a-482a-8907-98da86ea0380"/>
    <xsd:import namespace="be45d151-7518-4147-811f-0cf87d6198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Not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65e04f-623a-482a-8907-98da86ea03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Note" ma:index="17" nillable="true" ma:displayName="Note" ma:internalName="Note">
      <xsd:simpleType>
        <xsd:restriction base="dms:Text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f3f7c956-802a-45ac-b2ba-cc78506785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45d151-7518-4147-811f-0cf87d6198e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f37782f-c7e3-41c6-886d-0c70ce2425c6}" ma:internalName="TaxCatchAll" ma:showField="CatchAllData" ma:web="be45d151-7518-4147-811f-0cf87d6198e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8686C3-FB8D-455B-91BE-9AC55F915A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65e04f-623a-482a-8907-98da86ea0380"/>
    <ds:schemaRef ds:uri="be45d151-7518-4147-811f-0cf87d6198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2CD082-9B1D-44FD-B43F-337FAFB5DC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482</Words>
  <Application>Microsoft Office PowerPoint</Application>
  <PresentationFormat>Widescreen</PresentationFormat>
  <Paragraphs>89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Gentona Book</vt:lpstr>
      <vt:lpstr>Fira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An Overview of  Leaflet</vt:lpstr>
      <vt:lpstr>What is Leaflet?</vt:lpstr>
      <vt:lpstr>What is Leaflet?</vt:lpstr>
      <vt:lpstr>What does Leaflet do?</vt:lpstr>
      <vt:lpstr>What does Leaflet do?</vt:lpstr>
      <vt:lpstr>What does Leaflet do?</vt:lpstr>
      <vt:lpstr>What does Leaflet NOT do?</vt:lpstr>
      <vt:lpstr>What do You Need to Know?</vt:lpstr>
      <vt:lpstr>How do I start? Demo time!</vt:lpstr>
      <vt:lpstr>Demonstration</vt:lpstr>
      <vt:lpstr>Resources to Keep Learning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Lawson</dc:creator>
  <cp:lastModifiedBy>Reina Chano Murray</cp:lastModifiedBy>
  <cp:revision>144</cp:revision>
  <dcterms:created xsi:type="dcterms:W3CDTF">2022-09-01T20:12:45Z</dcterms:created>
  <dcterms:modified xsi:type="dcterms:W3CDTF">2022-10-14T19:04:57Z</dcterms:modified>
</cp:coreProperties>
</file>