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20"/>
  </p:notesMasterIdLst>
  <p:handoutMasterIdLst>
    <p:handoutMasterId r:id="rId21"/>
  </p:handoutMasterIdLst>
  <p:sldIdLst>
    <p:sldId id="466" r:id="rId3"/>
    <p:sldId id="326" r:id="rId4"/>
    <p:sldId id="461" r:id="rId5"/>
    <p:sldId id="462" r:id="rId6"/>
    <p:sldId id="517" r:id="rId7"/>
    <p:sldId id="485" r:id="rId8"/>
    <p:sldId id="488" r:id="rId9"/>
    <p:sldId id="491" r:id="rId10"/>
    <p:sldId id="489" r:id="rId11"/>
    <p:sldId id="487" r:id="rId12"/>
    <p:sldId id="448" r:id="rId13"/>
    <p:sldId id="509" r:id="rId14"/>
    <p:sldId id="519" r:id="rId15"/>
    <p:sldId id="520" r:id="rId16"/>
    <p:sldId id="514" r:id="rId17"/>
    <p:sldId id="515" r:id="rId18"/>
    <p:sldId id="46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A89934-3F2C-1A47-865E-8016414D224B}">
          <p14:sldIdLst>
            <p14:sldId id="466"/>
            <p14:sldId id="326"/>
            <p14:sldId id="461"/>
            <p14:sldId id="462"/>
            <p14:sldId id="517"/>
            <p14:sldId id="485"/>
            <p14:sldId id="488"/>
            <p14:sldId id="491"/>
            <p14:sldId id="489"/>
            <p14:sldId id="487"/>
            <p14:sldId id="448"/>
            <p14:sldId id="509"/>
            <p14:sldId id="519"/>
            <p14:sldId id="520"/>
            <p14:sldId id="514"/>
            <p14:sldId id="515"/>
            <p14:sldId id="46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79BAFF"/>
    <a:srgbClr val="FF83F7"/>
    <a:srgbClr val="11223D"/>
    <a:srgbClr val="032D73"/>
    <a:srgbClr val="002D73"/>
    <a:srgbClr val="002D5A"/>
    <a:srgbClr val="3AD152"/>
    <a:srgbClr val="43E438"/>
    <a:srgbClr val="A61E78"/>
    <a:srgbClr val="C3FF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p:restoredTop sz="89286" autoAdjust="0"/>
  </p:normalViewPr>
  <p:slideViewPr>
    <p:cSldViewPr snapToGrid="0" snapToObjects="1">
      <p:cViewPr varScale="1">
        <p:scale>
          <a:sx n="87" d="100"/>
          <a:sy n="87" d="100"/>
        </p:scale>
        <p:origin x="-2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8368B3-C561-2E45-B9DA-D2D9534B941D}" type="datetimeFigureOut">
              <a:rPr lang="en-US" smtClean="0"/>
              <a:t>3/14/18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8249BD-DA44-924D-86AB-5CE8C1E1CF4D}" type="slidenum">
              <a:rPr lang="en-US" smtClean="0"/>
              <a:t>‹#›</a:t>
            </a:fld>
            <a:endParaRPr lang="en-US"/>
          </a:p>
        </p:txBody>
      </p:sp>
    </p:spTree>
    <p:extLst>
      <p:ext uri="{BB962C8B-B14F-4D97-AF65-F5344CB8AC3E}">
        <p14:creationId xmlns:p14="http://schemas.microsoft.com/office/powerpoint/2010/main" val="30780627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5CF69-6A4B-E847-846E-E9ECFE62A1A4}" type="datetimeFigureOut">
              <a:rPr lang="en-US" smtClean="0"/>
              <a:t>3/14/18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0B4527-36A7-FE44-A7F1-4E16AD711C29}" type="slidenum">
              <a:rPr lang="en-US" smtClean="0"/>
              <a:t>‹#›</a:t>
            </a:fld>
            <a:endParaRPr lang="en-US"/>
          </a:p>
        </p:txBody>
      </p:sp>
    </p:spTree>
    <p:extLst>
      <p:ext uri="{BB962C8B-B14F-4D97-AF65-F5344CB8AC3E}">
        <p14:creationId xmlns:p14="http://schemas.microsoft.com/office/powerpoint/2010/main" val="37861459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2400" b="0" dirty="0" smtClean="0">
              <a:latin typeface="Arial"/>
              <a:ea typeface="Arial" charset="0"/>
              <a:cs typeface="Arial"/>
            </a:endParaRPr>
          </a:p>
        </p:txBody>
      </p:sp>
      <p:sp>
        <p:nvSpPr>
          <p:cNvPr id="4" name="Slide Number Placeholder 3"/>
          <p:cNvSpPr>
            <a:spLocks noGrp="1"/>
          </p:cNvSpPr>
          <p:nvPr>
            <p:ph type="sldNum" sz="quarter" idx="10"/>
          </p:nvPr>
        </p:nvSpPr>
        <p:spPr/>
        <p:txBody>
          <a:bodyPr/>
          <a:lstStyle/>
          <a:p>
            <a:fld id="{3E0B4527-36A7-FE44-A7F1-4E16AD711C29}" type="slidenum">
              <a:rPr lang="en-US" smtClean="0"/>
              <a:t>2</a:t>
            </a:fld>
            <a:endParaRPr lang="en-US"/>
          </a:p>
        </p:txBody>
      </p:sp>
    </p:spTree>
    <p:extLst>
      <p:ext uri="{BB962C8B-B14F-4D97-AF65-F5344CB8AC3E}">
        <p14:creationId xmlns:p14="http://schemas.microsoft.com/office/powerpoint/2010/main" val="3447139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0B4527-36A7-FE44-A7F1-4E16AD711C29}" type="slidenum">
              <a:rPr lang="en-US" smtClean="0"/>
              <a:t>14</a:t>
            </a:fld>
            <a:endParaRPr lang="en-US"/>
          </a:p>
        </p:txBody>
      </p:sp>
    </p:spTree>
    <p:extLst>
      <p:ext uri="{BB962C8B-B14F-4D97-AF65-F5344CB8AC3E}">
        <p14:creationId xmlns:p14="http://schemas.microsoft.com/office/powerpoint/2010/main" val="1141443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0B4527-36A7-FE44-A7F1-4E16AD711C29}" type="slidenum">
              <a:rPr lang="en-US" smtClean="0"/>
              <a:t>15</a:t>
            </a:fld>
            <a:endParaRPr lang="en-US"/>
          </a:p>
        </p:txBody>
      </p:sp>
    </p:spTree>
    <p:extLst>
      <p:ext uri="{BB962C8B-B14F-4D97-AF65-F5344CB8AC3E}">
        <p14:creationId xmlns:p14="http://schemas.microsoft.com/office/powerpoint/2010/main" val="1979196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0B4527-36A7-FE44-A7F1-4E16AD711C29}" type="slidenum">
              <a:rPr lang="en-US" smtClean="0"/>
              <a:t>16</a:t>
            </a:fld>
            <a:endParaRPr lang="en-US"/>
          </a:p>
        </p:txBody>
      </p:sp>
    </p:spTree>
    <p:extLst>
      <p:ext uri="{BB962C8B-B14F-4D97-AF65-F5344CB8AC3E}">
        <p14:creationId xmlns:p14="http://schemas.microsoft.com/office/powerpoint/2010/main" val="74445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0B4527-36A7-FE44-A7F1-4E16AD711C29}" type="slidenum">
              <a:rPr lang="en-US" smtClean="0"/>
              <a:t>3</a:t>
            </a:fld>
            <a:endParaRPr lang="en-US"/>
          </a:p>
        </p:txBody>
      </p:sp>
      <p:sp>
        <p:nvSpPr>
          <p:cNvPr id="5" name="Date Placeholder 4"/>
          <p:cNvSpPr>
            <a:spLocks noGrp="1"/>
          </p:cNvSpPr>
          <p:nvPr>
            <p:ph type="dt" idx="11"/>
          </p:nvPr>
        </p:nvSpPr>
        <p:spPr/>
        <p:txBody>
          <a:bodyPr/>
          <a:lstStyle/>
          <a:p>
            <a:r>
              <a:rPr lang="en-US" smtClean="0"/>
              <a:t>6/25/17</a:t>
            </a:r>
            <a:endParaRPr lang="en-US"/>
          </a:p>
        </p:txBody>
      </p:sp>
    </p:spTree>
    <p:extLst>
      <p:ext uri="{BB962C8B-B14F-4D97-AF65-F5344CB8AC3E}">
        <p14:creationId xmlns:p14="http://schemas.microsoft.com/office/powerpoint/2010/main" val="2281490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0B4527-36A7-FE44-A7F1-4E16AD711C29}" type="slidenum">
              <a:rPr lang="en-US" smtClean="0"/>
              <a:t>4</a:t>
            </a:fld>
            <a:endParaRPr lang="en-US"/>
          </a:p>
        </p:txBody>
      </p:sp>
      <p:sp>
        <p:nvSpPr>
          <p:cNvPr id="5" name="Date Placeholder 4"/>
          <p:cNvSpPr>
            <a:spLocks noGrp="1"/>
          </p:cNvSpPr>
          <p:nvPr>
            <p:ph type="dt" idx="11"/>
          </p:nvPr>
        </p:nvSpPr>
        <p:spPr/>
        <p:txBody>
          <a:bodyPr/>
          <a:lstStyle/>
          <a:p>
            <a:r>
              <a:rPr lang="en-US" smtClean="0"/>
              <a:t>6/25/17</a:t>
            </a:r>
            <a:endParaRPr lang="en-US"/>
          </a:p>
        </p:txBody>
      </p:sp>
    </p:spTree>
    <p:extLst>
      <p:ext uri="{BB962C8B-B14F-4D97-AF65-F5344CB8AC3E}">
        <p14:creationId xmlns:p14="http://schemas.microsoft.com/office/powerpoint/2010/main" val="3017202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E0B4527-36A7-FE44-A7F1-4E16AD711C29}" type="slidenum">
              <a:rPr lang="en-US" smtClean="0"/>
              <a:t>6</a:t>
            </a:fld>
            <a:endParaRPr lang="en-US"/>
          </a:p>
        </p:txBody>
      </p:sp>
    </p:spTree>
    <p:extLst>
      <p:ext uri="{BB962C8B-B14F-4D97-AF65-F5344CB8AC3E}">
        <p14:creationId xmlns:p14="http://schemas.microsoft.com/office/powerpoint/2010/main" val="4033322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E0B4527-36A7-FE44-A7F1-4E16AD711C29}" type="slidenum">
              <a:rPr lang="en-US" smtClean="0"/>
              <a:t>7</a:t>
            </a:fld>
            <a:endParaRPr lang="en-US"/>
          </a:p>
        </p:txBody>
      </p:sp>
    </p:spTree>
    <p:extLst>
      <p:ext uri="{BB962C8B-B14F-4D97-AF65-F5344CB8AC3E}">
        <p14:creationId xmlns:p14="http://schemas.microsoft.com/office/powerpoint/2010/main" val="4033322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E0B4527-36A7-FE44-A7F1-4E16AD711C29}" type="slidenum">
              <a:rPr lang="en-US" smtClean="0"/>
              <a:t>8</a:t>
            </a:fld>
            <a:endParaRPr lang="en-US"/>
          </a:p>
        </p:txBody>
      </p:sp>
    </p:spTree>
    <p:extLst>
      <p:ext uri="{BB962C8B-B14F-4D97-AF65-F5344CB8AC3E}">
        <p14:creationId xmlns:p14="http://schemas.microsoft.com/office/powerpoint/2010/main" val="403332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E0B4527-36A7-FE44-A7F1-4E16AD711C29}" type="slidenum">
              <a:rPr lang="en-US" smtClean="0"/>
              <a:t>9</a:t>
            </a:fld>
            <a:endParaRPr lang="en-US"/>
          </a:p>
        </p:txBody>
      </p:sp>
    </p:spTree>
    <p:extLst>
      <p:ext uri="{BB962C8B-B14F-4D97-AF65-F5344CB8AC3E}">
        <p14:creationId xmlns:p14="http://schemas.microsoft.com/office/powerpoint/2010/main" val="403332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E0B4527-36A7-FE44-A7F1-4E16AD711C29}" type="slidenum">
              <a:rPr lang="en-US" smtClean="0"/>
              <a:t>10</a:t>
            </a:fld>
            <a:endParaRPr lang="en-US"/>
          </a:p>
        </p:txBody>
      </p:sp>
    </p:spTree>
    <p:extLst>
      <p:ext uri="{BB962C8B-B14F-4D97-AF65-F5344CB8AC3E}">
        <p14:creationId xmlns:p14="http://schemas.microsoft.com/office/powerpoint/2010/main" val="4033322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E0B4527-36A7-FE44-A7F1-4E16AD711C29}" type="slidenum">
              <a:rPr lang="en-US" smtClean="0"/>
              <a:t>13</a:t>
            </a:fld>
            <a:endParaRPr lang="en-US"/>
          </a:p>
        </p:txBody>
      </p:sp>
    </p:spTree>
    <p:extLst>
      <p:ext uri="{BB962C8B-B14F-4D97-AF65-F5344CB8AC3E}">
        <p14:creationId xmlns:p14="http://schemas.microsoft.com/office/powerpoint/2010/main" val="73737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2296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a:t>
            </a:fld>
            <a:endParaRPr lang="en-US"/>
          </a:p>
        </p:txBody>
      </p:sp>
    </p:spTree>
    <p:extLst>
      <p:ext uri="{BB962C8B-B14F-4D97-AF65-F5344CB8AC3E}">
        <p14:creationId xmlns:p14="http://schemas.microsoft.com/office/powerpoint/2010/main" val="269349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a:p>
        </p:txBody>
      </p:sp>
      <p:sp>
        <p:nvSpPr>
          <p:cNvPr id="6" name="Slide Number Placeholder 5"/>
          <p:cNvSpPr>
            <a:spLocks noGrp="1"/>
          </p:cNvSpPr>
          <p:nvPr>
            <p:ph type="sldNum" sz="quarter" idx="12"/>
          </p:nvPr>
        </p:nvSpPr>
        <p:spPr/>
        <p:txBody>
          <a:bodyPr/>
          <a:lstStyle/>
          <a:p>
            <a:fld id="{E9A9D557-C7F8-9D4C-8C24-F75BE170047D}" type="slidenum">
              <a:rPr lang="en-US" smtClean="0"/>
              <a:t>‹#›</a:t>
            </a:fld>
            <a:endParaRPr lang="en-US"/>
          </a:p>
        </p:txBody>
      </p:sp>
    </p:spTree>
    <p:extLst>
      <p:ext uri="{BB962C8B-B14F-4D97-AF65-F5344CB8AC3E}">
        <p14:creationId xmlns:p14="http://schemas.microsoft.com/office/powerpoint/2010/main" val="285225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a:p>
        </p:txBody>
      </p:sp>
      <p:sp>
        <p:nvSpPr>
          <p:cNvPr id="6" name="Slide Number Placeholder 5"/>
          <p:cNvSpPr>
            <a:spLocks noGrp="1"/>
          </p:cNvSpPr>
          <p:nvPr>
            <p:ph type="sldNum" sz="quarter" idx="12"/>
          </p:nvPr>
        </p:nvSpPr>
        <p:spPr/>
        <p:txBody>
          <a:bodyPr/>
          <a:lstStyle/>
          <a:p>
            <a:fld id="{E9A9D557-C7F8-9D4C-8C24-F75BE170047D}" type="slidenum">
              <a:rPr lang="en-US" smtClean="0"/>
              <a:t>‹#›</a:t>
            </a:fld>
            <a:endParaRPr lang="en-US"/>
          </a:p>
        </p:txBody>
      </p:sp>
    </p:spTree>
    <p:extLst>
      <p:ext uri="{BB962C8B-B14F-4D97-AF65-F5344CB8AC3E}">
        <p14:creationId xmlns:p14="http://schemas.microsoft.com/office/powerpoint/2010/main" val="2066929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3325"/>
            <a:ext cx="7772400" cy="1470025"/>
          </a:xfrm>
          <a:solidFill>
            <a:schemeClr val="bg1"/>
          </a:solidFill>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213100"/>
            <a:ext cx="6400800" cy="1752600"/>
          </a:xfrm>
        </p:spPr>
        <p:txBody>
          <a:bodyPr anchor="ctr" anchorCtr="0"/>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globe_big.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02226" y="5291798"/>
            <a:ext cx="1869155" cy="1401866"/>
          </a:xfrm>
          <a:prstGeom prst="rect">
            <a:avLst/>
          </a:prstGeom>
        </p:spPr>
      </p:pic>
      <p:sp>
        <p:nvSpPr>
          <p:cNvPr id="9" name="TextBox 8"/>
          <p:cNvSpPr txBox="1"/>
          <p:nvPr userDrawn="1"/>
        </p:nvSpPr>
        <p:spPr>
          <a:xfrm>
            <a:off x="4457700" y="5482124"/>
            <a:ext cx="2670048" cy="1384995"/>
          </a:xfrm>
          <a:prstGeom prst="rect">
            <a:avLst/>
          </a:prstGeom>
          <a:noFill/>
        </p:spPr>
        <p:txBody>
          <a:bodyPr wrap="square" rtlCol="0">
            <a:spAutoFit/>
          </a:bodyPr>
          <a:lstStyle/>
          <a:p>
            <a:pPr algn="ctr"/>
            <a:r>
              <a:rPr lang="en-US" sz="2200" dirty="0">
                <a:solidFill>
                  <a:schemeClr val="tx1"/>
                </a:solidFill>
                <a:latin typeface="Cambria"/>
                <a:cs typeface="Cambria"/>
              </a:rPr>
              <a:t>Distributed Systems and Networks </a:t>
            </a:r>
            <a:r>
              <a:rPr lang="en-US" sz="2200" dirty="0" smtClean="0">
                <a:solidFill>
                  <a:schemeClr val="tx1"/>
                </a:solidFill>
                <a:latin typeface="Cambria"/>
                <a:cs typeface="Cambria"/>
              </a:rPr>
              <a:t>Lab</a:t>
            </a:r>
          </a:p>
          <a:p>
            <a:pPr algn="ctr"/>
            <a:r>
              <a:rPr lang="en-US" sz="2000" dirty="0" err="1" smtClean="0">
                <a:solidFill>
                  <a:schemeClr val="tx1"/>
                </a:solidFill>
                <a:latin typeface="Cambria"/>
                <a:cs typeface="Cambria"/>
              </a:rPr>
              <a:t>www.dsn.jhu.edu</a:t>
            </a:r>
            <a:endParaRPr lang="en-US" sz="2000" dirty="0">
              <a:solidFill>
                <a:schemeClr val="tx1"/>
              </a:solidFill>
              <a:latin typeface="Cambria"/>
              <a:cs typeface="Cambria"/>
            </a:endParaRPr>
          </a:p>
          <a:p>
            <a:endParaRPr lang="en-US" dirty="0">
              <a:solidFill>
                <a:schemeClr val="tx1"/>
              </a:solidFill>
              <a:latin typeface="Calibri"/>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7033" y="4775408"/>
            <a:ext cx="4572000" cy="673100"/>
          </a:xfrm>
          <a:prstGeom prst="rect">
            <a:avLst/>
          </a:prstGeom>
        </p:spPr>
      </p:pic>
      <p:pic>
        <p:nvPicPr>
          <p:cNvPr id="10" name="Picture 3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05271" y="5566031"/>
            <a:ext cx="3143653" cy="96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9139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latin typeface="Calibri"/>
              </a:rPr>
              <a:t>January 2018</a:t>
            </a:r>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latin typeface="Calibri"/>
              </a:rPr>
              <a:t>Yair Amir</a:t>
            </a: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6B35706-A2A8-FF4D-B41A-31F05D88FDC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05335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latin typeface="Calibri"/>
              </a:rPr>
              <a:t>January 2018</a:t>
            </a:r>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latin typeface="Calibri"/>
              </a:rPr>
              <a:t>Yair Amir</a:t>
            </a: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6B35706-A2A8-FF4D-B41A-31F05D88FDC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72806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latin typeface="Calibri"/>
              </a:rPr>
              <a:t>January 2018</a:t>
            </a:r>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latin typeface="Calibri"/>
              </a:rPr>
              <a:t>Yair Amir</a:t>
            </a:r>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6B35706-A2A8-FF4D-B41A-31F05D88FDC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5403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latin typeface="Calibri"/>
              </a:rPr>
              <a:t>January 2018</a:t>
            </a:r>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latin typeface="Calibri"/>
              </a:rPr>
              <a:t>Yair Amir</a:t>
            </a:r>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26B35706-A2A8-FF4D-B41A-31F05D88FDC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41206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latin typeface="Calibri"/>
              </a:rPr>
              <a:t>January 2018</a:t>
            </a:r>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latin typeface="Calibri"/>
              </a:rPr>
              <a:t>Yair Amir</a:t>
            </a:r>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26B35706-A2A8-FF4D-B41A-31F05D88FDC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21902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latin typeface="Calibri"/>
              </a:rPr>
              <a:t>January 2018</a:t>
            </a:r>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latin typeface="Calibri"/>
              </a:rPr>
              <a:t>Yair Amir</a:t>
            </a:r>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26B35706-A2A8-FF4D-B41A-31F05D88FDC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69832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latin typeface="Calibri"/>
              </a:rPr>
              <a:t>January 2018</a:t>
            </a:r>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latin typeface="Calibri"/>
              </a:rPr>
              <a:t>Yair Amir</a:t>
            </a:r>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6B35706-A2A8-FF4D-B41A-31F05D88FDC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0470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572"/>
            <a:ext cx="9144000" cy="920091"/>
          </a:xfrm>
          <a:solidFill>
            <a:srgbClr val="002D73"/>
          </a:solidFill>
        </p:spPr>
        <p:txBody>
          <a:bodyPr/>
          <a:lstStyle>
            <a:lvl1pPr>
              <a:defRPr>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01704"/>
            <a:ext cx="8229600" cy="47244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59827"/>
            <a:ext cx="2133600" cy="365125"/>
          </a:xfrm>
        </p:spPr>
        <p:txBody>
          <a:bodyPr/>
          <a:lstStyle/>
          <a:p>
            <a:r>
              <a:rPr lang="en-US" smtClean="0"/>
              <a:t>January 2018</a:t>
            </a:r>
            <a:endParaRPr lang="en-US" dirty="0"/>
          </a:p>
        </p:txBody>
      </p:sp>
      <p:sp>
        <p:nvSpPr>
          <p:cNvPr id="5" name="Footer Placeholder 4"/>
          <p:cNvSpPr>
            <a:spLocks noGrp="1"/>
          </p:cNvSpPr>
          <p:nvPr>
            <p:ph type="ftr" sz="quarter" idx="11"/>
          </p:nvPr>
        </p:nvSpPr>
        <p:spPr>
          <a:xfrm>
            <a:off x="3124200" y="6459827"/>
            <a:ext cx="2895600" cy="365125"/>
          </a:xfrm>
        </p:spPr>
        <p:txBody>
          <a:bodyPr/>
          <a:lstStyle/>
          <a:p>
            <a:r>
              <a:rPr lang="en-US" smtClean="0"/>
              <a:t>Yair Amir</a:t>
            </a:r>
            <a:endParaRPr lang="en-US" dirty="0"/>
          </a:p>
        </p:txBody>
      </p:sp>
      <p:sp>
        <p:nvSpPr>
          <p:cNvPr id="6" name="Slide Number Placeholder 5"/>
          <p:cNvSpPr>
            <a:spLocks noGrp="1"/>
          </p:cNvSpPr>
          <p:nvPr>
            <p:ph type="sldNum" sz="quarter" idx="12"/>
          </p:nvPr>
        </p:nvSpPr>
        <p:spPr>
          <a:xfrm>
            <a:off x="6553200" y="6459827"/>
            <a:ext cx="2133600" cy="365125"/>
          </a:xfrm>
        </p:spPr>
        <p:txBody>
          <a:bodyPr/>
          <a:lstStyle/>
          <a:p>
            <a:fld id="{E9A9D557-C7F8-9D4C-8C24-F75BE170047D}" type="slidenum">
              <a:rPr lang="en-US" smtClean="0"/>
              <a:t>‹#›</a:t>
            </a:fld>
            <a:endParaRPr lang="en-US"/>
          </a:p>
        </p:txBody>
      </p:sp>
    </p:spTree>
    <p:extLst>
      <p:ext uri="{BB962C8B-B14F-4D97-AF65-F5344CB8AC3E}">
        <p14:creationId xmlns:p14="http://schemas.microsoft.com/office/powerpoint/2010/main" val="1878489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latin typeface="Calibri"/>
              </a:rPr>
              <a:t>January 2018</a:t>
            </a:r>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latin typeface="Calibri"/>
              </a:rPr>
              <a:t>Yair Amir</a:t>
            </a:r>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26B35706-A2A8-FF4D-B41A-31F05D88FDC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91999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latin typeface="Calibri"/>
              </a:rPr>
              <a:t>January 2018</a:t>
            </a:r>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latin typeface="Calibri"/>
              </a:rPr>
              <a:t>Yair Amir</a:t>
            </a: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6B35706-A2A8-FF4D-B41A-31F05D88FDC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330202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latin typeface="Calibri"/>
              </a:rPr>
              <a:t>January 2018</a:t>
            </a:r>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latin typeface="Calibri"/>
              </a:rPr>
              <a:t>Yair Amir</a:t>
            </a:r>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26B35706-A2A8-FF4D-B41A-31F05D88FDC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2671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a:p>
        </p:txBody>
      </p:sp>
      <p:sp>
        <p:nvSpPr>
          <p:cNvPr id="6" name="Slide Number Placeholder 5"/>
          <p:cNvSpPr>
            <a:spLocks noGrp="1"/>
          </p:cNvSpPr>
          <p:nvPr>
            <p:ph type="sldNum" sz="quarter" idx="12"/>
          </p:nvPr>
        </p:nvSpPr>
        <p:spPr/>
        <p:txBody>
          <a:bodyPr/>
          <a:lstStyle/>
          <a:p>
            <a:fld id="{E9A9D557-C7F8-9D4C-8C24-F75BE170047D}" type="slidenum">
              <a:rPr lang="en-US" smtClean="0"/>
              <a:t>‹#›</a:t>
            </a:fld>
            <a:endParaRPr lang="en-US"/>
          </a:p>
        </p:txBody>
      </p:sp>
    </p:spTree>
    <p:extLst>
      <p:ext uri="{BB962C8B-B14F-4D97-AF65-F5344CB8AC3E}">
        <p14:creationId xmlns:p14="http://schemas.microsoft.com/office/powerpoint/2010/main" val="270022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January 2018</a:t>
            </a:r>
            <a:endParaRPr lang="en-US" dirty="0"/>
          </a:p>
        </p:txBody>
      </p:sp>
      <p:sp>
        <p:nvSpPr>
          <p:cNvPr id="6" name="Footer Placeholder 5"/>
          <p:cNvSpPr>
            <a:spLocks noGrp="1"/>
          </p:cNvSpPr>
          <p:nvPr>
            <p:ph type="ftr" sz="quarter" idx="11"/>
          </p:nvPr>
        </p:nvSpPr>
        <p:spPr/>
        <p:txBody>
          <a:bodyPr/>
          <a:lstStyle/>
          <a:p>
            <a:r>
              <a:rPr lang="en-US" smtClean="0"/>
              <a:t>Yair Amir</a:t>
            </a:r>
            <a:endParaRPr lang="en-US"/>
          </a:p>
        </p:txBody>
      </p:sp>
      <p:sp>
        <p:nvSpPr>
          <p:cNvPr id="7" name="Slide Number Placeholder 6"/>
          <p:cNvSpPr>
            <a:spLocks noGrp="1"/>
          </p:cNvSpPr>
          <p:nvPr>
            <p:ph type="sldNum" sz="quarter" idx="12"/>
          </p:nvPr>
        </p:nvSpPr>
        <p:spPr/>
        <p:txBody>
          <a:bodyPr/>
          <a:lstStyle/>
          <a:p>
            <a:fld id="{E9A9D557-C7F8-9D4C-8C24-F75BE170047D}" type="slidenum">
              <a:rPr lang="en-US" smtClean="0"/>
              <a:t>‹#›</a:t>
            </a:fld>
            <a:endParaRPr lang="en-US"/>
          </a:p>
        </p:txBody>
      </p:sp>
    </p:spTree>
    <p:extLst>
      <p:ext uri="{BB962C8B-B14F-4D97-AF65-F5344CB8AC3E}">
        <p14:creationId xmlns:p14="http://schemas.microsoft.com/office/powerpoint/2010/main" val="321629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January 2018</a:t>
            </a:r>
            <a:endParaRPr lang="en-US"/>
          </a:p>
        </p:txBody>
      </p:sp>
      <p:sp>
        <p:nvSpPr>
          <p:cNvPr id="8" name="Footer Placeholder 7"/>
          <p:cNvSpPr>
            <a:spLocks noGrp="1"/>
          </p:cNvSpPr>
          <p:nvPr>
            <p:ph type="ftr" sz="quarter" idx="11"/>
          </p:nvPr>
        </p:nvSpPr>
        <p:spPr/>
        <p:txBody>
          <a:bodyPr/>
          <a:lstStyle/>
          <a:p>
            <a:r>
              <a:rPr lang="en-US" smtClean="0"/>
              <a:t>Yair Amir</a:t>
            </a:r>
            <a:endParaRPr lang="en-US"/>
          </a:p>
        </p:txBody>
      </p:sp>
      <p:sp>
        <p:nvSpPr>
          <p:cNvPr id="9" name="Slide Number Placeholder 8"/>
          <p:cNvSpPr>
            <a:spLocks noGrp="1"/>
          </p:cNvSpPr>
          <p:nvPr>
            <p:ph type="sldNum" sz="quarter" idx="12"/>
          </p:nvPr>
        </p:nvSpPr>
        <p:spPr/>
        <p:txBody>
          <a:bodyPr/>
          <a:lstStyle/>
          <a:p>
            <a:fld id="{E9A9D557-C7F8-9D4C-8C24-F75BE170047D}" type="slidenum">
              <a:rPr lang="en-US" smtClean="0"/>
              <a:t>‹#›</a:t>
            </a:fld>
            <a:endParaRPr lang="en-US"/>
          </a:p>
        </p:txBody>
      </p:sp>
    </p:spTree>
    <p:extLst>
      <p:ext uri="{BB962C8B-B14F-4D97-AF65-F5344CB8AC3E}">
        <p14:creationId xmlns:p14="http://schemas.microsoft.com/office/powerpoint/2010/main" val="418143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January 2018</a:t>
            </a:r>
            <a:endParaRPr lang="en-US" dirty="0"/>
          </a:p>
        </p:txBody>
      </p:sp>
      <p:sp>
        <p:nvSpPr>
          <p:cNvPr id="4" name="Footer Placeholder 3"/>
          <p:cNvSpPr>
            <a:spLocks noGrp="1"/>
          </p:cNvSpPr>
          <p:nvPr>
            <p:ph type="ftr" sz="quarter" idx="11"/>
          </p:nvPr>
        </p:nvSpPr>
        <p:spPr/>
        <p:txBody>
          <a:bodyPr/>
          <a:lstStyle/>
          <a:p>
            <a:r>
              <a:rPr lang="en-US" smtClean="0"/>
              <a:t>Yair Amir</a:t>
            </a:r>
            <a:endParaRPr lang="en-US"/>
          </a:p>
        </p:txBody>
      </p:sp>
      <p:sp>
        <p:nvSpPr>
          <p:cNvPr id="5" name="Slide Number Placeholder 4"/>
          <p:cNvSpPr>
            <a:spLocks noGrp="1"/>
          </p:cNvSpPr>
          <p:nvPr>
            <p:ph type="sldNum" sz="quarter" idx="12"/>
          </p:nvPr>
        </p:nvSpPr>
        <p:spPr/>
        <p:txBody>
          <a:bodyPr/>
          <a:lstStyle/>
          <a:p>
            <a:fld id="{E9A9D557-C7F8-9D4C-8C24-F75BE170047D}" type="slidenum">
              <a:rPr lang="en-US" smtClean="0"/>
              <a:t>‹#›</a:t>
            </a:fld>
            <a:endParaRPr lang="en-US"/>
          </a:p>
        </p:txBody>
      </p:sp>
    </p:spTree>
    <p:extLst>
      <p:ext uri="{BB962C8B-B14F-4D97-AF65-F5344CB8AC3E}">
        <p14:creationId xmlns:p14="http://schemas.microsoft.com/office/powerpoint/2010/main" val="140193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January 2018</a:t>
            </a:r>
            <a:endParaRPr lang="en-US" dirty="0"/>
          </a:p>
        </p:txBody>
      </p:sp>
      <p:sp>
        <p:nvSpPr>
          <p:cNvPr id="3" name="Footer Placeholder 2"/>
          <p:cNvSpPr>
            <a:spLocks noGrp="1"/>
          </p:cNvSpPr>
          <p:nvPr>
            <p:ph type="ftr" sz="quarter" idx="11"/>
          </p:nvPr>
        </p:nvSpPr>
        <p:spPr/>
        <p:txBody>
          <a:bodyPr/>
          <a:lstStyle/>
          <a:p>
            <a:r>
              <a:rPr lang="en-US" smtClean="0"/>
              <a:t>Yair Amir</a:t>
            </a:r>
            <a:endParaRPr lang="en-US"/>
          </a:p>
        </p:txBody>
      </p:sp>
      <p:sp>
        <p:nvSpPr>
          <p:cNvPr id="4" name="Slide Number Placeholder 3"/>
          <p:cNvSpPr>
            <a:spLocks noGrp="1"/>
          </p:cNvSpPr>
          <p:nvPr>
            <p:ph type="sldNum" sz="quarter" idx="12"/>
          </p:nvPr>
        </p:nvSpPr>
        <p:spPr/>
        <p:txBody>
          <a:bodyPr/>
          <a:lstStyle/>
          <a:p>
            <a:fld id="{E9A9D557-C7F8-9D4C-8C24-F75BE170047D}" type="slidenum">
              <a:rPr lang="en-US" smtClean="0"/>
              <a:t>‹#›</a:t>
            </a:fld>
            <a:endParaRPr lang="en-US"/>
          </a:p>
        </p:txBody>
      </p:sp>
    </p:spTree>
    <p:extLst>
      <p:ext uri="{BB962C8B-B14F-4D97-AF65-F5344CB8AC3E}">
        <p14:creationId xmlns:p14="http://schemas.microsoft.com/office/powerpoint/2010/main" val="187878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January 2018</a:t>
            </a:r>
            <a:endParaRPr lang="en-US" dirty="0"/>
          </a:p>
        </p:txBody>
      </p:sp>
      <p:sp>
        <p:nvSpPr>
          <p:cNvPr id="6" name="Footer Placeholder 5"/>
          <p:cNvSpPr>
            <a:spLocks noGrp="1"/>
          </p:cNvSpPr>
          <p:nvPr>
            <p:ph type="ftr" sz="quarter" idx="11"/>
          </p:nvPr>
        </p:nvSpPr>
        <p:spPr/>
        <p:txBody>
          <a:bodyPr/>
          <a:lstStyle/>
          <a:p>
            <a:r>
              <a:rPr lang="en-US" smtClean="0"/>
              <a:t>Yair Amir</a:t>
            </a:r>
            <a:endParaRPr lang="en-US"/>
          </a:p>
        </p:txBody>
      </p:sp>
      <p:sp>
        <p:nvSpPr>
          <p:cNvPr id="7" name="Slide Number Placeholder 6"/>
          <p:cNvSpPr>
            <a:spLocks noGrp="1"/>
          </p:cNvSpPr>
          <p:nvPr>
            <p:ph type="sldNum" sz="quarter" idx="12"/>
          </p:nvPr>
        </p:nvSpPr>
        <p:spPr/>
        <p:txBody>
          <a:bodyPr/>
          <a:lstStyle/>
          <a:p>
            <a:fld id="{E9A9D557-C7F8-9D4C-8C24-F75BE170047D}" type="slidenum">
              <a:rPr lang="en-US" smtClean="0"/>
              <a:t>‹#›</a:t>
            </a:fld>
            <a:endParaRPr lang="en-US"/>
          </a:p>
        </p:txBody>
      </p:sp>
    </p:spTree>
    <p:extLst>
      <p:ext uri="{BB962C8B-B14F-4D97-AF65-F5344CB8AC3E}">
        <p14:creationId xmlns:p14="http://schemas.microsoft.com/office/powerpoint/2010/main" val="110929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January 2018</a:t>
            </a:r>
            <a:endParaRPr lang="en-US" dirty="0"/>
          </a:p>
        </p:txBody>
      </p:sp>
      <p:sp>
        <p:nvSpPr>
          <p:cNvPr id="6" name="Footer Placeholder 5"/>
          <p:cNvSpPr>
            <a:spLocks noGrp="1"/>
          </p:cNvSpPr>
          <p:nvPr>
            <p:ph type="ftr" sz="quarter" idx="11"/>
          </p:nvPr>
        </p:nvSpPr>
        <p:spPr/>
        <p:txBody>
          <a:bodyPr/>
          <a:lstStyle/>
          <a:p>
            <a:r>
              <a:rPr lang="en-US" smtClean="0"/>
              <a:t>Yair Amir</a:t>
            </a:r>
            <a:endParaRPr lang="en-US"/>
          </a:p>
        </p:txBody>
      </p:sp>
      <p:sp>
        <p:nvSpPr>
          <p:cNvPr id="7" name="Slide Number Placeholder 6"/>
          <p:cNvSpPr>
            <a:spLocks noGrp="1"/>
          </p:cNvSpPr>
          <p:nvPr>
            <p:ph type="sldNum" sz="quarter" idx="12"/>
          </p:nvPr>
        </p:nvSpPr>
        <p:spPr/>
        <p:txBody>
          <a:bodyPr/>
          <a:lstStyle/>
          <a:p>
            <a:fld id="{E9A9D557-C7F8-9D4C-8C24-F75BE170047D}" type="slidenum">
              <a:rPr lang="en-US" smtClean="0"/>
              <a:t>‹#›</a:t>
            </a:fld>
            <a:endParaRPr lang="en-US"/>
          </a:p>
        </p:txBody>
      </p:sp>
    </p:spTree>
    <p:extLst>
      <p:ext uri="{BB962C8B-B14F-4D97-AF65-F5344CB8AC3E}">
        <p14:creationId xmlns:p14="http://schemas.microsoft.com/office/powerpoint/2010/main" val="41839324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January 2018</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Yair Amir</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9D557-C7F8-9D4C-8C24-F75BE170047D}" type="slidenum">
              <a:rPr lang="en-US" smtClean="0"/>
              <a:t>‹#›</a:t>
            </a:fld>
            <a:endParaRPr lang="en-US"/>
          </a:p>
        </p:txBody>
      </p:sp>
    </p:spTree>
    <p:extLst>
      <p:ext uri="{BB962C8B-B14F-4D97-AF65-F5344CB8AC3E}">
        <p14:creationId xmlns:p14="http://schemas.microsoft.com/office/powerpoint/2010/main" val="332630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417638"/>
          </a:xfrm>
          <a:prstGeom prst="rect">
            <a:avLst/>
          </a:prstGeom>
          <a:solidFill>
            <a:srgbClr val="002D73"/>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prstClr val="black">
                    <a:tint val="75000"/>
                  </a:prstClr>
                </a:solidFill>
                <a:latin typeface="Calibri"/>
              </a:rPr>
              <a:t>January 2018</a:t>
            </a:r>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latin typeface="Calibri"/>
              </a:rPr>
              <a:t>Yair Amir</a:t>
            </a:r>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35706-A2A8-FF4D-B41A-31F05D88FDC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8000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4572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jpg"/><Relationship Id="rId1" Type="http://schemas.openxmlformats.org/officeDocument/2006/relationships/slideLayout" Target="../slideLayouts/slideLayout2.xml"/><Relationship Id="rId2" Type="http://schemas.openxmlformats.org/officeDocument/2006/relationships/hyperlink" Target="http://www.dsn.jhu.edu/spi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dsn.jhu.edu/spi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5025"/>
            <a:ext cx="7772400" cy="1470025"/>
          </a:xfrm>
        </p:spPr>
        <p:txBody>
          <a:bodyPr>
            <a:normAutofit/>
          </a:bodyPr>
          <a:lstStyle/>
          <a:p>
            <a:r>
              <a:rPr lang="en-US" dirty="0" smtClean="0"/>
              <a:t>Spire: Intrusion-Tolerant SCADA for the Power Grid</a:t>
            </a:r>
            <a:endParaRPr lang="en-US" dirty="0"/>
          </a:p>
        </p:txBody>
      </p:sp>
      <p:sp>
        <p:nvSpPr>
          <p:cNvPr id="3" name="Subtitle 2"/>
          <p:cNvSpPr>
            <a:spLocks noGrp="1"/>
          </p:cNvSpPr>
          <p:nvPr>
            <p:ph type="subTitle" idx="1"/>
          </p:nvPr>
        </p:nvSpPr>
        <p:spPr>
          <a:xfrm>
            <a:off x="0" y="2430780"/>
            <a:ext cx="9144000" cy="2330450"/>
          </a:xfrm>
        </p:spPr>
        <p:txBody>
          <a:bodyPr>
            <a:normAutofit fontScale="92500" lnSpcReduction="10000"/>
          </a:bodyPr>
          <a:lstStyle/>
          <a:p>
            <a:r>
              <a:rPr lang="en-US" sz="2800" dirty="0" smtClean="0">
                <a:solidFill>
                  <a:schemeClr val="tx1"/>
                </a:solidFill>
              </a:rPr>
              <a:t>Yair Amir, Amy Babay, Sam Beckley</a:t>
            </a:r>
          </a:p>
          <a:p>
            <a:r>
              <a:rPr lang="en-US" sz="2800" dirty="0" smtClean="0">
                <a:solidFill>
                  <a:schemeClr val="tx1"/>
                </a:solidFill>
              </a:rPr>
              <a:t>Johns Hopkins University, Computer Science</a:t>
            </a:r>
          </a:p>
          <a:p>
            <a:endParaRPr lang="en-US" sz="2800" dirty="0">
              <a:solidFill>
                <a:schemeClr val="tx1"/>
              </a:solidFill>
            </a:endParaRPr>
          </a:p>
          <a:p>
            <a:r>
              <a:rPr lang="en-US" sz="2800" dirty="0" smtClean="0">
                <a:solidFill>
                  <a:schemeClr val="tx1"/>
                </a:solidFill>
              </a:rPr>
              <a:t>John Schultz</a:t>
            </a:r>
          </a:p>
          <a:p>
            <a:r>
              <a:rPr lang="en-US" sz="2800" dirty="0" smtClean="0">
                <a:solidFill>
                  <a:schemeClr val="tx1"/>
                </a:solidFill>
              </a:rPr>
              <a:t>Spread Concepts LLC</a:t>
            </a:r>
          </a:p>
        </p:txBody>
      </p:sp>
    </p:spTree>
    <p:extLst>
      <p:ext uri="{BB962C8B-B14F-4D97-AF65-F5344CB8AC3E}">
        <p14:creationId xmlns:p14="http://schemas.microsoft.com/office/powerpoint/2010/main" val="257910772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Defense Across Space and Time</a:t>
            </a:r>
            <a:endParaRPr lang="en-US" sz="2700" dirty="0"/>
          </a:p>
        </p:txBody>
      </p:sp>
      <p:sp>
        <p:nvSpPr>
          <p:cNvPr id="3" name="Content Placeholder 2"/>
          <p:cNvSpPr>
            <a:spLocks noGrp="1"/>
          </p:cNvSpPr>
          <p:nvPr>
            <p:ph idx="1"/>
          </p:nvPr>
        </p:nvSpPr>
        <p:spPr>
          <a:xfrm>
            <a:off x="457200" y="1401705"/>
            <a:ext cx="8229600" cy="1505200"/>
          </a:xfrm>
        </p:spPr>
        <p:txBody>
          <a:bodyPr>
            <a:normAutofit fontScale="77500" lnSpcReduction="20000"/>
          </a:bodyPr>
          <a:lstStyle/>
          <a:p>
            <a:r>
              <a:rPr lang="en-US" dirty="0" smtClean="0"/>
              <a:t>Byzantine Fault Tolerant Replication (BFT)</a:t>
            </a:r>
          </a:p>
          <a:p>
            <a:pPr lvl="1"/>
            <a:r>
              <a:rPr lang="en-US" dirty="0" smtClean="0"/>
              <a:t>Correctly maintains state in the presence of compromises</a:t>
            </a:r>
          </a:p>
          <a:p>
            <a:pPr lvl="1">
              <a:buClr>
                <a:schemeClr val="tx1"/>
              </a:buClr>
            </a:pPr>
            <a:r>
              <a:rPr lang="en-US" dirty="0" smtClean="0">
                <a:solidFill>
                  <a:srgbClr val="FF0000"/>
                </a:solidFill>
              </a:rPr>
              <a:t>3f+1</a:t>
            </a:r>
            <a:r>
              <a:rPr lang="en-US" dirty="0" smtClean="0"/>
              <a:t> replicas needed to tolerate up to </a:t>
            </a:r>
            <a:r>
              <a:rPr lang="en-US" dirty="0" smtClean="0">
                <a:solidFill>
                  <a:srgbClr val="FF0000"/>
                </a:solidFill>
              </a:rPr>
              <a:t>f</a:t>
            </a:r>
            <a:r>
              <a:rPr lang="en-US" dirty="0" smtClean="0"/>
              <a:t> intrusions</a:t>
            </a:r>
          </a:p>
          <a:p>
            <a:pPr lvl="1">
              <a:buClr>
                <a:schemeClr val="tx1"/>
              </a:buClr>
            </a:pPr>
            <a:r>
              <a:rPr lang="en-US" dirty="0">
                <a:solidFill>
                  <a:srgbClr val="0000FF"/>
                </a:solidFill>
              </a:rPr>
              <a:t>2f</a:t>
            </a:r>
            <a:r>
              <a:rPr lang="en-US" dirty="0" smtClean="0">
                <a:solidFill>
                  <a:srgbClr val="0000FF"/>
                </a:solidFill>
              </a:rPr>
              <a:t>+1 </a:t>
            </a:r>
            <a:r>
              <a:rPr lang="en-US" dirty="0"/>
              <a:t>connected correct replicas required to make </a:t>
            </a:r>
            <a:r>
              <a:rPr lang="en-US" dirty="0" smtClean="0"/>
              <a:t>progress</a:t>
            </a:r>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10</a:t>
            </a:fld>
            <a:endParaRPr lang="en-US"/>
          </a:p>
        </p:txBody>
      </p:sp>
      <p:sp>
        <p:nvSpPr>
          <p:cNvPr id="10" name="Content Placeholder 2"/>
          <p:cNvSpPr txBox="1">
            <a:spLocks/>
          </p:cNvSpPr>
          <p:nvPr/>
        </p:nvSpPr>
        <p:spPr>
          <a:xfrm>
            <a:off x="457200" y="2815105"/>
            <a:ext cx="8229600" cy="142285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Diversity</a:t>
            </a:r>
          </a:p>
          <a:p>
            <a:pPr lvl="1"/>
            <a:r>
              <a:rPr lang="en-US" dirty="0" smtClean="0">
                <a:ea typeface="MS PGothic" charset="0"/>
              </a:rPr>
              <a:t>Present a </a:t>
            </a:r>
            <a:r>
              <a:rPr lang="en-US" dirty="0" smtClean="0">
                <a:solidFill>
                  <a:srgbClr val="FF0000"/>
                </a:solidFill>
                <a:ea typeface="MS PGothic" charset="0"/>
              </a:rPr>
              <a:t>different</a:t>
            </a:r>
            <a:r>
              <a:rPr lang="en-US" dirty="0" smtClean="0">
                <a:ea typeface="MS PGothic" charset="0"/>
              </a:rPr>
              <a:t> </a:t>
            </a:r>
            <a:r>
              <a:rPr lang="en-US" dirty="0" smtClean="0">
                <a:solidFill>
                  <a:srgbClr val="FF0000"/>
                </a:solidFill>
                <a:ea typeface="MS PGothic" charset="0"/>
              </a:rPr>
              <a:t>attack surface </a:t>
            </a:r>
            <a:r>
              <a:rPr lang="en-US" dirty="0" smtClean="0">
                <a:ea typeface="MS PGothic" charset="0"/>
              </a:rPr>
              <a:t>so that an adversary cannot exploit a single vulnerability to compromise all replicas</a:t>
            </a:r>
          </a:p>
          <a:p>
            <a:pPr lvl="1">
              <a:buClr>
                <a:schemeClr val="tx1"/>
              </a:buClr>
            </a:pPr>
            <a:r>
              <a:rPr lang="en-US" dirty="0" err="1" smtClean="0">
                <a:solidFill>
                  <a:srgbClr val="0000FF"/>
                </a:solidFill>
                <a:ea typeface="MS PGothic" charset="0"/>
              </a:rPr>
              <a:t>Multicompiler</a:t>
            </a:r>
            <a:r>
              <a:rPr lang="en-US" dirty="0" smtClean="0">
                <a:ea typeface="MS PGothic" charset="0"/>
              </a:rPr>
              <a:t> from UC Irvine</a:t>
            </a:r>
            <a:endParaRPr lang="en-US" dirty="0" smtClean="0"/>
          </a:p>
        </p:txBody>
      </p:sp>
      <p:sp>
        <p:nvSpPr>
          <p:cNvPr id="11" name="Content Placeholder 2"/>
          <p:cNvSpPr txBox="1">
            <a:spLocks/>
          </p:cNvSpPr>
          <p:nvPr/>
        </p:nvSpPr>
        <p:spPr>
          <a:xfrm>
            <a:off x="457200" y="4176771"/>
            <a:ext cx="8229600" cy="2224197"/>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Proactive Recovery</a:t>
            </a:r>
          </a:p>
          <a:p>
            <a:pPr lvl="1"/>
            <a:r>
              <a:rPr lang="en-US" dirty="0" smtClean="0"/>
              <a:t>Periodically rejuvenate replicas to a known good state to cleanse any potentially undetected intrusions</a:t>
            </a:r>
          </a:p>
          <a:p>
            <a:pPr lvl="1">
              <a:buClr>
                <a:schemeClr val="tx1"/>
              </a:buClr>
            </a:pPr>
            <a:r>
              <a:rPr lang="en-US" dirty="0" smtClean="0">
                <a:solidFill>
                  <a:srgbClr val="FF0000"/>
                </a:solidFill>
              </a:rPr>
              <a:t>3f+2k+1 </a:t>
            </a:r>
            <a:r>
              <a:rPr lang="en-US" dirty="0" smtClean="0"/>
              <a:t>replicas needed to simultaneously tolerate up to </a:t>
            </a:r>
            <a:r>
              <a:rPr lang="en-US" dirty="0" smtClean="0">
                <a:solidFill>
                  <a:srgbClr val="FF0000"/>
                </a:solidFill>
              </a:rPr>
              <a:t>f</a:t>
            </a:r>
            <a:r>
              <a:rPr lang="en-US" dirty="0" smtClean="0"/>
              <a:t> intrusions and </a:t>
            </a:r>
            <a:r>
              <a:rPr lang="en-US" dirty="0" smtClean="0">
                <a:solidFill>
                  <a:srgbClr val="FF0000"/>
                </a:solidFill>
              </a:rPr>
              <a:t>k</a:t>
            </a:r>
            <a:r>
              <a:rPr lang="en-US" dirty="0" smtClean="0"/>
              <a:t> recovering replicas</a:t>
            </a:r>
          </a:p>
          <a:p>
            <a:pPr lvl="1">
              <a:buClr>
                <a:schemeClr val="tx1"/>
              </a:buClr>
            </a:pPr>
            <a:r>
              <a:rPr lang="en-US" dirty="0" smtClean="0">
                <a:solidFill>
                  <a:srgbClr val="0000FF"/>
                </a:solidFill>
              </a:rPr>
              <a:t>2f+k+1 </a:t>
            </a:r>
            <a:r>
              <a:rPr lang="en-US" dirty="0" smtClean="0"/>
              <a:t>connected correct replicas required to make progress</a:t>
            </a:r>
          </a:p>
        </p:txBody>
      </p:sp>
    </p:spTree>
    <p:extLst>
      <p:ext uri="{BB962C8B-B14F-4D97-AF65-F5344CB8AC3E}">
        <p14:creationId xmlns:p14="http://schemas.microsoft.com/office/powerpoint/2010/main" val="34966396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Spire Architecture: Single Control Center</a:t>
            </a:r>
            <a:endParaRPr lang="en-US" dirty="0"/>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11</a:t>
            </a:fld>
            <a:endParaRPr lang="en-US"/>
          </a:p>
        </p:txBody>
      </p:sp>
      <p:pic>
        <p:nvPicPr>
          <p:cNvPr id="3" name="Picture 2"/>
          <p:cNvPicPr>
            <a:picLocks noChangeAspect="1"/>
          </p:cNvPicPr>
          <p:nvPr/>
        </p:nvPicPr>
        <p:blipFill>
          <a:blip r:embed="rId2"/>
          <a:stretch>
            <a:fillRect/>
          </a:stretch>
        </p:blipFill>
        <p:spPr>
          <a:xfrm>
            <a:off x="669886" y="1543050"/>
            <a:ext cx="7743742" cy="4446270"/>
          </a:xfrm>
          <a:prstGeom prst="rect">
            <a:avLst/>
          </a:prstGeom>
        </p:spPr>
      </p:pic>
    </p:spTree>
    <p:extLst>
      <p:ext uri="{BB962C8B-B14F-4D97-AF65-F5344CB8AC3E}">
        <p14:creationId xmlns:p14="http://schemas.microsoft.com/office/powerpoint/2010/main" val="13486278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a Single Site</a:t>
            </a:r>
            <a:endParaRPr lang="en-US" dirty="0"/>
          </a:p>
        </p:txBody>
      </p:sp>
      <p:sp>
        <p:nvSpPr>
          <p:cNvPr id="3" name="Content Placeholder 2"/>
          <p:cNvSpPr>
            <a:spLocks noGrp="1"/>
          </p:cNvSpPr>
          <p:nvPr>
            <p:ph idx="1"/>
          </p:nvPr>
        </p:nvSpPr>
        <p:spPr/>
        <p:txBody>
          <a:bodyPr/>
          <a:lstStyle/>
          <a:p>
            <a:r>
              <a:rPr lang="en-US" dirty="0"/>
              <a:t>T</a:t>
            </a:r>
            <a:r>
              <a:rPr lang="en-US" dirty="0" smtClean="0"/>
              <a:t>o protect against sophisticated network attacks, Spire supports multiple control sites</a:t>
            </a:r>
          </a:p>
          <a:p>
            <a:r>
              <a:rPr lang="en-US" dirty="0" smtClean="0"/>
              <a:t>Since it is expensive to construct control sites, Spire is able to operate with two control sites plus additional sites that can be served by commodity data centers (that lack the ability to communicate with RTUs and PLCs in the field)</a:t>
            </a:r>
            <a:endParaRPr lang="en-US" dirty="0"/>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12</a:t>
            </a:fld>
            <a:endParaRPr lang="en-US"/>
          </a:p>
        </p:txBody>
      </p:sp>
    </p:spTree>
    <p:extLst>
      <p:ext uri="{BB962C8B-B14F-4D97-AF65-F5344CB8AC3E}">
        <p14:creationId xmlns:p14="http://schemas.microsoft.com/office/powerpoint/2010/main" val="3027829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Novel Resilient Configuration</a:t>
            </a:r>
            <a:endParaRPr lang="en-US" sz="2700" dirty="0"/>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grpSp>
        <p:nvGrpSpPr>
          <p:cNvPr id="7" name="Group 6"/>
          <p:cNvGrpSpPr/>
          <p:nvPr/>
        </p:nvGrpSpPr>
        <p:grpSpPr>
          <a:xfrm>
            <a:off x="1463041" y="1958224"/>
            <a:ext cx="6234928" cy="4015315"/>
            <a:chOff x="3797713" y="926636"/>
            <a:chExt cx="5294715" cy="3480993"/>
          </a:xfrm>
        </p:grpSpPr>
        <p:sp>
          <p:nvSpPr>
            <p:cNvPr id="20" name="TextBox 19"/>
            <p:cNvSpPr txBox="1"/>
            <p:nvPr/>
          </p:nvSpPr>
          <p:spPr>
            <a:xfrm>
              <a:off x="5184153" y="4099852"/>
              <a:ext cx="1100481" cy="307777"/>
            </a:xfrm>
            <a:prstGeom prst="rect">
              <a:avLst/>
            </a:prstGeom>
            <a:noFill/>
          </p:spPr>
          <p:txBody>
            <a:bodyPr wrap="square" rtlCol="0">
              <a:spAutoFit/>
            </a:bodyPr>
            <a:lstStyle/>
            <a:p>
              <a:r>
                <a:rPr lang="en-US" sz="1400" b="1" dirty="0" smtClean="0"/>
                <a:t>Substation</a:t>
              </a:r>
              <a:endParaRPr lang="en-US" sz="1400" b="1" dirty="0"/>
            </a:p>
          </p:txBody>
        </p:sp>
        <p:sp>
          <p:nvSpPr>
            <p:cNvPr id="22" name="Rectangle 21"/>
            <p:cNvSpPr/>
            <p:nvPr/>
          </p:nvSpPr>
          <p:spPr>
            <a:xfrm>
              <a:off x="5115795" y="3185347"/>
              <a:ext cx="1084148" cy="1213407"/>
            </a:xfrm>
            <a:prstGeom prst="rect">
              <a:avLst/>
            </a:prstGeom>
            <a:noFill/>
            <a:ln w="127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5" name="Rectangle 24"/>
            <p:cNvSpPr/>
            <p:nvPr/>
          </p:nvSpPr>
          <p:spPr>
            <a:xfrm>
              <a:off x="5337164" y="3295384"/>
              <a:ext cx="633353" cy="267883"/>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6" name="TextBox 25"/>
            <p:cNvSpPr txBox="1"/>
            <p:nvPr/>
          </p:nvSpPr>
          <p:spPr>
            <a:xfrm>
              <a:off x="5319825" y="3305188"/>
              <a:ext cx="676180" cy="261610"/>
            </a:xfrm>
            <a:prstGeom prst="rect">
              <a:avLst/>
            </a:prstGeom>
            <a:noFill/>
          </p:spPr>
          <p:txBody>
            <a:bodyPr wrap="square" rtlCol="0">
              <a:spAutoFit/>
            </a:bodyPr>
            <a:lstStyle/>
            <a:p>
              <a:pPr algn="ctr"/>
              <a:r>
                <a:rPr lang="en-US" sz="1100" b="1" dirty="0" smtClean="0"/>
                <a:t>RTU</a:t>
              </a:r>
              <a:endParaRPr lang="en-US" sz="1100" b="1" dirty="0"/>
            </a:p>
          </p:txBody>
        </p:sp>
        <p:sp>
          <p:nvSpPr>
            <p:cNvPr id="27" name="Rectangle 26"/>
            <p:cNvSpPr/>
            <p:nvPr/>
          </p:nvSpPr>
          <p:spPr>
            <a:xfrm>
              <a:off x="5281027" y="3729053"/>
              <a:ext cx="770158" cy="375242"/>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28" name="TextBox 27"/>
            <p:cNvSpPr txBox="1"/>
            <p:nvPr/>
          </p:nvSpPr>
          <p:spPr>
            <a:xfrm>
              <a:off x="5254274" y="3707639"/>
              <a:ext cx="799518" cy="400110"/>
            </a:xfrm>
            <a:prstGeom prst="rect">
              <a:avLst/>
            </a:prstGeom>
            <a:noFill/>
          </p:spPr>
          <p:txBody>
            <a:bodyPr wrap="square" rtlCol="0">
              <a:spAutoFit/>
            </a:bodyPr>
            <a:lstStyle/>
            <a:p>
              <a:pPr algn="ctr"/>
              <a:r>
                <a:rPr lang="en-US" sz="1000" b="1" dirty="0" smtClean="0"/>
                <a:t>Physical</a:t>
              </a:r>
            </a:p>
            <a:p>
              <a:pPr algn="ctr"/>
              <a:r>
                <a:rPr lang="en-US" sz="1000" b="1" dirty="0" smtClean="0"/>
                <a:t>Equipment</a:t>
              </a:r>
              <a:endParaRPr lang="en-US" sz="1000" b="1" dirty="0"/>
            </a:p>
          </p:txBody>
        </p:sp>
        <p:cxnSp>
          <p:nvCxnSpPr>
            <p:cNvPr id="29" name="Straight Connector 28"/>
            <p:cNvCxnSpPr>
              <a:stCxn id="28" idx="0"/>
              <a:endCxn id="25" idx="2"/>
            </p:cNvCxnSpPr>
            <p:nvPr/>
          </p:nvCxnSpPr>
          <p:spPr>
            <a:xfrm flipH="1" flipV="1">
              <a:off x="5653841" y="3563266"/>
              <a:ext cx="192" cy="1443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769357" y="4099852"/>
              <a:ext cx="1100481" cy="307777"/>
            </a:xfrm>
            <a:prstGeom prst="rect">
              <a:avLst/>
            </a:prstGeom>
            <a:noFill/>
          </p:spPr>
          <p:txBody>
            <a:bodyPr wrap="square" rtlCol="0">
              <a:spAutoFit/>
            </a:bodyPr>
            <a:lstStyle/>
            <a:p>
              <a:r>
                <a:rPr lang="en-US" sz="1400" b="1" dirty="0" smtClean="0"/>
                <a:t>Substation</a:t>
              </a:r>
              <a:endParaRPr lang="en-US" sz="1400" b="1" dirty="0"/>
            </a:p>
          </p:txBody>
        </p:sp>
        <p:sp>
          <p:nvSpPr>
            <p:cNvPr id="33" name="Rectangle 32"/>
            <p:cNvSpPr/>
            <p:nvPr/>
          </p:nvSpPr>
          <p:spPr>
            <a:xfrm>
              <a:off x="6700999" y="3185347"/>
              <a:ext cx="1084148" cy="1213407"/>
            </a:xfrm>
            <a:prstGeom prst="rect">
              <a:avLst/>
            </a:prstGeom>
            <a:noFill/>
            <a:ln w="127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34" name="Rectangle 33"/>
            <p:cNvSpPr/>
            <p:nvPr/>
          </p:nvSpPr>
          <p:spPr>
            <a:xfrm>
              <a:off x="6922368" y="3295384"/>
              <a:ext cx="633353" cy="267883"/>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35" name="TextBox 34"/>
            <p:cNvSpPr txBox="1"/>
            <p:nvPr/>
          </p:nvSpPr>
          <p:spPr>
            <a:xfrm>
              <a:off x="6905029" y="3295384"/>
              <a:ext cx="676180" cy="261610"/>
            </a:xfrm>
            <a:prstGeom prst="rect">
              <a:avLst/>
            </a:prstGeom>
            <a:noFill/>
          </p:spPr>
          <p:txBody>
            <a:bodyPr wrap="square" rtlCol="0">
              <a:spAutoFit/>
            </a:bodyPr>
            <a:lstStyle/>
            <a:p>
              <a:pPr algn="ctr"/>
              <a:r>
                <a:rPr lang="en-US" sz="1100" b="1" dirty="0" smtClean="0"/>
                <a:t>RTU</a:t>
              </a:r>
              <a:endParaRPr lang="en-US" sz="1100" b="1" dirty="0"/>
            </a:p>
          </p:txBody>
        </p:sp>
        <p:sp>
          <p:nvSpPr>
            <p:cNvPr id="36" name="Rectangle 35"/>
            <p:cNvSpPr/>
            <p:nvPr/>
          </p:nvSpPr>
          <p:spPr>
            <a:xfrm>
              <a:off x="6866231" y="3729053"/>
              <a:ext cx="770158" cy="375242"/>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37" name="TextBox 36"/>
            <p:cNvSpPr txBox="1"/>
            <p:nvPr/>
          </p:nvSpPr>
          <p:spPr>
            <a:xfrm>
              <a:off x="6839478" y="3707639"/>
              <a:ext cx="799518" cy="400110"/>
            </a:xfrm>
            <a:prstGeom prst="rect">
              <a:avLst/>
            </a:prstGeom>
            <a:noFill/>
          </p:spPr>
          <p:txBody>
            <a:bodyPr wrap="square" rtlCol="0">
              <a:spAutoFit/>
            </a:bodyPr>
            <a:lstStyle/>
            <a:p>
              <a:pPr algn="ctr"/>
              <a:r>
                <a:rPr lang="en-US" sz="1000" b="1" dirty="0" smtClean="0"/>
                <a:t>Physical</a:t>
              </a:r>
            </a:p>
            <a:p>
              <a:pPr algn="ctr"/>
              <a:r>
                <a:rPr lang="en-US" sz="1000" b="1" dirty="0" smtClean="0"/>
                <a:t>Equipment</a:t>
              </a:r>
              <a:endParaRPr lang="en-US" sz="1000" b="1" dirty="0"/>
            </a:p>
          </p:txBody>
        </p:sp>
        <p:cxnSp>
          <p:nvCxnSpPr>
            <p:cNvPr id="38" name="Straight Connector 37"/>
            <p:cNvCxnSpPr>
              <a:stCxn id="37" idx="0"/>
              <a:endCxn id="34" idx="2"/>
            </p:cNvCxnSpPr>
            <p:nvPr/>
          </p:nvCxnSpPr>
          <p:spPr>
            <a:xfrm flipH="1" flipV="1">
              <a:off x="7239045" y="3563266"/>
              <a:ext cx="192" cy="1443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26" idx="0"/>
              <a:endCxn id="94" idx="3"/>
            </p:cNvCxnSpPr>
            <p:nvPr/>
          </p:nvCxnSpPr>
          <p:spPr>
            <a:xfrm flipV="1">
              <a:off x="5657915" y="3000669"/>
              <a:ext cx="550538" cy="30451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35" idx="0"/>
              <a:endCxn id="94" idx="5"/>
            </p:cNvCxnSpPr>
            <p:nvPr/>
          </p:nvCxnSpPr>
          <p:spPr>
            <a:xfrm flipH="1" flipV="1">
              <a:off x="6731211" y="3000669"/>
              <a:ext cx="511908" cy="2947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797713" y="1929475"/>
              <a:ext cx="1609036" cy="307777"/>
            </a:xfrm>
            <a:prstGeom prst="rect">
              <a:avLst/>
            </a:prstGeom>
            <a:noFill/>
          </p:spPr>
          <p:txBody>
            <a:bodyPr wrap="square" rtlCol="0">
              <a:spAutoFit/>
            </a:bodyPr>
            <a:lstStyle/>
            <a:p>
              <a:r>
                <a:rPr lang="en-US" sz="1400" b="1" dirty="0" smtClean="0"/>
                <a:t>Control Center 1</a:t>
              </a:r>
              <a:endParaRPr lang="en-US" sz="1400" b="1" dirty="0"/>
            </a:p>
          </p:txBody>
        </p:sp>
        <p:sp>
          <p:nvSpPr>
            <p:cNvPr id="87" name="Rectangle 86"/>
            <p:cNvSpPr/>
            <p:nvPr/>
          </p:nvSpPr>
          <p:spPr>
            <a:xfrm>
              <a:off x="3829154" y="1996461"/>
              <a:ext cx="2141364" cy="925835"/>
            </a:xfrm>
            <a:prstGeom prst="rect">
              <a:avLst/>
            </a:prstGeom>
            <a:noFill/>
            <a:ln w="127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8" name="Rectangle 87"/>
            <p:cNvSpPr/>
            <p:nvPr/>
          </p:nvSpPr>
          <p:spPr>
            <a:xfrm>
              <a:off x="4008916" y="2346204"/>
              <a:ext cx="431251" cy="334427"/>
            </a:xfrm>
            <a:prstGeom prst="rect">
              <a:avLst/>
            </a:prstGeom>
            <a:solidFill>
              <a:srgbClr val="4FD52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90" name="TextBox 89"/>
            <p:cNvSpPr txBox="1"/>
            <p:nvPr/>
          </p:nvSpPr>
          <p:spPr>
            <a:xfrm>
              <a:off x="3995707" y="2377427"/>
              <a:ext cx="443953" cy="261610"/>
            </a:xfrm>
            <a:prstGeom prst="rect">
              <a:avLst/>
            </a:prstGeom>
            <a:noFill/>
            <a:ln>
              <a:noFill/>
            </a:ln>
          </p:spPr>
          <p:txBody>
            <a:bodyPr wrap="square" rtlCol="0">
              <a:spAutoFit/>
            </a:bodyPr>
            <a:lstStyle/>
            <a:p>
              <a:pPr algn="ctr"/>
              <a:r>
                <a:rPr lang="en-US" sz="1100" b="1" dirty="0" smtClean="0"/>
                <a:t>HMI</a:t>
              </a:r>
              <a:endParaRPr lang="en-US" sz="1100" b="1" dirty="0"/>
            </a:p>
          </p:txBody>
        </p:sp>
        <p:sp>
          <p:nvSpPr>
            <p:cNvPr id="104" name="Rectangle 103"/>
            <p:cNvSpPr/>
            <p:nvPr/>
          </p:nvSpPr>
          <p:spPr>
            <a:xfrm>
              <a:off x="5544975" y="2353642"/>
              <a:ext cx="339761" cy="327935"/>
            </a:xfrm>
            <a:prstGeom prst="rect">
              <a:avLst/>
            </a:prstGeom>
            <a:solidFill>
              <a:srgbClr val="EC1F5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49" name="TextBox 148"/>
            <p:cNvSpPr txBox="1"/>
            <p:nvPr/>
          </p:nvSpPr>
          <p:spPr>
            <a:xfrm>
              <a:off x="5536256" y="2385922"/>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sp>
          <p:nvSpPr>
            <p:cNvPr id="102" name="Rectangle 101"/>
            <p:cNvSpPr/>
            <p:nvPr/>
          </p:nvSpPr>
          <p:spPr>
            <a:xfrm>
              <a:off x="5057419" y="2352853"/>
              <a:ext cx="339761" cy="327935"/>
            </a:xfrm>
            <a:prstGeom prst="rect">
              <a:avLst/>
            </a:prstGeom>
            <a:solidFill>
              <a:srgbClr val="1BECE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50" name="TextBox 149"/>
            <p:cNvSpPr txBox="1"/>
            <p:nvPr/>
          </p:nvSpPr>
          <p:spPr>
            <a:xfrm>
              <a:off x="5048250" y="2382159"/>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sp>
          <p:nvSpPr>
            <p:cNvPr id="76" name="Rectangle 75"/>
            <p:cNvSpPr/>
            <p:nvPr/>
          </p:nvSpPr>
          <p:spPr>
            <a:xfrm>
              <a:off x="6977859" y="1991195"/>
              <a:ext cx="2085445" cy="925835"/>
            </a:xfrm>
            <a:prstGeom prst="rect">
              <a:avLst/>
            </a:prstGeom>
            <a:noFill/>
            <a:ln w="127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77" name="Rectangle 76"/>
            <p:cNvSpPr/>
            <p:nvPr/>
          </p:nvSpPr>
          <p:spPr>
            <a:xfrm>
              <a:off x="8529975" y="2340886"/>
              <a:ext cx="431251" cy="334427"/>
            </a:xfrm>
            <a:prstGeom prst="rect">
              <a:avLst/>
            </a:prstGeom>
            <a:solidFill>
              <a:srgbClr val="4FD52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79" name="TextBox 78"/>
            <p:cNvSpPr txBox="1"/>
            <p:nvPr/>
          </p:nvSpPr>
          <p:spPr>
            <a:xfrm>
              <a:off x="8516766" y="2372109"/>
              <a:ext cx="443953" cy="261610"/>
            </a:xfrm>
            <a:prstGeom prst="rect">
              <a:avLst/>
            </a:prstGeom>
            <a:noFill/>
            <a:ln>
              <a:noFill/>
            </a:ln>
          </p:spPr>
          <p:txBody>
            <a:bodyPr wrap="square" rtlCol="0">
              <a:spAutoFit/>
            </a:bodyPr>
            <a:lstStyle/>
            <a:p>
              <a:pPr algn="ctr"/>
              <a:r>
                <a:rPr lang="en-US" sz="1100" b="1" dirty="0" smtClean="0"/>
                <a:t>HMI</a:t>
              </a:r>
              <a:endParaRPr lang="en-US" sz="1100" b="1" dirty="0"/>
            </a:p>
          </p:txBody>
        </p:sp>
        <p:sp>
          <p:nvSpPr>
            <p:cNvPr id="84" name="Rectangle 83"/>
            <p:cNvSpPr/>
            <p:nvPr/>
          </p:nvSpPr>
          <p:spPr>
            <a:xfrm>
              <a:off x="7576045" y="2348324"/>
              <a:ext cx="339761" cy="327935"/>
            </a:xfrm>
            <a:prstGeom prst="rect">
              <a:avLst/>
            </a:prstGeom>
            <a:solidFill>
              <a:srgbClr val="0B9C4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6" name="TextBox 85"/>
            <p:cNvSpPr txBox="1"/>
            <p:nvPr/>
          </p:nvSpPr>
          <p:spPr>
            <a:xfrm>
              <a:off x="7567326" y="2380604"/>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sp>
          <p:nvSpPr>
            <p:cNvPr id="89" name="Rectangle 88"/>
            <p:cNvSpPr/>
            <p:nvPr/>
          </p:nvSpPr>
          <p:spPr>
            <a:xfrm>
              <a:off x="7081115" y="2347535"/>
              <a:ext cx="339761" cy="327935"/>
            </a:xfrm>
            <a:prstGeom prst="rect">
              <a:avLst/>
            </a:prstGeom>
            <a:solidFill>
              <a:srgbClr val="2533E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92" name="TextBox 91"/>
            <p:cNvSpPr txBox="1"/>
            <p:nvPr/>
          </p:nvSpPr>
          <p:spPr>
            <a:xfrm>
              <a:off x="7071946" y="2376841"/>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sp>
          <p:nvSpPr>
            <p:cNvPr id="3" name="Oval 2"/>
            <p:cNvSpPr/>
            <p:nvPr/>
          </p:nvSpPr>
          <p:spPr>
            <a:xfrm>
              <a:off x="6101720" y="2028293"/>
              <a:ext cx="739292" cy="305170"/>
            </a:xfrm>
            <a:prstGeom prst="ellipse">
              <a:avLst/>
            </a:prstGeom>
            <a:solidFill>
              <a:srgbClr val="FF83F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TextBox 92"/>
            <p:cNvSpPr txBox="1"/>
            <p:nvPr/>
          </p:nvSpPr>
          <p:spPr>
            <a:xfrm>
              <a:off x="6173826" y="2033246"/>
              <a:ext cx="600531" cy="261610"/>
            </a:xfrm>
            <a:prstGeom prst="rect">
              <a:avLst/>
            </a:prstGeom>
            <a:noFill/>
            <a:ln>
              <a:noFill/>
            </a:ln>
          </p:spPr>
          <p:txBody>
            <a:bodyPr wrap="square" rtlCol="0">
              <a:spAutoFit/>
            </a:bodyPr>
            <a:lstStyle/>
            <a:p>
              <a:pPr algn="ctr"/>
              <a:r>
                <a:rPr lang="en-US" sz="1100" b="1" dirty="0" smtClean="0"/>
                <a:t>Spines</a:t>
              </a:r>
              <a:endParaRPr lang="en-US" sz="1100" b="1" dirty="0"/>
            </a:p>
          </p:txBody>
        </p:sp>
        <p:sp>
          <p:nvSpPr>
            <p:cNvPr id="94" name="Oval 93"/>
            <p:cNvSpPr/>
            <p:nvPr/>
          </p:nvSpPr>
          <p:spPr>
            <a:xfrm>
              <a:off x="6100186" y="2740190"/>
              <a:ext cx="739292" cy="305170"/>
            </a:xfrm>
            <a:prstGeom prst="ellipse">
              <a:avLst/>
            </a:prstGeom>
            <a:solidFill>
              <a:srgbClr val="79BA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5" name="TextBox 94"/>
            <p:cNvSpPr txBox="1"/>
            <p:nvPr/>
          </p:nvSpPr>
          <p:spPr>
            <a:xfrm>
              <a:off x="6172292" y="2751707"/>
              <a:ext cx="600531" cy="261610"/>
            </a:xfrm>
            <a:prstGeom prst="rect">
              <a:avLst/>
            </a:prstGeom>
            <a:noFill/>
            <a:ln>
              <a:noFill/>
            </a:ln>
          </p:spPr>
          <p:txBody>
            <a:bodyPr wrap="square" rtlCol="0">
              <a:spAutoFit/>
            </a:bodyPr>
            <a:lstStyle/>
            <a:p>
              <a:pPr algn="ctr"/>
              <a:r>
                <a:rPr lang="en-US" sz="1100" b="1" dirty="0" smtClean="0"/>
                <a:t>Spines</a:t>
              </a:r>
              <a:endParaRPr lang="en-US" sz="1100" b="1" dirty="0"/>
            </a:p>
          </p:txBody>
        </p:sp>
        <p:cxnSp>
          <p:nvCxnSpPr>
            <p:cNvPr id="99" name="Straight Connector 98"/>
            <p:cNvCxnSpPr/>
            <p:nvPr/>
          </p:nvCxnSpPr>
          <p:spPr>
            <a:xfrm>
              <a:off x="4176833" y="2815051"/>
              <a:ext cx="161350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4643167" y="2194042"/>
              <a:ext cx="1111569"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02" idx="2"/>
            </p:cNvCxnSpPr>
            <p:nvPr/>
          </p:nvCxnSpPr>
          <p:spPr>
            <a:xfrm>
              <a:off x="5227300" y="2680788"/>
              <a:ext cx="0" cy="1342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104" idx="2"/>
            </p:cNvCxnSpPr>
            <p:nvPr/>
          </p:nvCxnSpPr>
          <p:spPr>
            <a:xfrm>
              <a:off x="5714856" y="2681577"/>
              <a:ext cx="0" cy="1334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88" idx="2"/>
            </p:cNvCxnSpPr>
            <p:nvPr/>
          </p:nvCxnSpPr>
          <p:spPr>
            <a:xfrm>
              <a:off x="4224542" y="2680631"/>
              <a:ext cx="0" cy="13442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94" idx="2"/>
            </p:cNvCxnSpPr>
            <p:nvPr/>
          </p:nvCxnSpPr>
          <p:spPr>
            <a:xfrm flipH="1" flipV="1">
              <a:off x="5790341" y="2815051"/>
              <a:ext cx="309845" cy="7772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7195722" y="2815249"/>
              <a:ext cx="162105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84" idx="2"/>
            </p:cNvCxnSpPr>
            <p:nvPr/>
          </p:nvCxnSpPr>
          <p:spPr>
            <a:xfrm>
              <a:off x="7745926" y="2676259"/>
              <a:ext cx="0" cy="1387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77" idx="2"/>
            </p:cNvCxnSpPr>
            <p:nvPr/>
          </p:nvCxnSpPr>
          <p:spPr>
            <a:xfrm>
              <a:off x="8745601" y="2675313"/>
              <a:ext cx="0" cy="13993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89" idx="2"/>
            </p:cNvCxnSpPr>
            <p:nvPr/>
          </p:nvCxnSpPr>
          <p:spPr>
            <a:xfrm>
              <a:off x="7250996" y="2675470"/>
              <a:ext cx="0" cy="1397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a:endCxn id="94" idx="6"/>
            </p:cNvCxnSpPr>
            <p:nvPr/>
          </p:nvCxnSpPr>
          <p:spPr>
            <a:xfrm flipH="1">
              <a:off x="6839478" y="2815051"/>
              <a:ext cx="356245" cy="7772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2" idx="0"/>
            </p:cNvCxnSpPr>
            <p:nvPr/>
          </p:nvCxnSpPr>
          <p:spPr>
            <a:xfrm flipV="1">
              <a:off x="5227300" y="2194042"/>
              <a:ext cx="0" cy="1588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104" idx="0"/>
            </p:cNvCxnSpPr>
            <p:nvPr/>
          </p:nvCxnSpPr>
          <p:spPr>
            <a:xfrm flipV="1">
              <a:off x="5714856" y="2194042"/>
              <a:ext cx="0" cy="159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7208851" y="2194042"/>
              <a:ext cx="1106822"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a:stCxn id="89" idx="0"/>
            </p:cNvCxnSpPr>
            <p:nvPr/>
          </p:nvCxnSpPr>
          <p:spPr>
            <a:xfrm flipV="1">
              <a:off x="7250996" y="2194043"/>
              <a:ext cx="0" cy="1534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a:stCxn id="84" idx="0"/>
            </p:cNvCxnSpPr>
            <p:nvPr/>
          </p:nvCxnSpPr>
          <p:spPr>
            <a:xfrm flipV="1">
              <a:off x="7745926" y="2194043"/>
              <a:ext cx="0" cy="1542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a:endCxn id="3" idx="2"/>
            </p:cNvCxnSpPr>
            <p:nvPr/>
          </p:nvCxnSpPr>
          <p:spPr>
            <a:xfrm flipV="1">
              <a:off x="5754735" y="2180878"/>
              <a:ext cx="346985" cy="131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3" idx="6"/>
            </p:cNvCxnSpPr>
            <p:nvPr/>
          </p:nvCxnSpPr>
          <p:spPr>
            <a:xfrm>
              <a:off x="6841012" y="2180878"/>
              <a:ext cx="367839" cy="1316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1" name="TextBox 170"/>
            <p:cNvSpPr txBox="1"/>
            <p:nvPr/>
          </p:nvSpPr>
          <p:spPr>
            <a:xfrm>
              <a:off x="7483392" y="1931082"/>
              <a:ext cx="1609036" cy="307777"/>
            </a:xfrm>
            <a:prstGeom prst="rect">
              <a:avLst/>
            </a:prstGeom>
            <a:noFill/>
          </p:spPr>
          <p:txBody>
            <a:bodyPr wrap="square" rtlCol="0">
              <a:spAutoFit/>
            </a:bodyPr>
            <a:lstStyle/>
            <a:p>
              <a:pPr algn="r"/>
              <a:r>
                <a:rPr lang="en-US" sz="1400" b="1" dirty="0" smtClean="0"/>
                <a:t>Control Center 2</a:t>
              </a:r>
              <a:endParaRPr lang="en-US" sz="1400" b="1" dirty="0"/>
            </a:p>
          </p:txBody>
        </p:sp>
        <p:sp>
          <p:nvSpPr>
            <p:cNvPr id="74" name="TextBox 73"/>
            <p:cNvSpPr txBox="1"/>
            <p:nvPr/>
          </p:nvSpPr>
          <p:spPr>
            <a:xfrm>
              <a:off x="4651962" y="926636"/>
              <a:ext cx="1235226" cy="307777"/>
            </a:xfrm>
            <a:prstGeom prst="rect">
              <a:avLst/>
            </a:prstGeom>
            <a:noFill/>
          </p:spPr>
          <p:txBody>
            <a:bodyPr wrap="square" rtlCol="0">
              <a:spAutoFit/>
            </a:bodyPr>
            <a:lstStyle/>
            <a:p>
              <a:r>
                <a:rPr lang="en-US" sz="1400" b="1" dirty="0" smtClean="0"/>
                <a:t>Data Center 1</a:t>
              </a:r>
              <a:endParaRPr lang="en-US" sz="1400" b="1" dirty="0"/>
            </a:p>
          </p:txBody>
        </p:sp>
        <p:sp>
          <p:nvSpPr>
            <p:cNvPr id="75" name="Rectangle 74"/>
            <p:cNvSpPr/>
            <p:nvPr/>
          </p:nvSpPr>
          <p:spPr>
            <a:xfrm>
              <a:off x="4695652" y="976516"/>
              <a:ext cx="1542353" cy="794113"/>
            </a:xfrm>
            <a:prstGeom prst="rect">
              <a:avLst/>
            </a:prstGeom>
            <a:noFill/>
            <a:ln w="127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78" name="Rectangle 77"/>
            <p:cNvSpPr/>
            <p:nvPr/>
          </p:nvSpPr>
          <p:spPr>
            <a:xfrm>
              <a:off x="5285163" y="1209009"/>
              <a:ext cx="339761" cy="327935"/>
            </a:xfrm>
            <a:prstGeom prst="rect">
              <a:avLst/>
            </a:prstGeom>
            <a:solidFill>
              <a:srgbClr val="D33FE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0" name="TextBox 79"/>
            <p:cNvSpPr txBox="1"/>
            <p:nvPr/>
          </p:nvSpPr>
          <p:spPr>
            <a:xfrm>
              <a:off x="5276444" y="1241289"/>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sp>
          <p:nvSpPr>
            <p:cNvPr id="81" name="Rectangle 80"/>
            <p:cNvSpPr/>
            <p:nvPr/>
          </p:nvSpPr>
          <p:spPr>
            <a:xfrm>
              <a:off x="4806300" y="1208220"/>
              <a:ext cx="339761" cy="327935"/>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2" name="TextBox 81"/>
            <p:cNvSpPr txBox="1"/>
            <p:nvPr/>
          </p:nvSpPr>
          <p:spPr>
            <a:xfrm>
              <a:off x="4797131" y="1237526"/>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cxnSp>
          <p:nvCxnSpPr>
            <p:cNvPr id="101" name="Straight Connector 100"/>
            <p:cNvCxnSpPr/>
            <p:nvPr/>
          </p:nvCxnSpPr>
          <p:spPr>
            <a:xfrm>
              <a:off x="4871268" y="1659366"/>
              <a:ext cx="117991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a:endCxn id="81" idx="2"/>
            </p:cNvCxnSpPr>
            <p:nvPr/>
          </p:nvCxnSpPr>
          <p:spPr>
            <a:xfrm flipV="1">
              <a:off x="4976181" y="1536155"/>
              <a:ext cx="0" cy="1124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endCxn id="78" idx="2"/>
            </p:cNvCxnSpPr>
            <p:nvPr/>
          </p:nvCxnSpPr>
          <p:spPr>
            <a:xfrm flipV="1">
              <a:off x="5455044" y="1536944"/>
              <a:ext cx="0" cy="1124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124249" y="926636"/>
              <a:ext cx="1235226" cy="307777"/>
            </a:xfrm>
            <a:prstGeom prst="rect">
              <a:avLst/>
            </a:prstGeom>
            <a:noFill/>
          </p:spPr>
          <p:txBody>
            <a:bodyPr wrap="square" rtlCol="0">
              <a:spAutoFit/>
            </a:bodyPr>
            <a:lstStyle/>
            <a:p>
              <a:r>
                <a:rPr lang="en-US" sz="1400" b="1" dirty="0" smtClean="0"/>
                <a:t>Data Center 2</a:t>
              </a:r>
              <a:endParaRPr lang="en-US" sz="1400" b="1" dirty="0"/>
            </a:p>
          </p:txBody>
        </p:sp>
        <p:sp>
          <p:nvSpPr>
            <p:cNvPr id="110" name="Rectangle 109"/>
            <p:cNvSpPr/>
            <p:nvPr/>
          </p:nvSpPr>
          <p:spPr>
            <a:xfrm>
              <a:off x="6700999" y="976516"/>
              <a:ext cx="1581513" cy="794113"/>
            </a:xfrm>
            <a:prstGeom prst="rect">
              <a:avLst/>
            </a:prstGeom>
            <a:noFill/>
            <a:ln w="127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11" name="Rectangle 110"/>
            <p:cNvSpPr/>
            <p:nvPr/>
          </p:nvSpPr>
          <p:spPr>
            <a:xfrm>
              <a:off x="7757450" y="1209009"/>
              <a:ext cx="339761" cy="327935"/>
            </a:xfrm>
            <a:prstGeom prst="rect">
              <a:avLst/>
            </a:prstGeom>
            <a:solidFill>
              <a:srgbClr val="82A6E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12" name="TextBox 111"/>
            <p:cNvSpPr txBox="1"/>
            <p:nvPr/>
          </p:nvSpPr>
          <p:spPr>
            <a:xfrm>
              <a:off x="7748731" y="1241289"/>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sp>
          <p:nvSpPr>
            <p:cNvPr id="113" name="Rectangle 112"/>
            <p:cNvSpPr/>
            <p:nvPr/>
          </p:nvSpPr>
          <p:spPr>
            <a:xfrm>
              <a:off x="7278587" y="1208220"/>
              <a:ext cx="339761" cy="32793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14" name="TextBox 113"/>
            <p:cNvSpPr txBox="1"/>
            <p:nvPr/>
          </p:nvSpPr>
          <p:spPr>
            <a:xfrm>
              <a:off x="7269418" y="1237526"/>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cxnSp>
          <p:nvCxnSpPr>
            <p:cNvPr id="115" name="Straight Connector 114"/>
            <p:cNvCxnSpPr/>
            <p:nvPr/>
          </p:nvCxnSpPr>
          <p:spPr>
            <a:xfrm>
              <a:off x="6866231" y="1659366"/>
              <a:ext cx="115936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endCxn id="113" idx="2"/>
            </p:cNvCxnSpPr>
            <p:nvPr/>
          </p:nvCxnSpPr>
          <p:spPr>
            <a:xfrm flipV="1">
              <a:off x="7448468" y="1536155"/>
              <a:ext cx="0" cy="1124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a:endCxn id="111" idx="2"/>
            </p:cNvCxnSpPr>
            <p:nvPr/>
          </p:nvCxnSpPr>
          <p:spPr>
            <a:xfrm flipV="1">
              <a:off x="7927331" y="1536944"/>
              <a:ext cx="0" cy="1124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a:off x="6812985" y="1209009"/>
              <a:ext cx="339761" cy="327935"/>
            </a:xfrm>
            <a:prstGeom prst="rect">
              <a:avLst/>
            </a:prstGeom>
            <a:solidFill>
              <a:srgbClr val="C2AE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22" name="TextBox 121"/>
            <p:cNvSpPr txBox="1"/>
            <p:nvPr/>
          </p:nvSpPr>
          <p:spPr>
            <a:xfrm>
              <a:off x="6804266" y="1241289"/>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sp>
          <p:nvSpPr>
            <p:cNvPr id="123" name="Rectangle 122"/>
            <p:cNvSpPr/>
            <p:nvPr/>
          </p:nvSpPr>
          <p:spPr>
            <a:xfrm>
              <a:off x="5754642" y="1208220"/>
              <a:ext cx="339761" cy="327935"/>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24" name="TextBox 123"/>
            <p:cNvSpPr txBox="1"/>
            <p:nvPr/>
          </p:nvSpPr>
          <p:spPr>
            <a:xfrm>
              <a:off x="5745473" y="1237526"/>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cxnSp>
          <p:nvCxnSpPr>
            <p:cNvPr id="126" name="Straight Connector 125"/>
            <p:cNvCxnSpPr>
              <a:endCxn id="123" idx="2"/>
            </p:cNvCxnSpPr>
            <p:nvPr/>
          </p:nvCxnSpPr>
          <p:spPr>
            <a:xfrm flipV="1">
              <a:off x="5924523" y="1536155"/>
              <a:ext cx="0" cy="1124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a:endCxn id="121" idx="2"/>
            </p:cNvCxnSpPr>
            <p:nvPr/>
          </p:nvCxnSpPr>
          <p:spPr>
            <a:xfrm flipV="1">
              <a:off x="6982866" y="1536944"/>
              <a:ext cx="0" cy="1124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6" name="Rectangle 95"/>
            <p:cNvSpPr/>
            <p:nvPr/>
          </p:nvSpPr>
          <p:spPr>
            <a:xfrm>
              <a:off x="8060570" y="2349322"/>
              <a:ext cx="339761" cy="327935"/>
            </a:xfrm>
            <a:prstGeom prst="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cxnSp>
          <p:nvCxnSpPr>
            <p:cNvPr id="97" name="Straight Connector 96"/>
            <p:cNvCxnSpPr>
              <a:stCxn id="96" idx="0"/>
            </p:cNvCxnSpPr>
            <p:nvPr/>
          </p:nvCxnSpPr>
          <p:spPr>
            <a:xfrm flipV="1">
              <a:off x="8230451" y="2194043"/>
              <a:ext cx="0" cy="1552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6" idx="2"/>
            </p:cNvCxnSpPr>
            <p:nvPr/>
          </p:nvCxnSpPr>
          <p:spPr>
            <a:xfrm>
              <a:off x="8230451" y="2677257"/>
              <a:ext cx="0" cy="1377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8052683" y="2390387"/>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sp>
          <p:nvSpPr>
            <p:cNvPr id="108" name="Rectangle 107"/>
            <p:cNvSpPr/>
            <p:nvPr/>
          </p:nvSpPr>
          <p:spPr>
            <a:xfrm>
              <a:off x="4575152" y="2351298"/>
              <a:ext cx="339761" cy="327935"/>
            </a:xfrm>
            <a:prstGeom prst="rect">
              <a:avLst/>
            </a:prstGeom>
            <a:solidFill>
              <a:schemeClr val="bg2">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41" name="TextBox 140"/>
            <p:cNvSpPr txBox="1"/>
            <p:nvPr/>
          </p:nvSpPr>
          <p:spPr>
            <a:xfrm>
              <a:off x="4565983" y="2380604"/>
              <a:ext cx="355535" cy="246221"/>
            </a:xfrm>
            <a:prstGeom prst="rect">
              <a:avLst/>
            </a:prstGeom>
            <a:noFill/>
            <a:ln>
              <a:noFill/>
            </a:ln>
          </p:spPr>
          <p:txBody>
            <a:bodyPr wrap="square" rtlCol="0">
              <a:spAutoFit/>
            </a:bodyPr>
            <a:lstStyle/>
            <a:p>
              <a:pPr algn="ctr"/>
              <a:r>
                <a:rPr lang="en-US" sz="1000" b="1" dirty="0" smtClean="0"/>
                <a:t>SM</a:t>
              </a:r>
              <a:endParaRPr lang="en-US" sz="1000" b="1" dirty="0"/>
            </a:p>
          </p:txBody>
        </p:sp>
        <p:cxnSp>
          <p:nvCxnSpPr>
            <p:cNvPr id="142" name="Straight Connector 141"/>
            <p:cNvCxnSpPr>
              <a:endCxn id="108" idx="0"/>
            </p:cNvCxnSpPr>
            <p:nvPr/>
          </p:nvCxnSpPr>
          <p:spPr>
            <a:xfrm>
              <a:off x="4745033" y="2194043"/>
              <a:ext cx="0" cy="1572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a:endCxn id="108" idx="2"/>
            </p:cNvCxnSpPr>
            <p:nvPr/>
          </p:nvCxnSpPr>
          <p:spPr>
            <a:xfrm flipV="1">
              <a:off x="4745033" y="2679233"/>
              <a:ext cx="0" cy="1358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TextBox 144"/>
            <p:cNvSpPr txBox="1"/>
            <p:nvPr/>
          </p:nvSpPr>
          <p:spPr>
            <a:xfrm>
              <a:off x="6238005" y="3513833"/>
              <a:ext cx="397164" cy="461665"/>
            </a:xfrm>
            <a:prstGeom prst="rect">
              <a:avLst/>
            </a:prstGeom>
            <a:noFill/>
          </p:spPr>
          <p:txBody>
            <a:bodyPr wrap="none" rtlCol="0">
              <a:spAutoFit/>
            </a:bodyPr>
            <a:lstStyle/>
            <a:p>
              <a:r>
                <a:rPr lang="en-US" sz="2400" dirty="0" smtClean="0"/>
                <a:t>…</a:t>
              </a:r>
              <a:endParaRPr lang="en-US" sz="2400" dirty="0"/>
            </a:p>
          </p:txBody>
        </p:sp>
        <p:cxnSp>
          <p:nvCxnSpPr>
            <p:cNvPr id="147" name="Straight Connector 146"/>
            <p:cNvCxnSpPr/>
            <p:nvPr/>
          </p:nvCxnSpPr>
          <p:spPr>
            <a:xfrm>
              <a:off x="6051185" y="1659366"/>
              <a:ext cx="233449" cy="3738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6635169" y="1659366"/>
              <a:ext cx="231064" cy="3689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387038" y="1266471"/>
            <a:ext cx="1178177" cy="430887"/>
          </a:xfrm>
          <a:prstGeom prst="rect">
            <a:avLst/>
          </a:prstGeom>
          <a:noFill/>
          <a:ln>
            <a:solidFill>
              <a:schemeClr val="tx1"/>
            </a:solidFill>
          </a:ln>
        </p:spPr>
        <p:txBody>
          <a:bodyPr wrap="none" rtlCol="0">
            <a:spAutoFit/>
          </a:bodyPr>
          <a:lstStyle/>
          <a:p>
            <a:pPr algn="ctr"/>
            <a:r>
              <a:rPr lang="en-US" sz="2200" b="1" dirty="0" smtClean="0"/>
              <a:t>3+3+3+3</a:t>
            </a:r>
          </a:p>
        </p:txBody>
      </p:sp>
      <p:sp>
        <p:nvSpPr>
          <p:cNvPr id="159" name="TextBox 158"/>
          <p:cNvSpPr txBox="1"/>
          <p:nvPr/>
        </p:nvSpPr>
        <p:spPr>
          <a:xfrm>
            <a:off x="1723773" y="1281014"/>
            <a:ext cx="1363624" cy="369332"/>
          </a:xfrm>
          <a:prstGeom prst="rect">
            <a:avLst/>
          </a:prstGeom>
          <a:noFill/>
        </p:spPr>
        <p:txBody>
          <a:bodyPr wrap="none" rtlCol="0">
            <a:spAutoFit/>
          </a:bodyPr>
          <a:lstStyle/>
          <a:p>
            <a:r>
              <a:rPr lang="en-US" dirty="0" smtClean="0"/>
              <a:t>(progress: 7)</a:t>
            </a:r>
            <a:endParaRPr lang="en-US" dirty="0"/>
          </a:p>
        </p:txBody>
      </p:sp>
    </p:spTree>
    <p:extLst>
      <p:ext uri="{BB962C8B-B14F-4D97-AF65-F5344CB8AC3E}">
        <p14:creationId xmlns:p14="http://schemas.microsoft.com/office/powerpoint/2010/main" val="13023080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Area Update Latency Plot</a:t>
            </a:r>
            <a:endParaRPr lang="en-US" dirty="0"/>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14</a:t>
            </a:fld>
            <a:endParaRPr lang="en-US"/>
          </a:p>
        </p:txBody>
      </p:sp>
      <p:sp>
        <p:nvSpPr>
          <p:cNvPr id="9" name="TextBox 8"/>
          <p:cNvSpPr txBox="1"/>
          <p:nvPr/>
        </p:nvSpPr>
        <p:spPr>
          <a:xfrm>
            <a:off x="139550" y="4691254"/>
            <a:ext cx="8889321" cy="2123658"/>
          </a:xfrm>
          <a:prstGeom prst="rect">
            <a:avLst/>
          </a:prstGeom>
          <a:noFill/>
        </p:spPr>
        <p:txBody>
          <a:bodyPr wrap="square" rtlCol="0">
            <a:spAutoFit/>
          </a:bodyPr>
          <a:lstStyle/>
          <a:p>
            <a:pPr marL="342900" indent="-342900">
              <a:buClr>
                <a:schemeClr val="tx1"/>
              </a:buClr>
              <a:buFont typeface="Arial"/>
              <a:buChar char="•"/>
            </a:pPr>
            <a:r>
              <a:rPr lang="en-US" sz="2200" dirty="0" smtClean="0">
                <a:solidFill>
                  <a:srgbClr val="0000FF"/>
                </a:solidFill>
              </a:rPr>
              <a:t>30-</a:t>
            </a:r>
            <a:r>
              <a:rPr lang="en-US" sz="2200" dirty="0">
                <a:solidFill>
                  <a:srgbClr val="0000FF"/>
                </a:solidFill>
              </a:rPr>
              <a:t>hour wide-area</a:t>
            </a:r>
            <a:r>
              <a:rPr lang="en-US" sz="2200" dirty="0"/>
              <a:t> deployment of c</a:t>
            </a:r>
            <a:r>
              <a:rPr lang="en-US" sz="2200" dirty="0" smtClean="0"/>
              <a:t>onfiguration 3+3+3+3</a:t>
            </a:r>
          </a:p>
          <a:p>
            <a:pPr marL="800100" lvl="1" indent="-342900">
              <a:buClr>
                <a:schemeClr val="tx1"/>
              </a:buClr>
              <a:buFont typeface="Arial"/>
              <a:buChar char="•"/>
            </a:pPr>
            <a:r>
              <a:rPr lang="en-US" sz="2200" dirty="0" smtClean="0"/>
              <a:t>Control centers at </a:t>
            </a:r>
            <a:r>
              <a:rPr lang="en-US" sz="2200" dirty="0" smtClean="0">
                <a:solidFill>
                  <a:srgbClr val="FF0000"/>
                </a:solidFill>
              </a:rPr>
              <a:t>JHU</a:t>
            </a:r>
            <a:r>
              <a:rPr lang="en-US" sz="2200" dirty="0" smtClean="0"/>
              <a:t> and </a:t>
            </a:r>
            <a:r>
              <a:rPr lang="en-US" sz="2200" dirty="0" smtClean="0">
                <a:solidFill>
                  <a:srgbClr val="FF0000"/>
                </a:solidFill>
              </a:rPr>
              <a:t>SVG</a:t>
            </a:r>
            <a:r>
              <a:rPr lang="en-US" sz="2200" dirty="0" smtClean="0"/>
              <a:t>, data centers at </a:t>
            </a:r>
            <a:r>
              <a:rPr lang="en-US" sz="2200" dirty="0" smtClean="0">
                <a:solidFill>
                  <a:srgbClr val="FF0000"/>
                </a:solidFill>
              </a:rPr>
              <a:t>WAS</a:t>
            </a:r>
            <a:r>
              <a:rPr lang="en-US" sz="2200" dirty="0" smtClean="0"/>
              <a:t> and </a:t>
            </a:r>
            <a:r>
              <a:rPr lang="en-US" sz="2200" dirty="0" smtClean="0">
                <a:solidFill>
                  <a:srgbClr val="FF0000"/>
                </a:solidFill>
              </a:rPr>
              <a:t>NYC</a:t>
            </a:r>
          </a:p>
          <a:p>
            <a:pPr marL="800100" lvl="1" indent="-342900">
              <a:buClr>
                <a:schemeClr val="tx1"/>
              </a:buClr>
              <a:buFont typeface="Arial"/>
              <a:buChar char="•"/>
            </a:pPr>
            <a:r>
              <a:rPr lang="en-US" sz="2200" dirty="0" smtClean="0"/>
              <a:t>10 </a:t>
            </a:r>
            <a:r>
              <a:rPr lang="en-US" sz="2200" dirty="0"/>
              <a:t>emulated </a:t>
            </a:r>
            <a:r>
              <a:rPr lang="en-US" sz="2200" dirty="0" smtClean="0"/>
              <a:t>substations sending </a:t>
            </a:r>
            <a:r>
              <a:rPr lang="en-US" sz="2200" dirty="0"/>
              <a:t>periodic </a:t>
            </a:r>
            <a:r>
              <a:rPr lang="en-US" sz="2200" dirty="0" smtClean="0"/>
              <a:t>updates</a:t>
            </a:r>
          </a:p>
          <a:p>
            <a:pPr marL="800100" lvl="1" indent="-342900">
              <a:buClr>
                <a:schemeClr val="tx1"/>
              </a:buClr>
              <a:buFont typeface="Arial"/>
              <a:buChar char="•"/>
            </a:pPr>
            <a:r>
              <a:rPr lang="en-US" sz="2200" dirty="0" smtClean="0"/>
              <a:t>1.08 </a:t>
            </a:r>
            <a:r>
              <a:rPr lang="en-US" sz="2200" dirty="0"/>
              <a:t>million updates (</a:t>
            </a:r>
            <a:r>
              <a:rPr lang="en-US" sz="2200" dirty="0" smtClean="0"/>
              <a:t>108K </a:t>
            </a:r>
            <a:r>
              <a:rPr lang="en-US" sz="2200" dirty="0"/>
              <a:t>from each </a:t>
            </a:r>
            <a:r>
              <a:rPr lang="en-US" sz="2200" dirty="0" smtClean="0"/>
              <a:t>substation)</a:t>
            </a:r>
          </a:p>
          <a:p>
            <a:pPr marL="800100" lvl="1" indent="-342900">
              <a:buClr>
                <a:schemeClr val="tx1"/>
              </a:buClr>
              <a:buFont typeface="Arial"/>
              <a:buChar char="•"/>
            </a:pPr>
            <a:r>
              <a:rPr lang="en-US" sz="2200" dirty="0" smtClean="0">
                <a:solidFill>
                  <a:srgbClr val="000000"/>
                </a:solidFill>
              </a:rPr>
              <a:t>Nearly </a:t>
            </a:r>
            <a:r>
              <a:rPr lang="en-US" sz="2200" dirty="0" smtClean="0">
                <a:solidFill>
                  <a:srgbClr val="0000FF"/>
                </a:solidFill>
              </a:rPr>
              <a:t>99.999%</a:t>
            </a:r>
            <a:r>
              <a:rPr lang="en-US" sz="2200" dirty="0" smtClean="0"/>
              <a:t> </a:t>
            </a:r>
            <a:r>
              <a:rPr lang="en-US" sz="2200" dirty="0"/>
              <a:t>of updates delivered within 100ms (</a:t>
            </a:r>
            <a:r>
              <a:rPr lang="en-US" sz="2200" dirty="0" smtClean="0">
                <a:solidFill>
                  <a:srgbClr val="0000FF"/>
                </a:solidFill>
              </a:rPr>
              <a:t>56.5ms </a:t>
            </a:r>
            <a:r>
              <a:rPr lang="en-US" sz="2200" dirty="0">
                <a:solidFill>
                  <a:srgbClr val="0000FF"/>
                </a:solidFill>
              </a:rPr>
              <a:t>average</a:t>
            </a:r>
            <a:r>
              <a:rPr lang="en-US" sz="2200" dirty="0" smtClean="0"/>
              <a:t>)</a:t>
            </a:r>
            <a:endParaRPr lang="en-US" sz="2200" dirty="0"/>
          </a:p>
          <a:p>
            <a:endParaRPr lang="en-US" sz="22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69" y="1027559"/>
            <a:ext cx="7926207" cy="3698897"/>
          </a:xfrm>
          <a:prstGeom prst="rect">
            <a:avLst/>
          </a:prstGeom>
        </p:spPr>
      </p:pic>
    </p:spTree>
    <p:extLst>
      <p:ext uri="{BB962C8B-B14F-4D97-AF65-F5344CB8AC3E}">
        <p14:creationId xmlns:p14="http://schemas.microsoft.com/office/powerpoint/2010/main" val="1176192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Area: Latency Under Attack</a:t>
            </a:r>
            <a:endParaRPr lang="en-US" dirty="0"/>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15</a:t>
            </a:fld>
            <a:endParaRPr lang="en-US"/>
          </a:p>
        </p:txBody>
      </p:sp>
      <p:sp>
        <p:nvSpPr>
          <p:cNvPr id="9" name="TextBox 8"/>
          <p:cNvSpPr txBox="1"/>
          <p:nvPr/>
        </p:nvSpPr>
        <p:spPr>
          <a:xfrm>
            <a:off x="139550" y="5333276"/>
            <a:ext cx="8889321" cy="1107996"/>
          </a:xfrm>
          <a:prstGeom prst="rect">
            <a:avLst/>
          </a:prstGeom>
          <a:noFill/>
        </p:spPr>
        <p:txBody>
          <a:bodyPr wrap="square" rtlCol="0">
            <a:spAutoFit/>
          </a:bodyPr>
          <a:lstStyle/>
          <a:p>
            <a:pPr marL="342900" indent="-342900">
              <a:buClr>
                <a:schemeClr val="tx1"/>
              </a:buClr>
              <a:buFont typeface="Arial"/>
              <a:buChar char="•"/>
            </a:pPr>
            <a:r>
              <a:rPr lang="en-US" sz="2200" dirty="0" smtClean="0"/>
              <a:t>Targeted attacks designed to disrupt the system</a:t>
            </a:r>
          </a:p>
          <a:p>
            <a:pPr marL="800100" lvl="1" indent="-342900">
              <a:buClr>
                <a:schemeClr val="tx1"/>
              </a:buClr>
              <a:buFont typeface="Arial"/>
              <a:buChar char="•"/>
            </a:pPr>
            <a:r>
              <a:rPr lang="en-US" sz="2200" dirty="0" smtClean="0"/>
              <a:t>All combinations of site disconnection (due to network attack) + proactive recovery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24" y="936419"/>
            <a:ext cx="8455160" cy="4227580"/>
          </a:xfrm>
          <a:prstGeom prst="rect">
            <a:avLst/>
          </a:prstGeom>
        </p:spPr>
      </p:pic>
    </p:spTree>
    <p:extLst>
      <p:ext uri="{BB962C8B-B14F-4D97-AF65-F5344CB8AC3E}">
        <p14:creationId xmlns:p14="http://schemas.microsoft.com/office/powerpoint/2010/main" val="12167738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Area: Latency Under Attack</a:t>
            </a:r>
            <a:endParaRPr lang="en-US" dirty="0"/>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16</a:t>
            </a:fld>
            <a:endParaRPr lang="en-US"/>
          </a:p>
        </p:txBody>
      </p:sp>
      <p:sp>
        <p:nvSpPr>
          <p:cNvPr id="9" name="TextBox 8"/>
          <p:cNvSpPr txBox="1"/>
          <p:nvPr/>
        </p:nvSpPr>
        <p:spPr>
          <a:xfrm>
            <a:off x="139550" y="5333276"/>
            <a:ext cx="8889321" cy="1107996"/>
          </a:xfrm>
          <a:prstGeom prst="rect">
            <a:avLst/>
          </a:prstGeom>
          <a:noFill/>
        </p:spPr>
        <p:txBody>
          <a:bodyPr wrap="square" rtlCol="0">
            <a:spAutoFit/>
          </a:bodyPr>
          <a:lstStyle/>
          <a:p>
            <a:pPr marL="342900" indent="-342900">
              <a:buClr>
                <a:schemeClr val="tx1"/>
              </a:buClr>
              <a:buFont typeface="Arial"/>
              <a:buChar char="•"/>
            </a:pPr>
            <a:r>
              <a:rPr lang="en-US" sz="2200" dirty="0" smtClean="0"/>
              <a:t>Targeted attacks designed to disrupt the system</a:t>
            </a:r>
          </a:p>
          <a:p>
            <a:pPr marL="800100" lvl="1" indent="-342900">
              <a:buClr>
                <a:schemeClr val="tx1"/>
              </a:buClr>
              <a:buFont typeface="Arial"/>
              <a:buChar char="•"/>
            </a:pPr>
            <a:r>
              <a:rPr lang="en-US" sz="2200" dirty="0" smtClean="0"/>
              <a:t>All combinations of intrusion + site disconnection (due to network attack) + proactive recovery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24" y="936419"/>
            <a:ext cx="8455160" cy="4227580"/>
          </a:xfrm>
          <a:prstGeom prst="rect">
            <a:avLst/>
          </a:prstGeom>
        </p:spPr>
      </p:pic>
    </p:spTree>
    <p:extLst>
      <p:ext uri="{BB962C8B-B14F-4D97-AF65-F5344CB8AC3E}">
        <p14:creationId xmlns:p14="http://schemas.microsoft.com/office/powerpoint/2010/main" val="19860226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Spire Forum</a:t>
            </a:r>
            <a:endParaRPr lang="en-US" dirty="0"/>
          </a:p>
        </p:txBody>
      </p:sp>
      <p:sp>
        <p:nvSpPr>
          <p:cNvPr id="3" name="Content Placeholder 2"/>
          <p:cNvSpPr>
            <a:spLocks noGrp="1"/>
          </p:cNvSpPr>
          <p:nvPr>
            <p:ph idx="1"/>
          </p:nvPr>
        </p:nvSpPr>
        <p:spPr/>
        <p:txBody>
          <a:bodyPr/>
          <a:lstStyle/>
          <a:p>
            <a:r>
              <a:rPr lang="en-US" dirty="0" smtClean="0"/>
              <a:t>Forum focused on open </a:t>
            </a:r>
            <a:r>
              <a:rPr lang="en-US" dirty="0"/>
              <a:t>s</a:t>
            </a:r>
            <a:r>
              <a:rPr lang="en-US" dirty="0" smtClean="0"/>
              <a:t>ource </a:t>
            </a:r>
            <a:r>
              <a:rPr lang="en-US" dirty="0"/>
              <a:t>i</a:t>
            </a:r>
            <a:r>
              <a:rPr lang="en-US" dirty="0" smtClean="0"/>
              <a:t>ntrusion-tolerant control systems for the power grid</a:t>
            </a:r>
          </a:p>
          <a:p>
            <a:r>
              <a:rPr lang="en-US" dirty="0"/>
              <a:t>P</a:t>
            </a:r>
            <a:r>
              <a:rPr lang="en-US" dirty="0" smtClean="0"/>
              <a:t>lease </a:t>
            </a:r>
            <a:r>
              <a:rPr lang="en-US" dirty="0" smtClean="0">
                <a:solidFill>
                  <a:srgbClr val="0000FF"/>
                </a:solidFill>
              </a:rPr>
              <a:t>join the Spire forum </a:t>
            </a:r>
            <a:r>
              <a:rPr lang="en-US" dirty="0" smtClean="0"/>
              <a:t>if interested</a:t>
            </a:r>
          </a:p>
          <a:p>
            <a:endParaRPr lang="en-US" sz="1600" dirty="0" smtClean="0">
              <a:hlinkClick r:id="rId2"/>
            </a:endParaRPr>
          </a:p>
          <a:p>
            <a:r>
              <a:rPr lang="en-US" dirty="0" smtClean="0">
                <a:hlinkClick r:id="rId2"/>
              </a:rPr>
              <a:t>http://dsn.jhu.edu/spire</a:t>
            </a:r>
            <a:endParaRPr lang="en-US" dirty="0" smtClean="0"/>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17</a:t>
            </a:fld>
            <a:endParaRPr lang="en-US"/>
          </a:p>
        </p:txBody>
      </p:sp>
      <p:pic>
        <p:nvPicPr>
          <p:cNvPr id="7" name="Picture 3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8570" y="4701311"/>
            <a:ext cx="3458018" cy="105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0"/>
          <p:cNvSpPr txBox="1">
            <a:spLocks noChangeArrowheads="1"/>
          </p:cNvSpPr>
          <p:nvPr/>
        </p:nvSpPr>
        <p:spPr bwMode="auto">
          <a:xfrm>
            <a:off x="4741336" y="4908263"/>
            <a:ext cx="2549575"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7" tIns="45705" rIns="91407" bIns="45705">
            <a:spAutoFit/>
          </a:bodyPr>
          <a:lstStyle>
            <a:lvl1pPr>
              <a:defRPr sz="6200">
                <a:solidFill>
                  <a:schemeClr val="tx1"/>
                </a:solidFill>
                <a:latin typeface="Calibri" charset="0"/>
                <a:ea typeface="ＭＳ Ｐゴシック" charset="0"/>
                <a:cs typeface="ＭＳ Ｐゴシック" charset="0"/>
              </a:defRPr>
            </a:lvl1pPr>
            <a:lvl2pPr marL="742950" indent="-285750">
              <a:defRPr sz="6200">
                <a:solidFill>
                  <a:schemeClr val="tx1"/>
                </a:solidFill>
                <a:latin typeface="Calibri" charset="0"/>
                <a:ea typeface="ＭＳ Ｐゴシック" charset="0"/>
              </a:defRPr>
            </a:lvl2pPr>
            <a:lvl3pPr marL="1143000" indent="-228600">
              <a:defRPr sz="6200">
                <a:solidFill>
                  <a:schemeClr val="tx1"/>
                </a:solidFill>
                <a:latin typeface="Calibri" charset="0"/>
                <a:ea typeface="ＭＳ Ｐゴシック" charset="0"/>
              </a:defRPr>
            </a:lvl3pPr>
            <a:lvl4pPr marL="1600200" indent="-228600">
              <a:defRPr sz="6200">
                <a:solidFill>
                  <a:schemeClr val="tx1"/>
                </a:solidFill>
                <a:latin typeface="Calibri" charset="0"/>
                <a:ea typeface="ＭＳ Ｐゴシック" charset="0"/>
              </a:defRPr>
            </a:lvl4pPr>
            <a:lvl5pPr marL="2057400" indent="-228600">
              <a:defRPr sz="6200">
                <a:solidFill>
                  <a:schemeClr val="tx1"/>
                </a:solidFill>
                <a:latin typeface="Calibri" charset="0"/>
                <a:ea typeface="ＭＳ Ｐゴシック" charset="0"/>
              </a:defRPr>
            </a:lvl5pPr>
            <a:lvl6pPr marL="2514600" indent="-228600" defTabSz="1566863" fontAlgn="base">
              <a:spcBef>
                <a:spcPct val="0"/>
              </a:spcBef>
              <a:spcAft>
                <a:spcPct val="0"/>
              </a:spcAft>
              <a:defRPr sz="6200">
                <a:solidFill>
                  <a:schemeClr val="tx1"/>
                </a:solidFill>
                <a:latin typeface="Calibri" charset="0"/>
                <a:ea typeface="ＭＳ Ｐゴシック" charset="0"/>
              </a:defRPr>
            </a:lvl6pPr>
            <a:lvl7pPr marL="2971800" indent="-228600" defTabSz="1566863" fontAlgn="base">
              <a:spcBef>
                <a:spcPct val="0"/>
              </a:spcBef>
              <a:spcAft>
                <a:spcPct val="0"/>
              </a:spcAft>
              <a:defRPr sz="6200">
                <a:solidFill>
                  <a:schemeClr val="tx1"/>
                </a:solidFill>
                <a:latin typeface="Calibri" charset="0"/>
                <a:ea typeface="ＭＳ Ｐゴシック" charset="0"/>
              </a:defRPr>
            </a:lvl7pPr>
            <a:lvl8pPr marL="3429000" indent="-228600" defTabSz="1566863" fontAlgn="base">
              <a:spcBef>
                <a:spcPct val="0"/>
              </a:spcBef>
              <a:spcAft>
                <a:spcPct val="0"/>
              </a:spcAft>
              <a:defRPr sz="6200">
                <a:solidFill>
                  <a:schemeClr val="tx1"/>
                </a:solidFill>
                <a:latin typeface="Calibri" charset="0"/>
                <a:ea typeface="ＭＳ Ｐゴシック" charset="0"/>
              </a:defRPr>
            </a:lvl8pPr>
            <a:lvl9pPr marL="3886200" indent="-228600" defTabSz="1566863" fontAlgn="base">
              <a:spcBef>
                <a:spcPct val="0"/>
              </a:spcBef>
              <a:spcAft>
                <a:spcPct val="0"/>
              </a:spcAft>
              <a:defRPr sz="6200">
                <a:solidFill>
                  <a:schemeClr val="tx1"/>
                </a:solidFill>
                <a:latin typeface="Calibri" charset="0"/>
                <a:ea typeface="ＭＳ Ｐゴシック" charset="0"/>
              </a:defRPr>
            </a:lvl9pPr>
          </a:lstStyle>
          <a:p>
            <a:pPr algn="ctr"/>
            <a:r>
              <a:rPr lang="en-US" sz="2000" dirty="0">
                <a:solidFill>
                  <a:srgbClr val="032D73"/>
                </a:solidFill>
                <a:latin typeface="Cambria"/>
                <a:cs typeface="Cambria"/>
              </a:rPr>
              <a:t>Distributed Systems and Networks </a:t>
            </a:r>
            <a:r>
              <a:rPr lang="en-US" sz="2000" dirty="0" smtClean="0">
                <a:solidFill>
                  <a:srgbClr val="032D73"/>
                </a:solidFill>
                <a:latin typeface="Cambria"/>
                <a:cs typeface="Cambria"/>
              </a:rPr>
              <a:t>Lab</a:t>
            </a:r>
            <a:endParaRPr lang="en-US" sz="2000" dirty="0">
              <a:solidFill>
                <a:srgbClr val="032D73"/>
              </a:solidFill>
              <a:latin typeface="Cambria"/>
              <a:cs typeface="Cambria"/>
            </a:endParaRPr>
          </a:p>
        </p:txBody>
      </p:sp>
      <p:pic>
        <p:nvPicPr>
          <p:cNvPr id="9" name="Picture 25" descr="globe_bi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30436" y="4753431"/>
            <a:ext cx="1335414" cy="100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07063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SCADA Migrating to IP Networks</a:t>
            </a:r>
            <a:endParaRPr lang="en-US" dirty="0"/>
          </a:p>
        </p:txBody>
      </p:sp>
      <p:sp>
        <p:nvSpPr>
          <p:cNvPr id="3" name="Content Placeholder 2"/>
          <p:cNvSpPr>
            <a:spLocks noGrp="1"/>
          </p:cNvSpPr>
          <p:nvPr>
            <p:ph idx="1"/>
          </p:nvPr>
        </p:nvSpPr>
        <p:spPr/>
        <p:txBody>
          <a:bodyPr>
            <a:noAutofit/>
          </a:bodyPr>
          <a:lstStyle/>
          <a:p>
            <a:pPr>
              <a:buClr>
                <a:schemeClr val="tx1"/>
              </a:buClr>
              <a:defRPr/>
            </a:pPr>
            <a:r>
              <a:rPr lang="en-US" sz="2400" dirty="0" smtClean="0">
                <a:solidFill>
                  <a:srgbClr val="000000"/>
                </a:solidFill>
                <a:ea typeface="ＭＳ Ｐゴシック" charset="0"/>
                <a:cs typeface="Calibri"/>
              </a:rPr>
              <a:t>Traditional SCADA systems ran on </a:t>
            </a:r>
            <a:r>
              <a:rPr lang="en-US" sz="2400" dirty="0" smtClean="0">
                <a:solidFill>
                  <a:srgbClr val="0000FF"/>
                </a:solidFill>
                <a:ea typeface="ＭＳ Ｐゴシック" charset="0"/>
                <a:cs typeface="Calibri"/>
              </a:rPr>
              <a:t>proprietary </a:t>
            </a:r>
            <a:r>
              <a:rPr lang="en-US" sz="2400" dirty="0" smtClean="0">
                <a:solidFill>
                  <a:srgbClr val="000000"/>
                </a:solidFill>
                <a:ea typeface="ＭＳ Ｐゴシック" charset="0"/>
                <a:cs typeface="Calibri"/>
              </a:rPr>
              <a:t>networks</a:t>
            </a:r>
          </a:p>
          <a:p>
            <a:pPr lvl="1">
              <a:buClr>
                <a:schemeClr val="tx1"/>
              </a:buClr>
              <a:defRPr/>
            </a:pPr>
            <a:r>
              <a:rPr lang="en-US" sz="2000" dirty="0" smtClean="0">
                <a:solidFill>
                  <a:srgbClr val="000000"/>
                </a:solidFill>
                <a:ea typeface="ＭＳ Ｐゴシック" charset="0"/>
                <a:cs typeface="Calibri"/>
              </a:rPr>
              <a:t>Created </a:t>
            </a:r>
            <a:r>
              <a:rPr lang="en-US" sz="2000" dirty="0" smtClean="0">
                <a:solidFill>
                  <a:srgbClr val="FF0000"/>
                </a:solidFill>
                <a:ea typeface="ＭＳ Ｐゴシック" charset="0"/>
                <a:cs typeface="Calibri"/>
              </a:rPr>
              <a:t>air gap </a:t>
            </a:r>
            <a:r>
              <a:rPr lang="en-US" sz="2000" dirty="0" smtClean="0">
                <a:solidFill>
                  <a:srgbClr val="000000"/>
                </a:solidFill>
                <a:ea typeface="ＭＳ Ｐゴシック" charset="0"/>
                <a:cs typeface="Calibri"/>
              </a:rPr>
              <a:t>from outside world and attackers</a:t>
            </a:r>
          </a:p>
          <a:p>
            <a:pPr>
              <a:buClr>
                <a:schemeClr val="tx1"/>
              </a:buClr>
              <a:defRPr/>
            </a:pPr>
            <a:r>
              <a:rPr lang="en-US" sz="2400" dirty="0" smtClean="0">
                <a:solidFill>
                  <a:srgbClr val="0000FF"/>
                </a:solidFill>
                <a:ea typeface="ＭＳ Ｐゴシック" charset="0"/>
                <a:cs typeface="Calibri"/>
              </a:rPr>
              <a:t>Cost benefits</a:t>
            </a:r>
            <a:r>
              <a:rPr lang="en-US" sz="2400" dirty="0" smtClean="0">
                <a:ea typeface="ＭＳ Ｐゴシック" charset="0"/>
                <a:cs typeface="Calibri"/>
              </a:rPr>
              <a:t> and </a:t>
            </a:r>
            <a:r>
              <a:rPr lang="en-US" sz="2400" dirty="0" smtClean="0">
                <a:solidFill>
                  <a:srgbClr val="0000FF"/>
                </a:solidFill>
                <a:ea typeface="ＭＳ Ｐゴシック" charset="0"/>
                <a:cs typeface="Calibri"/>
              </a:rPr>
              <a:t>ubiquity</a:t>
            </a:r>
            <a:r>
              <a:rPr lang="en-US" sz="2400" dirty="0" smtClean="0">
                <a:ea typeface="ＭＳ Ｐゴシック" charset="0"/>
                <a:cs typeface="Calibri"/>
              </a:rPr>
              <a:t> of IP networks are driving SCADA to use IP networks</a:t>
            </a:r>
          </a:p>
          <a:p>
            <a:pPr lvl="1">
              <a:defRPr/>
            </a:pPr>
            <a:r>
              <a:rPr lang="en-US" sz="2000" dirty="0" smtClean="0">
                <a:ea typeface="ＭＳ Ｐゴシック" charset="0"/>
                <a:cs typeface="Calibri"/>
              </a:rPr>
              <a:t>Exposes SCADA to </a:t>
            </a:r>
            <a:r>
              <a:rPr lang="en-US" sz="2000" dirty="0" smtClean="0">
                <a:solidFill>
                  <a:srgbClr val="FF0000"/>
                </a:solidFill>
                <a:ea typeface="ＭＳ Ｐゴシック" charset="0"/>
                <a:cs typeface="Calibri"/>
              </a:rPr>
              <a:t>hostile</a:t>
            </a:r>
            <a:r>
              <a:rPr lang="en-US" sz="2000" dirty="0" smtClean="0">
                <a:ea typeface="ＭＳ Ｐゴシック" charset="0"/>
                <a:cs typeface="Calibri"/>
              </a:rPr>
              <a:t> environments, removing the air gap</a:t>
            </a:r>
            <a:endParaRPr lang="en-US" sz="2000" dirty="0" smtClean="0">
              <a:solidFill>
                <a:srgbClr val="000000"/>
              </a:solidFill>
              <a:ea typeface="ＭＳ Ｐゴシック" charset="0"/>
              <a:cs typeface="Calibri"/>
            </a:endParaRPr>
          </a:p>
          <a:p>
            <a:pPr>
              <a:defRPr/>
            </a:pPr>
            <a:r>
              <a:rPr lang="en-US" sz="2400" dirty="0" smtClean="0">
                <a:solidFill>
                  <a:srgbClr val="000000"/>
                </a:solidFill>
                <a:ea typeface="ＭＳ Ｐゴシック" charset="0"/>
                <a:cs typeface="Calibri"/>
              </a:rPr>
              <a:t>Raises </a:t>
            </a:r>
            <a:r>
              <a:rPr lang="en-US" sz="2400" dirty="0">
                <a:solidFill>
                  <a:srgbClr val="000000"/>
                </a:solidFill>
                <a:ea typeface="ＭＳ Ｐゴシック" charset="0"/>
                <a:cs typeface="Calibri"/>
              </a:rPr>
              <a:t>a</a:t>
            </a:r>
            <a:r>
              <a:rPr lang="en-US" sz="2400" dirty="0" smtClean="0">
                <a:solidFill>
                  <a:srgbClr val="000000"/>
                </a:solidFill>
                <a:ea typeface="ＭＳ Ｐゴシック" charset="0"/>
                <a:cs typeface="Calibri"/>
              </a:rPr>
              <a:t>dditional concerns because SCADA systems are:</a:t>
            </a:r>
          </a:p>
          <a:p>
            <a:pPr lvl="1">
              <a:defRPr/>
            </a:pPr>
            <a:r>
              <a:rPr lang="en-US" sz="2200" dirty="0" smtClean="0">
                <a:ea typeface="ＭＳ Ｐゴシック" charset="0"/>
                <a:cs typeface="Calibri"/>
              </a:rPr>
              <a:t>In service for </a:t>
            </a:r>
            <a:r>
              <a:rPr lang="en-US" sz="2200" dirty="0" smtClean="0">
                <a:solidFill>
                  <a:srgbClr val="FF0000"/>
                </a:solidFill>
                <a:ea typeface="ＭＳ Ｐゴシック" charset="0"/>
                <a:cs typeface="Calibri"/>
              </a:rPr>
              <a:t>decades</a:t>
            </a:r>
          </a:p>
          <a:p>
            <a:pPr lvl="1">
              <a:defRPr/>
            </a:pPr>
            <a:r>
              <a:rPr lang="en-US" sz="2200" dirty="0" smtClean="0">
                <a:ea typeface="ＭＳ Ｐゴシック" charset="0"/>
                <a:cs typeface="Calibri"/>
              </a:rPr>
              <a:t>Running </a:t>
            </a:r>
            <a:r>
              <a:rPr lang="en-US" sz="2200" dirty="0" smtClean="0">
                <a:solidFill>
                  <a:srgbClr val="FF0000"/>
                </a:solidFill>
                <a:ea typeface="ＭＳ Ｐゴシック" charset="0"/>
                <a:cs typeface="Calibri"/>
              </a:rPr>
              <a:t>legacy</a:t>
            </a:r>
            <a:r>
              <a:rPr lang="en-US" sz="2200" dirty="0" smtClean="0">
                <a:ea typeface="ＭＳ Ｐゴシック" charset="0"/>
                <a:cs typeface="Calibri"/>
              </a:rPr>
              <a:t> code with well-known exploits</a:t>
            </a:r>
          </a:p>
          <a:p>
            <a:pPr lvl="1">
              <a:defRPr/>
            </a:pPr>
            <a:r>
              <a:rPr lang="en-US" sz="2200" dirty="0" smtClean="0">
                <a:ea typeface="ＭＳ Ｐゴシック" charset="0"/>
                <a:cs typeface="Calibri"/>
              </a:rPr>
              <a:t>Increasingly becoming a </a:t>
            </a:r>
            <a:r>
              <a:rPr lang="en-US" sz="2200" dirty="0" smtClean="0">
                <a:solidFill>
                  <a:srgbClr val="FF0000"/>
                </a:solidFill>
                <a:ea typeface="ＭＳ Ｐゴシック" charset="0"/>
                <a:cs typeface="Calibri"/>
              </a:rPr>
              <a:t>target for attackers</a:t>
            </a:r>
          </a:p>
          <a:p>
            <a:pPr>
              <a:defRPr/>
            </a:pPr>
            <a:r>
              <a:rPr lang="en-US" sz="2400" dirty="0" smtClean="0">
                <a:solidFill>
                  <a:srgbClr val="000000"/>
                </a:solidFill>
                <a:ea typeface="ＭＳ Ｐゴシック" charset="0"/>
                <a:cs typeface="Calibri"/>
              </a:rPr>
              <a:t>Stuxnet (2010)</a:t>
            </a:r>
          </a:p>
          <a:p>
            <a:pPr lvl="1">
              <a:defRPr/>
            </a:pPr>
            <a:r>
              <a:rPr lang="en-US" sz="2000" dirty="0" smtClean="0">
                <a:solidFill>
                  <a:srgbClr val="000000"/>
                </a:solidFill>
                <a:ea typeface="ＭＳ Ｐゴシック" charset="0"/>
                <a:cs typeface="Calibri"/>
              </a:rPr>
              <a:t>First sophisticated SCADA attack in the wild targeting ICS</a:t>
            </a:r>
          </a:p>
        </p:txBody>
      </p:sp>
      <p:sp>
        <p:nvSpPr>
          <p:cNvPr id="4" name="Date Placeholder 3"/>
          <p:cNvSpPr>
            <a:spLocks noGrp="1"/>
          </p:cNvSpPr>
          <p:nvPr>
            <p:ph type="dt" sz="half" idx="10"/>
          </p:nvPr>
        </p:nvSpPr>
        <p:spPr/>
        <p:txBody>
          <a:bodyPr/>
          <a:lstStyle/>
          <a:p>
            <a:r>
              <a:rPr lang="en-US" smtClean="0"/>
              <a:t>January 2018</a:t>
            </a:r>
            <a:endParaRPr lang="en-US"/>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2</a:t>
            </a:fld>
            <a:endParaRPr lang="en-US"/>
          </a:p>
        </p:txBody>
      </p:sp>
    </p:spTree>
    <p:extLst>
      <p:ext uri="{BB962C8B-B14F-4D97-AF65-F5344CB8AC3E}">
        <p14:creationId xmlns:p14="http://schemas.microsoft.com/office/powerpoint/2010/main" val="1537227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20091"/>
          </a:xfrm>
        </p:spPr>
        <p:txBody>
          <a:bodyPr>
            <a:normAutofit/>
          </a:bodyPr>
          <a:lstStyle/>
          <a:p>
            <a:r>
              <a:rPr lang="en-US" sz="3800" dirty="0" smtClean="0"/>
              <a:t>SCADA is Vulnerable on Several Fronts</a:t>
            </a:r>
            <a:endParaRPr lang="en-US" sz="3800" dirty="0"/>
          </a:p>
        </p:txBody>
      </p:sp>
      <p:sp>
        <p:nvSpPr>
          <p:cNvPr id="3" name="Content Placeholder 2"/>
          <p:cNvSpPr>
            <a:spLocks noGrp="1"/>
          </p:cNvSpPr>
          <p:nvPr>
            <p:ph idx="1"/>
          </p:nvPr>
        </p:nvSpPr>
        <p:spPr>
          <a:xfrm>
            <a:off x="275441" y="1281980"/>
            <a:ext cx="4589580" cy="4112980"/>
          </a:xfrm>
        </p:spPr>
        <p:txBody>
          <a:bodyPr>
            <a:normAutofit lnSpcReduction="10000"/>
          </a:bodyPr>
          <a:lstStyle/>
          <a:p>
            <a:pPr marL="0" indent="0">
              <a:spcBef>
                <a:spcPts val="1200"/>
              </a:spcBef>
              <a:spcAft>
                <a:spcPts val="600"/>
              </a:spcAft>
              <a:buClr>
                <a:schemeClr val="tx1"/>
              </a:buClr>
              <a:buNone/>
            </a:pPr>
            <a:r>
              <a:rPr lang="en-US" sz="2100" dirty="0" smtClean="0">
                <a:ea typeface="ＭＳ Ｐゴシック" charset="0"/>
                <a:cs typeface="Calibri"/>
              </a:rPr>
              <a:t>The</a:t>
            </a:r>
            <a:r>
              <a:rPr lang="en-US" sz="2100" dirty="0" smtClean="0">
                <a:solidFill>
                  <a:srgbClr val="FF0000"/>
                </a:solidFill>
                <a:ea typeface="ＭＳ Ｐゴシック" charset="0"/>
                <a:cs typeface="Calibri"/>
              </a:rPr>
              <a:t> move to IP </a:t>
            </a:r>
            <a:r>
              <a:rPr lang="en-US" sz="2100" dirty="0" smtClean="0">
                <a:ea typeface="ＭＳ Ｐゴシック" charset="0"/>
                <a:cs typeface="Calibri"/>
              </a:rPr>
              <a:t>makes SCADA vulnerable on several fronts: </a:t>
            </a:r>
            <a:endParaRPr lang="en-US" sz="2100" dirty="0" smtClean="0">
              <a:solidFill>
                <a:srgbClr val="000000"/>
              </a:solidFill>
              <a:latin typeface="Calibri" charset="0"/>
              <a:ea typeface="ＭＳ Ｐゴシック" charset="0"/>
              <a:cs typeface="ＭＳ Ｐゴシック" charset="0"/>
            </a:endParaRPr>
          </a:p>
          <a:p>
            <a:pPr>
              <a:spcBef>
                <a:spcPts val="600"/>
              </a:spcBef>
              <a:buClr>
                <a:schemeClr val="tx1"/>
              </a:buClr>
            </a:pPr>
            <a:r>
              <a:rPr lang="en-US" sz="2100" dirty="0" smtClean="0">
                <a:solidFill>
                  <a:srgbClr val="000000"/>
                </a:solidFill>
                <a:latin typeface="Calibri" charset="0"/>
                <a:ea typeface="ＭＳ Ｐゴシック" charset="0"/>
                <a:cs typeface="ＭＳ Ｐゴシック" charset="0"/>
              </a:rPr>
              <a:t>SCADA </a:t>
            </a:r>
            <a:r>
              <a:rPr lang="en-US" sz="2100" dirty="0">
                <a:solidFill>
                  <a:srgbClr val="FF0000"/>
                </a:solidFill>
                <a:latin typeface="Calibri" charset="0"/>
                <a:ea typeface="ＭＳ Ｐゴシック" charset="0"/>
                <a:cs typeface="ＭＳ Ｐゴシック" charset="0"/>
              </a:rPr>
              <a:t>s</a:t>
            </a:r>
            <a:r>
              <a:rPr lang="en-US" sz="2100" dirty="0" smtClean="0">
                <a:solidFill>
                  <a:srgbClr val="FF0000"/>
                </a:solidFill>
                <a:latin typeface="Calibri" charset="0"/>
                <a:ea typeface="ＭＳ Ｐゴシック" charset="0"/>
                <a:cs typeface="ＭＳ Ｐゴシック" charset="0"/>
              </a:rPr>
              <a:t>ystem</a:t>
            </a:r>
            <a:r>
              <a:rPr lang="en-US" sz="2100" dirty="0" smtClean="0">
                <a:solidFill>
                  <a:srgbClr val="000000"/>
                </a:solidFill>
                <a:latin typeface="Calibri" charset="0"/>
                <a:ea typeface="ＭＳ Ｐゴシック" charset="0"/>
                <a:cs typeface="ＭＳ Ｐゴシック" charset="0"/>
              </a:rPr>
              <a:t> compromises</a:t>
            </a:r>
          </a:p>
          <a:p>
            <a:pPr lvl="1">
              <a:spcBef>
                <a:spcPts val="600"/>
              </a:spcBef>
              <a:buClr>
                <a:schemeClr val="tx1"/>
              </a:buClr>
            </a:pPr>
            <a:r>
              <a:rPr lang="en-US" sz="1700" dirty="0" smtClean="0">
                <a:solidFill>
                  <a:srgbClr val="000000"/>
                </a:solidFill>
                <a:latin typeface="Calibri" charset="0"/>
                <a:ea typeface="ＭＳ Ｐゴシック" charset="0"/>
                <a:cs typeface="ＭＳ Ｐゴシック" charset="0"/>
              </a:rPr>
              <a:t>SCADA Master – </a:t>
            </a:r>
            <a:r>
              <a:rPr lang="en-US" sz="1700" dirty="0" smtClean="0">
                <a:solidFill>
                  <a:srgbClr val="0000FF"/>
                </a:solidFill>
                <a:latin typeface="Calibri" charset="0"/>
                <a:ea typeface="ＭＳ Ｐゴシック" charset="0"/>
                <a:cs typeface="ＭＳ Ｐゴシック" charset="0"/>
              </a:rPr>
              <a:t>system-wide</a:t>
            </a:r>
            <a:r>
              <a:rPr lang="en-US" sz="1700" dirty="0" smtClean="0">
                <a:solidFill>
                  <a:srgbClr val="000000"/>
                </a:solidFill>
                <a:latin typeface="Calibri" charset="0"/>
                <a:ea typeface="ＭＳ Ｐゴシック" charset="0"/>
                <a:cs typeface="ＭＳ Ｐゴシック" charset="0"/>
              </a:rPr>
              <a:t> damage</a:t>
            </a:r>
          </a:p>
          <a:p>
            <a:pPr lvl="1">
              <a:spcBef>
                <a:spcPts val="600"/>
              </a:spcBef>
              <a:buClr>
                <a:schemeClr val="tx1"/>
              </a:buClr>
            </a:pPr>
            <a:r>
              <a:rPr lang="en-US" sz="1700" dirty="0" smtClean="0">
                <a:solidFill>
                  <a:srgbClr val="000000"/>
                </a:solidFill>
                <a:latin typeface="Calibri" charset="0"/>
                <a:ea typeface="ＭＳ Ｐゴシック" charset="0"/>
                <a:cs typeface="ＭＳ Ｐゴシック" charset="0"/>
              </a:rPr>
              <a:t>RTUs, PLCs – limited local effects</a:t>
            </a:r>
          </a:p>
          <a:p>
            <a:pPr lvl="1">
              <a:spcBef>
                <a:spcPts val="600"/>
              </a:spcBef>
              <a:buClr>
                <a:schemeClr val="tx1"/>
              </a:buClr>
            </a:pPr>
            <a:r>
              <a:rPr lang="en-US" sz="1700" dirty="0" smtClean="0">
                <a:solidFill>
                  <a:srgbClr val="000000"/>
                </a:solidFill>
                <a:latin typeface="Calibri" charset="0"/>
                <a:ea typeface="ＭＳ Ｐゴシック" charset="0"/>
                <a:cs typeface="ＭＳ Ｐゴシック" charset="0"/>
              </a:rPr>
              <a:t>HMIs</a:t>
            </a:r>
          </a:p>
          <a:p>
            <a:pPr lvl="1">
              <a:spcBef>
                <a:spcPts val="600"/>
              </a:spcBef>
              <a:buClr>
                <a:schemeClr val="tx1"/>
              </a:buClr>
            </a:pPr>
            <a:endParaRPr lang="en-US" sz="1700" dirty="0" smtClean="0">
              <a:solidFill>
                <a:srgbClr val="000000"/>
              </a:solidFill>
              <a:latin typeface="Calibri" charset="0"/>
              <a:ea typeface="ＭＳ Ｐゴシック" charset="0"/>
              <a:cs typeface="ＭＳ Ｐゴシック" charset="0"/>
            </a:endParaRPr>
          </a:p>
          <a:p>
            <a:pPr>
              <a:spcBef>
                <a:spcPts val="600"/>
              </a:spcBef>
              <a:buClr>
                <a:schemeClr val="tx1"/>
              </a:buClr>
            </a:pPr>
            <a:r>
              <a:rPr lang="en-US" sz="2100" dirty="0" smtClean="0">
                <a:solidFill>
                  <a:srgbClr val="FF0000"/>
                </a:solidFill>
                <a:latin typeface="Calibri" charset="0"/>
                <a:ea typeface="ＭＳ Ｐゴシック" charset="0"/>
                <a:cs typeface="ＭＳ Ｐゴシック" charset="0"/>
              </a:rPr>
              <a:t>Network </a:t>
            </a:r>
            <a:r>
              <a:rPr lang="en-US" sz="2100" dirty="0" smtClean="0">
                <a:latin typeface="Calibri" charset="0"/>
                <a:ea typeface="ＭＳ Ｐゴシック" charset="0"/>
                <a:cs typeface="ＭＳ Ｐゴシック" charset="0"/>
              </a:rPr>
              <a:t>level attacks</a:t>
            </a:r>
            <a:endParaRPr lang="en-US" sz="2100" dirty="0" smtClean="0">
              <a:solidFill>
                <a:srgbClr val="000000"/>
              </a:solidFill>
              <a:latin typeface="Calibri" charset="0"/>
              <a:ea typeface="ＭＳ Ｐゴシック" charset="0"/>
              <a:cs typeface="ＭＳ Ｐゴシック" charset="0"/>
            </a:endParaRPr>
          </a:p>
          <a:p>
            <a:pPr lvl="1">
              <a:spcBef>
                <a:spcPts val="600"/>
              </a:spcBef>
              <a:buClr>
                <a:schemeClr val="tx1"/>
              </a:buClr>
            </a:pPr>
            <a:r>
              <a:rPr lang="en-US" sz="1700" dirty="0" smtClean="0">
                <a:solidFill>
                  <a:srgbClr val="000000"/>
                </a:solidFill>
                <a:latin typeface="Calibri" charset="0"/>
                <a:ea typeface="ＭＳ Ｐゴシック" charset="0"/>
                <a:cs typeface="ＭＳ Ｐゴシック" charset="0"/>
              </a:rPr>
              <a:t>Routing attacks that disrupt or delay communication</a:t>
            </a:r>
          </a:p>
          <a:p>
            <a:pPr lvl="1">
              <a:spcBef>
                <a:spcPts val="600"/>
              </a:spcBef>
              <a:buClr>
                <a:schemeClr val="tx1"/>
              </a:buClr>
            </a:pPr>
            <a:r>
              <a:rPr lang="en-US" sz="1700" dirty="0" smtClean="0">
                <a:solidFill>
                  <a:srgbClr val="0000FF"/>
                </a:solidFill>
                <a:latin typeface="Calibri" charset="0"/>
                <a:ea typeface="ＭＳ Ｐゴシック" charset="0"/>
                <a:cs typeface="ＭＳ Ｐゴシック" charset="0"/>
              </a:rPr>
              <a:t>Isolating critical components </a:t>
            </a:r>
            <a:r>
              <a:rPr lang="en-US" sz="1700" dirty="0" smtClean="0">
                <a:solidFill>
                  <a:srgbClr val="000000"/>
                </a:solidFill>
                <a:latin typeface="Calibri" charset="0"/>
                <a:ea typeface="ＭＳ Ｐゴシック" charset="0"/>
                <a:cs typeface="ＭＳ Ｐゴシック" charset="0"/>
              </a:rPr>
              <a:t>from the rest of the network</a:t>
            </a:r>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3</a:t>
            </a:fld>
            <a:endParaRPr lang="en-US" dirty="0"/>
          </a:p>
        </p:txBody>
      </p:sp>
      <p:sp>
        <p:nvSpPr>
          <p:cNvPr id="127" name="Rectangle 126"/>
          <p:cNvSpPr/>
          <p:nvPr/>
        </p:nvSpPr>
        <p:spPr>
          <a:xfrm>
            <a:off x="5505634" y="3753067"/>
            <a:ext cx="633353" cy="267883"/>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28" name="TextBox 127"/>
          <p:cNvSpPr txBox="1"/>
          <p:nvPr/>
        </p:nvSpPr>
        <p:spPr>
          <a:xfrm>
            <a:off x="5488295" y="3762871"/>
            <a:ext cx="676180" cy="261610"/>
          </a:xfrm>
          <a:prstGeom prst="rect">
            <a:avLst/>
          </a:prstGeom>
          <a:noFill/>
        </p:spPr>
        <p:txBody>
          <a:bodyPr wrap="square" rtlCol="0">
            <a:spAutoFit/>
          </a:bodyPr>
          <a:lstStyle/>
          <a:p>
            <a:pPr algn="ctr"/>
            <a:r>
              <a:rPr lang="en-US" sz="1100" b="1" dirty="0" smtClean="0"/>
              <a:t>PLC</a:t>
            </a:r>
            <a:endParaRPr lang="en-US" sz="1100" b="1" dirty="0"/>
          </a:p>
        </p:txBody>
      </p:sp>
      <p:sp>
        <p:nvSpPr>
          <p:cNvPr id="129" name="Rectangle 128"/>
          <p:cNvSpPr/>
          <p:nvPr/>
        </p:nvSpPr>
        <p:spPr>
          <a:xfrm>
            <a:off x="5449497" y="4186736"/>
            <a:ext cx="770158" cy="375242"/>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130" name="TextBox 129"/>
          <p:cNvSpPr txBox="1"/>
          <p:nvPr/>
        </p:nvSpPr>
        <p:spPr>
          <a:xfrm>
            <a:off x="5422744" y="4165322"/>
            <a:ext cx="799518" cy="400110"/>
          </a:xfrm>
          <a:prstGeom prst="rect">
            <a:avLst/>
          </a:prstGeom>
          <a:noFill/>
        </p:spPr>
        <p:txBody>
          <a:bodyPr wrap="square" rtlCol="0">
            <a:spAutoFit/>
          </a:bodyPr>
          <a:lstStyle/>
          <a:p>
            <a:pPr algn="ctr"/>
            <a:r>
              <a:rPr lang="en-US" sz="1000" b="1" dirty="0" smtClean="0"/>
              <a:t>Physical</a:t>
            </a:r>
          </a:p>
          <a:p>
            <a:pPr algn="ctr"/>
            <a:r>
              <a:rPr lang="en-US" sz="1000" b="1" dirty="0" smtClean="0"/>
              <a:t>Equipment</a:t>
            </a:r>
            <a:endParaRPr lang="en-US" sz="1000" b="1" dirty="0"/>
          </a:p>
        </p:txBody>
      </p:sp>
      <p:cxnSp>
        <p:nvCxnSpPr>
          <p:cNvPr id="131" name="Straight Connector 130"/>
          <p:cNvCxnSpPr>
            <a:stCxn id="130" idx="0"/>
            <a:endCxn id="127" idx="2"/>
          </p:cNvCxnSpPr>
          <p:nvPr/>
        </p:nvCxnSpPr>
        <p:spPr>
          <a:xfrm flipH="1" flipV="1">
            <a:off x="5822311" y="4020949"/>
            <a:ext cx="192" cy="1443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2" name="Rectangle 131"/>
          <p:cNvSpPr/>
          <p:nvPr/>
        </p:nvSpPr>
        <p:spPr>
          <a:xfrm>
            <a:off x="7090838" y="3753067"/>
            <a:ext cx="633353" cy="267883"/>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33" name="TextBox 132"/>
          <p:cNvSpPr txBox="1"/>
          <p:nvPr/>
        </p:nvSpPr>
        <p:spPr>
          <a:xfrm>
            <a:off x="7073499" y="3753067"/>
            <a:ext cx="676180" cy="261610"/>
          </a:xfrm>
          <a:prstGeom prst="rect">
            <a:avLst/>
          </a:prstGeom>
          <a:noFill/>
        </p:spPr>
        <p:txBody>
          <a:bodyPr wrap="square" rtlCol="0">
            <a:spAutoFit/>
          </a:bodyPr>
          <a:lstStyle/>
          <a:p>
            <a:pPr algn="ctr"/>
            <a:r>
              <a:rPr lang="en-US" sz="1100" b="1" dirty="0" smtClean="0"/>
              <a:t>RTU</a:t>
            </a:r>
            <a:endParaRPr lang="en-US" sz="1100" b="1" dirty="0"/>
          </a:p>
        </p:txBody>
      </p:sp>
      <p:sp>
        <p:nvSpPr>
          <p:cNvPr id="134" name="Rectangle 133"/>
          <p:cNvSpPr/>
          <p:nvPr/>
        </p:nvSpPr>
        <p:spPr>
          <a:xfrm>
            <a:off x="7034701" y="4186736"/>
            <a:ext cx="770158" cy="375242"/>
          </a:xfrm>
          <a:prstGeom prst="rect">
            <a:avLst/>
          </a:prstGeom>
          <a:solidFill>
            <a:schemeClr val="accent6">
              <a:lumMod val="60000"/>
              <a:lumOff val="40000"/>
              <a:alpha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135" name="TextBox 134"/>
          <p:cNvSpPr txBox="1"/>
          <p:nvPr/>
        </p:nvSpPr>
        <p:spPr>
          <a:xfrm>
            <a:off x="7007948" y="4165322"/>
            <a:ext cx="799518" cy="400110"/>
          </a:xfrm>
          <a:prstGeom prst="rect">
            <a:avLst/>
          </a:prstGeom>
          <a:noFill/>
        </p:spPr>
        <p:txBody>
          <a:bodyPr wrap="square" rtlCol="0">
            <a:spAutoFit/>
          </a:bodyPr>
          <a:lstStyle/>
          <a:p>
            <a:pPr algn="ctr"/>
            <a:r>
              <a:rPr lang="en-US" sz="1000" b="1" dirty="0" smtClean="0"/>
              <a:t>Physical</a:t>
            </a:r>
          </a:p>
          <a:p>
            <a:pPr algn="ctr"/>
            <a:r>
              <a:rPr lang="en-US" sz="1000" b="1" dirty="0" smtClean="0"/>
              <a:t>Equipment</a:t>
            </a:r>
            <a:endParaRPr lang="en-US" sz="1000" b="1" dirty="0"/>
          </a:p>
        </p:txBody>
      </p:sp>
      <p:cxnSp>
        <p:nvCxnSpPr>
          <p:cNvPr id="136" name="Straight Connector 135"/>
          <p:cNvCxnSpPr>
            <a:stCxn id="135" idx="0"/>
            <a:endCxn id="132" idx="2"/>
          </p:cNvCxnSpPr>
          <p:nvPr/>
        </p:nvCxnSpPr>
        <p:spPr>
          <a:xfrm flipH="1" flipV="1">
            <a:off x="7407515" y="4020949"/>
            <a:ext cx="192" cy="1443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60423" y="1559712"/>
            <a:ext cx="785686" cy="481759"/>
          </a:xfrm>
          <a:prstGeom prst="rect">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charset="0"/>
                <a:ea typeface="Arial" charset="0"/>
                <a:cs typeface="Arial" charset="0"/>
              </a:rPr>
              <a:t>HMI</a:t>
            </a:r>
            <a:endParaRPr lang="en-US" sz="1200" dirty="0">
              <a:solidFill>
                <a:schemeClr val="tx1"/>
              </a:solidFill>
              <a:latin typeface="Arial" charset="0"/>
              <a:ea typeface="Arial" charset="0"/>
              <a:cs typeface="Arial" charset="0"/>
            </a:endParaRPr>
          </a:p>
        </p:txBody>
      </p:sp>
      <p:sp>
        <p:nvSpPr>
          <p:cNvPr id="138" name="Rectangle 137"/>
          <p:cNvSpPr/>
          <p:nvPr/>
        </p:nvSpPr>
        <p:spPr>
          <a:xfrm>
            <a:off x="5658517" y="2566654"/>
            <a:ext cx="860334" cy="527530"/>
          </a:xfrm>
          <a:prstGeom prst="rect">
            <a:avLst/>
          </a:prstGeom>
          <a:solidFill>
            <a:srgbClr val="FFFF0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latin typeface="Arial" charset="0"/>
                <a:ea typeface="Arial" charset="0"/>
                <a:cs typeface="Arial" charset="0"/>
              </a:rPr>
              <a:t>Primary</a:t>
            </a:r>
          </a:p>
          <a:p>
            <a:pPr algn="ctr"/>
            <a:r>
              <a:rPr lang="en-US" sz="1200" dirty="0" smtClean="0">
                <a:latin typeface="Arial" charset="0"/>
                <a:ea typeface="Arial" charset="0"/>
                <a:cs typeface="Arial" charset="0"/>
              </a:rPr>
              <a:t>SCADA Master</a:t>
            </a:r>
            <a:endParaRPr lang="en-US" sz="1200" dirty="0">
              <a:latin typeface="Arial" charset="0"/>
              <a:ea typeface="Arial" charset="0"/>
              <a:cs typeface="Arial" charset="0"/>
            </a:endParaRPr>
          </a:p>
        </p:txBody>
      </p:sp>
      <p:cxnSp>
        <p:nvCxnSpPr>
          <p:cNvPr id="139" name="Straight Connector 138"/>
          <p:cNvCxnSpPr>
            <a:stCxn id="138" idx="0"/>
          </p:cNvCxnSpPr>
          <p:nvPr/>
        </p:nvCxnSpPr>
        <p:spPr>
          <a:xfrm flipV="1">
            <a:off x="6088684" y="2041471"/>
            <a:ext cx="364420" cy="5251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6671251" y="2566654"/>
            <a:ext cx="860334" cy="527530"/>
          </a:xfrm>
          <a:prstGeom prst="rect">
            <a:avLst/>
          </a:prstGeom>
          <a:solidFill>
            <a:srgbClr val="FFFF0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latin typeface="Arial" charset="0"/>
                <a:ea typeface="Arial" charset="0"/>
                <a:cs typeface="Arial" charset="0"/>
              </a:rPr>
              <a:t>Backup</a:t>
            </a:r>
          </a:p>
          <a:p>
            <a:pPr algn="ctr"/>
            <a:r>
              <a:rPr lang="en-US" sz="1200" dirty="0" smtClean="0">
                <a:latin typeface="Arial" charset="0"/>
                <a:ea typeface="Arial" charset="0"/>
                <a:cs typeface="Arial" charset="0"/>
              </a:rPr>
              <a:t>SCADA Master</a:t>
            </a:r>
            <a:endParaRPr lang="en-US" sz="1200" dirty="0">
              <a:latin typeface="Arial" charset="0"/>
              <a:ea typeface="Arial" charset="0"/>
              <a:cs typeface="Arial" charset="0"/>
            </a:endParaRPr>
          </a:p>
        </p:txBody>
      </p:sp>
      <p:cxnSp>
        <p:nvCxnSpPr>
          <p:cNvPr id="141" name="Straight Connector 140"/>
          <p:cNvCxnSpPr>
            <a:stCxn id="140" idx="0"/>
          </p:cNvCxnSpPr>
          <p:nvPr/>
        </p:nvCxnSpPr>
        <p:spPr>
          <a:xfrm flipH="1" flipV="1">
            <a:off x="6626331" y="2041471"/>
            <a:ext cx="475087" cy="52518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V="1">
            <a:off x="6005845" y="3094184"/>
            <a:ext cx="931982" cy="65888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flipV="1">
            <a:off x="7251244" y="3094184"/>
            <a:ext cx="345009" cy="65888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5822503" y="3094184"/>
            <a:ext cx="113705" cy="6588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H="1" flipV="1">
            <a:off x="6219655" y="3094184"/>
            <a:ext cx="1136592" cy="6588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564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Spire</a:t>
            </a:r>
            <a:endParaRPr lang="en-US" dirty="0"/>
          </a:p>
        </p:txBody>
      </p:sp>
      <p:sp>
        <p:nvSpPr>
          <p:cNvPr id="3" name="Content Placeholder 2"/>
          <p:cNvSpPr>
            <a:spLocks noGrp="1"/>
          </p:cNvSpPr>
          <p:nvPr>
            <p:ph idx="1"/>
          </p:nvPr>
        </p:nvSpPr>
        <p:spPr>
          <a:xfrm>
            <a:off x="457200" y="1401704"/>
            <a:ext cx="8065911" cy="4724459"/>
          </a:xfrm>
        </p:spPr>
        <p:txBody>
          <a:bodyPr>
            <a:normAutofit/>
          </a:bodyPr>
          <a:lstStyle/>
          <a:p>
            <a:pPr>
              <a:spcBef>
                <a:spcPts val="1200"/>
              </a:spcBef>
              <a:buClr>
                <a:schemeClr val="tx1"/>
              </a:buClr>
            </a:pPr>
            <a:r>
              <a:rPr lang="en-US" sz="2400" dirty="0" smtClean="0">
                <a:latin typeface="Calibri" charset="0"/>
                <a:ea typeface="ＭＳ Ｐゴシック" charset="0"/>
                <a:cs typeface="ＭＳ Ｐゴシック" charset="0"/>
              </a:rPr>
              <a:t>Spire is an </a:t>
            </a:r>
            <a:r>
              <a:rPr lang="en-US" sz="2400" dirty="0" smtClean="0">
                <a:solidFill>
                  <a:srgbClr val="0000FF"/>
                </a:solidFill>
                <a:latin typeface="Calibri" charset="0"/>
                <a:ea typeface="ＭＳ Ｐゴシック" charset="0"/>
                <a:cs typeface="ＭＳ Ｐゴシック" charset="0"/>
              </a:rPr>
              <a:t>intrusion-tolerant </a:t>
            </a:r>
            <a:r>
              <a:rPr lang="en-US" sz="2400" dirty="0" smtClean="0">
                <a:latin typeface="Calibri" charset="0"/>
                <a:ea typeface="ＭＳ Ｐゴシック" charset="0"/>
                <a:cs typeface="ＭＳ Ｐゴシック" charset="0"/>
              </a:rPr>
              <a:t>SCADA system for the power grid: it </a:t>
            </a:r>
            <a:r>
              <a:rPr lang="en-US" sz="2400" dirty="0" smtClean="0">
                <a:solidFill>
                  <a:srgbClr val="0000FF"/>
                </a:solidFill>
                <a:latin typeface="Calibri" charset="0"/>
                <a:ea typeface="ＭＳ Ｐゴシック" charset="0"/>
                <a:cs typeface="ＭＳ Ｐゴシック" charset="0"/>
              </a:rPr>
              <a:t>continues to work </a:t>
            </a:r>
            <a:r>
              <a:rPr lang="en-US" sz="2400" dirty="0" smtClean="0">
                <a:latin typeface="Calibri" charset="0"/>
                <a:ea typeface="ＭＳ Ｐゴシック" charset="0"/>
                <a:cs typeface="ＭＳ Ｐゴシック" charset="0"/>
              </a:rPr>
              <a:t>even if some critical components have been </a:t>
            </a:r>
            <a:r>
              <a:rPr lang="en-US" sz="2400" dirty="0" smtClean="0">
                <a:solidFill>
                  <a:srgbClr val="FF0000"/>
                </a:solidFill>
                <a:latin typeface="Calibri" charset="0"/>
                <a:ea typeface="ＭＳ Ｐゴシック" charset="0"/>
                <a:cs typeface="ＭＳ Ｐゴシック" charset="0"/>
              </a:rPr>
              <a:t>compromised</a:t>
            </a:r>
            <a:endParaRPr lang="en-US" sz="2000" dirty="0" smtClean="0">
              <a:solidFill>
                <a:srgbClr val="FF0000"/>
              </a:solidFill>
              <a:latin typeface="Calibri" charset="0"/>
              <a:ea typeface="ＭＳ Ｐゴシック" charset="0"/>
              <a:cs typeface="ＭＳ Ｐゴシック" charset="0"/>
            </a:endParaRPr>
          </a:p>
          <a:p>
            <a:pPr>
              <a:spcBef>
                <a:spcPts val="1200"/>
              </a:spcBef>
              <a:buClr>
                <a:schemeClr val="tx1"/>
              </a:buClr>
            </a:pPr>
            <a:r>
              <a:rPr lang="en-US" sz="2400" dirty="0" smtClean="0">
                <a:solidFill>
                  <a:srgbClr val="0000FF"/>
                </a:solidFill>
                <a:latin typeface="Calibri" charset="0"/>
                <a:ea typeface="ＭＳ Ｐゴシック" charset="0"/>
                <a:cs typeface="ＭＳ Ｐゴシック" charset="0"/>
              </a:rPr>
              <a:t>Intrusion tolerance</a:t>
            </a:r>
            <a:r>
              <a:rPr lang="en-US" sz="2400" dirty="0" smtClean="0">
                <a:latin typeface="Calibri" charset="0"/>
                <a:ea typeface="ＭＳ Ｐゴシック" charset="0"/>
                <a:cs typeface="ＭＳ Ｐゴシック" charset="0"/>
              </a:rPr>
              <a:t> as the core design principle:</a:t>
            </a:r>
          </a:p>
          <a:p>
            <a:pPr lvl="1">
              <a:spcBef>
                <a:spcPts val="1200"/>
              </a:spcBef>
              <a:buClr>
                <a:schemeClr val="tx1"/>
              </a:buClr>
            </a:pPr>
            <a:r>
              <a:rPr lang="en-US" sz="2000" dirty="0" smtClean="0">
                <a:latin typeface="Calibri" charset="0"/>
                <a:ea typeface="ＭＳ Ｐゴシック" charset="0"/>
                <a:cs typeface="ＭＳ Ｐゴシック" charset="0"/>
              </a:rPr>
              <a:t>Intrusion-tolerant network</a:t>
            </a:r>
          </a:p>
          <a:p>
            <a:pPr lvl="1">
              <a:spcBef>
                <a:spcPts val="1200"/>
              </a:spcBef>
              <a:buClr>
                <a:schemeClr val="tx1"/>
              </a:buClr>
            </a:pPr>
            <a:r>
              <a:rPr lang="en-US" sz="2000" dirty="0" smtClean="0">
                <a:latin typeface="Calibri" charset="0"/>
                <a:ea typeface="ＭＳ Ｐゴシック" charset="0"/>
                <a:cs typeface="ＭＳ Ｐゴシック" charset="0"/>
              </a:rPr>
              <a:t>Intrusion</a:t>
            </a:r>
            <a:r>
              <a:rPr lang="en-US" sz="2000" dirty="0">
                <a:latin typeface="Calibri" charset="0"/>
                <a:ea typeface="ＭＳ Ｐゴシック" charset="0"/>
                <a:cs typeface="ＭＳ Ｐゴシック" charset="0"/>
              </a:rPr>
              <a:t>-tolerant consistent </a:t>
            </a:r>
            <a:r>
              <a:rPr lang="en-US" sz="2000" dirty="0" smtClean="0">
                <a:latin typeface="Calibri" charset="0"/>
                <a:ea typeface="ＭＳ Ｐゴシック" charset="0"/>
                <a:cs typeface="ＭＳ Ｐゴシック" charset="0"/>
              </a:rPr>
              <a:t>state</a:t>
            </a:r>
          </a:p>
          <a:p>
            <a:pPr lvl="1">
              <a:spcBef>
                <a:spcPts val="1200"/>
              </a:spcBef>
              <a:buClr>
                <a:schemeClr val="tx1"/>
              </a:buClr>
            </a:pPr>
            <a:r>
              <a:rPr lang="en-US" sz="2000" dirty="0" smtClean="0">
                <a:latin typeface="Calibri" charset="0"/>
                <a:ea typeface="ＭＳ Ｐゴシック" charset="0"/>
                <a:cs typeface="ＭＳ Ｐゴシック" charset="0"/>
              </a:rPr>
              <a:t>Intrusion-tolerant SCADA Master</a:t>
            </a:r>
          </a:p>
          <a:p>
            <a:pPr>
              <a:spcBef>
                <a:spcPts val="1200"/>
              </a:spcBef>
              <a:buClr>
                <a:schemeClr val="tx1"/>
              </a:buClr>
            </a:pPr>
            <a:r>
              <a:rPr lang="en-US" sz="2400" dirty="0" smtClean="0">
                <a:latin typeface="Calibri" charset="0"/>
                <a:ea typeface="ＭＳ Ｐゴシック" charset="0"/>
                <a:cs typeface="Calibri" charset="0"/>
              </a:rPr>
              <a:t>Open Source - </a:t>
            </a:r>
            <a:r>
              <a:rPr lang="en-US" sz="2400" dirty="0" smtClean="0">
                <a:latin typeface="Calibri" charset="0"/>
                <a:ea typeface="ＭＳ Ｐゴシック" charset="0"/>
                <a:cs typeface="Calibri" charset="0"/>
                <a:hlinkClick r:id="rId3"/>
              </a:rPr>
              <a:t>http://dsn.jhu.edu/spire</a:t>
            </a:r>
            <a:r>
              <a:rPr lang="en-US" sz="2400" dirty="0" smtClean="0">
                <a:latin typeface="Calibri" charset="0"/>
                <a:ea typeface="ＭＳ Ｐゴシック" charset="0"/>
                <a:cs typeface="Calibri" charset="0"/>
              </a:rPr>
              <a:t> </a:t>
            </a:r>
          </a:p>
          <a:p>
            <a:pPr>
              <a:spcBef>
                <a:spcPts val="1200"/>
              </a:spcBef>
              <a:buClr>
                <a:schemeClr val="tx1"/>
              </a:buClr>
            </a:pPr>
            <a:endParaRPr lang="en-US" sz="2400" dirty="0" smtClean="0">
              <a:latin typeface="Calibri" charset="0"/>
              <a:ea typeface="ＭＳ Ｐゴシック" charset="0"/>
              <a:cs typeface="Calibri" charset="0"/>
            </a:endParaRPr>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4</a:t>
            </a:fld>
            <a:endParaRPr lang="en-US"/>
          </a:p>
        </p:txBody>
      </p:sp>
    </p:spTree>
    <p:extLst>
      <p:ext uri="{BB962C8B-B14F-4D97-AF65-F5344CB8AC3E}">
        <p14:creationId xmlns:p14="http://schemas.microsoft.com/office/powerpoint/2010/main" val="39073667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DoD</a:t>
            </a:r>
            <a:r>
              <a:rPr lang="en-US" dirty="0" smtClean="0"/>
              <a:t> ESTCP Results</a:t>
            </a:r>
            <a:endParaRPr lang="en-US" dirty="0"/>
          </a:p>
        </p:txBody>
      </p:sp>
      <p:sp>
        <p:nvSpPr>
          <p:cNvPr id="3" name="Content Placeholder 2"/>
          <p:cNvSpPr>
            <a:spLocks noGrp="1"/>
          </p:cNvSpPr>
          <p:nvPr>
            <p:ph idx="1"/>
          </p:nvPr>
        </p:nvSpPr>
        <p:spPr>
          <a:xfrm>
            <a:off x="273000" y="1151408"/>
            <a:ext cx="3955148" cy="5186496"/>
          </a:xfrm>
        </p:spPr>
        <p:txBody>
          <a:bodyPr>
            <a:normAutofit fontScale="77500" lnSpcReduction="20000"/>
          </a:bodyPr>
          <a:lstStyle/>
          <a:p>
            <a:r>
              <a:rPr lang="en-US" dirty="0" smtClean="0"/>
              <a:t>NIST-compliant system completely </a:t>
            </a:r>
            <a:r>
              <a:rPr lang="en-US" dirty="0" smtClean="0">
                <a:solidFill>
                  <a:srgbClr val="FF0000"/>
                </a:solidFill>
              </a:rPr>
              <a:t>taken over</a:t>
            </a:r>
          </a:p>
          <a:p>
            <a:pPr lvl="1"/>
            <a:r>
              <a:rPr lang="en-US" dirty="0" smtClean="0"/>
              <a:t>MITM attack from corporate network</a:t>
            </a:r>
          </a:p>
          <a:p>
            <a:pPr lvl="1">
              <a:buClr>
                <a:schemeClr val="tx1"/>
              </a:buClr>
            </a:pPr>
            <a:r>
              <a:rPr lang="en-US" dirty="0" smtClean="0">
                <a:solidFill>
                  <a:srgbClr val="FF0000"/>
                </a:solidFill>
              </a:rPr>
              <a:t>Direct access</a:t>
            </a:r>
            <a:r>
              <a:rPr lang="en-US" dirty="0" smtClean="0"/>
              <a:t> to PLC from operational network</a:t>
            </a:r>
          </a:p>
          <a:p>
            <a:r>
              <a:rPr lang="en-US" dirty="0" smtClean="0"/>
              <a:t>Spire completely </a:t>
            </a:r>
            <a:r>
              <a:rPr lang="en-US" dirty="0" smtClean="0">
                <a:solidFill>
                  <a:srgbClr val="0000FF"/>
                </a:solidFill>
              </a:rPr>
              <a:t>unaffected</a:t>
            </a:r>
          </a:p>
          <a:p>
            <a:pPr lvl="1"/>
            <a:r>
              <a:rPr lang="en-US" dirty="0" smtClean="0"/>
              <a:t>Attacks in corporate and operational network</a:t>
            </a:r>
          </a:p>
          <a:p>
            <a:pPr lvl="1"/>
            <a:r>
              <a:rPr lang="en-US" dirty="0" smtClean="0"/>
              <a:t>Given </a:t>
            </a:r>
            <a:r>
              <a:rPr lang="en-US" dirty="0" smtClean="0">
                <a:solidFill>
                  <a:srgbClr val="FF0000"/>
                </a:solidFill>
              </a:rPr>
              <a:t>complete access </a:t>
            </a:r>
            <a:r>
              <a:rPr lang="en-US" dirty="0" smtClean="0"/>
              <a:t>to a replica and code</a:t>
            </a:r>
          </a:p>
          <a:p>
            <a:pPr lvl="1"/>
            <a:r>
              <a:rPr lang="en-US" dirty="0" smtClean="0"/>
              <a:t>Red team gave up after several days</a:t>
            </a:r>
          </a:p>
          <a:p>
            <a:pPr lvl="1"/>
            <a:endParaRPr lang="en-US" dirty="0" smtClean="0"/>
          </a:p>
          <a:p>
            <a:endParaRPr lang="en-US" dirty="0"/>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5</a:t>
            </a:fld>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50" r="1725"/>
          <a:stretch/>
        </p:blipFill>
        <p:spPr>
          <a:xfrm>
            <a:off x="4228148" y="960899"/>
            <a:ext cx="4843623" cy="5377005"/>
          </a:xfrm>
          <a:prstGeom prst="rect">
            <a:avLst/>
          </a:prstGeom>
        </p:spPr>
      </p:pic>
    </p:spTree>
    <p:extLst>
      <p:ext uri="{BB962C8B-B14F-4D97-AF65-F5344CB8AC3E}">
        <p14:creationId xmlns:p14="http://schemas.microsoft.com/office/powerpoint/2010/main" val="9868009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Defense Across Space and Time</a:t>
            </a:r>
            <a:endParaRPr lang="en-US" sz="2700" dirty="0"/>
          </a:p>
        </p:txBody>
      </p:sp>
      <p:sp>
        <p:nvSpPr>
          <p:cNvPr id="3" name="Content Placeholder 2"/>
          <p:cNvSpPr>
            <a:spLocks noGrp="1"/>
          </p:cNvSpPr>
          <p:nvPr>
            <p:ph idx="1"/>
          </p:nvPr>
        </p:nvSpPr>
        <p:spPr>
          <a:xfrm>
            <a:off x="457200" y="1401705"/>
            <a:ext cx="8229600" cy="1505200"/>
          </a:xfrm>
        </p:spPr>
        <p:txBody>
          <a:bodyPr>
            <a:normAutofit fontScale="77500" lnSpcReduction="20000"/>
          </a:bodyPr>
          <a:lstStyle/>
          <a:p>
            <a:r>
              <a:rPr lang="en-US" dirty="0" smtClean="0"/>
              <a:t>Byzantine Fault Tolerant Replication (BFT)</a:t>
            </a:r>
          </a:p>
          <a:p>
            <a:pPr lvl="1"/>
            <a:r>
              <a:rPr lang="en-US" dirty="0" smtClean="0"/>
              <a:t>Correctly maintains state in the presence of compromises</a:t>
            </a:r>
          </a:p>
          <a:p>
            <a:pPr lvl="1">
              <a:buClr>
                <a:schemeClr val="tx1"/>
              </a:buClr>
            </a:pPr>
            <a:r>
              <a:rPr lang="en-US" dirty="0" smtClean="0">
                <a:solidFill>
                  <a:srgbClr val="FF0000"/>
                </a:solidFill>
              </a:rPr>
              <a:t>3f+1</a:t>
            </a:r>
            <a:r>
              <a:rPr lang="en-US" dirty="0" smtClean="0"/>
              <a:t> replicas needed to tolerate up to </a:t>
            </a:r>
            <a:r>
              <a:rPr lang="en-US" dirty="0" smtClean="0">
                <a:solidFill>
                  <a:srgbClr val="FF0000"/>
                </a:solidFill>
              </a:rPr>
              <a:t>f</a:t>
            </a:r>
            <a:r>
              <a:rPr lang="en-US" dirty="0" smtClean="0"/>
              <a:t> intrusions</a:t>
            </a:r>
          </a:p>
          <a:p>
            <a:pPr lvl="1">
              <a:buClr>
                <a:schemeClr val="tx1"/>
              </a:buClr>
            </a:pPr>
            <a:r>
              <a:rPr lang="en-US" dirty="0">
                <a:solidFill>
                  <a:srgbClr val="0000FF"/>
                </a:solidFill>
              </a:rPr>
              <a:t>2f</a:t>
            </a:r>
            <a:r>
              <a:rPr lang="en-US" dirty="0" smtClean="0">
                <a:solidFill>
                  <a:srgbClr val="0000FF"/>
                </a:solidFill>
              </a:rPr>
              <a:t>+1 </a:t>
            </a:r>
            <a:r>
              <a:rPr lang="en-US" dirty="0"/>
              <a:t>connected correct replicas required to make </a:t>
            </a:r>
            <a:r>
              <a:rPr lang="en-US" dirty="0" smtClean="0"/>
              <a:t>progress</a:t>
            </a:r>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6</a:t>
            </a:fld>
            <a:endParaRPr lang="en-US"/>
          </a:p>
        </p:txBody>
      </p:sp>
    </p:spTree>
    <p:extLst>
      <p:ext uri="{BB962C8B-B14F-4D97-AF65-F5344CB8AC3E}">
        <p14:creationId xmlns:p14="http://schemas.microsoft.com/office/powerpoint/2010/main" val="40040687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Defense Across Space and Time</a:t>
            </a:r>
            <a:endParaRPr lang="en-US" sz="2700" dirty="0"/>
          </a:p>
        </p:txBody>
      </p:sp>
      <p:sp>
        <p:nvSpPr>
          <p:cNvPr id="3" name="Content Placeholder 2"/>
          <p:cNvSpPr>
            <a:spLocks noGrp="1"/>
          </p:cNvSpPr>
          <p:nvPr>
            <p:ph idx="1"/>
          </p:nvPr>
        </p:nvSpPr>
        <p:spPr>
          <a:xfrm>
            <a:off x="457200" y="1401705"/>
            <a:ext cx="8229600" cy="1505200"/>
          </a:xfrm>
        </p:spPr>
        <p:txBody>
          <a:bodyPr>
            <a:normAutofit fontScale="77500" lnSpcReduction="20000"/>
          </a:bodyPr>
          <a:lstStyle/>
          <a:p>
            <a:r>
              <a:rPr lang="en-US" dirty="0" smtClean="0"/>
              <a:t>Byzantine Fault Tolerant Replication (BFT)</a:t>
            </a:r>
          </a:p>
          <a:p>
            <a:pPr lvl="1"/>
            <a:r>
              <a:rPr lang="en-US" dirty="0" smtClean="0"/>
              <a:t>Correctly maintains state in the presence of compromises</a:t>
            </a:r>
          </a:p>
          <a:p>
            <a:pPr lvl="1">
              <a:buClr>
                <a:schemeClr val="tx1"/>
              </a:buClr>
            </a:pPr>
            <a:r>
              <a:rPr lang="en-US" dirty="0" smtClean="0">
                <a:solidFill>
                  <a:srgbClr val="FF0000"/>
                </a:solidFill>
              </a:rPr>
              <a:t>3f+1</a:t>
            </a:r>
            <a:r>
              <a:rPr lang="en-US" dirty="0" smtClean="0"/>
              <a:t> replicas needed to tolerate up to </a:t>
            </a:r>
            <a:r>
              <a:rPr lang="en-US" dirty="0" smtClean="0">
                <a:solidFill>
                  <a:srgbClr val="FF0000"/>
                </a:solidFill>
              </a:rPr>
              <a:t>f</a:t>
            </a:r>
            <a:r>
              <a:rPr lang="en-US" dirty="0" smtClean="0"/>
              <a:t> intrusions</a:t>
            </a:r>
          </a:p>
          <a:p>
            <a:pPr lvl="1">
              <a:buClr>
                <a:schemeClr val="tx1"/>
              </a:buClr>
            </a:pPr>
            <a:r>
              <a:rPr lang="en-US" dirty="0">
                <a:solidFill>
                  <a:srgbClr val="0000FF"/>
                </a:solidFill>
              </a:rPr>
              <a:t>2f</a:t>
            </a:r>
            <a:r>
              <a:rPr lang="en-US" dirty="0" smtClean="0">
                <a:solidFill>
                  <a:srgbClr val="0000FF"/>
                </a:solidFill>
              </a:rPr>
              <a:t>+1 </a:t>
            </a:r>
            <a:r>
              <a:rPr lang="en-US" dirty="0"/>
              <a:t>connected correct replicas required to make </a:t>
            </a:r>
            <a:r>
              <a:rPr lang="en-US" dirty="0" smtClean="0"/>
              <a:t>progress</a:t>
            </a:r>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7</a:t>
            </a:fld>
            <a:endParaRPr lang="en-US"/>
          </a:p>
        </p:txBody>
      </p:sp>
      <p:sp>
        <p:nvSpPr>
          <p:cNvPr id="10" name="Content Placeholder 2"/>
          <p:cNvSpPr txBox="1">
            <a:spLocks/>
          </p:cNvSpPr>
          <p:nvPr/>
        </p:nvSpPr>
        <p:spPr>
          <a:xfrm>
            <a:off x="457200" y="2815105"/>
            <a:ext cx="8229600" cy="142285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Clr>
                <a:schemeClr val="tx1"/>
              </a:buClr>
            </a:pPr>
            <a:r>
              <a:rPr lang="en-US" sz="2500" dirty="0" smtClean="0">
                <a:solidFill>
                  <a:srgbClr val="FF0000"/>
                </a:solidFill>
              </a:rPr>
              <a:t>What prevents an attacker from reusing the same exploit to compromise more than f replicas?</a:t>
            </a:r>
          </a:p>
        </p:txBody>
      </p:sp>
    </p:spTree>
    <p:extLst>
      <p:ext uri="{BB962C8B-B14F-4D97-AF65-F5344CB8AC3E}">
        <p14:creationId xmlns:p14="http://schemas.microsoft.com/office/powerpoint/2010/main" val="18649280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Defense Across Space and Time</a:t>
            </a:r>
            <a:endParaRPr lang="en-US" sz="2700" dirty="0"/>
          </a:p>
        </p:txBody>
      </p:sp>
      <p:sp>
        <p:nvSpPr>
          <p:cNvPr id="3" name="Content Placeholder 2"/>
          <p:cNvSpPr>
            <a:spLocks noGrp="1"/>
          </p:cNvSpPr>
          <p:nvPr>
            <p:ph idx="1"/>
          </p:nvPr>
        </p:nvSpPr>
        <p:spPr>
          <a:xfrm>
            <a:off x="457200" y="1401705"/>
            <a:ext cx="8229600" cy="1505200"/>
          </a:xfrm>
        </p:spPr>
        <p:txBody>
          <a:bodyPr>
            <a:normAutofit fontScale="77500" lnSpcReduction="20000"/>
          </a:bodyPr>
          <a:lstStyle/>
          <a:p>
            <a:r>
              <a:rPr lang="en-US" dirty="0" smtClean="0"/>
              <a:t>Byzantine Fault Tolerant Replication (BFT)</a:t>
            </a:r>
          </a:p>
          <a:p>
            <a:pPr lvl="1"/>
            <a:r>
              <a:rPr lang="en-US" dirty="0" smtClean="0"/>
              <a:t>Correctly maintains state in the presence of compromises</a:t>
            </a:r>
          </a:p>
          <a:p>
            <a:pPr lvl="1">
              <a:buClr>
                <a:schemeClr val="tx1"/>
              </a:buClr>
            </a:pPr>
            <a:r>
              <a:rPr lang="en-US" dirty="0" smtClean="0">
                <a:solidFill>
                  <a:srgbClr val="FF0000"/>
                </a:solidFill>
              </a:rPr>
              <a:t>3f+1</a:t>
            </a:r>
            <a:r>
              <a:rPr lang="en-US" dirty="0" smtClean="0"/>
              <a:t> replicas needed to tolerate up to </a:t>
            </a:r>
            <a:r>
              <a:rPr lang="en-US" dirty="0" smtClean="0">
                <a:solidFill>
                  <a:srgbClr val="FF0000"/>
                </a:solidFill>
              </a:rPr>
              <a:t>f</a:t>
            </a:r>
            <a:r>
              <a:rPr lang="en-US" dirty="0" smtClean="0"/>
              <a:t> intrusions</a:t>
            </a:r>
          </a:p>
          <a:p>
            <a:pPr lvl="1">
              <a:buClr>
                <a:schemeClr val="tx1"/>
              </a:buClr>
            </a:pPr>
            <a:r>
              <a:rPr lang="en-US" dirty="0">
                <a:solidFill>
                  <a:srgbClr val="0000FF"/>
                </a:solidFill>
              </a:rPr>
              <a:t>2f</a:t>
            </a:r>
            <a:r>
              <a:rPr lang="en-US" dirty="0" smtClean="0">
                <a:solidFill>
                  <a:srgbClr val="0000FF"/>
                </a:solidFill>
              </a:rPr>
              <a:t>+1 </a:t>
            </a:r>
            <a:r>
              <a:rPr lang="en-US" dirty="0"/>
              <a:t>connected correct replicas required to make </a:t>
            </a:r>
            <a:r>
              <a:rPr lang="en-US" dirty="0" smtClean="0"/>
              <a:t>progress</a:t>
            </a:r>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8</a:t>
            </a:fld>
            <a:endParaRPr lang="en-US"/>
          </a:p>
        </p:txBody>
      </p:sp>
      <p:sp>
        <p:nvSpPr>
          <p:cNvPr id="10" name="Content Placeholder 2"/>
          <p:cNvSpPr txBox="1">
            <a:spLocks/>
          </p:cNvSpPr>
          <p:nvPr/>
        </p:nvSpPr>
        <p:spPr>
          <a:xfrm>
            <a:off x="457200" y="2815105"/>
            <a:ext cx="8229600" cy="142285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Diversity</a:t>
            </a:r>
          </a:p>
          <a:p>
            <a:pPr lvl="1"/>
            <a:r>
              <a:rPr lang="en-US" dirty="0" smtClean="0">
                <a:ea typeface="MS PGothic" charset="0"/>
              </a:rPr>
              <a:t>Present a </a:t>
            </a:r>
            <a:r>
              <a:rPr lang="en-US" dirty="0" smtClean="0">
                <a:solidFill>
                  <a:srgbClr val="FF0000"/>
                </a:solidFill>
                <a:ea typeface="MS PGothic" charset="0"/>
              </a:rPr>
              <a:t>different</a:t>
            </a:r>
            <a:r>
              <a:rPr lang="en-US" dirty="0" smtClean="0">
                <a:ea typeface="MS PGothic" charset="0"/>
              </a:rPr>
              <a:t> </a:t>
            </a:r>
            <a:r>
              <a:rPr lang="en-US" dirty="0" smtClean="0">
                <a:solidFill>
                  <a:srgbClr val="FF0000"/>
                </a:solidFill>
                <a:ea typeface="MS PGothic" charset="0"/>
              </a:rPr>
              <a:t>attack surface </a:t>
            </a:r>
            <a:r>
              <a:rPr lang="en-US" dirty="0" smtClean="0">
                <a:ea typeface="MS PGothic" charset="0"/>
              </a:rPr>
              <a:t>so that an adversary cannot exploit a single vulnerability to compromise all replicas</a:t>
            </a:r>
          </a:p>
          <a:p>
            <a:pPr lvl="1">
              <a:buClr>
                <a:schemeClr val="tx1"/>
              </a:buClr>
            </a:pPr>
            <a:r>
              <a:rPr lang="en-US" dirty="0" err="1" smtClean="0">
                <a:solidFill>
                  <a:srgbClr val="0000FF"/>
                </a:solidFill>
                <a:ea typeface="MS PGothic" charset="0"/>
              </a:rPr>
              <a:t>Multicompiler</a:t>
            </a:r>
            <a:r>
              <a:rPr lang="en-US" dirty="0" smtClean="0">
                <a:ea typeface="MS PGothic" charset="0"/>
              </a:rPr>
              <a:t> from UC Irvine</a:t>
            </a:r>
            <a:endParaRPr lang="en-US" dirty="0" smtClean="0"/>
          </a:p>
        </p:txBody>
      </p:sp>
    </p:spTree>
    <p:extLst>
      <p:ext uri="{BB962C8B-B14F-4D97-AF65-F5344CB8AC3E}">
        <p14:creationId xmlns:p14="http://schemas.microsoft.com/office/powerpoint/2010/main" val="16080177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Defense Across Space and Time</a:t>
            </a:r>
            <a:endParaRPr lang="en-US" sz="2700" dirty="0"/>
          </a:p>
        </p:txBody>
      </p:sp>
      <p:sp>
        <p:nvSpPr>
          <p:cNvPr id="3" name="Content Placeholder 2"/>
          <p:cNvSpPr>
            <a:spLocks noGrp="1"/>
          </p:cNvSpPr>
          <p:nvPr>
            <p:ph idx="1"/>
          </p:nvPr>
        </p:nvSpPr>
        <p:spPr>
          <a:xfrm>
            <a:off x="457200" y="1401705"/>
            <a:ext cx="8229600" cy="1505200"/>
          </a:xfrm>
        </p:spPr>
        <p:txBody>
          <a:bodyPr>
            <a:normAutofit fontScale="77500" lnSpcReduction="20000"/>
          </a:bodyPr>
          <a:lstStyle/>
          <a:p>
            <a:r>
              <a:rPr lang="en-US" dirty="0" smtClean="0"/>
              <a:t>Byzantine Fault Tolerant Replication (BFT)</a:t>
            </a:r>
          </a:p>
          <a:p>
            <a:pPr lvl="1"/>
            <a:r>
              <a:rPr lang="en-US" dirty="0" smtClean="0"/>
              <a:t>Correctly maintains state in the presence of compromises</a:t>
            </a:r>
          </a:p>
          <a:p>
            <a:pPr lvl="1">
              <a:buClr>
                <a:schemeClr val="tx1"/>
              </a:buClr>
            </a:pPr>
            <a:r>
              <a:rPr lang="en-US" dirty="0" smtClean="0">
                <a:solidFill>
                  <a:srgbClr val="FF0000"/>
                </a:solidFill>
              </a:rPr>
              <a:t>3f+1</a:t>
            </a:r>
            <a:r>
              <a:rPr lang="en-US" dirty="0" smtClean="0"/>
              <a:t> replicas needed to tolerate up to </a:t>
            </a:r>
            <a:r>
              <a:rPr lang="en-US" dirty="0" smtClean="0">
                <a:solidFill>
                  <a:srgbClr val="FF0000"/>
                </a:solidFill>
              </a:rPr>
              <a:t>f</a:t>
            </a:r>
            <a:r>
              <a:rPr lang="en-US" dirty="0" smtClean="0"/>
              <a:t> intrusions</a:t>
            </a:r>
          </a:p>
          <a:p>
            <a:pPr lvl="1">
              <a:buClr>
                <a:schemeClr val="tx1"/>
              </a:buClr>
            </a:pPr>
            <a:r>
              <a:rPr lang="en-US" dirty="0">
                <a:solidFill>
                  <a:srgbClr val="0000FF"/>
                </a:solidFill>
              </a:rPr>
              <a:t>2f</a:t>
            </a:r>
            <a:r>
              <a:rPr lang="en-US" dirty="0" smtClean="0">
                <a:solidFill>
                  <a:srgbClr val="0000FF"/>
                </a:solidFill>
              </a:rPr>
              <a:t>+1 </a:t>
            </a:r>
            <a:r>
              <a:rPr lang="en-US" dirty="0"/>
              <a:t>connected correct replicas required to make </a:t>
            </a:r>
            <a:r>
              <a:rPr lang="en-US" dirty="0" smtClean="0"/>
              <a:t>progress</a:t>
            </a:r>
          </a:p>
        </p:txBody>
      </p:sp>
      <p:sp>
        <p:nvSpPr>
          <p:cNvPr id="4" name="Date Placeholder 3"/>
          <p:cNvSpPr>
            <a:spLocks noGrp="1"/>
          </p:cNvSpPr>
          <p:nvPr>
            <p:ph type="dt" sz="half" idx="10"/>
          </p:nvPr>
        </p:nvSpPr>
        <p:spPr/>
        <p:txBody>
          <a:bodyPr/>
          <a:lstStyle/>
          <a:p>
            <a:r>
              <a:rPr lang="en-US" smtClean="0"/>
              <a:t>January 2018</a:t>
            </a:r>
            <a:endParaRPr lang="en-US" dirty="0"/>
          </a:p>
        </p:txBody>
      </p:sp>
      <p:sp>
        <p:nvSpPr>
          <p:cNvPr id="5" name="Footer Placeholder 4"/>
          <p:cNvSpPr>
            <a:spLocks noGrp="1"/>
          </p:cNvSpPr>
          <p:nvPr>
            <p:ph type="ftr" sz="quarter" idx="11"/>
          </p:nvPr>
        </p:nvSpPr>
        <p:spPr/>
        <p:txBody>
          <a:bodyPr/>
          <a:lstStyle/>
          <a:p>
            <a:r>
              <a:rPr lang="en-US" smtClean="0"/>
              <a:t>Yair Amir</a:t>
            </a:r>
            <a:endParaRPr lang="en-US" dirty="0"/>
          </a:p>
        </p:txBody>
      </p:sp>
      <p:sp>
        <p:nvSpPr>
          <p:cNvPr id="6" name="Slide Number Placeholder 5"/>
          <p:cNvSpPr>
            <a:spLocks noGrp="1"/>
          </p:cNvSpPr>
          <p:nvPr>
            <p:ph type="sldNum" sz="quarter" idx="12"/>
          </p:nvPr>
        </p:nvSpPr>
        <p:spPr/>
        <p:txBody>
          <a:bodyPr/>
          <a:lstStyle/>
          <a:p>
            <a:fld id="{E9A9D557-C7F8-9D4C-8C24-F75BE170047D}" type="slidenum">
              <a:rPr lang="en-US" smtClean="0"/>
              <a:t>9</a:t>
            </a:fld>
            <a:endParaRPr lang="en-US"/>
          </a:p>
        </p:txBody>
      </p:sp>
      <p:sp>
        <p:nvSpPr>
          <p:cNvPr id="10" name="Content Placeholder 2"/>
          <p:cNvSpPr txBox="1">
            <a:spLocks/>
          </p:cNvSpPr>
          <p:nvPr/>
        </p:nvSpPr>
        <p:spPr>
          <a:xfrm>
            <a:off x="457200" y="2815105"/>
            <a:ext cx="8229600" cy="142285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Diversity</a:t>
            </a:r>
          </a:p>
          <a:p>
            <a:pPr lvl="1"/>
            <a:r>
              <a:rPr lang="en-US" dirty="0" smtClean="0">
                <a:ea typeface="MS PGothic" charset="0"/>
              </a:rPr>
              <a:t>Present a </a:t>
            </a:r>
            <a:r>
              <a:rPr lang="en-US" dirty="0" smtClean="0">
                <a:solidFill>
                  <a:srgbClr val="FF0000"/>
                </a:solidFill>
                <a:ea typeface="MS PGothic" charset="0"/>
              </a:rPr>
              <a:t>different</a:t>
            </a:r>
            <a:r>
              <a:rPr lang="en-US" dirty="0" smtClean="0">
                <a:ea typeface="MS PGothic" charset="0"/>
              </a:rPr>
              <a:t> </a:t>
            </a:r>
            <a:r>
              <a:rPr lang="en-US" dirty="0" smtClean="0">
                <a:solidFill>
                  <a:srgbClr val="FF0000"/>
                </a:solidFill>
                <a:ea typeface="MS PGothic" charset="0"/>
              </a:rPr>
              <a:t>attack surface </a:t>
            </a:r>
            <a:r>
              <a:rPr lang="en-US" dirty="0" smtClean="0">
                <a:ea typeface="MS PGothic" charset="0"/>
              </a:rPr>
              <a:t>so that an adversary cannot exploit a single vulnerability to compromise all replicas</a:t>
            </a:r>
          </a:p>
          <a:p>
            <a:pPr lvl="1">
              <a:buClr>
                <a:schemeClr val="tx1"/>
              </a:buClr>
            </a:pPr>
            <a:r>
              <a:rPr lang="en-US" dirty="0" err="1" smtClean="0">
                <a:solidFill>
                  <a:srgbClr val="0000FF"/>
                </a:solidFill>
                <a:ea typeface="MS PGothic" charset="0"/>
              </a:rPr>
              <a:t>Multicompiler</a:t>
            </a:r>
            <a:r>
              <a:rPr lang="en-US" dirty="0" smtClean="0">
                <a:ea typeface="MS PGothic" charset="0"/>
              </a:rPr>
              <a:t> from UC Irvine</a:t>
            </a:r>
            <a:endParaRPr lang="en-US" dirty="0" smtClean="0"/>
          </a:p>
        </p:txBody>
      </p:sp>
      <p:sp>
        <p:nvSpPr>
          <p:cNvPr id="11" name="Content Placeholder 2"/>
          <p:cNvSpPr txBox="1">
            <a:spLocks/>
          </p:cNvSpPr>
          <p:nvPr/>
        </p:nvSpPr>
        <p:spPr>
          <a:xfrm>
            <a:off x="457200" y="4176771"/>
            <a:ext cx="8229600" cy="22241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Clr>
                <a:schemeClr val="tx1"/>
              </a:buClr>
            </a:pPr>
            <a:r>
              <a:rPr lang="en-US" sz="2500" dirty="0" smtClean="0">
                <a:solidFill>
                  <a:srgbClr val="FF0000"/>
                </a:solidFill>
              </a:rPr>
              <a:t>What prevents an attacker from compromising more than f replicas over time?</a:t>
            </a:r>
          </a:p>
        </p:txBody>
      </p:sp>
    </p:spTree>
    <p:extLst>
      <p:ext uri="{BB962C8B-B14F-4D97-AF65-F5344CB8AC3E}">
        <p14:creationId xmlns:p14="http://schemas.microsoft.com/office/powerpoint/2010/main" val="39589377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8175670</TotalTime>
  <Words>1004</Words>
  <Application>Microsoft Macintosh PowerPoint</Application>
  <PresentationFormat>On-screen Show (4:3)</PresentationFormat>
  <Paragraphs>208</Paragraphs>
  <Slides>17</Slides>
  <Notes>12</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1_Office Theme</vt:lpstr>
      <vt:lpstr>Spire: Intrusion-Tolerant SCADA for the Power Grid</vt:lpstr>
      <vt:lpstr>SCADA Migrating to IP Networks</vt:lpstr>
      <vt:lpstr>SCADA is Vulnerable on Several Fronts</vt:lpstr>
      <vt:lpstr>Spire</vt:lpstr>
      <vt:lpstr>DoD ESTCP Results</vt:lpstr>
      <vt:lpstr>Defense Across Space and Time</vt:lpstr>
      <vt:lpstr>Defense Across Space and Time</vt:lpstr>
      <vt:lpstr>Defense Across Space and Time</vt:lpstr>
      <vt:lpstr>Defense Across Space and Time</vt:lpstr>
      <vt:lpstr>Defense Across Space and Time</vt:lpstr>
      <vt:lpstr>Spire Architecture: Single Control Center</vt:lpstr>
      <vt:lpstr>Beyond a Single Site</vt:lpstr>
      <vt:lpstr>Novel Resilient Configuration</vt:lpstr>
      <vt:lpstr>Wide Area Update Latency Plot</vt:lpstr>
      <vt:lpstr>Wide Area: Latency Under Attack</vt:lpstr>
      <vt:lpstr>Wide Area: Latency Under Attack</vt:lpstr>
      <vt:lpstr>The Spire Forum</vt:lpstr>
    </vt:vector>
  </TitlesOfParts>
  <Company>Johns Hopkins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Tantillo</dc:creator>
  <cp:lastModifiedBy>Amy Babay</cp:lastModifiedBy>
  <cp:revision>1001</cp:revision>
  <dcterms:created xsi:type="dcterms:W3CDTF">2016-06-13T16:41:00Z</dcterms:created>
  <dcterms:modified xsi:type="dcterms:W3CDTF">2018-03-14T21:28:49Z</dcterms:modified>
</cp:coreProperties>
</file>