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4" r:id="rId3"/>
    <p:sldId id="265" r:id="rId4"/>
    <p:sldId id="285" r:id="rId5"/>
    <p:sldId id="286" r:id="rId6"/>
    <p:sldId id="287" r:id="rId7"/>
    <p:sldId id="258" r:id="rId8"/>
    <p:sldId id="259" r:id="rId9"/>
    <p:sldId id="283" r:id="rId10"/>
    <p:sldId id="284" r:id="rId11"/>
    <p:sldId id="266" r:id="rId12"/>
    <p:sldId id="282" r:id="rId13"/>
    <p:sldId id="288" r:id="rId14"/>
    <p:sldId id="267" r:id="rId15"/>
    <p:sldId id="268" r:id="rId16"/>
    <p:sldId id="269" r:id="rId17"/>
    <p:sldId id="270" r:id="rId18"/>
    <p:sldId id="271" r:id="rId19"/>
    <p:sldId id="272" r:id="rId20"/>
    <p:sldId id="289" r:id="rId21"/>
    <p:sldId id="290" r:id="rId22"/>
    <p:sldId id="261" r:id="rId23"/>
    <p:sldId id="291" r:id="rId24"/>
    <p:sldId id="292" r:id="rId25"/>
    <p:sldId id="274" r:id="rId26"/>
    <p:sldId id="275" r:id="rId27"/>
    <p:sldId id="276" r:id="rId28"/>
    <p:sldId id="277" r:id="rId29"/>
    <p:sldId id="278" r:id="rId30"/>
    <p:sldId id="293" r:id="rId31"/>
    <p:sldId id="29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7205" autoAdjust="0"/>
  </p:normalViewPr>
  <p:slideViewPr>
    <p:cSldViewPr snapToGrid="0">
      <p:cViewPr varScale="1">
        <p:scale>
          <a:sx n="71" d="100"/>
          <a:sy n="71" d="100"/>
        </p:scale>
        <p:origin x="-1328"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14638-4E43-4E94-95E8-43C0CA6A417B}" type="datetimeFigureOut">
              <a:rPr lang="en-US" smtClean="0"/>
              <a:t>5/7/15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8F4CC-33B4-4165-AFD6-2D1DD2231016}" type="slidenum">
              <a:rPr lang="en-US" smtClean="0"/>
              <a:t>‹#›</a:t>
            </a:fld>
            <a:endParaRPr lang="en-US"/>
          </a:p>
        </p:txBody>
      </p:sp>
    </p:spTree>
    <p:extLst>
      <p:ext uri="{BB962C8B-B14F-4D97-AF65-F5344CB8AC3E}">
        <p14:creationId xmlns:p14="http://schemas.microsoft.com/office/powerpoint/2010/main" val="369163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9198F4CC-33B4-4165-AFD6-2D1DD2231016}" type="slidenum">
              <a:rPr lang="en-US" smtClean="0"/>
              <a:t>3</a:t>
            </a:fld>
            <a:endParaRPr lang="en-US"/>
          </a:p>
        </p:txBody>
      </p:sp>
    </p:spTree>
    <p:extLst>
      <p:ext uri="{BB962C8B-B14F-4D97-AF65-F5344CB8AC3E}">
        <p14:creationId xmlns:p14="http://schemas.microsoft.com/office/powerpoint/2010/main" val="1205872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23</a:t>
            </a:fld>
            <a:endParaRPr lang="en-US"/>
          </a:p>
        </p:txBody>
      </p:sp>
    </p:spTree>
    <p:extLst>
      <p:ext uri="{BB962C8B-B14F-4D97-AF65-F5344CB8AC3E}">
        <p14:creationId xmlns:p14="http://schemas.microsoft.com/office/powerpoint/2010/main" val="906034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24</a:t>
            </a:fld>
            <a:endParaRPr lang="en-US"/>
          </a:p>
        </p:txBody>
      </p:sp>
    </p:spTree>
    <p:extLst>
      <p:ext uri="{BB962C8B-B14F-4D97-AF65-F5344CB8AC3E}">
        <p14:creationId xmlns:p14="http://schemas.microsoft.com/office/powerpoint/2010/main" val="4077602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25</a:t>
            </a:fld>
            <a:endParaRPr lang="en-US"/>
          </a:p>
        </p:txBody>
      </p:sp>
    </p:spTree>
    <p:extLst>
      <p:ext uri="{BB962C8B-B14F-4D97-AF65-F5344CB8AC3E}">
        <p14:creationId xmlns:p14="http://schemas.microsoft.com/office/powerpoint/2010/main" val="944500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26</a:t>
            </a:fld>
            <a:endParaRPr lang="en-US"/>
          </a:p>
        </p:txBody>
      </p:sp>
    </p:spTree>
    <p:extLst>
      <p:ext uri="{BB962C8B-B14F-4D97-AF65-F5344CB8AC3E}">
        <p14:creationId xmlns:p14="http://schemas.microsoft.com/office/powerpoint/2010/main" val="1095718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27</a:t>
            </a:fld>
            <a:endParaRPr lang="en-US"/>
          </a:p>
        </p:txBody>
      </p:sp>
    </p:spTree>
    <p:extLst>
      <p:ext uri="{BB962C8B-B14F-4D97-AF65-F5344CB8AC3E}">
        <p14:creationId xmlns:p14="http://schemas.microsoft.com/office/powerpoint/2010/main" val="640609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28</a:t>
            </a:fld>
            <a:endParaRPr lang="en-US"/>
          </a:p>
        </p:txBody>
      </p:sp>
    </p:spTree>
    <p:extLst>
      <p:ext uri="{BB962C8B-B14F-4D97-AF65-F5344CB8AC3E}">
        <p14:creationId xmlns:p14="http://schemas.microsoft.com/office/powerpoint/2010/main" val="974257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29</a:t>
            </a:fld>
            <a:endParaRPr lang="en-US"/>
          </a:p>
        </p:txBody>
      </p:sp>
    </p:spTree>
    <p:extLst>
      <p:ext uri="{BB962C8B-B14F-4D97-AF65-F5344CB8AC3E}">
        <p14:creationId xmlns:p14="http://schemas.microsoft.com/office/powerpoint/2010/main" val="330869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6</a:t>
            </a:fld>
            <a:endParaRPr lang="en-US"/>
          </a:p>
        </p:txBody>
      </p:sp>
    </p:spTree>
    <p:extLst>
      <p:ext uri="{BB962C8B-B14F-4D97-AF65-F5344CB8AC3E}">
        <p14:creationId xmlns:p14="http://schemas.microsoft.com/office/powerpoint/2010/main" val="204134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7</a:t>
            </a:fld>
            <a:endParaRPr lang="en-US"/>
          </a:p>
        </p:txBody>
      </p:sp>
    </p:spTree>
    <p:extLst>
      <p:ext uri="{BB962C8B-B14F-4D97-AF65-F5344CB8AC3E}">
        <p14:creationId xmlns:p14="http://schemas.microsoft.com/office/powerpoint/2010/main" val="16934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8</a:t>
            </a:fld>
            <a:endParaRPr lang="en-US"/>
          </a:p>
        </p:txBody>
      </p:sp>
    </p:spTree>
    <p:extLst>
      <p:ext uri="{BB962C8B-B14F-4D97-AF65-F5344CB8AC3E}">
        <p14:creationId xmlns:p14="http://schemas.microsoft.com/office/powerpoint/2010/main" val="3266849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9</a:t>
            </a:fld>
            <a:endParaRPr lang="en-US"/>
          </a:p>
        </p:txBody>
      </p:sp>
    </p:spTree>
    <p:extLst>
      <p:ext uri="{BB962C8B-B14F-4D97-AF65-F5344CB8AC3E}">
        <p14:creationId xmlns:p14="http://schemas.microsoft.com/office/powerpoint/2010/main" val="33237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12</a:t>
            </a:fld>
            <a:endParaRPr lang="en-US"/>
          </a:p>
        </p:txBody>
      </p:sp>
    </p:spTree>
    <p:extLst>
      <p:ext uri="{BB962C8B-B14F-4D97-AF65-F5344CB8AC3E}">
        <p14:creationId xmlns:p14="http://schemas.microsoft.com/office/powerpoint/2010/main" val="343999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14</a:t>
            </a:fld>
            <a:endParaRPr lang="en-US"/>
          </a:p>
        </p:txBody>
      </p:sp>
    </p:spTree>
    <p:extLst>
      <p:ext uri="{BB962C8B-B14F-4D97-AF65-F5344CB8AC3E}">
        <p14:creationId xmlns:p14="http://schemas.microsoft.com/office/powerpoint/2010/main" val="58417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20</a:t>
            </a:fld>
            <a:endParaRPr lang="en-US"/>
          </a:p>
        </p:txBody>
      </p:sp>
    </p:spTree>
    <p:extLst>
      <p:ext uri="{BB962C8B-B14F-4D97-AF65-F5344CB8AC3E}">
        <p14:creationId xmlns:p14="http://schemas.microsoft.com/office/powerpoint/2010/main" val="130932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8F4CC-33B4-4165-AFD6-2D1DD2231016}" type="slidenum">
              <a:rPr lang="en-US" smtClean="0"/>
              <a:t>22</a:t>
            </a:fld>
            <a:endParaRPr lang="en-US"/>
          </a:p>
        </p:txBody>
      </p:sp>
    </p:spTree>
    <p:extLst>
      <p:ext uri="{BB962C8B-B14F-4D97-AF65-F5344CB8AC3E}">
        <p14:creationId xmlns:p14="http://schemas.microsoft.com/office/powerpoint/2010/main" val="155327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C29CBC-0BC9-4064-A8BB-B0616D11D265}"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128589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29CBC-0BC9-4064-A8BB-B0616D11D265}"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210819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29CBC-0BC9-4064-A8BB-B0616D11D265}"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418855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29CBC-0BC9-4064-A8BB-B0616D11D265}"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311740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C29CBC-0BC9-4064-A8BB-B0616D11D265}"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295158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C29CBC-0BC9-4064-A8BB-B0616D11D265}"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262030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C29CBC-0BC9-4064-A8BB-B0616D11D265}" type="datetimeFigureOut">
              <a:rPr lang="en-US" smtClean="0"/>
              <a:t>5/7/15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420820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C29CBC-0BC9-4064-A8BB-B0616D11D265}" type="datetimeFigureOut">
              <a:rPr lang="en-US" smtClean="0"/>
              <a:t>5/7/15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185827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29CBC-0BC9-4064-A8BB-B0616D11D265}" type="datetimeFigureOut">
              <a:rPr lang="en-US" smtClean="0"/>
              <a:t>5/7/15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320581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29CBC-0BC9-4064-A8BB-B0616D11D265}"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333558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29CBC-0BC9-4064-A8BB-B0616D11D265}"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C722-48D5-43DA-AC04-B3902BC3000F}" type="slidenum">
              <a:rPr lang="en-US" smtClean="0"/>
              <a:t>‹#›</a:t>
            </a:fld>
            <a:endParaRPr lang="en-US"/>
          </a:p>
        </p:txBody>
      </p:sp>
    </p:spTree>
    <p:extLst>
      <p:ext uri="{BB962C8B-B14F-4D97-AF65-F5344CB8AC3E}">
        <p14:creationId xmlns:p14="http://schemas.microsoft.com/office/powerpoint/2010/main" val="590375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29CBC-0BC9-4064-A8BB-B0616D11D265}" type="datetimeFigureOut">
              <a:rPr lang="en-US" smtClean="0"/>
              <a:t>5/7/15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BC722-48D5-43DA-AC04-B3902BC3000F}" type="slidenum">
              <a:rPr lang="en-US" smtClean="0"/>
              <a:t>‹#›</a:t>
            </a:fld>
            <a:endParaRPr lang="en-US"/>
          </a:p>
        </p:txBody>
      </p:sp>
    </p:spTree>
    <p:extLst>
      <p:ext uri="{BB962C8B-B14F-4D97-AF65-F5344CB8AC3E}">
        <p14:creationId xmlns:p14="http://schemas.microsoft.com/office/powerpoint/2010/main" val="4204975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hyperlink" Target="https://cdn.fbsbx.com/hphotos-xap1/v/t59.2708-21/11170697_10206615424567947_1652314067_n.pdf/PowerGridOverview-Dagle.pdf?oh=a311fd53c7bdbe0459294bafa930067f&amp;oe=5547523F&amp;dl=1" TargetMode="External"/><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normAutofit/>
          </a:bodyPr>
          <a:lstStyle/>
          <a:p>
            <a:r>
              <a:rPr lang="en-US" dirty="0" smtClean="0">
                <a:solidFill>
                  <a:srgbClr val="C00000"/>
                </a:solidFill>
              </a:rPr>
              <a:t>Toward Open Source Intrusion </a:t>
            </a:r>
            <a:r>
              <a:rPr lang="en-US" dirty="0">
                <a:solidFill>
                  <a:srgbClr val="C00000"/>
                </a:solidFill>
              </a:rPr>
              <a:t>T</a:t>
            </a:r>
            <a:r>
              <a:rPr lang="en-US" dirty="0" smtClean="0">
                <a:solidFill>
                  <a:srgbClr val="C00000"/>
                </a:solidFill>
              </a:rPr>
              <a:t>olerant </a:t>
            </a:r>
            <a:r>
              <a:rPr lang="en-US" dirty="0">
                <a:solidFill>
                  <a:srgbClr val="C00000"/>
                </a:solidFill>
              </a:rPr>
              <a:t>SCADA </a:t>
            </a:r>
          </a:p>
        </p:txBody>
      </p:sp>
      <p:sp>
        <p:nvSpPr>
          <p:cNvPr id="3" name="Subtitle 2"/>
          <p:cNvSpPr>
            <a:spLocks noGrp="1"/>
          </p:cNvSpPr>
          <p:nvPr>
            <p:ph type="subTitle" idx="1"/>
          </p:nvPr>
        </p:nvSpPr>
        <p:spPr/>
        <p:txBody>
          <a:bodyPr>
            <a:normAutofit lnSpcReduction="10000"/>
          </a:bodyPr>
          <a:lstStyle/>
          <a:p>
            <a:r>
              <a:rPr lang="en-US" dirty="0" smtClean="0"/>
              <a:t>Trevor Aron</a:t>
            </a:r>
          </a:p>
          <a:p>
            <a:r>
              <a:rPr lang="en-US" dirty="0" smtClean="0"/>
              <a:t>JR Charles</a:t>
            </a:r>
          </a:p>
          <a:p>
            <a:r>
              <a:rPr lang="en-US" dirty="0" err="1" smtClean="0"/>
              <a:t>Akshay</a:t>
            </a:r>
            <a:r>
              <a:rPr lang="en-US" dirty="0" smtClean="0"/>
              <a:t> </a:t>
            </a:r>
            <a:r>
              <a:rPr lang="en-US" dirty="0" err="1" smtClean="0"/>
              <a:t>Srivatsan</a:t>
            </a:r>
            <a:endParaRPr lang="en-US" dirty="0" smtClean="0"/>
          </a:p>
          <a:p>
            <a:r>
              <a:rPr lang="en-US" dirty="0" smtClean="0"/>
              <a:t>Mentor: Marco </a:t>
            </a:r>
            <a:r>
              <a:rPr lang="en-US" dirty="0" err="1" smtClean="0"/>
              <a:t>Platania</a:t>
            </a:r>
            <a:endParaRPr lang="en-US" dirty="0"/>
          </a:p>
        </p:txBody>
      </p:sp>
    </p:spTree>
    <p:extLst>
      <p:ext uri="{BB962C8B-B14F-4D97-AF65-F5344CB8AC3E}">
        <p14:creationId xmlns:p14="http://schemas.microsoft.com/office/powerpoint/2010/main" val="7009434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Defense across space and time</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Prime and BFT protocols in general are fragile over long system life time</a:t>
            </a:r>
          </a:p>
          <a:p>
            <a:r>
              <a:rPr lang="en-US" dirty="0" smtClean="0"/>
              <a:t>Solution</a:t>
            </a:r>
          </a:p>
          <a:p>
            <a:pPr lvl="1"/>
            <a:r>
              <a:rPr lang="en-US" dirty="0" smtClean="0"/>
              <a:t>Defense Across Space: diversify the execution environment to generate different versions of the same application</a:t>
            </a:r>
          </a:p>
          <a:p>
            <a:pPr lvl="1"/>
            <a:r>
              <a:rPr lang="en-US" dirty="0" smtClean="0"/>
              <a:t>Defense Across Time: periodic and proactive replica rejuvenation to clean undetected intrusions</a:t>
            </a:r>
          </a:p>
          <a:p>
            <a:pPr lvl="1"/>
            <a:r>
              <a:rPr lang="en-US" dirty="0" smtClean="0"/>
              <a:t>Diversity + Proactive recovery allow for long lived intrusion tolerant systems</a:t>
            </a:r>
            <a:endParaRPr lang="en-US" dirty="0"/>
          </a:p>
        </p:txBody>
      </p:sp>
    </p:spTree>
    <p:extLst>
      <p:ext uri="{BB962C8B-B14F-4D97-AF65-F5344CB8AC3E}">
        <p14:creationId xmlns:p14="http://schemas.microsoft.com/office/powerpoint/2010/main" val="19486306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2015-05-01 21.25.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8659"/>
            <a:ext cx="12192000" cy="4960683"/>
          </a:xfrm>
          <a:prstGeom prst="rect">
            <a:avLst/>
          </a:prstGeom>
        </p:spPr>
      </p:pic>
    </p:spTree>
    <p:extLst>
      <p:ext uri="{BB962C8B-B14F-4D97-AF65-F5344CB8AC3E}">
        <p14:creationId xmlns:p14="http://schemas.microsoft.com/office/powerpoint/2010/main" val="41245242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Intrusion tolerant SCADA</a:t>
            </a:r>
            <a:endParaRPr lang="en-US" dirty="0">
              <a:solidFill>
                <a:srgbClr val="C00000"/>
              </a:solidFill>
            </a:endParaRPr>
          </a:p>
        </p:txBody>
      </p:sp>
      <p:sp>
        <p:nvSpPr>
          <p:cNvPr id="3" name="Content Placeholder 2"/>
          <p:cNvSpPr>
            <a:spLocks noGrp="1"/>
          </p:cNvSpPr>
          <p:nvPr>
            <p:ph idx="1"/>
          </p:nvPr>
        </p:nvSpPr>
        <p:spPr>
          <a:xfrm>
            <a:off x="838200" y="1825625"/>
            <a:ext cx="6041571" cy="4821918"/>
          </a:xfrm>
        </p:spPr>
        <p:txBody>
          <a:bodyPr>
            <a:noAutofit/>
          </a:bodyPr>
          <a:lstStyle/>
          <a:p>
            <a:r>
              <a:rPr lang="en-US" sz="2600" dirty="0" smtClean="0"/>
              <a:t>Use Prime to replicate SCADA masters</a:t>
            </a:r>
          </a:p>
          <a:p>
            <a:r>
              <a:rPr lang="en-US" sz="2600" dirty="0" smtClean="0"/>
              <a:t>SCADA master works correctly if no more then </a:t>
            </a:r>
            <a:r>
              <a:rPr lang="en-US" sz="2600" i="1" dirty="0" smtClean="0"/>
              <a:t>f</a:t>
            </a:r>
            <a:r>
              <a:rPr lang="en-US" sz="2600" dirty="0" smtClean="0"/>
              <a:t> replicas out of </a:t>
            </a:r>
            <a:r>
              <a:rPr lang="en-US" sz="2600" i="1" dirty="0" smtClean="0"/>
              <a:t>3f+1 </a:t>
            </a:r>
            <a:r>
              <a:rPr lang="en-US" sz="2600" dirty="0" smtClean="0"/>
              <a:t>replicas have been intruded</a:t>
            </a:r>
          </a:p>
          <a:p>
            <a:r>
              <a:rPr lang="en-US" sz="2600" dirty="0" smtClean="0"/>
              <a:t>Diversity and proactive recovery allow for the system to function for a long time</a:t>
            </a:r>
          </a:p>
          <a:p>
            <a:r>
              <a:rPr lang="en-US" sz="2600" dirty="0" smtClean="0"/>
              <a:t>An earlier version of Prime was integrated by Siemens into their SCADA product for the power grid, but </a:t>
            </a:r>
            <a:r>
              <a:rPr lang="en-US" sz="2600" dirty="0" smtClean="0">
                <a:solidFill>
                  <a:srgbClr val="C00000"/>
                </a:solidFill>
              </a:rPr>
              <a:t>it does not include diversity and proactive recovery (no protection across space and time)</a:t>
            </a:r>
            <a:endParaRPr lang="en-US" sz="2600" dirty="0">
              <a:solidFill>
                <a:srgbClr val="C00000"/>
              </a:solidFill>
            </a:endParaRPr>
          </a:p>
        </p:txBody>
      </p:sp>
      <p:pic>
        <p:nvPicPr>
          <p:cNvPr id="4" name="Picture 2" descr="http://i.gyazo.com/785164322261910479fcbce5d7e92f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771" y="2463533"/>
            <a:ext cx="5056982" cy="3075521"/>
          </a:xfrm>
          <a:prstGeom prst="rect">
            <a:avLst/>
          </a:prstGeom>
          <a:solidFill>
            <a:srgbClr val="ED7D31"/>
          </a:solidFill>
          <a:extLst/>
        </p:spPr>
      </p:pic>
      <p:pic>
        <p:nvPicPr>
          <p:cNvPr id="5" name="Picture 4"/>
          <p:cNvPicPr/>
          <p:nvPr/>
        </p:nvPicPr>
        <p:blipFill rotWithShape="1">
          <a:blip r:embed="rId4">
            <a:extLst>
              <a:ext uri="{28A0092B-C50C-407E-A947-70E740481C1C}">
                <a14:useLocalDpi xmlns:a14="http://schemas.microsoft.com/office/drawing/2010/main" val="0"/>
              </a:ext>
            </a:extLst>
          </a:blip>
          <a:srcRect l="2216" t="9637" r="2871" b="69661"/>
          <a:stretch/>
        </p:blipFill>
        <p:spPr>
          <a:xfrm>
            <a:off x="6956850" y="2792277"/>
            <a:ext cx="4902823" cy="832853"/>
          </a:xfrm>
          <a:prstGeom prst="rect">
            <a:avLst/>
          </a:prstGeom>
        </p:spPr>
      </p:pic>
    </p:spTree>
    <p:extLst>
      <p:ext uri="{BB962C8B-B14F-4D97-AF65-F5344CB8AC3E}">
        <p14:creationId xmlns:p14="http://schemas.microsoft.com/office/powerpoint/2010/main" val="29720180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Our Goals</a:t>
            </a:r>
            <a:endParaRPr lang="en-US" dirty="0"/>
          </a:p>
        </p:txBody>
      </p:sp>
      <p:sp>
        <p:nvSpPr>
          <p:cNvPr id="3" name="Content Placeholder 2"/>
          <p:cNvSpPr>
            <a:spLocks noGrp="1"/>
          </p:cNvSpPr>
          <p:nvPr>
            <p:ph idx="1"/>
          </p:nvPr>
        </p:nvSpPr>
        <p:spPr/>
        <p:txBody>
          <a:bodyPr/>
          <a:lstStyle/>
          <a:p>
            <a:r>
              <a:rPr lang="en-US" dirty="0" smtClean="0"/>
              <a:t>To develop a proof-of-concept of an open source intrusion tolerant SCADA</a:t>
            </a:r>
          </a:p>
          <a:p>
            <a:endParaRPr lang="en-US" dirty="0" smtClean="0"/>
          </a:p>
          <a:p>
            <a:r>
              <a:rPr lang="en-US" dirty="0" smtClean="0"/>
              <a:t>Components:</a:t>
            </a:r>
          </a:p>
          <a:p>
            <a:pPr lvl="1"/>
            <a:r>
              <a:rPr lang="en-US" b="1" dirty="0" err="1" smtClean="0"/>
              <a:t>PvBrowser</a:t>
            </a:r>
            <a:r>
              <a:rPr lang="en-US" dirty="0" smtClean="0"/>
              <a:t>: Open source SCADA software</a:t>
            </a:r>
          </a:p>
          <a:p>
            <a:pPr lvl="1"/>
            <a:r>
              <a:rPr lang="en-US" b="1" dirty="0" smtClean="0"/>
              <a:t>Prime</a:t>
            </a:r>
            <a:r>
              <a:rPr lang="en-US" dirty="0" smtClean="0"/>
              <a:t>: Intrusion tolerant replication with performance guarantees under attack</a:t>
            </a:r>
          </a:p>
          <a:p>
            <a:pPr lvl="1"/>
            <a:r>
              <a:rPr lang="en-US" b="1" dirty="0" smtClean="0"/>
              <a:t>RTU emulator</a:t>
            </a:r>
            <a:r>
              <a:rPr lang="en-US" dirty="0" smtClean="0"/>
              <a:t>: simulates data generation from field devices</a:t>
            </a:r>
            <a:endParaRPr lang="en-US" b="1" dirty="0" smtClean="0"/>
          </a:p>
          <a:p>
            <a:pPr lvl="1"/>
            <a:endParaRPr lang="en-US" b="1" dirty="0" smtClean="0"/>
          </a:p>
        </p:txBody>
      </p:sp>
    </p:spTree>
    <p:extLst>
      <p:ext uri="{BB962C8B-B14F-4D97-AF65-F5344CB8AC3E}">
        <p14:creationId xmlns:p14="http://schemas.microsoft.com/office/powerpoint/2010/main" val="27912206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PvBrowser</a:t>
            </a:r>
            <a:endParaRPr lang="en-US" dirty="0">
              <a:solidFill>
                <a:srgbClr val="C00000"/>
              </a:solidFill>
            </a:endParaRPr>
          </a:p>
        </p:txBody>
      </p:sp>
      <p:sp>
        <p:nvSpPr>
          <p:cNvPr id="3" name="Content Placeholder 2"/>
          <p:cNvSpPr>
            <a:spLocks noGrp="1"/>
          </p:cNvSpPr>
          <p:nvPr>
            <p:ph idx="1"/>
          </p:nvPr>
        </p:nvSpPr>
        <p:spPr>
          <a:xfrm>
            <a:off x="838200" y="1825625"/>
            <a:ext cx="6550732" cy="4351338"/>
          </a:xfrm>
        </p:spPr>
        <p:txBody>
          <a:bodyPr>
            <a:normAutofit lnSpcReduction="10000"/>
          </a:bodyPr>
          <a:lstStyle/>
          <a:p>
            <a:r>
              <a:rPr lang="en-US" dirty="0" smtClean="0"/>
              <a:t>Open source SCADA Master and HMI server</a:t>
            </a:r>
          </a:p>
          <a:p>
            <a:r>
              <a:rPr lang="en-US" dirty="0" smtClean="0"/>
              <a:t>Architecture</a:t>
            </a:r>
          </a:p>
          <a:p>
            <a:pPr lvl="1"/>
            <a:r>
              <a:rPr lang="en-US" dirty="0" smtClean="0"/>
              <a:t>Master</a:t>
            </a:r>
          </a:p>
          <a:p>
            <a:pPr lvl="2"/>
            <a:r>
              <a:rPr lang="en-US" b="1" dirty="0" smtClean="0"/>
              <a:t>Data acquisition daemon </a:t>
            </a:r>
            <a:r>
              <a:rPr lang="en-US" dirty="0" smtClean="0"/>
              <a:t>(DAD): communicates with RTUs/PLCs</a:t>
            </a:r>
          </a:p>
          <a:p>
            <a:pPr lvl="2"/>
            <a:r>
              <a:rPr lang="en-US" b="1" dirty="0" smtClean="0"/>
              <a:t>Shared memory</a:t>
            </a:r>
            <a:r>
              <a:rPr lang="en-US" dirty="0" smtClean="0"/>
              <a:t>: medium for communication between DAD and </a:t>
            </a:r>
            <a:r>
              <a:rPr lang="en-US" dirty="0" err="1" smtClean="0"/>
              <a:t>Pvserver</a:t>
            </a:r>
            <a:endParaRPr lang="en-US" dirty="0" smtClean="0"/>
          </a:p>
          <a:p>
            <a:pPr lvl="2"/>
            <a:r>
              <a:rPr lang="en-US" b="1" dirty="0" err="1" smtClean="0"/>
              <a:t>ProcessView</a:t>
            </a:r>
            <a:r>
              <a:rPr lang="en-US" b="1" dirty="0" err="1"/>
              <a:t>S</a:t>
            </a:r>
            <a:r>
              <a:rPr lang="en-US" b="1" dirty="0" err="1" smtClean="0"/>
              <a:t>erver</a:t>
            </a:r>
            <a:r>
              <a:rPr lang="en-US" dirty="0" smtClean="0"/>
              <a:t>: visualizes  data from DAD and communicates with HMI</a:t>
            </a:r>
          </a:p>
          <a:p>
            <a:pPr lvl="1"/>
            <a:r>
              <a:rPr lang="en-US" dirty="0" smtClean="0"/>
              <a:t>HMI</a:t>
            </a:r>
          </a:p>
          <a:p>
            <a:pPr lvl="2"/>
            <a:r>
              <a:rPr lang="en-US" b="1" dirty="0" err="1" smtClean="0"/>
              <a:t>ProcessViewBrowser</a:t>
            </a:r>
            <a:r>
              <a:rPr lang="en-US" dirty="0" smtClean="0"/>
              <a:t>: presents information from the visualizer to user</a:t>
            </a:r>
          </a:p>
        </p:txBody>
      </p:sp>
      <p:pic>
        <p:nvPicPr>
          <p:cNvPr id="2050" name="Picture 2" descr="http://pvbrowser.de/pvbrowser/images/princi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907" y="47500"/>
            <a:ext cx="4740094" cy="685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775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PvBrowser</a:t>
            </a:r>
            <a:r>
              <a:rPr lang="en-US" dirty="0" smtClean="0">
                <a:solidFill>
                  <a:srgbClr val="C00000"/>
                </a:solidFill>
              </a:rPr>
              <a:t> (Modifications)</a:t>
            </a:r>
            <a:endParaRPr lang="en-US" dirty="0">
              <a:solidFill>
                <a:srgbClr val="C00000"/>
              </a:solidFill>
            </a:endParaRPr>
          </a:p>
        </p:txBody>
      </p:sp>
      <p:pic>
        <p:nvPicPr>
          <p:cNvPr id="2050" name="Picture 2" descr="http://pvbrowser.de/pvbrowser/images/princi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907" y="0"/>
            <a:ext cx="4740094" cy="685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318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PvBrowser</a:t>
            </a:r>
            <a:r>
              <a:rPr lang="en-US" dirty="0" smtClean="0">
                <a:solidFill>
                  <a:srgbClr val="C00000"/>
                </a:solidFill>
              </a:rPr>
              <a:t> (Modifications)</a:t>
            </a:r>
            <a:endParaRPr lang="en-US" dirty="0">
              <a:solidFill>
                <a:srgbClr val="C00000"/>
              </a:solidFill>
            </a:endParaRPr>
          </a:p>
        </p:txBody>
      </p:sp>
      <p:sp>
        <p:nvSpPr>
          <p:cNvPr id="3" name="Content Placeholder 2"/>
          <p:cNvSpPr>
            <a:spLocks noGrp="1"/>
          </p:cNvSpPr>
          <p:nvPr>
            <p:ph idx="1"/>
          </p:nvPr>
        </p:nvSpPr>
        <p:spPr>
          <a:xfrm>
            <a:off x="838200" y="1825625"/>
            <a:ext cx="6550732" cy="4351338"/>
          </a:xfrm>
        </p:spPr>
        <p:txBody>
          <a:bodyPr>
            <a:normAutofit/>
          </a:bodyPr>
          <a:lstStyle/>
          <a:p>
            <a:r>
              <a:rPr lang="en-US" dirty="0" smtClean="0"/>
              <a:t>Break Shared Memory</a:t>
            </a:r>
          </a:p>
        </p:txBody>
      </p:sp>
      <p:pic>
        <p:nvPicPr>
          <p:cNvPr id="4" name="Picture 3" descr="pvbroswer_arch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422" y="0"/>
            <a:ext cx="4749578" cy="6858000"/>
          </a:xfrm>
          <a:prstGeom prst="rect">
            <a:avLst/>
          </a:prstGeom>
        </p:spPr>
      </p:pic>
    </p:spTree>
    <p:extLst>
      <p:ext uri="{BB962C8B-B14F-4D97-AF65-F5344CB8AC3E}">
        <p14:creationId xmlns:p14="http://schemas.microsoft.com/office/powerpoint/2010/main" val="32004047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PvBrowser</a:t>
            </a:r>
            <a:r>
              <a:rPr lang="en-US" dirty="0" smtClean="0">
                <a:solidFill>
                  <a:srgbClr val="C00000"/>
                </a:solidFill>
              </a:rPr>
              <a:t> (Modifications)</a:t>
            </a:r>
            <a:endParaRPr lang="en-US" dirty="0">
              <a:solidFill>
                <a:srgbClr val="C00000"/>
              </a:solidFill>
            </a:endParaRPr>
          </a:p>
        </p:txBody>
      </p:sp>
      <p:sp>
        <p:nvSpPr>
          <p:cNvPr id="3" name="Content Placeholder 2"/>
          <p:cNvSpPr>
            <a:spLocks noGrp="1"/>
          </p:cNvSpPr>
          <p:nvPr>
            <p:ph idx="1"/>
          </p:nvPr>
        </p:nvSpPr>
        <p:spPr>
          <a:xfrm>
            <a:off x="838200" y="1825625"/>
            <a:ext cx="6550732" cy="4351338"/>
          </a:xfrm>
        </p:spPr>
        <p:txBody>
          <a:bodyPr>
            <a:normAutofit/>
          </a:bodyPr>
          <a:lstStyle/>
          <a:p>
            <a:r>
              <a:rPr lang="en-US" dirty="0" smtClean="0"/>
              <a:t>Break Shared Memory</a:t>
            </a:r>
          </a:p>
          <a:p>
            <a:r>
              <a:rPr lang="en-US" dirty="0" smtClean="0"/>
              <a:t>Implement message passing between DAD and </a:t>
            </a:r>
            <a:r>
              <a:rPr lang="en-US" dirty="0" err="1" smtClean="0"/>
              <a:t>PVServer</a:t>
            </a:r>
            <a:endParaRPr lang="en-US" dirty="0" smtClean="0"/>
          </a:p>
          <a:p>
            <a:r>
              <a:rPr lang="en-US" dirty="0" smtClean="0"/>
              <a:t>Allows us to:</a:t>
            </a:r>
          </a:p>
          <a:p>
            <a:pPr lvl="1"/>
            <a:r>
              <a:rPr lang="en-US" dirty="0" smtClean="0"/>
              <a:t>Eliminate </a:t>
            </a:r>
            <a:r>
              <a:rPr lang="en-US" dirty="0"/>
              <a:t>nondeterministic </a:t>
            </a:r>
            <a:r>
              <a:rPr lang="en-US" dirty="0" smtClean="0"/>
              <a:t>behavior</a:t>
            </a:r>
          </a:p>
          <a:p>
            <a:pPr lvl="1"/>
            <a:endParaRPr lang="en-US" dirty="0" smtClean="0"/>
          </a:p>
        </p:txBody>
      </p:sp>
      <p:pic>
        <p:nvPicPr>
          <p:cNvPr id="4" name="Picture 3" descr="pvbroswer_arch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422" y="0"/>
            <a:ext cx="4749578" cy="6858000"/>
          </a:xfrm>
          <a:prstGeom prst="rect">
            <a:avLst/>
          </a:prstGeom>
        </p:spPr>
      </p:pic>
    </p:spTree>
    <p:extLst>
      <p:ext uri="{BB962C8B-B14F-4D97-AF65-F5344CB8AC3E}">
        <p14:creationId xmlns:p14="http://schemas.microsoft.com/office/powerpoint/2010/main" val="3332466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PvBrowser</a:t>
            </a:r>
            <a:r>
              <a:rPr lang="en-US" dirty="0" smtClean="0">
                <a:solidFill>
                  <a:srgbClr val="C00000"/>
                </a:solidFill>
              </a:rPr>
              <a:t> (Modifications)</a:t>
            </a:r>
            <a:endParaRPr lang="en-US" dirty="0">
              <a:solidFill>
                <a:srgbClr val="C00000"/>
              </a:solidFill>
            </a:endParaRPr>
          </a:p>
        </p:txBody>
      </p:sp>
      <p:sp>
        <p:nvSpPr>
          <p:cNvPr id="3" name="Content Placeholder 2"/>
          <p:cNvSpPr>
            <a:spLocks noGrp="1"/>
          </p:cNvSpPr>
          <p:nvPr>
            <p:ph idx="1"/>
          </p:nvPr>
        </p:nvSpPr>
        <p:spPr>
          <a:xfrm>
            <a:off x="838200" y="1825625"/>
            <a:ext cx="6550732" cy="4351338"/>
          </a:xfrm>
        </p:spPr>
        <p:txBody>
          <a:bodyPr>
            <a:normAutofit/>
          </a:bodyPr>
          <a:lstStyle/>
          <a:p>
            <a:r>
              <a:rPr lang="en-US" dirty="0" smtClean="0"/>
              <a:t>Break Shared Memory</a:t>
            </a:r>
          </a:p>
          <a:p>
            <a:r>
              <a:rPr lang="en-US" dirty="0" smtClean="0"/>
              <a:t>Implement message passing between DAD and </a:t>
            </a:r>
            <a:r>
              <a:rPr lang="en-US" dirty="0" err="1" smtClean="0"/>
              <a:t>PVServer</a:t>
            </a:r>
            <a:endParaRPr lang="en-US" dirty="0" smtClean="0"/>
          </a:p>
          <a:p>
            <a:r>
              <a:rPr lang="en-US" dirty="0" smtClean="0"/>
              <a:t>Allows us to:</a:t>
            </a:r>
          </a:p>
          <a:p>
            <a:pPr lvl="1"/>
            <a:r>
              <a:rPr lang="en-US" dirty="0" smtClean="0"/>
              <a:t>Eliminate </a:t>
            </a:r>
            <a:r>
              <a:rPr lang="en-US" dirty="0"/>
              <a:t>nondeterministic </a:t>
            </a:r>
            <a:r>
              <a:rPr lang="en-US" dirty="0" smtClean="0"/>
              <a:t>behavior</a:t>
            </a:r>
          </a:p>
          <a:p>
            <a:pPr lvl="1"/>
            <a:r>
              <a:rPr lang="en-US" dirty="0" smtClean="0"/>
              <a:t>Run processes on different machines</a:t>
            </a:r>
          </a:p>
        </p:txBody>
      </p:sp>
      <p:pic>
        <p:nvPicPr>
          <p:cNvPr id="4" name="Picture 3" descr="pvbroswer_arch3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422" y="0"/>
            <a:ext cx="4749578" cy="6858000"/>
          </a:xfrm>
          <a:prstGeom prst="rect">
            <a:avLst/>
          </a:prstGeom>
        </p:spPr>
      </p:pic>
    </p:spTree>
    <p:extLst>
      <p:ext uri="{BB962C8B-B14F-4D97-AF65-F5344CB8AC3E}">
        <p14:creationId xmlns:p14="http://schemas.microsoft.com/office/powerpoint/2010/main" val="27467258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PvBrowser</a:t>
            </a:r>
            <a:r>
              <a:rPr lang="en-US" dirty="0" smtClean="0">
                <a:solidFill>
                  <a:srgbClr val="C00000"/>
                </a:solidFill>
              </a:rPr>
              <a:t> (Modifications)</a:t>
            </a:r>
            <a:endParaRPr lang="en-US" dirty="0">
              <a:solidFill>
                <a:srgbClr val="C00000"/>
              </a:solidFill>
            </a:endParaRPr>
          </a:p>
        </p:txBody>
      </p:sp>
      <p:sp>
        <p:nvSpPr>
          <p:cNvPr id="3" name="Content Placeholder 2"/>
          <p:cNvSpPr>
            <a:spLocks noGrp="1"/>
          </p:cNvSpPr>
          <p:nvPr>
            <p:ph idx="1"/>
          </p:nvPr>
        </p:nvSpPr>
        <p:spPr>
          <a:xfrm>
            <a:off x="838200" y="1825625"/>
            <a:ext cx="6550732" cy="4351338"/>
          </a:xfrm>
        </p:spPr>
        <p:txBody>
          <a:bodyPr>
            <a:normAutofit/>
          </a:bodyPr>
          <a:lstStyle/>
          <a:p>
            <a:r>
              <a:rPr lang="en-US" dirty="0" smtClean="0"/>
              <a:t>Break Shared Memory</a:t>
            </a:r>
          </a:p>
          <a:p>
            <a:r>
              <a:rPr lang="en-US" dirty="0" smtClean="0"/>
              <a:t>Implement message passing between DAD and </a:t>
            </a:r>
            <a:r>
              <a:rPr lang="en-US" dirty="0" err="1" smtClean="0"/>
              <a:t>PVServer</a:t>
            </a:r>
            <a:endParaRPr lang="en-US" dirty="0" smtClean="0"/>
          </a:p>
          <a:p>
            <a:r>
              <a:rPr lang="en-US" dirty="0" smtClean="0"/>
              <a:t>Allows us to:</a:t>
            </a:r>
          </a:p>
          <a:p>
            <a:pPr lvl="1"/>
            <a:r>
              <a:rPr lang="en-US" dirty="0" smtClean="0"/>
              <a:t>Eliminate nondeterministic behavior</a:t>
            </a:r>
          </a:p>
          <a:p>
            <a:pPr lvl="1"/>
            <a:r>
              <a:rPr lang="en-US" dirty="0" smtClean="0"/>
              <a:t>Run processes on different machines</a:t>
            </a:r>
          </a:p>
          <a:p>
            <a:pPr lvl="1"/>
            <a:r>
              <a:rPr lang="en-US" dirty="0" smtClean="0"/>
              <a:t>Implement replication</a:t>
            </a:r>
          </a:p>
        </p:txBody>
      </p:sp>
      <p:pic>
        <p:nvPicPr>
          <p:cNvPr id="6" name="Picture 5" descr="pvbroswer_arch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422" y="0"/>
            <a:ext cx="4749578" cy="6858000"/>
          </a:xfrm>
          <a:prstGeom prst="rect">
            <a:avLst/>
          </a:prstGeom>
        </p:spPr>
      </p:pic>
    </p:spTree>
    <p:extLst>
      <p:ext uri="{BB962C8B-B14F-4D97-AF65-F5344CB8AC3E}">
        <p14:creationId xmlns:p14="http://schemas.microsoft.com/office/powerpoint/2010/main" val="5478986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Outline</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What is SCADA?</a:t>
            </a:r>
          </a:p>
          <a:p>
            <a:r>
              <a:rPr lang="en-US" dirty="0" smtClean="0"/>
              <a:t>SCADA Vulnerabilities </a:t>
            </a:r>
          </a:p>
          <a:p>
            <a:r>
              <a:rPr lang="en-US" dirty="0" smtClean="0"/>
              <a:t>What is Intrusion </a:t>
            </a:r>
            <a:r>
              <a:rPr lang="en-US" dirty="0"/>
              <a:t>T</a:t>
            </a:r>
            <a:r>
              <a:rPr lang="en-US" dirty="0" smtClean="0"/>
              <a:t>olerance?</a:t>
            </a:r>
          </a:p>
          <a:p>
            <a:r>
              <a:rPr lang="en-US" dirty="0" smtClean="0"/>
              <a:t>Prime</a:t>
            </a:r>
          </a:p>
          <a:p>
            <a:r>
              <a:rPr lang="en-US" dirty="0" err="1" smtClean="0"/>
              <a:t>PvBrowser</a:t>
            </a:r>
            <a:endParaRPr lang="en-US" dirty="0" smtClean="0"/>
          </a:p>
          <a:p>
            <a:r>
              <a:rPr lang="en-US" dirty="0" smtClean="0"/>
              <a:t>Our Architecture</a:t>
            </a:r>
          </a:p>
          <a:p>
            <a:r>
              <a:rPr lang="en-US" dirty="0" smtClean="0"/>
              <a:t>Demo</a:t>
            </a:r>
          </a:p>
          <a:p>
            <a:r>
              <a:rPr lang="en-US" dirty="0" smtClean="0"/>
              <a:t>Future Directions</a:t>
            </a:r>
          </a:p>
          <a:p>
            <a:endParaRPr lang="en-US" dirty="0"/>
          </a:p>
        </p:txBody>
      </p:sp>
    </p:spTree>
    <p:extLst>
      <p:ext uri="{BB962C8B-B14F-4D97-AF65-F5344CB8AC3E}">
        <p14:creationId xmlns:p14="http://schemas.microsoft.com/office/powerpoint/2010/main" val="27954920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Modbus</a:t>
            </a:r>
            <a:endParaRPr lang="en-US" dirty="0">
              <a:solidFill>
                <a:srgbClr val="800000"/>
              </a:solidFill>
            </a:endParaRPr>
          </a:p>
        </p:txBody>
      </p:sp>
      <p:sp>
        <p:nvSpPr>
          <p:cNvPr id="3" name="Content Placeholder 2"/>
          <p:cNvSpPr>
            <a:spLocks noGrp="1"/>
          </p:cNvSpPr>
          <p:nvPr>
            <p:ph idx="1"/>
          </p:nvPr>
        </p:nvSpPr>
        <p:spPr/>
        <p:txBody>
          <a:bodyPr>
            <a:normAutofit lnSpcReduction="10000"/>
          </a:bodyPr>
          <a:lstStyle/>
          <a:p>
            <a:r>
              <a:rPr lang="en-US" dirty="0" smtClean="0"/>
              <a:t>Standardized communication protocol used by many SCADA systems around the globe</a:t>
            </a:r>
          </a:p>
          <a:p>
            <a:r>
              <a:rPr lang="en-US" dirty="0" smtClean="0"/>
              <a:t>Used to communicate with Remote Terminal Units (RTUs)</a:t>
            </a:r>
          </a:p>
          <a:p>
            <a:r>
              <a:rPr lang="en-US" dirty="0" smtClean="0"/>
              <a:t>Values stored in memory registers, organized as:</a:t>
            </a:r>
          </a:p>
          <a:p>
            <a:pPr lvl="1"/>
            <a:r>
              <a:rPr lang="en-US" b="1" dirty="0" smtClean="0"/>
              <a:t>Input Registers</a:t>
            </a:r>
            <a:r>
              <a:rPr lang="en-US" dirty="0" smtClean="0"/>
              <a:t>: analog inputs of different types (e.g. voltage, amperage)</a:t>
            </a:r>
          </a:p>
          <a:p>
            <a:pPr lvl="1"/>
            <a:r>
              <a:rPr lang="en-US" b="1" dirty="0" smtClean="0"/>
              <a:t>Input Status</a:t>
            </a:r>
            <a:r>
              <a:rPr lang="en-US" dirty="0" smtClean="0"/>
              <a:t>: digital input used to represent dichotomous values (e.g.  </a:t>
            </a:r>
            <a:r>
              <a:rPr lang="en-US" dirty="0"/>
              <a:t>e</a:t>
            </a:r>
            <a:r>
              <a:rPr lang="en-US" dirty="0" smtClean="0"/>
              <a:t>lectrical breakers, switches)</a:t>
            </a:r>
          </a:p>
          <a:p>
            <a:pPr lvl="1"/>
            <a:r>
              <a:rPr lang="en-US" b="1" dirty="0" smtClean="0"/>
              <a:t>Coil Status</a:t>
            </a:r>
            <a:r>
              <a:rPr lang="en-US" dirty="0" smtClean="0"/>
              <a:t>: digital output used to switch voltage in a relay (e.g. switch power ON/OFF to field device)</a:t>
            </a:r>
          </a:p>
          <a:p>
            <a:pPr lvl="1"/>
            <a:r>
              <a:rPr lang="en-US" b="1" dirty="0" smtClean="0"/>
              <a:t>Holding Registers</a:t>
            </a:r>
            <a:r>
              <a:rPr lang="en-US" dirty="0" smtClean="0"/>
              <a:t>: store additional data the can be used by other devices; less commonly used</a:t>
            </a:r>
            <a:endParaRPr lang="en-US" dirty="0"/>
          </a:p>
        </p:txBody>
      </p:sp>
    </p:spTree>
    <p:extLst>
      <p:ext uri="{BB962C8B-B14F-4D97-AF65-F5344CB8AC3E}">
        <p14:creationId xmlns:p14="http://schemas.microsoft.com/office/powerpoint/2010/main" val="14072160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Modbus Example</a:t>
            </a:r>
            <a:endParaRPr lang="en-US" dirty="0"/>
          </a:p>
        </p:txBody>
      </p:sp>
      <p:pic>
        <p:nvPicPr>
          <p:cNvPr id="7" name="Picture 6" descr="Screenshot 2015-05-03 20.24.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848" y="1374840"/>
            <a:ext cx="6942591" cy="5335510"/>
          </a:xfrm>
          <a:prstGeom prst="rect">
            <a:avLst/>
          </a:prstGeom>
        </p:spPr>
      </p:pic>
    </p:spTree>
    <p:extLst>
      <p:ext uri="{BB962C8B-B14F-4D97-AF65-F5344CB8AC3E}">
        <p14:creationId xmlns:p14="http://schemas.microsoft.com/office/powerpoint/2010/main" val="40853256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Our Architecture</a:t>
            </a:r>
            <a:endParaRPr lang="en-US" dirty="0">
              <a:solidFill>
                <a:srgbClr val="C00000"/>
              </a:solidFill>
            </a:endParaRPr>
          </a:p>
        </p:txBody>
      </p:sp>
      <p:sp>
        <p:nvSpPr>
          <p:cNvPr id="3" name="Content Placeholder 2"/>
          <p:cNvSpPr>
            <a:spLocks noGrp="1"/>
          </p:cNvSpPr>
          <p:nvPr>
            <p:ph idx="1"/>
          </p:nvPr>
        </p:nvSpPr>
        <p:spPr>
          <a:xfrm>
            <a:off x="878036" y="1541669"/>
            <a:ext cx="4562056" cy="4819070"/>
          </a:xfrm>
        </p:spPr>
        <p:txBody>
          <a:bodyPr>
            <a:normAutofit fontScale="92500"/>
          </a:bodyPr>
          <a:lstStyle/>
          <a:p>
            <a:r>
              <a:rPr lang="en-US" dirty="0" smtClean="0"/>
              <a:t>DAD and 3f+1 </a:t>
            </a:r>
            <a:r>
              <a:rPr lang="en-US" dirty="0" err="1" smtClean="0"/>
              <a:t>PVServers</a:t>
            </a:r>
            <a:r>
              <a:rPr lang="en-US" dirty="0" smtClean="0"/>
              <a:t> all run on different physical machines</a:t>
            </a:r>
          </a:p>
          <a:p>
            <a:r>
              <a:rPr lang="en-US" dirty="0" smtClean="0"/>
              <a:t>DAD polls RTUs and communicates data to servers via message passing</a:t>
            </a:r>
          </a:p>
          <a:p>
            <a:r>
              <a:rPr lang="en-US" dirty="0" smtClean="0"/>
              <a:t>Data polled from field units is replicated consistently across all servers using Prime</a:t>
            </a:r>
          </a:p>
          <a:p>
            <a:r>
              <a:rPr lang="en-US" dirty="0" smtClean="0"/>
              <a:t>HMI can connect to any server and observe consistent data at each correct replica</a:t>
            </a:r>
            <a:endParaRPr lang="en-US" dirty="0"/>
          </a:p>
        </p:txBody>
      </p:sp>
      <p:sp>
        <p:nvSpPr>
          <p:cNvPr id="5" name="Rectangle 4"/>
          <p:cNvSpPr/>
          <p:nvPr/>
        </p:nvSpPr>
        <p:spPr>
          <a:xfrm>
            <a:off x="6092042" y="3007416"/>
            <a:ext cx="5939702" cy="2189950"/>
          </a:xfrm>
          <a:prstGeom prst="rect">
            <a:avLst/>
          </a:prstGeom>
          <a:solidFill>
            <a:srgbClr val="FF0000">
              <a:alpha val="25000"/>
            </a:srgb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79490" y="1642032"/>
            <a:ext cx="3006748" cy="2226900"/>
          </a:xfrm>
          <a:prstGeom prst="rect">
            <a:avLst/>
          </a:prstGeom>
          <a:solidFill>
            <a:srgbClr val="0070C0">
              <a:alpha val="25000"/>
            </a:srgb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098368" y="5507361"/>
            <a:ext cx="2498438" cy="793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BROWSER</a:t>
            </a:r>
            <a:endParaRPr lang="en-US" dirty="0"/>
          </a:p>
        </p:txBody>
      </p:sp>
      <p:sp>
        <p:nvSpPr>
          <p:cNvPr id="9" name="Rounded Rectangle 8"/>
          <p:cNvSpPr/>
          <p:nvPr/>
        </p:nvSpPr>
        <p:spPr>
          <a:xfrm>
            <a:off x="6241313" y="4350251"/>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11" name="Rounded Rectangle 10"/>
          <p:cNvSpPr/>
          <p:nvPr/>
        </p:nvSpPr>
        <p:spPr>
          <a:xfrm>
            <a:off x="7689621" y="4350251"/>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12" name="Rounded Rectangle 11"/>
          <p:cNvSpPr/>
          <p:nvPr/>
        </p:nvSpPr>
        <p:spPr>
          <a:xfrm>
            <a:off x="9137929" y="4367622"/>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13" name="Rounded Rectangle 12"/>
          <p:cNvSpPr/>
          <p:nvPr/>
        </p:nvSpPr>
        <p:spPr>
          <a:xfrm>
            <a:off x="10586238" y="4367622"/>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14" name="Rounded Rectangle 13"/>
          <p:cNvSpPr/>
          <p:nvPr/>
        </p:nvSpPr>
        <p:spPr>
          <a:xfrm>
            <a:off x="8402140" y="3077056"/>
            <a:ext cx="1303898" cy="6253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Data Acquisition</a:t>
            </a:r>
            <a:endParaRPr lang="en-US" dirty="0"/>
          </a:p>
        </p:txBody>
      </p:sp>
      <p:sp>
        <p:nvSpPr>
          <p:cNvPr id="15" name="TextBox 14"/>
          <p:cNvSpPr txBox="1"/>
          <p:nvPr/>
        </p:nvSpPr>
        <p:spPr>
          <a:xfrm rot="16200000">
            <a:off x="5253469" y="3610221"/>
            <a:ext cx="1174470" cy="349969"/>
          </a:xfrm>
          <a:prstGeom prst="rect">
            <a:avLst/>
          </a:prstGeom>
          <a:noFill/>
        </p:spPr>
        <p:txBody>
          <a:bodyPr wrap="square" rtlCol="0">
            <a:spAutoFit/>
          </a:bodyPr>
          <a:lstStyle/>
          <a:p>
            <a:r>
              <a:rPr lang="en-US" dirty="0" smtClean="0"/>
              <a:t>PRIME</a:t>
            </a:r>
            <a:endParaRPr lang="en-US" dirty="0"/>
          </a:p>
        </p:txBody>
      </p:sp>
      <p:cxnSp>
        <p:nvCxnSpPr>
          <p:cNvPr id="17" name="Elbow Connector 16"/>
          <p:cNvCxnSpPr>
            <a:stCxn id="9" idx="0"/>
            <a:endCxn id="14" idx="2"/>
          </p:cNvCxnSpPr>
          <p:nvPr/>
        </p:nvCxnSpPr>
        <p:spPr>
          <a:xfrm rot="5400000" flipH="1" flipV="1">
            <a:off x="7649735" y="2945898"/>
            <a:ext cx="647880" cy="2160827"/>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Elbow Connector 17"/>
          <p:cNvCxnSpPr>
            <a:stCxn id="11" idx="0"/>
            <a:endCxn id="14" idx="2"/>
          </p:cNvCxnSpPr>
          <p:nvPr/>
        </p:nvCxnSpPr>
        <p:spPr>
          <a:xfrm rot="5400000" flipH="1" flipV="1">
            <a:off x="8373889" y="3670052"/>
            <a:ext cx="647880" cy="712519"/>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Elbow Connector 18"/>
          <p:cNvCxnSpPr>
            <a:stCxn id="12" idx="0"/>
            <a:endCxn id="14" idx="2"/>
          </p:cNvCxnSpPr>
          <p:nvPr/>
        </p:nvCxnSpPr>
        <p:spPr>
          <a:xfrm rot="16200000" flipV="1">
            <a:off x="9089359" y="3667102"/>
            <a:ext cx="665251" cy="735789"/>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0" name="Elbow Connector 19"/>
          <p:cNvCxnSpPr>
            <a:stCxn id="14" idx="2"/>
            <a:endCxn id="13" idx="0"/>
          </p:cNvCxnSpPr>
          <p:nvPr/>
        </p:nvCxnSpPr>
        <p:spPr>
          <a:xfrm rot="16200000" flipH="1">
            <a:off x="9813513" y="2942947"/>
            <a:ext cx="665251" cy="2184098"/>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
        <p:nvSpPr>
          <p:cNvPr id="21" name="Oval 20"/>
          <p:cNvSpPr/>
          <p:nvPr/>
        </p:nvSpPr>
        <p:spPr>
          <a:xfrm>
            <a:off x="7695512" y="1770301"/>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sp>
        <p:nvSpPr>
          <p:cNvPr id="22" name="Oval 21"/>
          <p:cNvSpPr/>
          <p:nvPr/>
        </p:nvSpPr>
        <p:spPr>
          <a:xfrm>
            <a:off x="8627867" y="1786336"/>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sp>
        <p:nvSpPr>
          <p:cNvPr id="23" name="Oval 22"/>
          <p:cNvSpPr/>
          <p:nvPr/>
        </p:nvSpPr>
        <p:spPr>
          <a:xfrm>
            <a:off x="9558825" y="1770300"/>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cxnSp>
        <p:nvCxnSpPr>
          <p:cNvPr id="24" name="Elbow Connector 23"/>
          <p:cNvCxnSpPr>
            <a:stCxn id="21" idx="4"/>
            <a:endCxn id="14" idx="0"/>
          </p:cNvCxnSpPr>
          <p:nvPr/>
        </p:nvCxnSpPr>
        <p:spPr>
          <a:xfrm rot="16200000" flipH="1">
            <a:off x="8216875" y="2239841"/>
            <a:ext cx="745575" cy="928853"/>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2" idx="4"/>
            <a:endCxn id="14" idx="0"/>
          </p:cNvCxnSpPr>
          <p:nvPr/>
        </p:nvCxnSpPr>
        <p:spPr>
          <a:xfrm rot="5400000">
            <a:off x="8691071" y="2710535"/>
            <a:ext cx="729540" cy="3501"/>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4"/>
            <a:endCxn id="14" idx="0"/>
          </p:cNvCxnSpPr>
          <p:nvPr/>
        </p:nvCxnSpPr>
        <p:spPr>
          <a:xfrm rot="5400000">
            <a:off x="9148531" y="2237038"/>
            <a:ext cx="745575" cy="934460"/>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6746020" y="2167674"/>
            <a:ext cx="1174470" cy="349969"/>
          </a:xfrm>
          <a:prstGeom prst="rect">
            <a:avLst/>
          </a:prstGeom>
          <a:noFill/>
        </p:spPr>
        <p:txBody>
          <a:bodyPr wrap="square" rtlCol="0">
            <a:spAutoFit/>
          </a:bodyPr>
          <a:lstStyle/>
          <a:p>
            <a:r>
              <a:rPr lang="en-US" dirty="0" smtClean="0"/>
              <a:t>MODBUS</a:t>
            </a:r>
            <a:endParaRPr lang="en-US" dirty="0"/>
          </a:p>
        </p:txBody>
      </p:sp>
      <p:cxnSp>
        <p:nvCxnSpPr>
          <p:cNvPr id="28" name="Straight Connector 27"/>
          <p:cNvCxnSpPr>
            <a:stCxn id="11" idx="2"/>
            <a:endCxn id="8" idx="0"/>
          </p:cNvCxnSpPr>
          <p:nvPr/>
        </p:nvCxnSpPr>
        <p:spPr>
          <a:xfrm>
            <a:off x="8341570" y="5031684"/>
            <a:ext cx="6017" cy="475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4688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RTU Emulator</a:t>
            </a:r>
            <a:endParaRPr lang="en-US" dirty="0"/>
          </a:p>
        </p:txBody>
      </p:sp>
      <p:sp>
        <p:nvSpPr>
          <p:cNvPr id="3" name="Content Placeholder 2"/>
          <p:cNvSpPr>
            <a:spLocks noGrp="1"/>
          </p:cNvSpPr>
          <p:nvPr>
            <p:ph idx="1"/>
          </p:nvPr>
        </p:nvSpPr>
        <p:spPr>
          <a:xfrm>
            <a:off x="838200" y="1825625"/>
            <a:ext cx="5282289" cy="4351338"/>
          </a:xfrm>
        </p:spPr>
        <p:txBody>
          <a:bodyPr>
            <a:normAutofit fontScale="92500" lnSpcReduction="10000"/>
          </a:bodyPr>
          <a:lstStyle/>
          <a:p>
            <a:r>
              <a:rPr lang="en-US" dirty="0" smtClean="0"/>
              <a:t>ASE2000 Version 2 RTU Test Set</a:t>
            </a:r>
          </a:p>
          <a:p>
            <a:r>
              <a:rPr lang="en-US" dirty="0" smtClean="0"/>
              <a:t>Allows the user to define RTUs</a:t>
            </a:r>
          </a:p>
          <a:p>
            <a:r>
              <a:rPr lang="en-US" dirty="0" smtClean="0"/>
              <a:t>For each RTU, it is possible to specify communication protocol (e.g. Modbus) and the number of registers</a:t>
            </a:r>
          </a:p>
          <a:p>
            <a:r>
              <a:rPr lang="en-US" dirty="0" smtClean="0"/>
              <a:t>Used to test how the SCADA master responds to events (e.g. change of values/states)</a:t>
            </a:r>
          </a:p>
          <a:p>
            <a:r>
              <a:rPr lang="en-US" dirty="0" smtClean="0"/>
              <a:t>Allows testing of newly implemented protocols (e.g. DNP3)</a:t>
            </a:r>
            <a:endParaRPr lang="en-US" dirty="0"/>
          </a:p>
        </p:txBody>
      </p:sp>
      <p:pic>
        <p:nvPicPr>
          <p:cNvPr id="4" name="Picture 3"/>
          <p:cNvPicPr>
            <a:picLocks noChangeAspect="1"/>
          </p:cNvPicPr>
          <p:nvPr/>
        </p:nvPicPr>
        <p:blipFill>
          <a:blip r:embed="rId3"/>
          <a:stretch>
            <a:fillRect/>
          </a:stretch>
        </p:blipFill>
        <p:spPr>
          <a:xfrm>
            <a:off x="6960222" y="1437042"/>
            <a:ext cx="4216400" cy="1917700"/>
          </a:xfrm>
          <a:prstGeom prst="rect">
            <a:avLst/>
          </a:prstGeom>
        </p:spPr>
      </p:pic>
      <p:pic>
        <p:nvPicPr>
          <p:cNvPr id="5" name="Picture 4"/>
          <p:cNvPicPr>
            <a:picLocks noChangeAspect="1"/>
          </p:cNvPicPr>
          <p:nvPr/>
        </p:nvPicPr>
        <p:blipFill>
          <a:blip r:embed="rId4"/>
          <a:stretch>
            <a:fillRect/>
          </a:stretch>
        </p:blipFill>
        <p:spPr>
          <a:xfrm>
            <a:off x="7125323" y="3748057"/>
            <a:ext cx="3886200" cy="1955800"/>
          </a:xfrm>
          <a:prstGeom prst="rect">
            <a:avLst/>
          </a:prstGeom>
        </p:spPr>
      </p:pic>
    </p:spTree>
    <p:extLst>
      <p:ext uri="{BB962C8B-B14F-4D97-AF65-F5344CB8AC3E}">
        <p14:creationId xmlns:p14="http://schemas.microsoft.com/office/powerpoint/2010/main" val="27909597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C00000"/>
                </a:solidFill>
              </a:rPr>
              <a:t>RTU </a:t>
            </a:r>
            <a:r>
              <a:rPr lang="en-US" dirty="0" smtClean="0">
                <a:solidFill>
                  <a:srgbClr val="C00000"/>
                </a:solidFill>
              </a:rPr>
              <a:t>Emulator Example</a:t>
            </a:r>
            <a:endParaRPr lang="en-US" dirty="0"/>
          </a:p>
        </p:txBody>
      </p:sp>
      <p:pic>
        <p:nvPicPr>
          <p:cNvPr id="7" name="Picture 6"/>
          <p:cNvPicPr>
            <a:picLocks noChangeAspect="1"/>
          </p:cNvPicPr>
          <p:nvPr/>
        </p:nvPicPr>
        <p:blipFill>
          <a:blip r:embed="rId3"/>
          <a:stretch>
            <a:fillRect/>
          </a:stretch>
        </p:blipFill>
        <p:spPr>
          <a:xfrm>
            <a:off x="1141681" y="1699512"/>
            <a:ext cx="9908638" cy="5158488"/>
          </a:xfrm>
          <a:prstGeom prst="rect">
            <a:avLst/>
          </a:prstGeom>
        </p:spPr>
      </p:pic>
    </p:spTree>
    <p:extLst>
      <p:ext uri="{BB962C8B-B14F-4D97-AF65-F5344CB8AC3E}">
        <p14:creationId xmlns:p14="http://schemas.microsoft.com/office/powerpoint/2010/main" val="38538009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shot 2015-05-02 00.46.29.png"/>
          <p:cNvPicPr>
            <a:picLocks noChangeAspect="1"/>
          </p:cNvPicPr>
          <p:nvPr/>
        </p:nvPicPr>
        <p:blipFill rotWithShape="1">
          <a:blip r:embed="rId3">
            <a:extLst>
              <a:ext uri="{28A0092B-C50C-407E-A947-70E740481C1C}">
                <a14:useLocalDpi xmlns:a14="http://schemas.microsoft.com/office/drawing/2010/main" val="0"/>
              </a:ext>
            </a:extLst>
          </a:blip>
          <a:srcRect b="7404"/>
          <a:stretch/>
        </p:blipFill>
        <p:spPr>
          <a:xfrm>
            <a:off x="1550147" y="266349"/>
            <a:ext cx="9184389" cy="6350243"/>
          </a:xfrm>
          <a:prstGeom prst="rect">
            <a:avLst/>
          </a:prstGeom>
        </p:spPr>
      </p:pic>
      <p:sp>
        <p:nvSpPr>
          <p:cNvPr id="10" name="TextBox 9"/>
          <p:cNvSpPr txBox="1"/>
          <p:nvPr/>
        </p:nvSpPr>
        <p:spPr>
          <a:xfrm>
            <a:off x="1856552" y="6537273"/>
            <a:ext cx="8571577" cy="369332"/>
          </a:xfrm>
          <a:prstGeom prst="rect">
            <a:avLst/>
          </a:prstGeom>
          <a:noFill/>
        </p:spPr>
        <p:txBody>
          <a:bodyPr wrap="none" rtlCol="0">
            <a:spAutoFit/>
          </a:bodyPr>
          <a:lstStyle/>
          <a:p>
            <a:r>
              <a:rPr lang="nl-NL" sz="800" dirty="0">
                <a:hlinkClick r:id="rId4"/>
              </a:rPr>
              <a:t>https://cdn.fbsbx.com/hphotos-xap1/v/t59.2708-21/11170697_10206615424567947_1652314067_n.pdf/PowerGridOverview</a:t>
            </a:r>
            <a:r>
              <a:rPr lang="nl-NL" sz="800" dirty="0" smtClean="0">
                <a:hlinkClick r:id="rId4"/>
              </a:rPr>
              <a:t>-Dagle.pdf</a:t>
            </a:r>
            <a:r>
              <a:rPr lang="nl-NL" sz="800" dirty="0">
                <a:hlinkClick r:id="rId4"/>
              </a:rPr>
              <a:t>?oh=a311fd53c7bdbe0459294bafa930067f&amp;oe=5547523F&amp;dl=</a:t>
            </a:r>
            <a:r>
              <a:rPr lang="nl-NL" sz="800" dirty="0" smtClean="0">
                <a:hlinkClick r:id="rId4"/>
              </a:rPr>
              <a:t>1</a:t>
            </a:r>
            <a:endParaRPr lang="nl-NL" sz="800" dirty="0" smtClean="0"/>
          </a:p>
          <a:p>
            <a:endParaRPr lang="nl-NL" sz="1000" dirty="0" smtClean="0"/>
          </a:p>
        </p:txBody>
      </p:sp>
    </p:spTree>
    <p:extLst>
      <p:ext uri="{BB962C8B-B14F-4D97-AF65-F5344CB8AC3E}">
        <p14:creationId xmlns:p14="http://schemas.microsoft.com/office/powerpoint/2010/main" val="40916706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Future Directions</a:t>
            </a:r>
            <a:endParaRPr lang="en-US" dirty="0">
              <a:solidFill>
                <a:srgbClr val="C00000"/>
              </a:solidFill>
            </a:endParaRPr>
          </a:p>
        </p:txBody>
      </p:sp>
      <p:sp>
        <p:nvSpPr>
          <p:cNvPr id="3" name="Content Placeholder 2"/>
          <p:cNvSpPr>
            <a:spLocks noGrp="1"/>
          </p:cNvSpPr>
          <p:nvPr>
            <p:ph idx="1"/>
          </p:nvPr>
        </p:nvSpPr>
        <p:spPr>
          <a:xfrm>
            <a:off x="838201" y="1541668"/>
            <a:ext cx="4787464" cy="4987011"/>
          </a:xfrm>
        </p:spPr>
        <p:txBody>
          <a:bodyPr>
            <a:normAutofit/>
          </a:bodyPr>
          <a:lstStyle/>
          <a:p>
            <a:r>
              <a:rPr lang="en-US" sz="2600" dirty="0"/>
              <a:t>Our Architecture provides intrusion tolerant replication of the data used by the SCADA </a:t>
            </a:r>
            <a:r>
              <a:rPr lang="en-US" sz="2600" dirty="0" smtClean="0"/>
              <a:t>Master</a:t>
            </a:r>
            <a:endParaRPr lang="en-US" sz="2600" dirty="0"/>
          </a:p>
        </p:txBody>
      </p:sp>
      <p:sp>
        <p:nvSpPr>
          <p:cNvPr id="29" name="Rectangle 28"/>
          <p:cNvSpPr/>
          <p:nvPr/>
        </p:nvSpPr>
        <p:spPr>
          <a:xfrm>
            <a:off x="6092042" y="2876624"/>
            <a:ext cx="5939702" cy="2320742"/>
          </a:xfrm>
          <a:prstGeom prst="rect">
            <a:avLst/>
          </a:prstGeom>
          <a:solidFill>
            <a:srgbClr val="FF0000">
              <a:alpha val="25000"/>
            </a:srgb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79490" y="1642032"/>
            <a:ext cx="3006748" cy="2226900"/>
          </a:xfrm>
          <a:prstGeom prst="rect">
            <a:avLst/>
          </a:prstGeom>
          <a:solidFill>
            <a:srgbClr val="0070C0">
              <a:alpha val="25000"/>
            </a:srgb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098368" y="5507361"/>
            <a:ext cx="2498438" cy="793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BROWSER</a:t>
            </a:r>
            <a:endParaRPr lang="en-US" dirty="0"/>
          </a:p>
        </p:txBody>
      </p:sp>
      <p:sp>
        <p:nvSpPr>
          <p:cNvPr id="32" name="Rounded Rectangle 31"/>
          <p:cNvSpPr/>
          <p:nvPr/>
        </p:nvSpPr>
        <p:spPr>
          <a:xfrm>
            <a:off x="6241313" y="4350251"/>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33" name="Rounded Rectangle 32"/>
          <p:cNvSpPr/>
          <p:nvPr/>
        </p:nvSpPr>
        <p:spPr>
          <a:xfrm>
            <a:off x="7689621" y="4350251"/>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34" name="Rounded Rectangle 33"/>
          <p:cNvSpPr/>
          <p:nvPr/>
        </p:nvSpPr>
        <p:spPr>
          <a:xfrm>
            <a:off x="9137929" y="4367622"/>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35" name="Rounded Rectangle 34"/>
          <p:cNvSpPr/>
          <p:nvPr/>
        </p:nvSpPr>
        <p:spPr>
          <a:xfrm>
            <a:off x="10586238" y="4367622"/>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36" name="Rounded Rectangle 35"/>
          <p:cNvSpPr/>
          <p:nvPr/>
        </p:nvSpPr>
        <p:spPr>
          <a:xfrm>
            <a:off x="8402140" y="3077056"/>
            <a:ext cx="1303898" cy="6253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Data Acquisition</a:t>
            </a:r>
            <a:endParaRPr lang="en-US" dirty="0"/>
          </a:p>
        </p:txBody>
      </p:sp>
      <p:sp>
        <p:nvSpPr>
          <p:cNvPr id="37" name="TextBox 36"/>
          <p:cNvSpPr txBox="1"/>
          <p:nvPr/>
        </p:nvSpPr>
        <p:spPr>
          <a:xfrm rot="16200000">
            <a:off x="5253469" y="3610221"/>
            <a:ext cx="1174470" cy="349969"/>
          </a:xfrm>
          <a:prstGeom prst="rect">
            <a:avLst/>
          </a:prstGeom>
          <a:noFill/>
        </p:spPr>
        <p:txBody>
          <a:bodyPr wrap="square" rtlCol="0">
            <a:spAutoFit/>
          </a:bodyPr>
          <a:lstStyle/>
          <a:p>
            <a:r>
              <a:rPr lang="en-US" dirty="0" smtClean="0"/>
              <a:t>PRIME</a:t>
            </a:r>
            <a:endParaRPr lang="en-US" dirty="0"/>
          </a:p>
        </p:txBody>
      </p:sp>
      <p:cxnSp>
        <p:nvCxnSpPr>
          <p:cNvPr id="38" name="Elbow Connector 37"/>
          <p:cNvCxnSpPr>
            <a:stCxn id="32" idx="0"/>
            <a:endCxn id="36" idx="2"/>
          </p:cNvCxnSpPr>
          <p:nvPr/>
        </p:nvCxnSpPr>
        <p:spPr>
          <a:xfrm rot="5400000" flipH="1" flipV="1">
            <a:off x="7649735" y="2945898"/>
            <a:ext cx="647880" cy="2160827"/>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9" name="Elbow Connector 38"/>
          <p:cNvCxnSpPr>
            <a:stCxn id="33" idx="0"/>
            <a:endCxn id="36" idx="2"/>
          </p:cNvCxnSpPr>
          <p:nvPr/>
        </p:nvCxnSpPr>
        <p:spPr>
          <a:xfrm rot="5400000" flipH="1" flipV="1">
            <a:off x="8373889" y="3670052"/>
            <a:ext cx="647880" cy="712519"/>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0" name="Elbow Connector 39"/>
          <p:cNvCxnSpPr>
            <a:stCxn id="34" idx="0"/>
            <a:endCxn id="36" idx="2"/>
          </p:cNvCxnSpPr>
          <p:nvPr/>
        </p:nvCxnSpPr>
        <p:spPr>
          <a:xfrm rot="16200000" flipV="1">
            <a:off x="9089359" y="3667102"/>
            <a:ext cx="665251" cy="735789"/>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1" name="Elbow Connector 40"/>
          <p:cNvCxnSpPr>
            <a:stCxn id="36" idx="2"/>
            <a:endCxn id="35" idx="0"/>
          </p:cNvCxnSpPr>
          <p:nvPr/>
        </p:nvCxnSpPr>
        <p:spPr>
          <a:xfrm rot="16200000" flipH="1">
            <a:off x="9813513" y="2942947"/>
            <a:ext cx="665251" cy="2184098"/>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
        <p:nvSpPr>
          <p:cNvPr id="42" name="Oval 41"/>
          <p:cNvSpPr/>
          <p:nvPr/>
        </p:nvSpPr>
        <p:spPr>
          <a:xfrm>
            <a:off x="7695512" y="1770301"/>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sp>
        <p:nvSpPr>
          <p:cNvPr id="43" name="Oval 42"/>
          <p:cNvSpPr/>
          <p:nvPr/>
        </p:nvSpPr>
        <p:spPr>
          <a:xfrm>
            <a:off x="8627867" y="1786336"/>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sp>
        <p:nvSpPr>
          <p:cNvPr id="44" name="Oval 43"/>
          <p:cNvSpPr/>
          <p:nvPr/>
        </p:nvSpPr>
        <p:spPr>
          <a:xfrm>
            <a:off x="9558825" y="1770300"/>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cxnSp>
        <p:nvCxnSpPr>
          <p:cNvPr id="45" name="Elbow Connector 44"/>
          <p:cNvCxnSpPr>
            <a:stCxn id="42" idx="4"/>
            <a:endCxn id="36" idx="0"/>
          </p:cNvCxnSpPr>
          <p:nvPr/>
        </p:nvCxnSpPr>
        <p:spPr>
          <a:xfrm rot="16200000" flipH="1">
            <a:off x="8216875" y="2239841"/>
            <a:ext cx="745575" cy="928853"/>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3" idx="4"/>
            <a:endCxn id="36" idx="0"/>
          </p:cNvCxnSpPr>
          <p:nvPr/>
        </p:nvCxnSpPr>
        <p:spPr>
          <a:xfrm rot="5400000">
            <a:off x="8691071" y="2710535"/>
            <a:ext cx="729540" cy="3501"/>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4" idx="4"/>
            <a:endCxn id="36" idx="0"/>
          </p:cNvCxnSpPr>
          <p:nvPr/>
        </p:nvCxnSpPr>
        <p:spPr>
          <a:xfrm rot="5400000">
            <a:off x="9148531" y="2237038"/>
            <a:ext cx="745575" cy="934460"/>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6746020" y="2120174"/>
            <a:ext cx="1174470" cy="349969"/>
          </a:xfrm>
          <a:prstGeom prst="rect">
            <a:avLst/>
          </a:prstGeom>
          <a:noFill/>
        </p:spPr>
        <p:txBody>
          <a:bodyPr wrap="square" rtlCol="0">
            <a:spAutoFit/>
          </a:bodyPr>
          <a:lstStyle/>
          <a:p>
            <a:r>
              <a:rPr lang="en-US" dirty="0" smtClean="0"/>
              <a:t>MODBUS</a:t>
            </a:r>
            <a:endParaRPr lang="en-US" dirty="0"/>
          </a:p>
        </p:txBody>
      </p:sp>
      <p:cxnSp>
        <p:nvCxnSpPr>
          <p:cNvPr id="49" name="Straight Connector 48"/>
          <p:cNvCxnSpPr>
            <a:stCxn id="33" idx="2"/>
            <a:endCxn id="31" idx="0"/>
          </p:cNvCxnSpPr>
          <p:nvPr/>
        </p:nvCxnSpPr>
        <p:spPr>
          <a:xfrm>
            <a:off x="8341570" y="5031684"/>
            <a:ext cx="6017" cy="475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871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Future Directions</a:t>
            </a:r>
            <a:endParaRPr lang="en-US" dirty="0">
              <a:solidFill>
                <a:srgbClr val="C00000"/>
              </a:solidFill>
            </a:endParaRPr>
          </a:p>
        </p:txBody>
      </p:sp>
      <p:sp>
        <p:nvSpPr>
          <p:cNvPr id="3" name="Content Placeholder 2"/>
          <p:cNvSpPr>
            <a:spLocks noGrp="1"/>
          </p:cNvSpPr>
          <p:nvPr>
            <p:ph idx="1"/>
          </p:nvPr>
        </p:nvSpPr>
        <p:spPr>
          <a:xfrm>
            <a:off x="857068" y="1528875"/>
            <a:ext cx="4438614" cy="4987011"/>
          </a:xfrm>
        </p:spPr>
        <p:txBody>
          <a:bodyPr>
            <a:normAutofit/>
          </a:bodyPr>
          <a:lstStyle/>
          <a:p>
            <a:r>
              <a:rPr lang="en-US" sz="2600" dirty="0"/>
              <a:t>Our Architecture provides intrusion tolerant replication of the data used by the SCADA Master</a:t>
            </a:r>
          </a:p>
          <a:p>
            <a:r>
              <a:rPr lang="en-US" sz="2600" dirty="0" smtClean="0"/>
              <a:t>Additional components:</a:t>
            </a:r>
          </a:p>
          <a:p>
            <a:pPr lvl="1"/>
            <a:r>
              <a:rPr lang="en-US" sz="2200" dirty="0" smtClean="0"/>
              <a:t>Replication of all events involving the SCADA master, allowing a client to compare the state of each server and determine the </a:t>
            </a:r>
            <a:r>
              <a:rPr lang="en-US" sz="2200" i="1" dirty="0" smtClean="0"/>
              <a:t>correct</a:t>
            </a:r>
            <a:r>
              <a:rPr lang="en-US" sz="2200" dirty="0" smtClean="0"/>
              <a:t> state (with f+1 consistency)</a:t>
            </a:r>
          </a:p>
        </p:txBody>
      </p:sp>
      <p:sp>
        <p:nvSpPr>
          <p:cNvPr id="34" name="Rectangle 33"/>
          <p:cNvSpPr/>
          <p:nvPr/>
        </p:nvSpPr>
        <p:spPr>
          <a:xfrm>
            <a:off x="6092042" y="2013894"/>
            <a:ext cx="5939702" cy="2304706"/>
          </a:xfrm>
          <a:prstGeom prst="rect">
            <a:avLst/>
          </a:prstGeom>
          <a:solidFill>
            <a:srgbClr val="FF0000">
              <a:alpha val="25000"/>
            </a:srgb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579490" y="763266"/>
            <a:ext cx="3006748" cy="2226900"/>
          </a:xfrm>
          <a:prstGeom prst="rect">
            <a:avLst/>
          </a:prstGeom>
          <a:solidFill>
            <a:srgbClr val="0070C0">
              <a:alpha val="25000"/>
            </a:srgb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7810887" y="5732990"/>
            <a:ext cx="2498438" cy="793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BROWSER</a:t>
            </a:r>
            <a:endParaRPr lang="en-US" dirty="0"/>
          </a:p>
        </p:txBody>
      </p:sp>
      <p:sp>
        <p:nvSpPr>
          <p:cNvPr id="37" name="Rounded Rectangle 36"/>
          <p:cNvSpPr/>
          <p:nvPr/>
        </p:nvSpPr>
        <p:spPr>
          <a:xfrm>
            <a:off x="6241313" y="3471485"/>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38" name="Rounded Rectangle 37"/>
          <p:cNvSpPr/>
          <p:nvPr/>
        </p:nvSpPr>
        <p:spPr>
          <a:xfrm>
            <a:off x="7689621" y="3471485"/>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39" name="Rounded Rectangle 38"/>
          <p:cNvSpPr/>
          <p:nvPr/>
        </p:nvSpPr>
        <p:spPr>
          <a:xfrm>
            <a:off x="9137929" y="3488856"/>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40" name="Rounded Rectangle 39"/>
          <p:cNvSpPr/>
          <p:nvPr/>
        </p:nvSpPr>
        <p:spPr>
          <a:xfrm>
            <a:off x="10586238" y="3488856"/>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41" name="Rounded Rectangle 40"/>
          <p:cNvSpPr/>
          <p:nvPr/>
        </p:nvSpPr>
        <p:spPr>
          <a:xfrm>
            <a:off x="8402140" y="2198290"/>
            <a:ext cx="1303898" cy="6253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Data Acquisition</a:t>
            </a:r>
            <a:endParaRPr lang="en-US" dirty="0"/>
          </a:p>
        </p:txBody>
      </p:sp>
      <p:sp>
        <p:nvSpPr>
          <p:cNvPr id="42" name="TextBox 41"/>
          <p:cNvSpPr txBox="1"/>
          <p:nvPr/>
        </p:nvSpPr>
        <p:spPr>
          <a:xfrm rot="16200000">
            <a:off x="5253469" y="2731455"/>
            <a:ext cx="1174470" cy="349969"/>
          </a:xfrm>
          <a:prstGeom prst="rect">
            <a:avLst/>
          </a:prstGeom>
          <a:noFill/>
        </p:spPr>
        <p:txBody>
          <a:bodyPr wrap="square" rtlCol="0">
            <a:spAutoFit/>
          </a:bodyPr>
          <a:lstStyle/>
          <a:p>
            <a:r>
              <a:rPr lang="en-US" dirty="0" smtClean="0"/>
              <a:t>PRIME</a:t>
            </a:r>
            <a:endParaRPr lang="en-US" dirty="0"/>
          </a:p>
        </p:txBody>
      </p:sp>
      <p:cxnSp>
        <p:nvCxnSpPr>
          <p:cNvPr id="43" name="Elbow Connector 42"/>
          <p:cNvCxnSpPr>
            <a:stCxn id="37" idx="0"/>
            <a:endCxn id="41" idx="2"/>
          </p:cNvCxnSpPr>
          <p:nvPr/>
        </p:nvCxnSpPr>
        <p:spPr>
          <a:xfrm rot="5400000" flipH="1" flipV="1">
            <a:off x="7649735" y="2067132"/>
            <a:ext cx="647880" cy="2160827"/>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4" name="Elbow Connector 43"/>
          <p:cNvCxnSpPr>
            <a:stCxn id="38" idx="0"/>
            <a:endCxn id="41" idx="2"/>
          </p:cNvCxnSpPr>
          <p:nvPr/>
        </p:nvCxnSpPr>
        <p:spPr>
          <a:xfrm rot="5400000" flipH="1" flipV="1">
            <a:off x="8373889" y="2791286"/>
            <a:ext cx="647880" cy="712519"/>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5" name="Elbow Connector 44"/>
          <p:cNvCxnSpPr>
            <a:stCxn id="39" idx="0"/>
            <a:endCxn id="41" idx="2"/>
          </p:cNvCxnSpPr>
          <p:nvPr/>
        </p:nvCxnSpPr>
        <p:spPr>
          <a:xfrm rot="16200000" flipV="1">
            <a:off x="9089359" y="2788336"/>
            <a:ext cx="665251" cy="735789"/>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6" name="Elbow Connector 45"/>
          <p:cNvCxnSpPr>
            <a:stCxn id="41" idx="2"/>
            <a:endCxn id="40" idx="0"/>
          </p:cNvCxnSpPr>
          <p:nvPr/>
        </p:nvCxnSpPr>
        <p:spPr>
          <a:xfrm rot="16200000" flipH="1">
            <a:off x="9813513" y="2064181"/>
            <a:ext cx="665251" cy="2184098"/>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
        <p:nvSpPr>
          <p:cNvPr id="47" name="Oval 46"/>
          <p:cNvSpPr/>
          <p:nvPr/>
        </p:nvSpPr>
        <p:spPr>
          <a:xfrm>
            <a:off x="7695512" y="891535"/>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sp>
        <p:nvSpPr>
          <p:cNvPr id="48" name="Oval 47"/>
          <p:cNvSpPr/>
          <p:nvPr/>
        </p:nvSpPr>
        <p:spPr>
          <a:xfrm>
            <a:off x="8627867" y="907570"/>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sp>
        <p:nvSpPr>
          <p:cNvPr id="49" name="Oval 48"/>
          <p:cNvSpPr/>
          <p:nvPr/>
        </p:nvSpPr>
        <p:spPr>
          <a:xfrm>
            <a:off x="9558825" y="891534"/>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cxnSp>
        <p:nvCxnSpPr>
          <p:cNvPr id="50" name="Elbow Connector 49"/>
          <p:cNvCxnSpPr>
            <a:stCxn id="47" idx="4"/>
            <a:endCxn id="41" idx="0"/>
          </p:cNvCxnSpPr>
          <p:nvPr/>
        </p:nvCxnSpPr>
        <p:spPr>
          <a:xfrm rot="16200000" flipH="1">
            <a:off x="8216875" y="1361075"/>
            <a:ext cx="745575" cy="928853"/>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8" idx="4"/>
            <a:endCxn id="41" idx="0"/>
          </p:cNvCxnSpPr>
          <p:nvPr/>
        </p:nvCxnSpPr>
        <p:spPr>
          <a:xfrm rot="5400000">
            <a:off x="8691071" y="1831769"/>
            <a:ext cx="729540" cy="3501"/>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9" idx="4"/>
            <a:endCxn id="41" idx="0"/>
          </p:cNvCxnSpPr>
          <p:nvPr/>
        </p:nvCxnSpPr>
        <p:spPr>
          <a:xfrm rot="5400000">
            <a:off x="9148531" y="1358272"/>
            <a:ext cx="745575" cy="934460"/>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rot="16200000">
            <a:off x="6746020" y="1288908"/>
            <a:ext cx="1174470" cy="349969"/>
          </a:xfrm>
          <a:prstGeom prst="rect">
            <a:avLst/>
          </a:prstGeom>
          <a:noFill/>
        </p:spPr>
        <p:txBody>
          <a:bodyPr wrap="square" rtlCol="0">
            <a:spAutoFit/>
          </a:bodyPr>
          <a:lstStyle/>
          <a:p>
            <a:r>
              <a:rPr lang="en-US" dirty="0" smtClean="0"/>
              <a:t>MODBUS</a:t>
            </a:r>
            <a:endParaRPr lang="en-US" dirty="0"/>
          </a:p>
        </p:txBody>
      </p:sp>
      <p:sp>
        <p:nvSpPr>
          <p:cNvPr id="55" name="Round Same Side Corner Rectangle 54"/>
          <p:cNvSpPr/>
          <p:nvPr/>
        </p:nvSpPr>
        <p:spPr>
          <a:xfrm>
            <a:off x="8310862" y="5130237"/>
            <a:ext cx="1526621" cy="597465"/>
          </a:xfrm>
          <a:prstGeom prst="round2SameRect">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CLIENT LIBRARY</a:t>
            </a:r>
            <a:endParaRPr lang="en-US" dirty="0"/>
          </a:p>
        </p:txBody>
      </p:sp>
      <p:cxnSp>
        <p:nvCxnSpPr>
          <p:cNvPr id="58" name="Straight Connector 57"/>
          <p:cNvCxnSpPr>
            <a:stCxn id="55" idx="3"/>
            <a:endCxn id="37" idx="2"/>
          </p:cNvCxnSpPr>
          <p:nvPr/>
        </p:nvCxnSpPr>
        <p:spPr>
          <a:xfrm flipH="1" flipV="1">
            <a:off x="6893262" y="4152918"/>
            <a:ext cx="2180911" cy="977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3"/>
            <a:endCxn id="38" idx="2"/>
          </p:cNvCxnSpPr>
          <p:nvPr/>
        </p:nvCxnSpPr>
        <p:spPr>
          <a:xfrm flipH="1" flipV="1">
            <a:off x="8341570" y="4152918"/>
            <a:ext cx="732603" cy="977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5" idx="3"/>
            <a:endCxn id="39" idx="2"/>
          </p:cNvCxnSpPr>
          <p:nvPr/>
        </p:nvCxnSpPr>
        <p:spPr>
          <a:xfrm flipV="1">
            <a:off x="9074173" y="4170289"/>
            <a:ext cx="715705" cy="959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5" idx="3"/>
            <a:endCxn id="40" idx="2"/>
          </p:cNvCxnSpPr>
          <p:nvPr/>
        </p:nvCxnSpPr>
        <p:spPr>
          <a:xfrm flipV="1">
            <a:off x="9074173" y="4170289"/>
            <a:ext cx="2164014" cy="959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417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813809" y="763266"/>
            <a:ext cx="6084326" cy="2226900"/>
          </a:xfrm>
          <a:prstGeom prst="rect">
            <a:avLst/>
          </a:prstGeom>
          <a:solidFill>
            <a:srgbClr val="0070C0">
              <a:alpha val="25000"/>
            </a:srgb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solidFill>
                  <a:srgbClr val="C00000"/>
                </a:solidFill>
              </a:rPr>
              <a:t>Future Directions</a:t>
            </a:r>
            <a:endParaRPr lang="en-US" dirty="0">
              <a:solidFill>
                <a:srgbClr val="C00000"/>
              </a:solidFill>
            </a:endParaRPr>
          </a:p>
        </p:txBody>
      </p:sp>
      <p:sp>
        <p:nvSpPr>
          <p:cNvPr id="3" name="Content Placeholder 2"/>
          <p:cNvSpPr>
            <a:spLocks noGrp="1"/>
          </p:cNvSpPr>
          <p:nvPr>
            <p:ph idx="1"/>
          </p:nvPr>
        </p:nvSpPr>
        <p:spPr>
          <a:xfrm>
            <a:off x="578873" y="1503961"/>
            <a:ext cx="4554118" cy="5123463"/>
          </a:xfrm>
        </p:spPr>
        <p:txBody>
          <a:bodyPr>
            <a:normAutofit fontScale="92500" lnSpcReduction="20000"/>
          </a:bodyPr>
          <a:lstStyle/>
          <a:p>
            <a:r>
              <a:rPr lang="en-US" dirty="0"/>
              <a:t>Our Architecture provides intrusion tolerant replication of the data used by the SCADA Master</a:t>
            </a:r>
          </a:p>
          <a:p>
            <a:r>
              <a:rPr lang="en-US" dirty="0" smtClean="0"/>
              <a:t>Additional components:</a:t>
            </a:r>
          </a:p>
          <a:p>
            <a:pPr lvl="1"/>
            <a:r>
              <a:rPr lang="en-US" dirty="0" smtClean="0"/>
              <a:t>Replication of all events involving the SCADA master, allowing a client to compare the state of each server and determine the </a:t>
            </a:r>
            <a:r>
              <a:rPr lang="en-US" i="1" dirty="0" smtClean="0"/>
              <a:t>correct</a:t>
            </a:r>
            <a:r>
              <a:rPr lang="en-US" dirty="0" smtClean="0"/>
              <a:t> state (with f+1 consistency)</a:t>
            </a:r>
          </a:p>
          <a:p>
            <a:pPr lvl="1"/>
            <a:r>
              <a:rPr lang="en-US" dirty="0" smtClean="0"/>
              <a:t>Implementing intrusion tolerance for data acquisition</a:t>
            </a:r>
          </a:p>
          <a:p>
            <a:pPr lvl="2"/>
            <a:r>
              <a:rPr lang="en-US" dirty="0" smtClean="0"/>
              <a:t>Replicating DAD</a:t>
            </a:r>
          </a:p>
          <a:p>
            <a:pPr lvl="2"/>
            <a:r>
              <a:rPr lang="en-US" dirty="0" smtClean="0"/>
              <a:t>Using Prime to synchronize and order data polled from RTUs/PLCs</a:t>
            </a:r>
          </a:p>
        </p:txBody>
      </p:sp>
      <p:sp>
        <p:nvSpPr>
          <p:cNvPr id="40" name="Rectangle 39"/>
          <p:cNvSpPr/>
          <p:nvPr/>
        </p:nvSpPr>
        <p:spPr>
          <a:xfrm>
            <a:off x="5890162" y="2051910"/>
            <a:ext cx="5939702" cy="2266690"/>
          </a:xfrm>
          <a:prstGeom prst="rect">
            <a:avLst/>
          </a:prstGeom>
          <a:solidFill>
            <a:srgbClr val="FF0000">
              <a:alpha val="25000"/>
            </a:srgb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609007" y="5732990"/>
            <a:ext cx="2498438" cy="7936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BROWSER</a:t>
            </a:r>
            <a:endParaRPr lang="en-US" dirty="0"/>
          </a:p>
        </p:txBody>
      </p:sp>
      <p:sp>
        <p:nvSpPr>
          <p:cNvPr id="43" name="Rounded Rectangle 42"/>
          <p:cNvSpPr/>
          <p:nvPr/>
        </p:nvSpPr>
        <p:spPr>
          <a:xfrm>
            <a:off x="6039433" y="3471485"/>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44" name="Rounded Rectangle 43"/>
          <p:cNvSpPr/>
          <p:nvPr/>
        </p:nvSpPr>
        <p:spPr>
          <a:xfrm>
            <a:off x="7487741" y="3471485"/>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45" name="Rounded Rectangle 44"/>
          <p:cNvSpPr/>
          <p:nvPr/>
        </p:nvSpPr>
        <p:spPr>
          <a:xfrm>
            <a:off x="8936049" y="3488856"/>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46" name="Rounded Rectangle 45"/>
          <p:cNvSpPr/>
          <p:nvPr/>
        </p:nvSpPr>
        <p:spPr>
          <a:xfrm>
            <a:off x="10396233" y="3488856"/>
            <a:ext cx="1303898" cy="681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47" name="Rounded Rectangle 46"/>
          <p:cNvSpPr/>
          <p:nvPr/>
        </p:nvSpPr>
        <p:spPr>
          <a:xfrm>
            <a:off x="7488489" y="2260636"/>
            <a:ext cx="1303898" cy="6253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Data Acquisition</a:t>
            </a:r>
            <a:endParaRPr lang="en-US" dirty="0"/>
          </a:p>
        </p:txBody>
      </p:sp>
      <p:sp>
        <p:nvSpPr>
          <p:cNvPr id="48" name="TextBox 47"/>
          <p:cNvSpPr txBox="1"/>
          <p:nvPr/>
        </p:nvSpPr>
        <p:spPr>
          <a:xfrm rot="16200000">
            <a:off x="5051589" y="3127048"/>
            <a:ext cx="1174470" cy="349969"/>
          </a:xfrm>
          <a:prstGeom prst="rect">
            <a:avLst/>
          </a:prstGeom>
          <a:noFill/>
        </p:spPr>
        <p:txBody>
          <a:bodyPr wrap="square" rtlCol="0">
            <a:spAutoFit/>
          </a:bodyPr>
          <a:lstStyle/>
          <a:p>
            <a:r>
              <a:rPr lang="en-US" dirty="0" smtClean="0"/>
              <a:t>PRIME</a:t>
            </a:r>
            <a:endParaRPr lang="en-US" dirty="0"/>
          </a:p>
        </p:txBody>
      </p:sp>
      <p:cxnSp>
        <p:nvCxnSpPr>
          <p:cNvPr id="49" name="Elbow Connector 48"/>
          <p:cNvCxnSpPr>
            <a:stCxn id="43" idx="0"/>
            <a:endCxn id="47" idx="2"/>
          </p:cNvCxnSpPr>
          <p:nvPr/>
        </p:nvCxnSpPr>
        <p:spPr>
          <a:xfrm rot="5400000" flipH="1" flipV="1">
            <a:off x="7123143" y="2454190"/>
            <a:ext cx="585534" cy="1449056"/>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0" name="Elbow Connector 49"/>
          <p:cNvCxnSpPr>
            <a:stCxn id="44" idx="0"/>
            <a:endCxn id="47" idx="2"/>
          </p:cNvCxnSpPr>
          <p:nvPr/>
        </p:nvCxnSpPr>
        <p:spPr>
          <a:xfrm rot="5400000" flipH="1" flipV="1">
            <a:off x="7847297" y="3178344"/>
            <a:ext cx="585534" cy="748"/>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1" name="Elbow Connector 50"/>
          <p:cNvCxnSpPr>
            <a:stCxn id="45" idx="0"/>
            <a:endCxn id="47" idx="2"/>
          </p:cNvCxnSpPr>
          <p:nvPr/>
        </p:nvCxnSpPr>
        <p:spPr>
          <a:xfrm rot="16200000" flipV="1">
            <a:off x="8562766" y="2463624"/>
            <a:ext cx="602905" cy="1447560"/>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2" name="Elbow Connector 51"/>
          <p:cNvCxnSpPr>
            <a:stCxn id="47" idx="2"/>
            <a:endCxn id="46" idx="0"/>
          </p:cNvCxnSpPr>
          <p:nvPr/>
        </p:nvCxnSpPr>
        <p:spPr>
          <a:xfrm rot="16200000" flipH="1">
            <a:off x="9292858" y="1733531"/>
            <a:ext cx="602905" cy="2907744"/>
          </a:xfrm>
          <a:prstGeom prst="bentConnector3">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
        <p:nvSpPr>
          <p:cNvPr id="53" name="Oval 52"/>
          <p:cNvSpPr/>
          <p:nvPr/>
        </p:nvSpPr>
        <p:spPr>
          <a:xfrm>
            <a:off x="7493632" y="891535"/>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sp>
        <p:nvSpPr>
          <p:cNvPr id="54" name="Oval 53"/>
          <p:cNvSpPr/>
          <p:nvPr/>
        </p:nvSpPr>
        <p:spPr>
          <a:xfrm>
            <a:off x="8425987" y="887977"/>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sp>
        <p:nvSpPr>
          <p:cNvPr id="55" name="Oval 54"/>
          <p:cNvSpPr/>
          <p:nvPr/>
        </p:nvSpPr>
        <p:spPr>
          <a:xfrm>
            <a:off x="9356945" y="891534"/>
            <a:ext cx="859447" cy="561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RTU</a:t>
            </a:r>
            <a:endParaRPr lang="en-US" dirty="0"/>
          </a:p>
        </p:txBody>
      </p:sp>
      <p:cxnSp>
        <p:nvCxnSpPr>
          <p:cNvPr id="56" name="Elbow Connector 55"/>
          <p:cNvCxnSpPr>
            <a:stCxn id="53" idx="4"/>
            <a:endCxn id="47" idx="0"/>
          </p:cNvCxnSpPr>
          <p:nvPr/>
        </p:nvCxnSpPr>
        <p:spPr>
          <a:xfrm rot="16200000" flipH="1">
            <a:off x="7627937" y="1748134"/>
            <a:ext cx="807921" cy="217082"/>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54" idx="4"/>
            <a:endCxn id="47" idx="0"/>
          </p:cNvCxnSpPr>
          <p:nvPr/>
        </p:nvCxnSpPr>
        <p:spPr>
          <a:xfrm rot="5400000">
            <a:off x="8092336" y="1497260"/>
            <a:ext cx="811479" cy="715273"/>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5" idx="4"/>
            <a:endCxn id="47" idx="0"/>
          </p:cNvCxnSpPr>
          <p:nvPr/>
        </p:nvCxnSpPr>
        <p:spPr>
          <a:xfrm rot="5400000">
            <a:off x="8559593" y="1033560"/>
            <a:ext cx="807922" cy="1646231"/>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6200000">
            <a:off x="5006289" y="1365354"/>
            <a:ext cx="1174470" cy="349969"/>
          </a:xfrm>
          <a:prstGeom prst="rect">
            <a:avLst/>
          </a:prstGeom>
          <a:noFill/>
        </p:spPr>
        <p:txBody>
          <a:bodyPr wrap="square" rtlCol="0">
            <a:spAutoFit/>
          </a:bodyPr>
          <a:lstStyle/>
          <a:p>
            <a:r>
              <a:rPr lang="en-US" dirty="0" smtClean="0"/>
              <a:t>MODBUS</a:t>
            </a:r>
            <a:endParaRPr lang="en-US" dirty="0"/>
          </a:p>
        </p:txBody>
      </p:sp>
      <p:sp>
        <p:nvSpPr>
          <p:cNvPr id="60" name="Round Same Side Corner Rectangle 59"/>
          <p:cNvSpPr/>
          <p:nvPr/>
        </p:nvSpPr>
        <p:spPr>
          <a:xfrm>
            <a:off x="8108982" y="5130237"/>
            <a:ext cx="1526621" cy="597465"/>
          </a:xfrm>
          <a:prstGeom prst="round2SameRect">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CLIENT LIBRARY</a:t>
            </a:r>
            <a:endParaRPr lang="en-US" dirty="0"/>
          </a:p>
        </p:txBody>
      </p:sp>
      <p:cxnSp>
        <p:nvCxnSpPr>
          <p:cNvPr id="61" name="Straight Connector 60"/>
          <p:cNvCxnSpPr>
            <a:stCxn id="60" idx="3"/>
            <a:endCxn id="43" idx="2"/>
          </p:cNvCxnSpPr>
          <p:nvPr/>
        </p:nvCxnSpPr>
        <p:spPr>
          <a:xfrm flipH="1" flipV="1">
            <a:off x="6691382" y="4152918"/>
            <a:ext cx="2180911" cy="977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3"/>
            <a:endCxn id="44" idx="2"/>
          </p:cNvCxnSpPr>
          <p:nvPr/>
        </p:nvCxnSpPr>
        <p:spPr>
          <a:xfrm flipH="1" flipV="1">
            <a:off x="8139690" y="4152918"/>
            <a:ext cx="732603" cy="977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3"/>
            <a:endCxn id="45" idx="2"/>
          </p:cNvCxnSpPr>
          <p:nvPr/>
        </p:nvCxnSpPr>
        <p:spPr>
          <a:xfrm flipV="1">
            <a:off x="8872293" y="4170289"/>
            <a:ext cx="715705" cy="959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0" idx="3"/>
            <a:endCxn id="46" idx="2"/>
          </p:cNvCxnSpPr>
          <p:nvPr/>
        </p:nvCxnSpPr>
        <p:spPr>
          <a:xfrm flipV="1">
            <a:off x="8872293" y="4170289"/>
            <a:ext cx="2175889" cy="959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8939743" y="2262375"/>
            <a:ext cx="1303898" cy="6253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Data Acquisition</a:t>
            </a:r>
            <a:endParaRPr lang="en-US" dirty="0"/>
          </a:p>
        </p:txBody>
      </p:sp>
      <p:sp>
        <p:nvSpPr>
          <p:cNvPr id="66" name="Rounded Rectangle 65"/>
          <p:cNvSpPr/>
          <p:nvPr/>
        </p:nvSpPr>
        <p:spPr>
          <a:xfrm>
            <a:off x="6035536" y="2254404"/>
            <a:ext cx="1303898" cy="6253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Data Acquisition</a:t>
            </a:r>
            <a:endParaRPr lang="en-US" dirty="0"/>
          </a:p>
        </p:txBody>
      </p:sp>
      <p:sp>
        <p:nvSpPr>
          <p:cNvPr id="67" name="Rounded Rectangle 66"/>
          <p:cNvSpPr/>
          <p:nvPr/>
        </p:nvSpPr>
        <p:spPr>
          <a:xfrm>
            <a:off x="10384357" y="2265539"/>
            <a:ext cx="1303898" cy="6253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Data Acquisition</a:t>
            </a:r>
            <a:endParaRPr lang="en-US" dirty="0"/>
          </a:p>
        </p:txBody>
      </p:sp>
      <p:cxnSp>
        <p:nvCxnSpPr>
          <p:cNvPr id="68" name="Elbow Connector 67"/>
          <p:cNvCxnSpPr>
            <a:stCxn id="54" idx="4"/>
            <a:endCxn id="66" idx="0"/>
          </p:cNvCxnSpPr>
          <p:nvPr/>
        </p:nvCxnSpPr>
        <p:spPr>
          <a:xfrm rot="5400000">
            <a:off x="7368975" y="767667"/>
            <a:ext cx="805247" cy="2168226"/>
          </a:xfrm>
          <a:prstGeom prst="bentConnector3">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5" idx="4"/>
            <a:endCxn id="65" idx="0"/>
          </p:cNvCxnSpPr>
          <p:nvPr/>
        </p:nvCxnSpPr>
        <p:spPr>
          <a:xfrm rot="5400000">
            <a:off x="9284351" y="1760056"/>
            <a:ext cx="809661" cy="194977"/>
          </a:xfrm>
          <a:prstGeom prst="bentConnector3">
            <a:avLst>
              <a:gd name="adj1" fmla="val 50000"/>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5" idx="4"/>
            <a:endCxn id="67" idx="0"/>
          </p:cNvCxnSpPr>
          <p:nvPr/>
        </p:nvCxnSpPr>
        <p:spPr>
          <a:xfrm rot="16200000" flipH="1">
            <a:off x="10005075" y="1234307"/>
            <a:ext cx="812825" cy="1249637"/>
          </a:xfrm>
          <a:prstGeom prst="bentConnector3">
            <a:avLst>
              <a:gd name="adj1" fmla="val 50000"/>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45" idx="0"/>
            <a:endCxn id="65" idx="2"/>
          </p:cNvCxnSpPr>
          <p:nvPr/>
        </p:nvCxnSpPr>
        <p:spPr>
          <a:xfrm rot="5400000" flipH="1" flipV="1">
            <a:off x="9289262" y="3186426"/>
            <a:ext cx="601166" cy="3694"/>
          </a:xfrm>
          <a:prstGeom prst="bentConnector3">
            <a:avLst>
              <a:gd name="adj1" fmla="val 50000"/>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2" name="Elbow Connector 81"/>
          <p:cNvCxnSpPr>
            <a:endCxn id="67" idx="2"/>
          </p:cNvCxnSpPr>
          <p:nvPr/>
        </p:nvCxnSpPr>
        <p:spPr>
          <a:xfrm rot="5400000" flipH="1" flipV="1">
            <a:off x="10745991" y="3181170"/>
            <a:ext cx="580631" cy="12700"/>
          </a:xfrm>
          <a:prstGeom prst="bentConnector3">
            <a:avLst>
              <a:gd name="adj1" fmla="val 50000"/>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5" name="Elbow Connector 84"/>
          <p:cNvCxnSpPr>
            <a:stCxn id="43" idx="0"/>
            <a:endCxn id="66" idx="2"/>
          </p:cNvCxnSpPr>
          <p:nvPr/>
        </p:nvCxnSpPr>
        <p:spPr>
          <a:xfrm rot="16200000" flipV="1">
            <a:off x="6393551" y="3173653"/>
            <a:ext cx="591766" cy="3897"/>
          </a:xfrm>
          <a:prstGeom prst="bentConnector3">
            <a:avLst>
              <a:gd name="adj1" fmla="val 50000"/>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611388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Special Thanks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Johns Hopkins DSN Lab</a:t>
            </a:r>
          </a:p>
          <a:p>
            <a:r>
              <a:rPr lang="en-US" dirty="0" smtClean="0"/>
              <a:t>Dr. </a:t>
            </a:r>
            <a:r>
              <a:rPr lang="en-US" dirty="0" err="1" smtClean="0"/>
              <a:t>Yair</a:t>
            </a:r>
            <a:r>
              <a:rPr lang="en-US" dirty="0" smtClean="0"/>
              <a:t> Amir</a:t>
            </a:r>
          </a:p>
          <a:p>
            <a:r>
              <a:rPr lang="en-US" dirty="0" smtClean="0"/>
              <a:t>Dr. Marco </a:t>
            </a:r>
            <a:r>
              <a:rPr lang="en-US" dirty="0" err="1" smtClean="0"/>
              <a:t>Platania</a:t>
            </a:r>
            <a:endParaRPr lang="en-US" dirty="0"/>
          </a:p>
        </p:txBody>
      </p:sp>
    </p:spTree>
    <p:extLst>
      <p:ext uri="{BB962C8B-B14F-4D97-AF65-F5344CB8AC3E}">
        <p14:creationId xmlns:p14="http://schemas.microsoft.com/office/powerpoint/2010/main" val="12752948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SCADA?</a:t>
            </a:r>
            <a:endParaRPr lang="en-US" dirty="0">
              <a:solidFill>
                <a:srgbClr val="C00000"/>
              </a:solidFill>
            </a:endParaRPr>
          </a:p>
        </p:txBody>
      </p:sp>
      <p:sp>
        <p:nvSpPr>
          <p:cNvPr id="3" name="Content Placeholder 2"/>
          <p:cNvSpPr>
            <a:spLocks noGrp="1"/>
          </p:cNvSpPr>
          <p:nvPr>
            <p:ph idx="1"/>
          </p:nvPr>
        </p:nvSpPr>
        <p:spPr>
          <a:xfrm>
            <a:off x="505693" y="1825624"/>
            <a:ext cx="6885569" cy="4681017"/>
          </a:xfrm>
        </p:spPr>
        <p:txBody>
          <a:bodyPr>
            <a:normAutofit lnSpcReduction="10000"/>
          </a:bodyPr>
          <a:lstStyle/>
          <a:p>
            <a:r>
              <a:rPr lang="en-US" b="1" dirty="0"/>
              <a:t>S</a:t>
            </a:r>
            <a:r>
              <a:rPr lang="en-US" dirty="0"/>
              <a:t>upervisory </a:t>
            </a:r>
            <a:r>
              <a:rPr lang="en-US" b="1" dirty="0"/>
              <a:t>C</a:t>
            </a:r>
            <a:r>
              <a:rPr lang="en-US" dirty="0"/>
              <a:t>ontrol and </a:t>
            </a:r>
            <a:r>
              <a:rPr lang="en-US" b="1" dirty="0"/>
              <a:t>D</a:t>
            </a:r>
            <a:r>
              <a:rPr lang="en-US" dirty="0"/>
              <a:t>ata </a:t>
            </a:r>
            <a:r>
              <a:rPr lang="en-US" b="1" dirty="0" smtClean="0"/>
              <a:t>A</a:t>
            </a:r>
            <a:r>
              <a:rPr lang="en-US" dirty="0" smtClean="0"/>
              <a:t>cquisition</a:t>
            </a:r>
          </a:p>
          <a:p>
            <a:r>
              <a:rPr lang="en-US" dirty="0" smtClean="0"/>
              <a:t>Used to supervise and control national infrastructure</a:t>
            </a:r>
          </a:p>
          <a:p>
            <a:r>
              <a:rPr lang="en-US" dirty="0" smtClean="0"/>
              <a:t>Main components:</a:t>
            </a:r>
          </a:p>
          <a:p>
            <a:pPr lvl="1"/>
            <a:r>
              <a:rPr lang="en-US" dirty="0" smtClean="0"/>
              <a:t>Master</a:t>
            </a:r>
          </a:p>
          <a:p>
            <a:pPr lvl="1"/>
            <a:r>
              <a:rPr lang="en-US" dirty="0" smtClean="0"/>
              <a:t>HMI</a:t>
            </a:r>
          </a:p>
          <a:p>
            <a:pPr lvl="1"/>
            <a:r>
              <a:rPr lang="en-US" dirty="0" smtClean="0"/>
              <a:t>PLCs/RTUs</a:t>
            </a:r>
          </a:p>
          <a:p>
            <a:r>
              <a:rPr lang="en-US" dirty="0"/>
              <a:t>D</a:t>
            </a:r>
            <a:r>
              <a:rPr lang="en-US" dirty="0" smtClean="0"/>
              <a:t>esigned to work with propriety hardware and protocols</a:t>
            </a:r>
          </a:p>
          <a:p>
            <a:r>
              <a:rPr lang="en-US" dirty="0" smtClean="0"/>
              <a:t>Components are connected on private, isolated network</a:t>
            </a:r>
            <a:endParaRPr lang="en-US" dirty="0"/>
          </a:p>
          <a:p>
            <a:endParaRPr lang="en-US" dirty="0"/>
          </a:p>
        </p:txBody>
      </p:sp>
      <p:pic>
        <p:nvPicPr>
          <p:cNvPr id="6" name="Picture 5" descr="Traditional SCAD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7607" y="1969979"/>
            <a:ext cx="4632275" cy="3489603"/>
          </a:xfrm>
          <a:prstGeom prst="rect">
            <a:avLst/>
          </a:prstGeom>
          <a:noFill/>
          <a:ln>
            <a:noFill/>
          </a:ln>
          <a:extLst/>
        </p:spPr>
      </p:pic>
    </p:spTree>
    <p:extLst>
      <p:ext uri="{BB962C8B-B14F-4D97-AF65-F5344CB8AC3E}">
        <p14:creationId xmlns:p14="http://schemas.microsoft.com/office/powerpoint/2010/main" val="42442465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9172" y="1662942"/>
            <a:ext cx="8353493" cy="4247317"/>
          </a:xfrm>
          <a:prstGeom prst="rect">
            <a:avLst/>
          </a:prstGeom>
          <a:noFill/>
        </p:spPr>
        <p:txBody>
          <a:bodyPr wrap="square" rtlCol="0">
            <a:spAutoFit/>
          </a:bodyPr>
          <a:lstStyle/>
          <a:p>
            <a:pPr marL="285750" indent="-285750">
              <a:buFont typeface="Arial"/>
              <a:buChar char="•"/>
            </a:pPr>
            <a:r>
              <a:rPr lang="en-US" dirty="0"/>
              <a:t>Critical Infrastructures (power grids, water plants, transportation systems, …) are at the heart of human society</a:t>
            </a:r>
          </a:p>
          <a:p>
            <a:pPr marL="285750" indent="-285750">
              <a:buFont typeface="Arial"/>
              <a:buChar char="•"/>
            </a:pPr>
            <a:r>
              <a:rPr lang="en-US" dirty="0"/>
              <a:t>Power grids are particularly important because other Critical Infrastructures, systems, and human activities rely on them</a:t>
            </a:r>
          </a:p>
          <a:p>
            <a:pPr marL="285750" indent="-285750">
              <a:buFont typeface="Arial"/>
              <a:buChar char="•"/>
            </a:pPr>
            <a:r>
              <a:rPr lang="en-US" dirty="0"/>
              <a:t>This is one of the factors that make power grids an increasingly important target for cyber attacks</a:t>
            </a:r>
          </a:p>
          <a:p>
            <a:pPr marL="742950" lvl="1" indent="-285750">
              <a:buFont typeface="Arial"/>
              <a:buChar char="•"/>
            </a:pPr>
            <a:r>
              <a:rPr lang="en-US" dirty="0"/>
              <a:t>In 2013 DHS reported that in 2012 the 40% of cyber attacks targeted the energy sector </a:t>
            </a:r>
          </a:p>
          <a:p>
            <a:pPr marL="285750" indent="-285750">
              <a:buFont typeface="Arial"/>
              <a:buChar char="•"/>
            </a:pPr>
            <a:endParaRPr lang="en-US" dirty="0"/>
          </a:p>
          <a:p>
            <a:pPr algn="just"/>
            <a:endParaRPr lang="en-US" dirty="0"/>
          </a:p>
          <a:p>
            <a:pPr algn="just"/>
            <a:r>
              <a:rPr lang="en-US" dirty="0"/>
              <a:t>“Now our enemies are also seeking the ability to sabotage our power grid, our financial institutions, and our air traffic control systems. We cannot look back years from now and wonder why we did nothing in the face of real threats to our security and our economy”</a:t>
            </a:r>
          </a:p>
          <a:p>
            <a:pPr algn="r"/>
            <a:r>
              <a:rPr lang="en-US" dirty="0"/>
              <a:t>Barack Obama, State of the Union 2013</a:t>
            </a:r>
          </a:p>
        </p:txBody>
      </p:sp>
      <p:sp>
        <p:nvSpPr>
          <p:cNvPr id="5" name="TextBox 4"/>
          <p:cNvSpPr txBox="1"/>
          <p:nvPr/>
        </p:nvSpPr>
        <p:spPr>
          <a:xfrm>
            <a:off x="2152477" y="497574"/>
            <a:ext cx="7685739" cy="646331"/>
          </a:xfrm>
          <a:prstGeom prst="rect">
            <a:avLst/>
          </a:prstGeom>
          <a:noFill/>
        </p:spPr>
        <p:txBody>
          <a:bodyPr wrap="square" rtlCol="0">
            <a:spAutoFit/>
          </a:bodyPr>
          <a:lstStyle/>
          <a:p>
            <a:r>
              <a:rPr lang="en-US" sz="3600" dirty="0" smtClean="0">
                <a:solidFill>
                  <a:srgbClr val="C00000"/>
                </a:solidFill>
              </a:rPr>
              <a:t>Intrusion tolerance: the time is now!</a:t>
            </a:r>
            <a:endParaRPr lang="en-US" sz="3600" dirty="0">
              <a:solidFill>
                <a:srgbClr val="C00000"/>
              </a:solidFill>
            </a:endParaRPr>
          </a:p>
        </p:txBody>
      </p:sp>
    </p:spTree>
    <p:extLst>
      <p:ext uri="{BB962C8B-B14F-4D97-AF65-F5344CB8AC3E}">
        <p14:creationId xmlns:p14="http://schemas.microsoft.com/office/powerpoint/2010/main" val="1657131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477" y="497574"/>
            <a:ext cx="7685739" cy="646331"/>
          </a:xfrm>
          <a:prstGeom prst="rect">
            <a:avLst/>
          </a:prstGeom>
          <a:noFill/>
        </p:spPr>
        <p:txBody>
          <a:bodyPr wrap="square" rtlCol="0">
            <a:spAutoFit/>
          </a:bodyPr>
          <a:lstStyle/>
          <a:p>
            <a:r>
              <a:rPr lang="en-US" sz="3600" dirty="0">
                <a:solidFill>
                  <a:srgbClr val="C00000"/>
                </a:solidFill>
              </a:rPr>
              <a:t>Breaking the barriers</a:t>
            </a:r>
          </a:p>
        </p:txBody>
      </p:sp>
      <p:sp>
        <p:nvSpPr>
          <p:cNvPr id="3" name="TextBox 2"/>
          <p:cNvSpPr txBox="1"/>
          <p:nvPr/>
        </p:nvSpPr>
        <p:spPr>
          <a:xfrm>
            <a:off x="2152476" y="1505815"/>
            <a:ext cx="8130910" cy="4401205"/>
          </a:xfrm>
          <a:prstGeom prst="rect">
            <a:avLst/>
          </a:prstGeom>
          <a:noFill/>
        </p:spPr>
        <p:txBody>
          <a:bodyPr wrap="square" rtlCol="0">
            <a:spAutoFit/>
          </a:bodyPr>
          <a:lstStyle/>
          <a:p>
            <a:pPr marL="285750" indent="-285750">
              <a:buFont typeface="Arial"/>
              <a:buChar char="•"/>
            </a:pPr>
            <a:r>
              <a:rPr lang="en-US" sz="2000" dirty="0"/>
              <a:t>Power service industry is highly regulated</a:t>
            </a:r>
          </a:p>
          <a:p>
            <a:pPr marL="285750" indent="-285750">
              <a:buFont typeface="Arial"/>
              <a:buChar char="•"/>
            </a:pPr>
            <a:endParaRPr lang="en-US" sz="2000" dirty="0"/>
          </a:p>
          <a:p>
            <a:pPr marL="285750" indent="-285750">
              <a:buFont typeface="Arial"/>
              <a:buChar char="•"/>
            </a:pPr>
            <a:r>
              <a:rPr lang="en-US" sz="2000" dirty="0"/>
              <a:t>Power companies strictly follows the regulation requirements</a:t>
            </a:r>
          </a:p>
          <a:p>
            <a:pPr marL="285750" indent="-285750">
              <a:buFont typeface="Arial"/>
              <a:buChar char="•"/>
            </a:pPr>
            <a:endParaRPr lang="en-US" sz="2000" dirty="0"/>
          </a:p>
          <a:p>
            <a:pPr marL="285750" indent="-285750">
              <a:buFont typeface="Arial"/>
              <a:buChar char="•"/>
            </a:pPr>
            <a:r>
              <a:rPr lang="en-US" sz="2000" dirty="0"/>
              <a:t>SCADA system manufacturers have no (or little) incentive to develop capabilities that are not demanded by power companies</a:t>
            </a:r>
          </a:p>
          <a:p>
            <a:pPr marL="285750" indent="-285750">
              <a:buFont typeface="Arial"/>
              <a:buChar char="•"/>
            </a:pPr>
            <a:endParaRPr lang="en-US" sz="2000" dirty="0"/>
          </a:p>
          <a:p>
            <a:pPr marL="285750" indent="-285750">
              <a:buFont typeface="Arial"/>
              <a:buChar char="•"/>
            </a:pPr>
            <a:r>
              <a:rPr lang="en-US" sz="2000" dirty="0"/>
              <a:t>Because intrusion tolerance is not on the regulations, power companies and SCADA system manufacturers are not interested in working on intrusion tolerant solutions</a:t>
            </a:r>
          </a:p>
          <a:p>
            <a:pPr marL="285750" indent="-285750">
              <a:buFont typeface="Arial"/>
              <a:buChar char="•"/>
            </a:pPr>
            <a:endParaRPr lang="en-US" sz="2000" dirty="0"/>
          </a:p>
          <a:p>
            <a:pPr marL="285750" indent="-285750">
              <a:buFont typeface="Arial"/>
              <a:buChar char="•"/>
            </a:pPr>
            <a:r>
              <a:rPr lang="en-US" sz="2000" dirty="0"/>
              <a:t>The first prototype of intrusion tolerant SCADA produced by Siemens was never translated to a product in the field, lacking customer demand and regulatory requirements</a:t>
            </a:r>
          </a:p>
        </p:txBody>
      </p:sp>
    </p:spTree>
    <p:extLst>
      <p:ext uri="{BB962C8B-B14F-4D97-AF65-F5344CB8AC3E}">
        <p14:creationId xmlns:p14="http://schemas.microsoft.com/office/powerpoint/2010/main" val="2334593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477" y="497574"/>
            <a:ext cx="7685739" cy="646331"/>
          </a:xfrm>
          <a:prstGeom prst="rect">
            <a:avLst/>
          </a:prstGeom>
          <a:noFill/>
        </p:spPr>
        <p:txBody>
          <a:bodyPr wrap="square" rtlCol="0">
            <a:spAutoFit/>
          </a:bodyPr>
          <a:lstStyle/>
          <a:p>
            <a:r>
              <a:rPr lang="en-US" sz="3600" dirty="0">
                <a:solidFill>
                  <a:srgbClr val="C00000"/>
                </a:solidFill>
              </a:rPr>
              <a:t>Our goal</a:t>
            </a:r>
          </a:p>
        </p:txBody>
      </p:sp>
      <p:sp>
        <p:nvSpPr>
          <p:cNvPr id="3" name="TextBox 2"/>
          <p:cNvSpPr txBox="1"/>
          <p:nvPr/>
        </p:nvSpPr>
        <p:spPr>
          <a:xfrm>
            <a:off x="2060824" y="1427250"/>
            <a:ext cx="8052350" cy="5016758"/>
          </a:xfrm>
          <a:prstGeom prst="rect">
            <a:avLst/>
          </a:prstGeom>
          <a:noFill/>
        </p:spPr>
        <p:txBody>
          <a:bodyPr wrap="square" rtlCol="0">
            <a:spAutoFit/>
          </a:bodyPr>
          <a:lstStyle/>
          <a:p>
            <a:pPr marL="285750" indent="-285750">
              <a:buFont typeface="Arial"/>
              <a:buChar char="•"/>
            </a:pPr>
            <a:r>
              <a:rPr lang="en-US" sz="2000" dirty="0"/>
              <a:t>Building the first survivable intrusion tolerant open source SCADA system</a:t>
            </a:r>
          </a:p>
          <a:p>
            <a:pPr marL="285750" indent="-285750">
              <a:buFont typeface="Arial"/>
              <a:buChar char="•"/>
            </a:pPr>
            <a:endParaRPr lang="en-US" sz="2000" dirty="0"/>
          </a:p>
          <a:p>
            <a:pPr marL="285750" indent="-285750">
              <a:buFont typeface="Arial"/>
              <a:buChar char="•"/>
            </a:pPr>
            <a:r>
              <a:rPr lang="en-US" sz="2000" dirty="0"/>
              <a:t>Impact on the energy ecosystem:</a:t>
            </a:r>
          </a:p>
          <a:p>
            <a:pPr marL="285750" indent="-285750">
              <a:buFont typeface="Arial"/>
              <a:buChar char="•"/>
            </a:pPr>
            <a:endParaRPr lang="en-US" sz="2000" dirty="0"/>
          </a:p>
          <a:p>
            <a:pPr marL="742950" lvl="1" indent="-285750">
              <a:buFont typeface="Arial"/>
              <a:buChar char="•"/>
            </a:pPr>
            <a:r>
              <a:rPr lang="en-US" sz="2000" dirty="0"/>
              <a:t>Showing to regulators, power companies, and SCADA manufacturers the importance of intrusion tolerance and that the problem is solvable</a:t>
            </a:r>
          </a:p>
          <a:p>
            <a:pPr marL="742950" lvl="1" indent="-285750">
              <a:buFont typeface="Arial"/>
              <a:buChar char="•"/>
            </a:pPr>
            <a:endParaRPr lang="en-US" sz="2000" dirty="0"/>
          </a:p>
          <a:p>
            <a:pPr marL="742950" lvl="1" indent="-285750">
              <a:buFont typeface="Arial"/>
              <a:buChar char="•"/>
            </a:pPr>
            <a:r>
              <a:rPr lang="en-US" sz="2000" dirty="0"/>
              <a:t>Making intrusion tolerant a regulatory requirement</a:t>
            </a:r>
          </a:p>
          <a:p>
            <a:pPr marL="742950" lvl="1" indent="-285750">
              <a:buFont typeface="Arial"/>
              <a:buChar char="•"/>
            </a:pPr>
            <a:endParaRPr lang="en-US" sz="2000" dirty="0"/>
          </a:p>
          <a:p>
            <a:pPr marL="742950" lvl="1" indent="-285750">
              <a:buFont typeface="Arial"/>
              <a:buChar char="•"/>
            </a:pPr>
            <a:r>
              <a:rPr lang="en-US" sz="2000" dirty="0"/>
              <a:t>Showing and teaching SCADA manufacturers how to integrate intrusion tolerance in their own systems via open source</a:t>
            </a:r>
          </a:p>
          <a:p>
            <a:pPr marL="742950" lvl="1" indent="-285750">
              <a:buFont typeface="Arial"/>
              <a:buChar char="•"/>
            </a:pPr>
            <a:endParaRPr lang="en-US" sz="2000" dirty="0"/>
          </a:p>
          <a:p>
            <a:pPr marL="742950" lvl="1" indent="-285750">
              <a:buFont typeface="Arial"/>
              <a:buChar char="•"/>
            </a:pPr>
            <a:r>
              <a:rPr lang="en-US" sz="2000" dirty="0"/>
              <a:t>Involving other researchers so to enlarge the SCADA community and increase the impact that it can have</a:t>
            </a:r>
          </a:p>
        </p:txBody>
      </p:sp>
    </p:spTree>
    <p:extLst>
      <p:ext uri="{BB962C8B-B14F-4D97-AF65-F5344CB8AC3E}">
        <p14:creationId xmlns:p14="http://schemas.microsoft.com/office/powerpoint/2010/main" val="349596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4725" y="4955456"/>
            <a:ext cx="8822550" cy="1902543"/>
          </a:xfrm>
          <a:prstGeom prst="rect">
            <a:avLst/>
          </a:prstGeom>
        </p:spPr>
      </p:pic>
      <p:sp>
        <p:nvSpPr>
          <p:cNvPr id="2" name="Title 1"/>
          <p:cNvSpPr>
            <a:spLocks noGrp="1"/>
          </p:cNvSpPr>
          <p:nvPr>
            <p:ph type="title"/>
          </p:nvPr>
        </p:nvSpPr>
        <p:spPr/>
        <p:txBody>
          <a:bodyPr/>
          <a:lstStyle/>
          <a:p>
            <a:r>
              <a:rPr lang="en-US" dirty="0" smtClean="0">
                <a:solidFill>
                  <a:srgbClr val="C00000"/>
                </a:solidFill>
              </a:rPr>
              <a:t>SCADA in Power Grids (1)</a:t>
            </a:r>
            <a:endParaRPr lang="en-US" dirty="0">
              <a:solidFill>
                <a:srgbClr val="C00000"/>
              </a:solidFill>
            </a:endParaRPr>
          </a:p>
        </p:txBody>
      </p:sp>
      <p:sp>
        <p:nvSpPr>
          <p:cNvPr id="3" name="Content Placeholder 2"/>
          <p:cNvSpPr>
            <a:spLocks noGrp="1"/>
          </p:cNvSpPr>
          <p:nvPr>
            <p:ph idx="1"/>
          </p:nvPr>
        </p:nvSpPr>
        <p:spPr>
          <a:xfrm>
            <a:off x="838200" y="1825625"/>
            <a:ext cx="10515600" cy="4236164"/>
          </a:xfrm>
        </p:spPr>
        <p:txBody>
          <a:bodyPr/>
          <a:lstStyle/>
          <a:p>
            <a:r>
              <a:rPr lang="en-US" dirty="0" smtClean="0"/>
              <a:t>Power grids include generation plants and transmission/distribution substations which are spread across wide areas</a:t>
            </a:r>
          </a:p>
          <a:p>
            <a:pPr lvl="1"/>
            <a:r>
              <a:rPr lang="en-US" b="1" dirty="0" smtClean="0"/>
              <a:t>Electrical Generation Plant</a:t>
            </a:r>
            <a:r>
              <a:rPr lang="en-US" dirty="0" smtClean="0"/>
              <a:t>: generates electrical power to be transmitted across the grid</a:t>
            </a:r>
          </a:p>
          <a:p>
            <a:pPr lvl="1"/>
            <a:r>
              <a:rPr lang="en-US" b="1" dirty="0" smtClean="0"/>
              <a:t>Transmission Substation</a:t>
            </a:r>
            <a:r>
              <a:rPr lang="en-US" dirty="0" smtClean="0"/>
              <a:t>: transforms power for long distance transmission and provides switching between sources/destinations to meet the needs of the grid</a:t>
            </a:r>
          </a:p>
          <a:p>
            <a:pPr lvl="1"/>
            <a:r>
              <a:rPr lang="en-US" b="1" dirty="0" smtClean="0"/>
              <a:t>Distribution Substation</a:t>
            </a:r>
            <a:r>
              <a:rPr lang="en-US" dirty="0" smtClean="0"/>
              <a:t>: receives power from a transmission substation(s) to be distributed on site</a:t>
            </a:r>
            <a:endParaRPr lang="en-US" dirty="0"/>
          </a:p>
        </p:txBody>
      </p:sp>
    </p:spTree>
    <p:extLst>
      <p:ext uri="{BB962C8B-B14F-4D97-AF65-F5344CB8AC3E}">
        <p14:creationId xmlns:p14="http://schemas.microsoft.com/office/powerpoint/2010/main" val="32785167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SCADA in Power Grids </a:t>
            </a:r>
            <a:r>
              <a:rPr lang="en-US" dirty="0" smtClean="0">
                <a:solidFill>
                  <a:srgbClr val="C00000"/>
                </a:solidFill>
              </a:rPr>
              <a:t>(2)</a:t>
            </a:r>
            <a:endParaRPr lang="en-US" dirty="0"/>
          </a:p>
        </p:txBody>
      </p:sp>
      <p:sp>
        <p:nvSpPr>
          <p:cNvPr id="3" name="Content Placeholder 2"/>
          <p:cNvSpPr>
            <a:spLocks noGrp="1"/>
          </p:cNvSpPr>
          <p:nvPr>
            <p:ph idx="1"/>
          </p:nvPr>
        </p:nvSpPr>
        <p:spPr/>
        <p:txBody>
          <a:bodyPr/>
          <a:lstStyle/>
          <a:p>
            <a:r>
              <a:rPr lang="en-US" dirty="0" smtClean="0"/>
              <a:t>SCADA system is used to monitor power substations</a:t>
            </a:r>
          </a:p>
          <a:p>
            <a:r>
              <a:rPr lang="en-US" dirty="0" smtClean="0"/>
              <a:t>RTUs read data from field devices</a:t>
            </a:r>
          </a:p>
          <a:p>
            <a:pPr lvl="1"/>
            <a:r>
              <a:rPr lang="en-US" dirty="0" smtClean="0"/>
              <a:t>Transformers</a:t>
            </a:r>
          </a:p>
          <a:p>
            <a:pPr lvl="1"/>
            <a:r>
              <a:rPr lang="en-US" dirty="0" smtClean="0"/>
              <a:t>Generators</a:t>
            </a:r>
          </a:p>
          <a:p>
            <a:pPr lvl="1"/>
            <a:r>
              <a:rPr lang="en-US" dirty="0" smtClean="0"/>
              <a:t>Switches</a:t>
            </a:r>
          </a:p>
          <a:p>
            <a:pPr lvl="1"/>
            <a:r>
              <a:rPr lang="en-US" dirty="0" smtClean="0"/>
              <a:t>…</a:t>
            </a:r>
          </a:p>
          <a:p>
            <a:r>
              <a:rPr lang="en-US" dirty="0" smtClean="0"/>
              <a:t>Data is processed by the SCADA master and presented to the user through the HMI</a:t>
            </a:r>
          </a:p>
          <a:p>
            <a:r>
              <a:rPr lang="en-US" dirty="0" smtClean="0"/>
              <a:t>If the values read from RTUs exceed predefined safety threshold, alarms are raised by the master </a:t>
            </a:r>
          </a:p>
        </p:txBody>
      </p:sp>
    </p:spTree>
    <p:extLst>
      <p:ext uri="{BB962C8B-B14F-4D97-AF65-F5344CB8AC3E}">
        <p14:creationId xmlns:p14="http://schemas.microsoft.com/office/powerpoint/2010/main" val="3827237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SCADA </a:t>
            </a:r>
            <a:r>
              <a:rPr lang="en-US" dirty="0" smtClean="0">
                <a:solidFill>
                  <a:srgbClr val="C00000"/>
                </a:solidFill>
              </a:rPr>
              <a:t>Systems moving to the Internet</a:t>
            </a:r>
            <a:endParaRPr lang="en-US" dirty="0">
              <a:solidFill>
                <a:srgbClr val="FF0000"/>
              </a:solidFill>
            </a:endParaRPr>
          </a:p>
        </p:txBody>
      </p:sp>
      <p:sp>
        <p:nvSpPr>
          <p:cNvPr id="3" name="Content Placeholder 2"/>
          <p:cNvSpPr>
            <a:spLocks noGrp="1"/>
          </p:cNvSpPr>
          <p:nvPr>
            <p:ph idx="1"/>
          </p:nvPr>
        </p:nvSpPr>
        <p:spPr/>
        <p:txBody>
          <a:bodyPr/>
          <a:lstStyle/>
          <a:p>
            <a:r>
              <a:rPr lang="en-US" dirty="0"/>
              <a:t>Traditional Security Model</a:t>
            </a:r>
          </a:p>
          <a:p>
            <a:pPr lvl="1"/>
            <a:r>
              <a:rPr lang="en-US" dirty="0"/>
              <a:t>Perimeter based</a:t>
            </a:r>
          </a:p>
          <a:p>
            <a:pPr lvl="1"/>
            <a:r>
              <a:rPr lang="en-US" dirty="0"/>
              <a:t>Security through obscurity</a:t>
            </a:r>
          </a:p>
          <a:p>
            <a:pPr lvl="1"/>
            <a:r>
              <a:rPr lang="en-US" dirty="0"/>
              <a:t>Primary/Standby Architecture</a:t>
            </a:r>
          </a:p>
          <a:p>
            <a:r>
              <a:rPr lang="en-US" dirty="0" smtClean="0"/>
              <a:t>SCADA systems originally designed to run on private networks and are not optimized for security</a:t>
            </a:r>
          </a:p>
          <a:p>
            <a:r>
              <a:rPr lang="en-US" dirty="0" smtClean="0"/>
              <a:t>In the past decade, SCADA systems witnessed many changes</a:t>
            </a:r>
          </a:p>
          <a:p>
            <a:pPr lvl="1"/>
            <a:r>
              <a:rPr lang="en-US" dirty="0" smtClean="0"/>
              <a:t>Use of off-the-shelf hardware</a:t>
            </a:r>
          </a:p>
          <a:p>
            <a:pPr lvl="1"/>
            <a:r>
              <a:rPr lang="en-US" dirty="0" smtClean="0"/>
              <a:t>Standardized protocols</a:t>
            </a:r>
          </a:p>
          <a:p>
            <a:pPr lvl="1"/>
            <a:r>
              <a:rPr lang="en-US" dirty="0" smtClean="0"/>
              <a:t>Open networks (e.g. Internet)</a:t>
            </a:r>
            <a:endParaRPr lang="en-US" dirty="0"/>
          </a:p>
        </p:txBody>
      </p:sp>
    </p:spTree>
    <p:extLst>
      <p:ext uri="{BB962C8B-B14F-4D97-AF65-F5344CB8AC3E}">
        <p14:creationId xmlns:p14="http://schemas.microsoft.com/office/powerpoint/2010/main" val="20153462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5-05-02 01.46.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232" y="1223159"/>
            <a:ext cx="5422761" cy="4830109"/>
          </a:xfrm>
          <a:prstGeom prst="rect">
            <a:avLst/>
          </a:prstGeom>
        </p:spPr>
      </p:pic>
      <p:sp>
        <p:nvSpPr>
          <p:cNvPr id="2" name="Title 1"/>
          <p:cNvSpPr>
            <a:spLocks noGrp="1"/>
          </p:cNvSpPr>
          <p:nvPr>
            <p:ph type="title"/>
          </p:nvPr>
        </p:nvSpPr>
        <p:spPr/>
        <p:txBody>
          <a:bodyPr/>
          <a:lstStyle/>
          <a:p>
            <a:r>
              <a:rPr lang="en-US" dirty="0" smtClean="0">
                <a:solidFill>
                  <a:srgbClr val="C00000"/>
                </a:solidFill>
              </a:rPr>
              <a:t>SCADA vulnerabilities</a:t>
            </a:r>
            <a:endParaRPr lang="en-US" dirty="0">
              <a:solidFill>
                <a:srgbClr val="C00000"/>
              </a:solidFill>
            </a:endParaRPr>
          </a:p>
        </p:txBody>
      </p:sp>
      <p:sp>
        <p:nvSpPr>
          <p:cNvPr id="3" name="Content Placeholder 2"/>
          <p:cNvSpPr>
            <a:spLocks noGrp="1"/>
          </p:cNvSpPr>
          <p:nvPr>
            <p:ph idx="1"/>
          </p:nvPr>
        </p:nvSpPr>
        <p:spPr>
          <a:xfrm>
            <a:off x="838200" y="1825625"/>
            <a:ext cx="5646032" cy="4576910"/>
          </a:xfrm>
        </p:spPr>
        <p:txBody>
          <a:bodyPr>
            <a:normAutofit/>
          </a:bodyPr>
          <a:lstStyle/>
          <a:p>
            <a:r>
              <a:rPr lang="en-US" dirty="0" smtClean="0"/>
              <a:t>Attacks exploiting software vulnerabilities</a:t>
            </a:r>
            <a:endParaRPr lang="en-US" dirty="0"/>
          </a:p>
          <a:p>
            <a:pPr lvl="1"/>
            <a:r>
              <a:rPr lang="en-US" dirty="0" err="1"/>
              <a:t>Stuxnet</a:t>
            </a:r>
            <a:endParaRPr lang="en-US" dirty="0"/>
          </a:p>
          <a:p>
            <a:pPr lvl="1"/>
            <a:r>
              <a:rPr lang="en-US" dirty="0"/>
              <a:t>Project SHINE</a:t>
            </a:r>
          </a:p>
          <a:p>
            <a:pPr lvl="1"/>
            <a:r>
              <a:rPr lang="en-US" dirty="0" smtClean="0"/>
              <a:t>Attacks involving foreign governments</a:t>
            </a:r>
            <a:endParaRPr lang="en-US" dirty="0"/>
          </a:p>
          <a:p>
            <a:endParaRPr lang="en-US" dirty="0" smtClean="0"/>
          </a:p>
          <a:p>
            <a:r>
              <a:rPr lang="en-US" dirty="0"/>
              <a:t>Current solutions are ineffective against malicious intrusions</a:t>
            </a:r>
          </a:p>
          <a:p>
            <a:endParaRPr lang="en-US" dirty="0" smtClean="0"/>
          </a:p>
          <a:p>
            <a:pPr marL="0" indent="0">
              <a:buNone/>
            </a:pPr>
            <a:endParaRPr lang="en-US" dirty="0" smtClean="0"/>
          </a:p>
          <a:p>
            <a:pPr lvl="1"/>
            <a:endParaRPr lang="en-US" dirty="0"/>
          </a:p>
        </p:txBody>
      </p:sp>
    </p:spTree>
    <p:extLst>
      <p:ext uri="{BB962C8B-B14F-4D97-AF65-F5344CB8AC3E}">
        <p14:creationId xmlns:p14="http://schemas.microsoft.com/office/powerpoint/2010/main" val="11801589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89"/>
            <a:ext cx="10515600" cy="1325563"/>
          </a:xfrm>
        </p:spPr>
        <p:txBody>
          <a:bodyPr/>
          <a:lstStyle/>
          <a:p>
            <a:r>
              <a:rPr lang="en-US" dirty="0" smtClean="0">
                <a:solidFill>
                  <a:srgbClr val="C00000"/>
                </a:solidFill>
              </a:rPr>
              <a:t>What is Intrusion Tolerance?</a:t>
            </a:r>
            <a:endParaRPr lang="en-US" dirty="0">
              <a:solidFill>
                <a:srgbClr val="C00000"/>
              </a:solidFill>
            </a:endParaRPr>
          </a:p>
        </p:txBody>
      </p:sp>
      <p:sp>
        <p:nvSpPr>
          <p:cNvPr id="3" name="Content Placeholder 2"/>
          <p:cNvSpPr>
            <a:spLocks noGrp="1"/>
          </p:cNvSpPr>
          <p:nvPr>
            <p:ph idx="1"/>
          </p:nvPr>
        </p:nvSpPr>
        <p:spPr>
          <a:xfrm>
            <a:off x="838200" y="1398752"/>
            <a:ext cx="10515600" cy="5045591"/>
          </a:xfrm>
        </p:spPr>
        <p:txBody>
          <a:bodyPr>
            <a:normAutofit/>
          </a:bodyPr>
          <a:lstStyle/>
          <a:p>
            <a:r>
              <a:rPr lang="en-US" sz="2400" b="1" dirty="0" smtClean="0"/>
              <a:t>Intrusion Tolerance</a:t>
            </a:r>
            <a:r>
              <a:rPr lang="en-US" sz="2400" dirty="0" smtClean="0"/>
              <a:t>: Executing correct operations even if a part of the system is controlled by an adversary</a:t>
            </a:r>
          </a:p>
          <a:p>
            <a:pPr lvl="1"/>
            <a:r>
              <a:rPr lang="en-US" sz="2000" dirty="0" smtClean="0"/>
              <a:t>Safety: all correct replicas maintain consistent state</a:t>
            </a:r>
          </a:p>
          <a:p>
            <a:pPr lvl="1"/>
            <a:r>
              <a:rPr lang="en-US" sz="2000" dirty="0" err="1" smtClean="0"/>
              <a:t>Liveness</a:t>
            </a:r>
            <a:r>
              <a:rPr lang="en-US" sz="2000" dirty="0" smtClean="0"/>
              <a:t>: eventual progress</a:t>
            </a:r>
          </a:p>
          <a:p>
            <a:r>
              <a:rPr lang="en-US" sz="2400" dirty="0" smtClean="0"/>
              <a:t>There are many algorithms in literature that provide byzantine fault tolerant replication, until less than one third of the system is compromised</a:t>
            </a:r>
          </a:p>
          <a:p>
            <a:pPr lvl="1"/>
            <a:r>
              <a:rPr lang="en-US" dirty="0" smtClean="0"/>
              <a:t>BFT</a:t>
            </a:r>
          </a:p>
          <a:p>
            <a:pPr lvl="1"/>
            <a:r>
              <a:rPr lang="en-US" dirty="0" smtClean="0"/>
              <a:t>Zyzzyva</a:t>
            </a:r>
          </a:p>
          <a:p>
            <a:pPr lvl="1"/>
            <a:r>
              <a:rPr lang="en-US" dirty="0" smtClean="0"/>
              <a:t>Prime</a:t>
            </a:r>
          </a:p>
          <a:p>
            <a:pPr lvl="1"/>
            <a:r>
              <a:rPr lang="en-US" dirty="0" smtClean="0"/>
              <a:t>Aardvark</a:t>
            </a:r>
          </a:p>
          <a:p>
            <a:pPr lvl="1"/>
            <a:r>
              <a:rPr lang="en-US" dirty="0" smtClean="0"/>
              <a:t>…</a:t>
            </a:r>
          </a:p>
        </p:txBody>
      </p:sp>
      <p:pic>
        <p:nvPicPr>
          <p:cNvPr id="6" name="Picture 2" descr="http://i.gyazo.com/7d222347dab985dd8e00f1f6825c24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199" y="4034971"/>
            <a:ext cx="8008025" cy="240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828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Prime: Byzantine Replication with Performance Guarantees Under Attack</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First BFT protocols to provide performance guarantees while under attack</a:t>
            </a:r>
          </a:p>
          <a:p>
            <a:r>
              <a:rPr lang="en-US" dirty="0" smtClean="0"/>
              <a:t>Limits the power of a malicious leader to achieve bounded delay performance guarantee</a:t>
            </a:r>
          </a:p>
        </p:txBody>
      </p:sp>
      <p:pic>
        <p:nvPicPr>
          <p:cNvPr id="1028" name="Picture 4" descr="http://i.gyazo.com/8760e2ecb0c53ff378e6967f616a02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2" y="3856152"/>
            <a:ext cx="11167383" cy="278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0421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1683</TotalTime>
  <Words>1491</Words>
  <Application>Microsoft Macintosh PowerPoint</Application>
  <PresentationFormat>Custom</PresentationFormat>
  <Paragraphs>251</Paragraphs>
  <Slides>32</Slides>
  <Notes>16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Toward Open Source Intrusion Tolerant SCADA </vt:lpstr>
      <vt:lpstr>Outline</vt:lpstr>
      <vt:lpstr>What is SCADA?</vt:lpstr>
      <vt:lpstr>SCADA in Power Grids (1)</vt:lpstr>
      <vt:lpstr>SCADA in Power Grids (2)</vt:lpstr>
      <vt:lpstr>SCADA Systems moving to the Internet</vt:lpstr>
      <vt:lpstr>SCADA vulnerabilities</vt:lpstr>
      <vt:lpstr>What is Intrusion Tolerance?</vt:lpstr>
      <vt:lpstr>Prime: Byzantine Replication with Performance Guarantees Under Attack</vt:lpstr>
      <vt:lpstr>Defense across space and time</vt:lpstr>
      <vt:lpstr>PowerPoint Presentation</vt:lpstr>
      <vt:lpstr>Intrusion tolerant SCADA</vt:lpstr>
      <vt:lpstr>Our Goals</vt:lpstr>
      <vt:lpstr>PvBrowser</vt:lpstr>
      <vt:lpstr>PvBrowser (Modifications)</vt:lpstr>
      <vt:lpstr>PvBrowser (Modifications)</vt:lpstr>
      <vt:lpstr>PvBrowser (Modifications)</vt:lpstr>
      <vt:lpstr>PvBrowser (Modifications)</vt:lpstr>
      <vt:lpstr>PvBrowser (Modifications)</vt:lpstr>
      <vt:lpstr>Modbus</vt:lpstr>
      <vt:lpstr>Modbus Example</vt:lpstr>
      <vt:lpstr>Our Architecture</vt:lpstr>
      <vt:lpstr>RTU Emulator</vt:lpstr>
      <vt:lpstr>RTU Emulator Example</vt:lpstr>
      <vt:lpstr>PowerPoint Presentation</vt:lpstr>
      <vt:lpstr>Future Directions</vt:lpstr>
      <vt:lpstr>Future Directions</vt:lpstr>
      <vt:lpstr>Future Directions</vt:lpstr>
      <vt:lpstr>Special Thanks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Intrusion Tolerant Open Source SCADA</dc:title>
  <dc:subject/>
  <dc:creator/>
  <cp:keywords/>
  <dc:description/>
  <cp:lastModifiedBy>Marco</cp:lastModifiedBy>
  <cp:revision>116</cp:revision>
  <dcterms:created xsi:type="dcterms:W3CDTF">2015-04-27T18:47:15Z</dcterms:created>
  <dcterms:modified xsi:type="dcterms:W3CDTF">2015-05-07T16:44:53Z</dcterms:modified>
  <cp:category/>
</cp:coreProperties>
</file>