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omments/comment1.xml" ContentType="application/vnd.openxmlformats-officedocument.presentationml.comments+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4373" r:id="rId1"/>
  </p:sldMasterIdLst>
  <p:notesMasterIdLst>
    <p:notesMasterId r:id="rId25"/>
  </p:notesMasterIdLst>
  <p:sldIdLst>
    <p:sldId id="256" r:id="rId2"/>
    <p:sldId id="257" r:id="rId3"/>
    <p:sldId id="258" r:id="rId4"/>
    <p:sldId id="259" r:id="rId5"/>
    <p:sldId id="290" r:id="rId6"/>
    <p:sldId id="260" r:id="rId7"/>
    <p:sldId id="261" r:id="rId8"/>
    <p:sldId id="272" r:id="rId9"/>
    <p:sldId id="263" r:id="rId10"/>
    <p:sldId id="264" r:id="rId11"/>
    <p:sldId id="265" r:id="rId12"/>
    <p:sldId id="291" r:id="rId13"/>
    <p:sldId id="266" r:id="rId14"/>
    <p:sldId id="267" r:id="rId15"/>
    <p:sldId id="268" r:id="rId16"/>
    <p:sldId id="283" r:id="rId17"/>
    <p:sldId id="284" r:id="rId18"/>
    <p:sldId id="285" r:id="rId19"/>
    <p:sldId id="286" r:id="rId20"/>
    <p:sldId id="287" r:id="rId21"/>
    <p:sldId id="288" r:id="rId22"/>
    <p:sldId id="289" r:id="rId23"/>
    <p:sldId id="292" r:id="rId24"/>
  </p:sldIdLst>
  <p:sldSz cx="9144000" cy="5143500" type="screen16x9"/>
  <p:notesSz cx="6858000" cy="9144000"/>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en Glickman" initials="" lastIdx="2" clrIdx="0"/>
  <p:cmAuthor id="1" name="rujuta Deshpande" initials="" lastIdx="1" clrIdx="1"/>
  <p:cmAuthor id="2" name="Amy Babay" initials="" lastIdx="0" clrIdx="2"/>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C513"/>
    <a:srgbClr val="FFE73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90651C3A-4460-11DB-9652-00E08161165F}">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1815" autoAdjust="0"/>
  </p:normalViewPr>
  <p:slideViewPr>
    <p:cSldViewPr snapToGrid="0" snapToObjects="1">
      <p:cViewPr varScale="1">
        <p:scale>
          <a:sx n="91" d="100"/>
          <a:sy n="91" d="100"/>
        </p:scale>
        <p:origin x="-1032" y="-96"/>
      </p:cViewPr>
      <p:guideLst>
        <p:guide orient="horz" pos="162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notesMaster" Target="notesMasters/notesMaster1.xml"/><Relationship Id="rId26" Type="http://schemas.openxmlformats.org/officeDocument/2006/relationships/printerSettings" Target="printerSettings/printerSettings1.bin"/><Relationship Id="rId27" Type="http://schemas.openxmlformats.org/officeDocument/2006/relationships/commentAuthors" Target="commentAuthors.xml"/><Relationship Id="rId28" Type="http://schemas.openxmlformats.org/officeDocument/2006/relationships/presProps" Target="presProps.xml"/><Relationship Id="rId29" Type="http://schemas.openxmlformats.org/officeDocument/2006/relationships/viewProps" Target="viewProps.xml"/><Relationship Id="rId30" Type="http://schemas.openxmlformats.org/officeDocument/2006/relationships/theme" Target="theme/theme1.xml"/><Relationship Id="rId3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5-05-01T17:36:42.344" idx="1">
    <p:pos x="10" y="10"/>
    <p:text/>
  </p:cm>
</p:cmLst>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2A5DF1B-0585-7C4E-9E3F-297A44935D2D}" type="doc">
      <dgm:prSet loTypeId="urn:microsoft.com/office/officeart/2005/8/layout/process1" loCatId="" qsTypeId="urn:microsoft.com/office/officeart/2005/8/quickstyle/simple4" qsCatId="simple" csTypeId="urn:microsoft.com/office/officeart/2005/8/colors/accent1_2" csCatId="accent1" phldr="1"/>
      <dgm:spPr/>
    </dgm:pt>
    <dgm:pt modelId="{07C5C21A-0425-B84A-BA4F-28D09C68FBE5}">
      <dgm:prSet phldrT="[Text]"/>
      <dgm:spPr/>
      <dgm:t>
        <a:bodyPr/>
        <a:lstStyle/>
        <a:p>
          <a:r>
            <a:rPr lang="en-US" dirty="0" smtClean="0"/>
            <a:t>NF_IP_PRE_ROUTING</a:t>
          </a:r>
          <a:endParaRPr lang="en-US" dirty="0"/>
        </a:p>
      </dgm:t>
    </dgm:pt>
    <dgm:pt modelId="{FC32B575-E1CC-9647-9B5A-0883DD9A520C}" type="parTrans" cxnId="{B4610F45-2917-C948-ADF2-6F226C5E55F6}">
      <dgm:prSet/>
      <dgm:spPr/>
      <dgm:t>
        <a:bodyPr/>
        <a:lstStyle/>
        <a:p>
          <a:endParaRPr lang="en-US"/>
        </a:p>
      </dgm:t>
    </dgm:pt>
    <dgm:pt modelId="{C7256458-EA7F-8E41-A650-5C1C0AAD3639}" type="sibTrans" cxnId="{B4610F45-2917-C948-ADF2-6F226C5E55F6}">
      <dgm:prSet/>
      <dgm:spPr/>
      <dgm:t>
        <a:bodyPr/>
        <a:lstStyle/>
        <a:p>
          <a:endParaRPr lang="en-US"/>
        </a:p>
      </dgm:t>
    </dgm:pt>
    <dgm:pt modelId="{A051B9E4-5FE7-394A-BAA6-BFABABB23261}">
      <dgm:prSet phldrT="[Text]"/>
      <dgm:spPr/>
      <dgm:t>
        <a:bodyPr/>
        <a:lstStyle/>
        <a:p>
          <a:r>
            <a:rPr lang="en-US" dirty="0" smtClean="0"/>
            <a:t>ROUTE</a:t>
          </a:r>
          <a:endParaRPr lang="en-US" dirty="0"/>
        </a:p>
      </dgm:t>
    </dgm:pt>
    <dgm:pt modelId="{4B4E50D5-6F09-7B48-8FD0-D90736C53588}" type="parTrans" cxnId="{80B0956F-F16C-AE45-BD22-82CA58EF2E51}">
      <dgm:prSet/>
      <dgm:spPr/>
      <dgm:t>
        <a:bodyPr/>
        <a:lstStyle/>
        <a:p>
          <a:endParaRPr lang="en-US"/>
        </a:p>
      </dgm:t>
    </dgm:pt>
    <dgm:pt modelId="{C604BFA3-69B8-034D-904A-2EE4A4783853}" type="sibTrans" cxnId="{80B0956F-F16C-AE45-BD22-82CA58EF2E51}">
      <dgm:prSet/>
      <dgm:spPr/>
      <dgm:t>
        <a:bodyPr/>
        <a:lstStyle/>
        <a:p>
          <a:endParaRPr lang="en-US"/>
        </a:p>
      </dgm:t>
    </dgm:pt>
    <dgm:pt modelId="{32FE0256-DC28-BB40-BD06-4ACB4036F9D6}">
      <dgm:prSet phldrT="[Text]"/>
      <dgm:spPr/>
      <dgm:t>
        <a:bodyPr/>
        <a:lstStyle/>
        <a:p>
          <a:r>
            <a:rPr lang="en-US" dirty="0" smtClean="0"/>
            <a:t>NF_IP_FORWARD</a:t>
          </a:r>
          <a:endParaRPr lang="en-US" dirty="0"/>
        </a:p>
      </dgm:t>
    </dgm:pt>
    <dgm:pt modelId="{86A2D2C3-A5C1-7045-B9B1-B76E9A3433BF}" type="parTrans" cxnId="{8679D056-65AD-F246-BBB5-9D31352C1450}">
      <dgm:prSet/>
      <dgm:spPr/>
      <dgm:t>
        <a:bodyPr/>
        <a:lstStyle/>
        <a:p>
          <a:endParaRPr lang="en-US"/>
        </a:p>
      </dgm:t>
    </dgm:pt>
    <dgm:pt modelId="{055C5DD5-0357-514D-9A79-79F0546CFE16}" type="sibTrans" cxnId="{8679D056-65AD-F246-BBB5-9D31352C1450}">
      <dgm:prSet/>
      <dgm:spPr/>
      <dgm:t>
        <a:bodyPr/>
        <a:lstStyle/>
        <a:p>
          <a:endParaRPr lang="en-US"/>
        </a:p>
      </dgm:t>
    </dgm:pt>
    <dgm:pt modelId="{545A5E57-FE9E-9D42-AFC7-2B6BD94DE46F}">
      <dgm:prSet phldrT="[Text]"/>
      <dgm:spPr/>
      <dgm:t>
        <a:bodyPr/>
        <a:lstStyle/>
        <a:p>
          <a:r>
            <a:rPr lang="en-US" smtClean="0"/>
            <a:t>NF_IP_POST</a:t>
          </a:r>
          <a:endParaRPr lang="en-US" dirty="0"/>
        </a:p>
      </dgm:t>
    </dgm:pt>
    <dgm:pt modelId="{37D6228B-D8A2-1540-92F2-2AB4963B9C45}" type="parTrans" cxnId="{9FFDE97A-2E05-F645-992E-F4B4E0D345C8}">
      <dgm:prSet/>
      <dgm:spPr/>
      <dgm:t>
        <a:bodyPr/>
        <a:lstStyle/>
        <a:p>
          <a:endParaRPr lang="en-US"/>
        </a:p>
      </dgm:t>
    </dgm:pt>
    <dgm:pt modelId="{C527CED3-8EE9-8F46-9947-342245449101}" type="sibTrans" cxnId="{9FFDE97A-2E05-F645-992E-F4B4E0D345C8}">
      <dgm:prSet/>
      <dgm:spPr/>
      <dgm:t>
        <a:bodyPr/>
        <a:lstStyle/>
        <a:p>
          <a:endParaRPr lang="en-US"/>
        </a:p>
      </dgm:t>
    </dgm:pt>
    <dgm:pt modelId="{9F31A83C-C04B-4D47-83E8-9D61E56E71C2}" type="pres">
      <dgm:prSet presAssocID="{42A5DF1B-0585-7C4E-9E3F-297A44935D2D}" presName="Name0" presStyleCnt="0">
        <dgm:presLayoutVars>
          <dgm:dir/>
          <dgm:resizeHandles val="exact"/>
        </dgm:presLayoutVars>
      </dgm:prSet>
      <dgm:spPr/>
    </dgm:pt>
    <dgm:pt modelId="{2C96B92D-0CA1-4A4E-9E97-FF173DA22774}" type="pres">
      <dgm:prSet presAssocID="{07C5C21A-0425-B84A-BA4F-28D09C68FBE5}" presName="node" presStyleLbl="node1" presStyleIdx="0" presStyleCnt="4" custLinFactNeighborY="-87986">
        <dgm:presLayoutVars>
          <dgm:bulletEnabled val="1"/>
        </dgm:presLayoutVars>
      </dgm:prSet>
      <dgm:spPr/>
      <dgm:t>
        <a:bodyPr/>
        <a:lstStyle/>
        <a:p>
          <a:endParaRPr lang="en-US"/>
        </a:p>
      </dgm:t>
    </dgm:pt>
    <dgm:pt modelId="{8EC81EC5-37FE-F749-A0DE-58B4F185FFE3}" type="pres">
      <dgm:prSet presAssocID="{C7256458-EA7F-8E41-A650-5C1C0AAD3639}" presName="sibTrans" presStyleLbl="sibTrans2D1" presStyleIdx="0" presStyleCnt="3"/>
      <dgm:spPr/>
      <dgm:t>
        <a:bodyPr/>
        <a:lstStyle/>
        <a:p>
          <a:endParaRPr lang="en-US"/>
        </a:p>
      </dgm:t>
    </dgm:pt>
    <dgm:pt modelId="{B84BB3C6-6BC4-CE46-8EC1-E0F5A439FA65}" type="pres">
      <dgm:prSet presAssocID="{C7256458-EA7F-8E41-A650-5C1C0AAD3639}" presName="connectorText" presStyleLbl="sibTrans2D1" presStyleIdx="0" presStyleCnt="3"/>
      <dgm:spPr/>
      <dgm:t>
        <a:bodyPr/>
        <a:lstStyle/>
        <a:p>
          <a:endParaRPr lang="en-US"/>
        </a:p>
      </dgm:t>
    </dgm:pt>
    <dgm:pt modelId="{0694653D-F83D-AC4C-921F-3831F3B44701}" type="pres">
      <dgm:prSet presAssocID="{A051B9E4-5FE7-394A-BAA6-BFABABB23261}" presName="node" presStyleLbl="node1" presStyleIdx="1" presStyleCnt="4" custLinFactNeighborY="-87986">
        <dgm:presLayoutVars>
          <dgm:bulletEnabled val="1"/>
        </dgm:presLayoutVars>
      </dgm:prSet>
      <dgm:spPr/>
      <dgm:t>
        <a:bodyPr/>
        <a:lstStyle/>
        <a:p>
          <a:endParaRPr lang="en-US"/>
        </a:p>
      </dgm:t>
    </dgm:pt>
    <dgm:pt modelId="{13FB6F6F-C51C-9347-A17A-774BFC900381}" type="pres">
      <dgm:prSet presAssocID="{C604BFA3-69B8-034D-904A-2EE4A4783853}" presName="sibTrans" presStyleLbl="sibTrans2D1" presStyleIdx="1" presStyleCnt="3"/>
      <dgm:spPr/>
      <dgm:t>
        <a:bodyPr/>
        <a:lstStyle/>
        <a:p>
          <a:endParaRPr lang="en-US"/>
        </a:p>
      </dgm:t>
    </dgm:pt>
    <dgm:pt modelId="{89DFCBD1-CCE9-4F46-BF87-90536047B5E2}" type="pres">
      <dgm:prSet presAssocID="{C604BFA3-69B8-034D-904A-2EE4A4783853}" presName="connectorText" presStyleLbl="sibTrans2D1" presStyleIdx="1" presStyleCnt="3"/>
      <dgm:spPr/>
      <dgm:t>
        <a:bodyPr/>
        <a:lstStyle/>
        <a:p>
          <a:endParaRPr lang="en-US"/>
        </a:p>
      </dgm:t>
    </dgm:pt>
    <dgm:pt modelId="{FA19DE03-614D-C141-8B62-DF22068CB955}" type="pres">
      <dgm:prSet presAssocID="{32FE0256-DC28-BB40-BD06-4ACB4036F9D6}" presName="node" presStyleLbl="node1" presStyleIdx="2" presStyleCnt="4" custLinFactNeighborY="-87986">
        <dgm:presLayoutVars>
          <dgm:bulletEnabled val="1"/>
        </dgm:presLayoutVars>
      </dgm:prSet>
      <dgm:spPr/>
      <dgm:t>
        <a:bodyPr/>
        <a:lstStyle/>
        <a:p>
          <a:endParaRPr lang="en-US"/>
        </a:p>
      </dgm:t>
    </dgm:pt>
    <dgm:pt modelId="{472E8FDF-06B1-F24A-BB8D-65E0A027180A}" type="pres">
      <dgm:prSet presAssocID="{055C5DD5-0357-514D-9A79-79F0546CFE16}" presName="sibTrans" presStyleLbl="sibTrans2D1" presStyleIdx="2" presStyleCnt="3"/>
      <dgm:spPr/>
      <dgm:t>
        <a:bodyPr/>
        <a:lstStyle/>
        <a:p>
          <a:endParaRPr lang="en-US"/>
        </a:p>
      </dgm:t>
    </dgm:pt>
    <dgm:pt modelId="{8AE0DBDF-0A6C-A641-BBEA-207BC9F38419}" type="pres">
      <dgm:prSet presAssocID="{055C5DD5-0357-514D-9A79-79F0546CFE16}" presName="connectorText" presStyleLbl="sibTrans2D1" presStyleIdx="2" presStyleCnt="3"/>
      <dgm:spPr/>
      <dgm:t>
        <a:bodyPr/>
        <a:lstStyle/>
        <a:p>
          <a:endParaRPr lang="en-US"/>
        </a:p>
      </dgm:t>
    </dgm:pt>
    <dgm:pt modelId="{07E7620A-33CF-6C40-B2D5-A7C999AC2A2A}" type="pres">
      <dgm:prSet presAssocID="{545A5E57-FE9E-9D42-AFC7-2B6BD94DE46F}" presName="node" presStyleLbl="node1" presStyleIdx="3" presStyleCnt="4" custLinFactNeighborY="-87986">
        <dgm:presLayoutVars>
          <dgm:bulletEnabled val="1"/>
        </dgm:presLayoutVars>
      </dgm:prSet>
      <dgm:spPr/>
      <dgm:t>
        <a:bodyPr/>
        <a:lstStyle/>
        <a:p>
          <a:endParaRPr lang="en-US"/>
        </a:p>
      </dgm:t>
    </dgm:pt>
  </dgm:ptLst>
  <dgm:cxnLst>
    <dgm:cxn modelId="{7442A6D2-F9F4-DA48-BB0F-F8BA2236174D}" type="presOf" srcId="{C604BFA3-69B8-034D-904A-2EE4A4783853}" destId="{13FB6F6F-C51C-9347-A17A-774BFC900381}" srcOrd="0" destOrd="0" presId="urn:microsoft.com/office/officeart/2005/8/layout/process1"/>
    <dgm:cxn modelId="{8679D056-65AD-F246-BBB5-9D31352C1450}" srcId="{42A5DF1B-0585-7C4E-9E3F-297A44935D2D}" destId="{32FE0256-DC28-BB40-BD06-4ACB4036F9D6}" srcOrd="2" destOrd="0" parTransId="{86A2D2C3-A5C1-7045-B9B1-B76E9A3433BF}" sibTransId="{055C5DD5-0357-514D-9A79-79F0546CFE16}"/>
    <dgm:cxn modelId="{619AB6CF-CAD0-5D45-AC61-56FBE6719D8B}" type="presOf" srcId="{C7256458-EA7F-8E41-A650-5C1C0AAD3639}" destId="{B84BB3C6-6BC4-CE46-8EC1-E0F5A439FA65}" srcOrd="1" destOrd="0" presId="urn:microsoft.com/office/officeart/2005/8/layout/process1"/>
    <dgm:cxn modelId="{B4610F45-2917-C948-ADF2-6F226C5E55F6}" srcId="{42A5DF1B-0585-7C4E-9E3F-297A44935D2D}" destId="{07C5C21A-0425-B84A-BA4F-28D09C68FBE5}" srcOrd="0" destOrd="0" parTransId="{FC32B575-E1CC-9647-9B5A-0883DD9A520C}" sibTransId="{C7256458-EA7F-8E41-A650-5C1C0AAD3639}"/>
    <dgm:cxn modelId="{80B0956F-F16C-AE45-BD22-82CA58EF2E51}" srcId="{42A5DF1B-0585-7C4E-9E3F-297A44935D2D}" destId="{A051B9E4-5FE7-394A-BAA6-BFABABB23261}" srcOrd="1" destOrd="0" parTransId="{4B4E50D5-6F09-7B48-8FD0-D90736C53588}" sibTransId="{C604BFA3-69B8-034D-904A-2EE4A4783853}"/>
    <dgm:cxn modelId="{BC4FBAD3-7EE3-3F43-A8F3-96F1012C8C53}" type="presOf" srcId="{055C5DD5-0357-514D-9A79-79F0546CFE16}" destId="{8AE0DBDF-0A6C-A641-BBEA-207BC9F38419}" srcOrd="1" destOrd="0" presId="urn:microsoft.com/office/officeart/2005/8/layout/process1"/>
    <dgm:cxn modelId="{F1CC492C-73A3-A641-814E-D981FBA7BD8A}" type="presOf" srcId="{545A5E57-FE9E-9D42-AFC7-2B6BD94DE46F}" destId="{07E7620A-33CF-6C40-B2D5-A7C999AC2A2A}" srcOrd="0" destOrd="0" presId="urn:microsoft.com/office/officeart/2005/8/layout/process1"/>
    <dgm:cxn modelId="{9FFDE97A-2E05-F645-992E-F4B4E0D345C8}" srcId="{42A5DF1B-0585-7C4E-9E3F-297A44935D2D}" destId="{545A5E57-FE9E-9D42-AFC7-2B6BD94DE46F}" srcOrd="3" destOrd="0" parTransId="{37D6228B-D8A2-1540-92F2-2AB4963B9C45}" sibTransId="{C527CED3-8EE9-8F46-9947-342245449101}"/>
    <dgm:cxn modelId="{29612CBD-5CB6-0F4E-AEEA-DB16ECCBF097}" type="presOf" srcId="{A051B9E4-5FE7-394A-BAA6-BFABABB23261}" destId="{0694653D-F83D-AC4C-921F-3831F3B44701}" srcOrd="0" destOrd="0" presId="urn:microsoft.com/office/officeart/2005/8/layout/process1"/>
    <dgm:cxn modelId="{D8A5B8F6-66DC-A244-8EF0-31D5143E2802}" type="presOf" srcId="{055C5DD5-0357-514D-9A79-79F0546CFE16}" destId="{472E8FDF-06B1-F24A-BB8D-65E0A027180A}" srcOrd="0" destOrd="0" presId="urn:microsoft.com/office/officeart/2005/8/layout/process1"/>
    <dgm:cxn modelId="{03AA0490-42E8-8E45-9D7D-0A370BA721CC}" type="presOf" srcId="{42A5DF1B-0585-7C4E-9E3F-297A44935D2D}" destId="{9F31A83C-C04B-4D47-83E8-9D61E56E71C2}" srcOrd="0" destOrd="0" presId="urn:microsoft.com/office/officeart/2005/8/layout/process1"/>
    <dgm:cxn modelId="{33495CAA-D6AE-DE44-BBC2-BB0052C9E7C0}" type="presOf" srcId="{C604BFA3-69B8-034D-904A-2EE4A4783853}" destId="{89DFCBD1-CCE9-4F46-BF87-90536047B5E2}" srcOrd="1" destOrd="0" presId="urn:microsoft.com/office/officeart/2005/8/layout/process1"/>
    <dgm:cxn modelId="{B857BA47-3DC9-0046-BA6F-EFBFB3B259B5}" type="presOf" srcId="{32FE0256-DC28-BB40-BD06-4ACB4036F9D6}" destId="{FA19DE03-614D-C141-8B62-DF22068CB955}" srcOrd="0" destOrd="0" presId="urn:microsoft.com/office/officeart/2005/8/layout/process1"/>
    <dgm:cxn modelId="{A48C05F2-2E41-7D48-819B-F7FCE223D841}" type="presOf" srcId="{C7256458-EA7F-8E41-A650-5C1C0AAD3639}" destId="{8EC81EC5-37FE-F749-A0DE-58B4F185FFE3}" srcOrd="0" destOrd="0" presId="urn:microsoft.com/office/officeart/2005/8/layout/process1"/>
    <dgm:cxn modelId="{AE5FF3E5-9896-4E49-B668-8B4AC06FF181}" type="presOf" srcId="{07C5C21A-0425-B84A-BA4F-28D09C68FBE5}" destId="{2C96B92D-0CA1-4A4E-9E97-FF173DA22774}" srcOrd="0" destOrd="0" presId="urn:microsoft.com/office/officeart/2005/8/layout/process1"/>
    <dgm:cxn modelId="{D8A46355-86BD-7F4F-A195-DADFB619BA2A}" type="presParOf" srcId="{9F31A83C-C04B-4D47-83E8-9D61E56E71C2}" destId="{2C96B92D-0CA1-4A4E-9E97-FF173DA22774}" srcOrd="0" destOrd="0" presId="urn:microsoft.com/office/officeart/2005/8/layout/process1"/>
    <dgm:cxn modelId="{8B3A75FB-AFFF-604D-B3A0-7E256DE3F581}" type="presParOf" srcId="{9F31A83C-C04B-4D47-83E8-9D61E56E71C2}" destId="{8EC81EC5-37FE-F749-A0DE-58B4F185FFE3}" srcOrd="1" destOrd="0" presId="urn:microsoft.com/office/officeart/2005/8/layout/process1"/>
    <dgm:cxn modelId="{8C24695D-AF0A-E847-96D3-0A9D67C593A5}" type="presParOf" srcId="{8EC81EC5-37FE-F749-A0DE-58B4F185FFE3}" destId="{B84BB3C6-6BC4-CE46-8EC1-E0F5A439FA65}" srcOrd="0" destOrd="0" presId="urn:microsoft.com/office/officeart/2005/8/layout/process1"/>
    <dgm:cxn modelId="{8B08BDE7-C40F-0040-9E2C-DD83551448DE}" type="presParOf" srcId="{9F31A83C-C04B-4D47-83E8-9D61E56E71C2}" destId="{0694653D-F83D-AC4C-921F-3831F3B44701}" srcOrd="2" destOrd="0" presId="urn:microsoft.com/office/officeart/2005/8/layout/process1"/>
    <dgm:cxn modelId="{2D8DEF89-5674-C44F-97F4-2217AF8DE393}" type="presParOf" srcId="{9F31A83C-C04B-4D47-83E8-9D61E56E71C2}" destId="{13FB6F6F-C51C-9347-A17A-774BFC900381}" srcOrd="3" destOrd="0" presId="urn:microsoft.com/office/officeart/2005/8/layout/process1"/>
    <dgm:cxn modelId="{89625DB4-1E85-704E-AE9A-C44164901A9E}" type="presParOf" srcId="{13FB6F6F-C51C-9347-A17A-774BFC900381}" destId="{89DFCBD1-CCE9-4F46-BF87-90536047B5E2}" srcOrd="0" destOrd="0" presId="urn:microsoft.com/office/officeart/2005/8/layout/process1"/>
    <dgm:cxn modelId="{D70FBC0C-09AC-5A4F-AE1A-26F830F9781A}" type="presParOf" srcId="{9F31A83C-C04B-4D47-83E8-9D61E56E71C2}" destId="{FA19DE03-614D-C141-8B62-DF22068CB955}" srcOrd="4" destOrd="0" presId="urn:microsoft.com/office/officeart/2005/8/layout/process1"/>
    <dgm:cxn modelId="{3ECD11B2-062C-EF46-8814-859F628BEEBD}" type="presParOf" srcId="{9F31A83C-C04B-4D47-83E8-9D61E56E71C2}" destId="{472E8FDF-06B1-F24A-BB8D-65E0A027180A}" srcOrd="5" destOrd="0" presId="urn:microsoft.com/office/officeart/2005/8/layout/process1"/>
    <dgm:cxn modelId="{3AEA8D67-B45D-3A47-A67E-7AD0C596486B}" type="presParOf" srcId="{472E8FDF-06B1-F24A-BB8D-65E0A027180A}" destId="{8AE0DBDF-0A6C-A641-BBEA-207BC9F38419}" srcOrd="0" destOrd="0" presId="urn:microsoft.com/office/officeart/2005/8/layout/process1"/>
    <dgm:cxn modelId="{B72AC695-D438-8943-9C1D-7D285434ACF5}" type="presParOf" srcId="{9F31A83C-C04B-4D47-83E8-9D61E56E71C2}" destId="{07E7620A-33CF-6C40-B2D5-A7C999AC2A2A}" srcOrd="6"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7BB2871-438E-4A4B-9222-FAD3842B0856}" type="doc">
      <dgm:prSet loTypeId="urn:microsoft.com/office/officeart/2005/8/layout/process1" loCatId="" qsTypeId="urn:microsoft.com/office/officeart/2005/8/quickstyle/simple4" qsCatId="simple" csTypeId="urn:microsoft.com/office/officeart/2005/8/colors/accent1_2" csCatId="accent1" phldr="1"/>
      <dgm:spPr/>
    </dgm:pt>
    <dgm:pt modelId="{BE8CCA52-4DAF-EE45-818F-5471ABE5E89D}">
      <dgm:prSet phldrT="[Text]"/>
      <dgm:spPr/>
      <dgm:t>
        <a:bodyPr/>
        <a:lstStyle/>
        <a:p>
          <a:r>
            <a:rPr lang="en-US" dirty="0" smtClean="0"/>
            <a:t>NF_IP_LOCAL</a:t>
          </a:r>
          <a:endParaRPr lang="en-US" dirty="0"/>
        </a:p>
      </dgm:t>
    </dgm:pt>
    <dgm:pt modelId="{4099B5FC-2384-B447-A85A-6896ABC48BEB}" type="parTrans" cxnId="{5974670E-5337-5F4E-9B85-5DAF843C853A}">
      <dgm:prSet/>
      <dgm:spPr/>
      <dgm:t>
        <a:bodyPr/>
        <a:lstStyle/>
        <a:p>
          <a:endParaRPr lang="en-US"/>
        </a:p>
      </dgm:t>
    </dgm:pt>
    <dgm:pt modelId="{8248B10F-5457-014E-9385-CFF33D8B5B9F}" type="sibTrans" cxnId="{5974670E-5337-5F4E-9B85-5DAF843C853A}">
      <dgm:prSet/>
      <dgm:spPr/>
      <dgm:t>
        <a:bodyPr/>
        <a:lstStyle/>
        <a:p>
          <a:endParaRPr lang="en-US"/>
        </a:p>
      </dgm:t>
    </dgm:pt>
    <dgm:pt modelId="{66876195-FE34-7840-92F6-7C64BA76894E}" type="pres">
      <dgm:prSet presAssocID="{57BB2871-438E-4A4B-9222-FAD3842B0856}" presName="Name0" presStyleCnt="0">
        <dgm:presLayoutVars>
          <dgm:dir/>
          <dgm:resizeHandles val="exact"/>
        </dgm:presLayoutVars>
      </dgm:prSet>
      <dgm:spPr/>
    </dgm:pt>
    <dgm:pt modelId="{BE45ECC3-64B2-8B41-9581-3C784A210596}" type="pres">
      <dgm:prSet presAssocID="{BE8CCA52-4DAF-EE45-818F-5471ABE5E89D}" presName="node" presStyleLbl="node1" presStyleIdx="0" presStyleCnt="1">
        <dgm:presLayoutVars>
          <dgm:bulletEnabled val="1"/>
        </dgm:presLayoutVars>
      </dgm:prSet>
      <dgm:spPr/>
      <dgm:t>
        <a:bodyPr/>
        <a:lstStyle/>
        <a:p>
          <a:endParaRPr lang="en-US"/>
        </a:p>
      </dgm:t>
    </dgm:pt>
  </dgm:ptLst>
  <dgm:cxnLst>
    <dgm:cxn modelId="{14D962AC-7DDE-F145-B036-27F412F069E4}" type="presOf" srcId="{BE8CCA52-4DAF-EE45-818F-5471ABE5E89D}" destId="{BE45ECC3-64B2-8B41-9581-3C784A210596}" srcOrd="0" destOrd="0" presId="urn:microsoft.com/office/officeart/2005/8/layout/process1"/>
    <dgm:cxn modelId="{5974670E-5337-5F4E-9B85-5DAF843C853A}" srcId="{57BB2871-438E-4A4B-9222-FAD3842B0856}" destId="{BE8CCA52-4DAF-EE45-818F-5471ABE5E89D}" srcOrd="0" destOrd="0" parTransId="{4099B5FC-2384-B447-A85A-6896ABC48BEB}" sibTransId="{8248B10F-5457-014E-9385-CFF33D8B5B9F}"/>
    <dgm:cxn modelId="{B328AA60-9C90-F54D-BE9A-29F1D6B468C1}" type="presOf" srcId="{57BB2871-438E-4A4B-9222-FAD3842B0856}" destId="{66876195-FE34-7840-92F6-7C64BA76894E}" srcOrd="0" destOrd="0" presId="urn:microsoft.com/office/officeart/2005/8/layout/process1"/>
    <dgm:cxn modelId="{4A47808C-223D-8449-BE73-01D4720B2B74}" type="presParOf" srcId="{66876195-FE34-7840-92F6-7C64BA76894E}" destId="{BE45ECC3-64B2-8B41-9581-3C784A210596}" srcOrd="0" destOrd="0" presId="urn:microsoft.com/office/officeart/2005/8/layout/process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9D20F84-B5BD-1546-8353-D72B45475523}" type="doc">
      <dgm:prSet loTypeId="urn:microsoft.com/office/officeart/2005/8/layout/process2" loCatId="" qsTypeId="urn:microsoft.com/office/officeart/2005/8/quickstyle/simple4" qsCatId="simple" csTypeId="urn:microsoft.com/office/officeart/2005/8/colors/accent1_2" csCatId="accent1" phldr="1"/>
      <dgm:spPr/>
      <dgm:t>
        <a:bodyPr/>
        <a:lstStyle/>
        <a:p>
          <a:endParaRPr lang="en-US"/>
        </a:p>
      </dgm:t>
    </dgm:pt>
    <dgm:pt modelId="{06539A28-F292-7949-A340-9DD134FAEEBD}">
      <dgm:prSet phldrT="[Text]"/>
      <dgm:spPr/>
      <dgm:t>
        <a:bodyPr/>
        <a:lstStyle/>
        <a:p>
          <a:r>
            <a:rPr lang="en-US" dirty="0" smtClean="0"/>
            <a:t>ROUTE</a:t>
          </a:r>
          <a:endParaRPr lang="en-US" dirty="0"/>
        </a:p>
      </dgm:t>
    </dgm:pt>
    <dgm:pt modelId="{EDB08053-1982-7D4C-B3DC-E360E84991DB}" type="parTrans" cxnId="{80E6703C-2AC2-8348-89F8-81CD40D9A451}">
      <dgm:prSet/>
      <dgm:spPr/>
      <dgm:t>
        <a:bodyPr/>
        <a:lstStyle/>
        <a:p>
          <a:endParaRPr lang="en-US"/>
        </a:p>
      </dgm:t>
    </dgm:pt>
    <dgm:pt modelId="{3AE89ADD-C725-5347-B419-8D36949D881D}" type="sibTrans" cxnId="{80E6703C-2AC2-8348-89F8-81CD40D9A451}">
      <dgm:prSet/>
      <dgm:spPr/>
      <dgm:t>
        <a:bodyPr/>
        <a:lstStyle/>
        <a:p>
          <a:endParaRPr lang="en-US"/>
        </a:p>
      </dgm:t>
    </dgm:pt>
    <dgm:pt modelId="{D9565F82-9A30-9A4D-ADF1-65575C1F6D01}">
      <dgm:prSet phldrT="[Text]"/>
      <dgm:spPr/>
      <dgm:t>
        <a:bodyPr/>
        <a:lstStyle/>
        <a:p>
          <a:r>
            <a:rPr lang="en-US" dirty="0" smtClean="0"/>
            <a:t>NF_IP_LOCAL_OUT</a:t>
          </a:r>
          <a:endParaRPr lang="en-US" dirty="0"/>
        </a:p>
      </dgm:t>
    </dgm:pt>
    <dgm:pt modelId="{CBD405D5-D93C-C845-99C4-4CEB1D578B31}" type="parTrans" cxnId="{13618E3C-25B4-BD46-A476-9EC5E94DFFC1}">
      <dgm:prSet/>
      <dgm:spPr/>
      <dgm:t>
        <a:bodyPr/>
        <a:lstStyle/>
        <a:p>
          <a:endParaRPr lang="en-US"/>
        </a:p>
      </dgm:t>
    </dgm:pt>
    <dgm:pt modelId="{07E3DF38-E88D-664B-8CBC-648932B3A801}" type="sibTrans" cxnId="{13618E3C-25B4-BD46-A476-9EC5E94DFFC1}">
      <dgm:prSet/>
      <dgm:spPr/>
      <dgm:t>
        <a:bodyPr/>
        <a:lstStyle/>
        <a:p>
          <a:endParaRPr lang="en-US"/>
        </a:p>
      </dgm:t>
    </dgm:pt>
    <dgm:pt modelId="{BE880591-D51A-A94C-9D92-4DC73A9356E2}" type="pres">
      <dgm:prSet presAssocID="{39D20F84-B5BD-1546-8353-D72B45475523}" presName="linearFlow" presStyleCnt="0">
        <dgm:presLayoutVars>
          <dgm:resizeHandles val="exact"/>
        </dgm:presLayoutVars>
      </dgm:prSet>
      <dgm:spPr/>
      <dgm:t>
        <a:bodyPr/>
        <a:lstStyle/>
        <a:p>
          <a:endParaRPr lang="en-US"/>
        </a:p>
      </dgm:t>
    </dgm:pt>
    <dgm:pt modelId="{BB76A176-6151-FF49-843D-713B2D82469F}" type="pres">
      <dgm:prSet presAssocID="{06539A28-F292-7949-A340-9DD134FAEEBD}" presName="node" presStyleLbl="node1" presStyleIdx="0" presStyleCnt="2" custScaleX="18071" custScaleY="12125" custLinFactNeighborX="36213" custLinFactNeighborY="13709">
        <dgm:presLayoutVars>
          <dgm:bulletEnabled val="1"/>
        </dgm:presLayoutVars>
      </dgm:prSet>
      <dgm:spPr/>
      <dgm:t>
        <a:bodyPr/>
        <a:lstStyle/>
        <a:p>
          <a:endParaRPr lang="en-US"/>
        </a:p>
      </dgm:t>
    </dgm:pt>
    <dgm:pt modelId="{917DF12C-DD94-004C-9FCA-C8DB6E0F8478}" type="pres">
      <dgm:prSet presAssocID="{3AE89ADD-C725-5347-B419-8D36949D881D}" presName="sibTrans" presStyleLbl="sibTrans2D1" presStyleIdx="0" presStyleCnt="1" custAng="10430414" custScaleX="95492" custScaleY="17563" custLinFactNeighborX="9380" custLinFactNeighborY="1515"/>
      <dgm:spPr/>
      <dgm:t>
        <a:bodyPr/>
        <a:lstStyle/>
        <a:p>
          <a:endParaRPr lang="en-US"/>
        </a:p>
      </dgm:t>
    </dgm:pt>
    <dgm:pt modelId="{E037BE07-835C-7240-BD53-AA698493BCBC}" type="pres">
      <dgm:prSet presAssocID="{3AE89ADD-C725-5347-B419-8D36949D881D}" presName="connectorText" presStyleLbl="sibTrans2D1" presStyleIdx="0" presStyleCnt="1"/>
      <dgm:spPr/>
      <dgm:t>
        <a:bodyPr/>
        <a:lstStyle/>
        <a:p>
          <a:endParaRPr lang="en-US"/>
        </a:p>
      </dgm:t>
    </dgm:pt>
    <dgm:pt modelId="{D7D34F82-62D1-E747-BEE4-BB70878DADF8}" type="pres">
      <dgm:prSet presAssocID="{D9565F82-9A30-9A4D-ADF1-65575C1F6D01}" presName="node" presStyleLbl="node1" presStyleIdx="1" presStyleCnt="2" custAng="0" custScaleX="20161" custScaleY="10139" custLinFactNeighborX="34706" custLinFactNeighborY="2559">
        <dgm:presLayoutVars>
          <dgm:bulletEnabled val="1"/>
        </dgm:presLayoutVars>
      </dgm:prSet>
      <dgm:spPr/>
      <dgm:t>
        <a:bodyPr/>
        <a:lstStyle/>
        <a:p>
          <a:endParaRPr lang="en-US"/>
        </a:p>
      </dgm:t>
    </dgm:pt>
  </dgm:ptLst>
  <dgm:cxnLst>
    <dgm:cxn modelId="{4B43FD99-AEB5-C042-99AC-336ACC8402F7}" type="presOf" srcId="{3AE89ADD-C725-5347-B419-8D36949D881D}" destId="{917DF12C-DD94-004C-9FCA-C8DB6E0F8478}" srcOrd="0" destOrd="0" presId="urn:microsoft.com/office/officeart/2005/8/layout/process2"/>
    <dgm:cxn modelId="{1F1F8004-06AA-EC47-AE80-D1F24D721942}" type="presOf" srcId="{D9565F82-9A30-9A4D-ADF1-65575C1F6D01}" destId="{D7D34F82-62D1-E747-BEE4-BB70878DADF8}" srcOrd="0" destOrd="0" presId="urn:microsoft.com/office/officeart/2005/8/layout/process2"/>
    <dgm:cxn modelId="{13618E3C-25B4-BD46-A476-9EC5E94DFFC1}" srcId="{39D20F84-B5BD-1546-8353-D72B45475523}" destId="{D9565F82-9A30-9A4D-ADF1-65575C1F6D01}" srcOrd="1" destOrd="0" parTransId="{CBD405D5-D93C-C845-99C4-4CEB1D578B31}" sibTransId="{07E3DF38-E88D-664B-8CBC-648932B3A801}"/>
    <dgm:cxn modelId="{80E6703C-2AC2-8348-89F8-81CD40D9A451}" srcId="{39D20F84-B5BD-1546-8353-D72B45475523}" destId="{06539A28-F292-7949-A340-9DD134FAEEBD}" srcOrd="0" destOrd="0" parTransId="{EDB08053-1982-7D4C-B3DC-E360E84991DB}" sibTransId="{3AE89ADD-C725-5347-B419-8D36949D881D}"/>
    <dgm:cxn modelId="{75B9668C-CFA5-0F47-AF39-2565F7218493}" type="presOf" srcId="{06539A28-F292-7949-A340-9DD134FAEEBD}" destId="{BB76A176-6151-FF49-843D-713B2D82469F}" srcOrd="0" destOrd="0" presId="urn:microsoft.com/office/officeart/2005/8/layout/process2"/>
    <dgm:cxn modelId="{F4E2888C-3D3D-374A-98A0-ABD32F4ACDE5}" type="presOf" srcId="{3AE89ADD-C725-5347-B419-8D36949D881D}" destId="{E037BE07-835C-7240-BD53-AA698493BCBC}" srcOrd="1" destOrd="0" presId="urn:microsoft.com/office/officeart/2005/8/layout/process2"/>
    <dgm:cxn modelId="{B1A254A6-9928-FB41-A363-5DA7F0EB51ED}" type="presOf" srcId="{39D20F84-B5BD-1546-8353-D72B45475523}" destId="{BE880591-D51A-A94C-9D92-4DC73A9356E2}" srcOrd="0" destOrd="0" presId="urn:microsoft.com/office/officeart/2005/8/layout/process2"/>
    <dgm:cxn modelId="{87753913-6BE0-EC42-927A-58E7569D1011}" type="presParOf" srcId="{BE880591-D51A-A94C-9D92-4DC73A9356E2}" destId="{BB76A176-6151-FF49-843D-713B2D82469F}" srcOrd="0" destOrd="0" presId="urn:microsoft.com/office/officeart/2005/8/layout/process2"/>
    <dgm:cxn modelId="{5ABA89BC-1DE0-3949-AD62-15A5CF3D9BBF}" type="presParOf" srcId="{BE880591-D51A-A94C-9D92-4DC73A9356E2}" destId="{917DF12C-DD94-004C-9FCA-C8DB6E0F8478}" srcOrd="1" destOrd="0" presId="urn:microsoft.com/office/officeart/2005/8/layout/process2"/>
    <dgm:cxn modelId="{1AB646CA-A9D1-2447-81A5-D8421C131C4D}" type="presParOf" srcId="{917DF12C-DD94-004C-9FCA-C8DB6E0F8478}" destId="{E037BE07-835C-7240-BD53-AA698493BCBC}" srcOrd="0" destOrd="0" presId="urn:microsoft.com/office/officeart/2005/8/layout/process2"/>
    <dgm:cxn modelId="{6590B60A-899A-A54D-91E8-474E6C4B0C1C}" type="presParOf" srcId="{BE880591-D51A-A94C-9D92-4DC73A9356E2}" destId="{D7D34F82-62D1-E747-BEE4-BB70878DADF8}" srcOrd="2" destOrd="0" presId="urn:microsoft.com/office/officeart/2005/8/layout/process2"/>
  </dgm:cxnLst>
  <dgm:bg/>
  <dgm:whole/>
  <dgm:extLst>
    <a:ext uri="http://schemas.microsoft.com/office/drawing/2008/diagram">
      <dsp:dataModelExt xmlns:dsp="http://schemas.microsoft.com/office/drawing/2008/diagram" relId="rId1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C96B92D-0CA1-4A4E-9E97-FF173DA22774}">
      <dsp:nvSpPr>
        <dsp:cNvPr id="0" name=""/>
        <dsp:cNvSpPr/>
      </dsp:nvSpPr>
      <dsp:spPr>
        <a:xfrm>
          <a:off x="2981" y="1288484"/>
          <a:ext cx="1303599" cy="782159"/>
        </a:xfrm>
        <a:prstGeom prst="roundRect">
          <a:avLst>
            <a:gd name="adj" fmla="val 10000"/>
          </a:avLst>
        </a:prstGeom>
        <a:gradFill rotWithShape="0">
          <a:gsLst>
            <a:gs pos="0">
              <a:schemeClr val="accent1">
                <a:hueOff val="0"/>
                <a:satOff val="0"/>
                <a:lumOff val="0"/>
                <a:alphaOff val="0"/>
                <a:tint val="83000"/>
                <a:shade val="100000"/>
                <a:alpha val="100000"/>
                <a:hueMod val="100000"/>
                <a:satMod val="220000"/>
                <a:lumMod val="90000"/>
              </a:schemeClr>
            </a:gs>
            <a:gs pos="76000">
              <a:schemeClr val="accent1">
                <a:hueOff val="0"/>
                <a:satOff val="0"/>
                <a:lumOff val="0"/>
                <a:alphaOff val="0"/>
                <a:shade val="100000"/>
              </a:schemeClr>
            </a:gs>
            <a:gs pos="100000">
              <a:schemeClr val="accent1">
                <a:hueOff val="0"/>
                <a:satOff val="0"/>
                <a:lumOff val="0"/>
                <a:alphaOff val="0"/>
                <a:shade val="93000"/>
                <a:alpha val="100000"/>
                <a:satMod val="100000"/>
                <a:lumMod val="93000"/>
              </a:schemeClr>
            </a:gs>
          </a:gsLst>
          <a:path path="circle">
            <a:fillToRect l="15000" t="15000" r="100000" b="100000"/>
          </a:path>
        </a:gradFill>
        <a:ln>
          <a:noFill/>
        </a:ln>
        <a:effectLst>
          <a:outerShdw blurRad="381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en-US" sz="900" kern="1200" dirty="0" smtClean="0"/>
            <a:t>NF_IP_PRE_ROUTING</a:t>
          </a:r>
          <a:endParaRPr lang="en-US" sz="900" kern="1200" dirty="0"/>
        </a:p>
      </dsp:txBody>
      <dsp:txXfrm>
        <a:off x="25890" y="1311393"/>
        <a:ext cx="1257781" cy="736341"/>
      </dsp:txXfrm>
    </dsp:sp>
    <dsp:sp modelId="{8EC81EC5-37FE-F749-A0DE-58B4F185FFE3}">
      <dsp:nvSpPr>
        <dsp:cNvPr id="0" name=""/>
        <dsp:cNvSpPr/>
      </dsp:nvSpPr>
      <dsp:spPr>
        <a:xfrm>
          <a:off x="1436941" y="1517918"/>
          <a:ext cx="276363" cy="323292"/>
        </a:xfrm>
        <a:prstGeom prst="rightArrow">
          <a:avLst>
            <a:gd name="adj1" fmla="val 60000"/>
            <a:gd name="adj2" fmla="val 50000"/>
          </a:avLst>
        </a:prstGeom>
        <a:gradFill rotWithShape="0">
          <a:gsLst>
            <a:gs pos="0">
              <a:schemeClr val="accent1">
                <a:tint val="60000"/>
                <a:hueOff val="0"/>
                <a:satOff val="0"/>
                <a:lumOff val="0"/>
                <a:alphaOff val="0"/>
                <a:tint val="83000"/>
                <a:shade val="100000"/>
                <a:alpha val="100000"/>
                <a:hueMod val="100000"/>
                <a:satMod val="220000"/>
                <a:lumMod val="90000"/>
              </a:schemeClr>
            </a:gs>
            <a:gs pos="76000">
              <a:schemeClr val="accent1">
                <a:tint val="60000"/>
                <a:hueOff val="0"/>
                <a:satOff val="0"/>
                <a:lumOff val="0"/>
                <a:alphaOff val="0"/>
                <a:shade val="100000"/>
              </a:schemeClr>
            </a:gs>
            <a:gs pos="100000">
              <a:schemeClr val="accent1">
                <a:tint val="60000"/>
                <a:hueOff val="0"/>
                <a:satOff val="0"/>
                <a:lumOff val="0"/>
                <a:alphaOff val="0"/>
                <a:shade val="93000"/>
                <a:alpha val="100000"/>
                <a:satMod val="100000"/>
                <a:lumMod val="93000"/>
              </a:schemeClr>
            </a:gs>
          </a:gsLst>
          <a:path path="circle">
            <a:fillToRect l="15000" t="15000" r="100000" b="100000"/>
          </a:path>
        </a:gradFill>
        <a:ln>
          <a:noFill/>
        </a:ln>
        <a:effectLst>
          <a:outerShdw blurRad="381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dsp:txBody>
      <dsp:txXfrm>
        <a:off x="1436941" y="1582576"/>
        <a:ext cx="193454" cy="193976"/>
      </dsp:txXfrm>
    </dsp:sp>
    <dsp:sp modelId="{0694653D-F83D-AC4C-921F-3831F3B44701}">
      <dsp:nvSpPr>
        <dsp:cNvPr id="0" name=""/>
        <dsp:cNvSpPr/>
      </dsp:nvSpPr>
      <dsp:spPr>
        <a:xfrm>
          <a:off x="1828020" y="1288484"/>
          <a:ext cx="1303599" cy="782159"/>
        </a:xfrm>
        <a:prstGeom prst="roundRect">
          <a:avLst>
            <a:gd name="adj" fmla="val 10000"/>
          </a:avLst>
        </a:prstGeom>
        <a:gradFill rotWithShape="0">
          <a:gsLst>
            <a:gs pos="0">
              <a:schemeClr val="accent1">
                <a:hueOff val="0"/>
                <a:satOff val="0"/>
                <a:lumOff val="0"/>
                <a:alphaOff val="0"/>
                <a:tint val="83000"/>
                <a:shade val="100000"/>
                <a:alpha val="100000"/>
                <a:hueMod val="100000"/>
                <a:satMod val="220000"/>
                <a:lumMod val="90000"/>
              </a:schemeClr>
            </a:gs>
            <a:gs pos="76000">
              <a:schemeClr val="accent1">
                <a:hueOff val="0"/>
                <a:satOff val="0"/>
                <a:lumOff val="0"/>
                <a:alphaOff val="0"/>
                <a:shade val="100000"/>
              </a:schemeClr>
            </a:gs>
            <a:gs pos="100000">
              <a:schemeClr val="accent1">
                <a:hueOff val="0"/>
                <a:satOff val="0"/>
                <a:lumOff val="0"/>
                <a:alphaOff val="0"/>
                <a:shade val="93000"/>
                <a:alpha val="100000"/>
                <a:satMod val="100000"/>
                <a:lumMod val="93000"/>
              </a:schemeClr>
            </a:gs>
          </a:gsLst>
          <a:path path="circle">
            <a:fillToRect l="15000" t="15000" r="100000" b="100000"/>
          </a:path>
        </a:gradFill>
        <a:ln>
          <a:noFill/>
        </a:ln>
        <a:effectLst>
          <a:outerShdw blurRad="381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en-US" sz="900" kern="1200" dirty="0" smtClean="0"/>
            <a:t>ROUTE</a:t>
          </a:r>
          <a:endParaRPr lang="en-US" sz="900" kern="1200" dirty="0"/>
        </a:p>
      </dsp:txBody>
      <dsp:txXfrm>
        <a:off x="1850929" y="1311393"/>
        <a:ext cx="1257781" cy="736341"/>
      </dsp:txXfrm>
    </dsp:sp>
    <dsp:sp modelId="{13FB6F6F-C51C-9347-A17A-774BFC900381}">
      <dsp:nvSpPr>
        <dsp:cNvPr id="0" name=""/>
        <dsp:cNvSpPr/>
      </dsp:nvSpPr>
      <dsp:spPr>
        <a:xfrm>
          <a:off x="3261980" y="1517918"/>
          <a:ext cx="276363" cy="323292"/>
        </a:xfrm>
        <a:prstGeom prst="rightArrow">
          <a:avLst>
            <a:gd name="adj1" fmla="val 60000"/>
            <a:gd name="adj2" fmla="val 50000"/>
          </a:avLst>
        </a:prstGeom>
        <a:gradFill rotWithShape="0">
          <a:gsLst>
            <a:gs pos="0">
              <a:schemeClr val="accent1">
                <a:tint val="60000"/>
                <a:hueOff val="0"/>
                <a:satOff val="0"/>
                <a:lumOff val="0"/>
                <a:alphaOff val="0"/>
                <a:tint val="83000"/>
                <a:shade val="100000"/>
                <a:alpha val="100000"/>
                <a:hueMod val="100000"/>
                <a:satMod val="220000"/>
                <a:lumMod val="90000"/>
              </a:schemeClr>
            </a:gs>
            <a:gs pos="76000">
              <a:schemeClr val="accent1">
                <a:tint val="60000"/>
                <a:hueOff val="0"/>
                <a:satOff val="0"/>
                <a:lumOff val="0"/>
                <a:alphaOff val="0"/>
                <a:shade val="100000"/>
              </a:schemeClr>
            </a:gs>
            <a:gs pos="100000">
              <a:schemeClr val="accent1">
                <a:tint val="60000"/>
                <a:hueOff val="0"/>
                <a:satOff val="0"/>
                <a:lumOff val="0"/>
                <a:alphaOff val="0"/>
                <a:shade val="93000"/>
                <a:alpha val="100000"/>
                <a:satMod val="100000"/>
                <a:lumMod val="93000"/>
              </a:schemeClr>
            </a:gs>
          </a:gsLst>
          <a:path path="circle">
            <a:fillToRect l="15000" t="15000" r="100000" b="100000"/>
          </a:path>
        </a:gradFill>
        <a:ln>
          <a:noFill/>
        </a:ln>
        <a:effectLst>
          <a:outerShdw blurRad="381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dsp:txBody>
      <dsp:txXfrm>
        <a:off x="3261980" y="1582576"/>
        <a:ext cx="193454" cy="193976"/>
      </dsp:txXfrm>
    </dsp:sp>
    <dsp:sp modelId="{FA19DE03-614D-C141-8B62-DF22068CB955}">
      <dsp:nvSpPr>
        <dsp:cNvPr id="0" name=""/>
        <dsp:cNvSpPr/>
      </dsp:nvSpPr>
      <dsp:spPr>
        <a:xfrm>
          <a:off x="3653060" y="1288484"/>
          <a:ext cx="1303599" cy="782159"/>
        </a:xfrm>
        <a:prstGeom prst="roundRect">
          <a:avLst>
            <a:gd name="adj" fmla="val 10000"/>
          </a:avLst>
        </a:prstGeom>
        <a:gradFill rotWithShape="0">
          <a:gsLst>
            <a:gs pos="0">
              <a:schemeClr val="accent1">
                <a:hueOff val="0"/>
                <a:satOff val="0"/>
                <a:lumOff val="0"/>
                <a:alphaOff val="0"/>
                <a:tint val="83000"/>
                <a:shade val="100000"/>
                <a:alpha val="100000"/>
                <a:hueMod val="100000"/>
                <a:satMod val="220000"/>
                <a:lumMod val="90000"/>
              </a:schemeClr>
            </a:gs>
            <a:gs pos="76000">
              <a:schemeClr val="accent1">
                <a:hueOff val="0"/>
                <a:satOff val="0"/>
                <a:lumOff val="0"/>
                <a:alphaOff val="0"/>
                <a:shade val="100000"/>
              </a:schemeClr>
            </a:gs>
            <a:gs pos="100000">
              <a:schemeClr val="accent1">
                <a:hueOff val="0"/>
                <a:satOff val="0"/>
                <a:lumOff val="0"/>
                <a:alphaOff val="0"/>
                <a:shade val="93000"/>
                <a:alpha val="100000"/>
                <a:satMod val="100000"/>
                <a:lumMod val="93000"/>
              </a:schemeClr>
            </a:gs>
          </a:gsLst>
          <a:path path="circle">
            <a:fillToRect l="15000" t="15000" r="100000" b="100000"/>
          </a:path>
        </a:gradFill>
        <a:ln>
          <a:noFill/>
        </a:ln>
        <a:effectLst>
          <a:outerShdw blurRad="381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en-US" sz="900" kern="1200" dirty="0" smtClean="0"/>
            <a:t>NF_IP_FORWARD</a:t>
          </a:r>
          <a:endParaRPr lang="en-US" sz="900" kern="1200" dirty="0"/>
        </a:p>
      </dsp:txBody>
      <dsp:txXfrm>
        <a:off x="3675969" y="1311393"/>
        <a:ext cx="1257781" cy="736341"/>
      </dsp:txXfrm>
    </dsp:sp>
    <dsp:sp modelId="{472E8FDF-06B1-F24A-BB8D-65E0A027180A}">
      <dsp:nvSpPr>
        <dsp:cNvPr id="0" name=""/>
        <dsp:cNvSpPr/>
      </dsp:nvSpPr>
      <dsp:spPr>
        <a:xfrm>
          <a:off x="5087019" y="1517918"/>
          <a:ext cx="276363" cy="323292"/>
        </a:xfrm>
        <a:prstGeom prst="rightArrow">
          <a:avLst>
            <a:gd name="adj1" fmla="val 60000"/>
            <a:gd name="adj2" fmla="val 50000"/>
          </a:avLst>
        </a:prstGeom>
        <a:gradFill rotWithShape="0">
          <a:gsLst>
            <a:gs pos="0">
              <a:schemeClr val="accent1">
                <a:tint val="60000"/>
                <a:hueOff val="0"/>
                <a:satOff val="0"/>
                <a:lumOff val="0"/>
                <a:alphaOff val="0"/>
                <a:tint val="83000"/>
                <a:shade val="100000"/>
                <a:alpha val="100000"/>
                <a:hueMod val="100000"/>
                <a:satMod val="220000"/>
                <a:lumMod val="90000"/>
              </a:schemeClr>
            </a:gs>
            <a:gs pos="76000">
              <a:schemeClr val="accent1">
                <a:tint val="60000"/>
                <a:hueOff val="0"/>
                <a:satOff val="0"/>
                <a:lumOff val="0"/>
                <a:alphaOff val="0"/>
                <a:shade val="100000"/>
              </a:schemeClr>
            </a:gs>
            <a:gs pos="100000">
              <a:schemeClr val="accent1">
                <a:tint val="60000"/>
                <a:hueOff val="0"/>
                <a:satOff val="0"/>
                <a:lumOff val="0"/>
                <a:alphaOff val="0"/>
                <a:shade val="93000"/>
                <a:alpha val="100000"/>
                <a:satMod val="100000"/>
                <a:lumMod val="93000"/>
              </a:schemeClr>
            </a:gs>
          </a:gsLst>
          <a:path path="circle">
            <a:fillToRect l="15000" t="15000" r="100000" b="100000"/>
          </a:path>
        </a:gradFill>
        <a:ln>
          <a:noFill/>
        </a:ln>
        <a:effectLst>
          <a:outerShdw blurRad="381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dsp:txBody>
      <dsp:txXfrm>
        <a:off x="5087019" y="1582576"/>
        <a:ext cx="193454" cy="193976"/>
      </dsp:txXfrm>
    </dsp:sp>
    <dsp:sp modelId="{07E7620A-33CF-6C40-B2D5-A7C999AC2A2A}">
      <dsp:nvSpPr>
        <dsp:cNvPr id="0" name=""/>
        <dsp:cNvSpPr/>
      </dsp:nvSpPr>
      <dsp:spPr>
        <a:xfrm>
          <a:off x="5478099" y="1288484"/>
          <a:ext cx="1303599" cy="782159"/>
        </a:xfrm>
        <a:prstGeom prst="roundRect">
          <a:avLst>
            <a:gd name="adj" fmla="val 10000"/>
          </a:avLst>
        </a:prstGeom>
        <a:gradFill rotWithShape="0">
          <a:gsLst>
            <a:gs pos="0">
              <a:schemeClr val="accent1">
                <a:hueOff val="0"/>
                <a:satOff val="0"/>
                <a:lumOff val="0"/>
                <a:alphaOff val="0"/>
                <a:tint val="83000"/>
                <a:shade val="100000"/>
                <a:alpha val="100000"/>
                <a:hueMod val="100000"/>
                <a:satMod val="220000"/>
                <a:lumMod val="90000"/>
              </a:schemeClr>
            </a:gs>
            <a:gs pos="76000">
              <a:schemeClr val="accent1">
                <a:hueOff val="0"/>
                <a:satOff val="0"/>
                <a:lumOff val="0"/>
                <a:alphaOff val="0"/>
                <a:shade val="100000"/>
              </a:schemeClr>
            </a:gs>
            <a:gs pos="100000">
              <a:schemeClr val="accent1">
                <a:hueOff val="0"/>
                <a:satOff val="0"/>
                <a:lumOff val="0"/>
                <a:alphaOff val="0"/>
                <a:shade val="93000"/>
                <a:alpha val="100000"/>
                <a:satMod val="100000"/>
                <a:lumMod val="93000"/>
              </a:schemeClr>
            </a:gs>
          </a:gsLst>
          <a:path path="circle">
            <a:fillToRect l="15000" t="15000" r="100000" b="100000"/>
          </a:path>
        </a:gradFill>
        <a:ln>
          <a:noFill/>
        </a:ln>
        <a:effectLst>
          <a:outerShdw blurRad="381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en-US" sz="900" kern="1200" smtClean="0"/>
            <a:t>NF_IP_POST</a:t>
          </a:r>
          <a:endParaRPr lang="en-US" sz="900" kern="1200" dirty="0"/>
        </a:p>
      </dsp:txBody>
      <dsp:txXfrm>
        <a:off x="5501008" y="1311393"/>
        <a:ext cx="1257781" cy="73634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E45ECC3-64B2-8B41-9581-3C784A210596}">
      <dsp:nvSpPr>
        <dsp:cNvPr id="0" name=""/>
        <dsp:cNvSpPr/>
      </dsp:nvSpPr>
      <dsp:spPr>
        <a:xfrm>
          <a:off x="675" y="0"/>
          <a:ext cx="1382659" cy="771455"/>
        </a:xfrm>
        <a:prstGeom prst="roundRect">
          <a:avLst>
            <a:gd name="adj" fmla="val 10000"/>
          </a:avLst>
        </a:prstGeom>
        <a:gradFill rotWithShape="0">
          <a:gsLst>
            <a:gs pos="0">
              <a:schemeClr val="accent1">
                <a:hueOff val="0"/>
                <a:satOff val="0"/>
                <a:lumOff val="0"/>
                <a:alphaOff val="0"/>
                <a:tint val="83000"/>
                <a:shade val="100000"/>
                <a:alpha val="100000"/>
                <a:hueMod val="100000"/>
                <a:satMod val="220000"/>
                <a:lumMod val="90000"/>
              </a:schemeClr>
            </a:gs>
            <a:gs pos="76000">
              <a:schemeClr val="accent1">
                <a:hueOff val="0"/>
                <a:satOff val="0"/>
                <a:lumOff val="0"/>
                <a:alphaOff val="0"/>
                <a:shade val="100000"/>
              </a:schemeClr>
            </a:gs>
            <a:gs pos="100000">
              <a:schemeClr val="accent1">
                <a:hueOff val="0"/>
                <a:satOff val="0"/>
                <a:lumOff val="0"/>
                <a:alphaOff val="0"/>
                <a:shade val="93000"/>
                <a:alpha val="100000"/>
                <a:satMod val="100000"/>
                <a:lumMod val="93000"/>
              </a:schemeClr>
            </a:gs>
          </a:gsLst>
          <a:path path="circle">
            <a:fillToRect l="15000" t="15000" r="100000" b="100000"/>
          </a:path>
        </a:gradFill>
        <a:ln>
          <a:noFill/>
        </a:ln>
        <a:effectLst>
          <a:outerShdw blurRad="381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NF_IP_LOCAL</a:t>
          </a:r>
          <a:endParaRPr lang="en-US" sz="1400" kern="1200" dirty="0"/>
        </a:p>
      </dsp:txBody>
      <dsp:txXfrm>
        <a:off x="23270" y="22595"/>
        <a:ext cx="1337469" cy="72626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B76A176-6151-FF49-843D-713B2D82469F}">
      <dsp:nvSpPr>
        <dsp:cNvPr id="0" name=""/>
        <dsp:cNvSpPr/>
      </dsp:nvSpPr>
      <dsp:spPr>
        <a:xfrm>
          <a:off x="5889019" y="2270266"/>
          <a:ext cx="1449394" cy="520397"/>
        </a:xfrm>
        <a:prstGeom prst="roundRect">
          <a:avLst>
            <a:gd name="adj" fmla="val 10000"/>
          </a:avLst>
        </a:prstGeom>
        <a:gradFill rotWithShape="0">
          <a:gsLst>
            <a:gs pos="0">
              <a:schemeClr val="accent1">
                <a:hueOff val="0"/>
                <a:satOff val="0"/>
                <a:lumOff val="0"/>
                <a:alphaOff val="0"/>
                <a:tint val="83000"/>
                <a:shade val="100000"/>
                <a:alpha val="100000"/>
                <a:hueMod val="100000"/>
                <a:satMod val="220000"/>
                <a:lumMod val="90000"/>
              </a:schemeClr>
            </a:gs>
            <a:gs pos="76000">
              <a:schemeClr val="accent1">
                <a:hueOff val="0"/>
                <a:satOff val="0"/>
                <a:lumOff val="0"/>
                <a:alphaOff val="0"/>
                <a:shade val="100000"/>
              </a:schemeClr>
            </a:gs>
            <a:gs pos="100000">
              <a:schemeClr val="accent1">
                <a:hueOff val="0"/>
                <a:satOff val="0"/>
                <a:lumOff val="0"/>
                <a:alphaOff val="0"/>
                <a:shade val="93000"/>
                <a:alpha val="100000"/>
                <a:satMod val="100000"/>
                <a:lumMod val="93000"/>
              </a:schemeClr>
            </a:gs>
          </a:gsLst>
          <a:path path="circle">
            <a:fillToRect l="15000" t="15000" r="100000" b="100000"/>
          </a:path>
        </a:gradFill>
        <a:ln>
          <a:noFill/>
        </a:ln>
        <a:effectLst>
          <a:outerShdw blurRad="381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US" sz="1300" kern="1200" dirty="0" smtClean="0"/>
            <a:t>ROUTE</a:t>
          </a:r>
          <a:endParaRPr lang="en-US" sz="1300" kern="1200" dirty="0"/>
        </a:p>
      </dsp:txBody>
      <dsp:txXfrm>
        <a:off x="5904261" y="2285508"/>
        <a:ext cx="1418910" cy="489913"/>
      </dsp:txXfrm>
    </dsp:sp>
    <dsp:sp modelId="{917DF12C-DD94-004C-9FCA-C8DB6E0F8478}">
      <dsp:nvSpPr>
        <dsp:cNvPr id="0" name=""/>
        <dsp:cNvSpPr/>
      </dsp:nvSpPr>
      <dsp:spPr>
        <a:xfrm rot="16158832">
          <a:off x="6324734" y="3042112"/>
          <a:ext cx="563766" cy="339206"/>
        </a:xfrm>
        <a:prstGeom prst="rightArrow">
          <a:avLst>
            <a:gd name="adj1" fmla="val 60000"/>
            <a:gd name="adj2" fmla="val 50000"/>
          </a:avLst>
        </a:prstGeom>
        <a:gradFill rotWithShape="0">
          <a:gsLst>
            <a:gs pos="0">
              <a:schemeClr val="accent1">
                <a:tint val="60000"/>
                <a:hueOff val="0"/>
                <a:satOff val="0"/>
                <a:lumOff val="0"/>
                <a:alphaOff val="0"/>
                <a:tint val="83000"/>
                <a:shade val="100000"/>
                <a:alpha val="100000"/>
                <a:hueMod val="100000"/>
                <a:satMod val="220000"/>
                <a:lumMod val="90000"/>
              </a:schemeClr>
            </a:gs>
            <a:gs pos="76000">
              <a:schemeClr val="accent1">
                <a:tint val="60000"/>
                <a:hueOff val="0"/>
                <a:satOff val="0"/>
                <a:lumOff val="0"/>
                <a:alphaOff val="0"/>
                <a:shade val="100000"/>
              </a:schemeClr>
            </a:gs>
            <a:gs pos="100000">
              <a:schemeClr val="accent1">
                <a:tint val="60000"/>
                <a:hueOff val="0"/>
                <a:satOff val="0"/>
                <a:lumOff val="0"/>
                <a:alphaOff val="0"/>
                <a:shade val="93000"/>
                <a:alpha val="100000"/>
                <a:satMod val="100000"/>
                <a:lumMod val="93000"/>
              </a:schemeClr>
            </a:gs>
          </a:gsLst>
          <a:path path="circle">
            <a:fillToRect l="15000" t="15000" r="100000" b="100000"/>
          </a:path>
        </a:gradFill>
        <a:ln>
          <a:noFill/>
        </a:ln>
        <a:effectLst>
          <a:outerShdw blurRad="381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n-US" sz="1100" kern="1200"/>
        </a:p>
      </dsp:txBody>
      <dsp:txXfrm rot="-5400000">
        <a:off x="6505464" y="3031590"/>
        <a:ext cx="203524" cy="462004"/>
      </dsp:txXfrm>
    </dsp:sp>
    <dsp:sp modelId="{D7D34F82-62D1-E747-BEE4-BB70878DADF8}">
      <dsp:nvSpPr>
        <dsp:cNvPr id="0" name=""/>
        <dsp:cNvSpPr/>
      </dsp:nvSpPr>
      <dsp:spPr>
        <a:xfrm>
          <a:off x="5684334" y="3574247"/>
          <a:ext cx="1617024" cy="435159"/>
        </a:xfrm>
        <a:prstGeom prst="roundRect">
          <a:avLst>
            <a:gd name="adj" fmla="val 10000"/>
          </a:avLst>
        </a:prstGeom>
        <a:gradFill rotWithShape="0">
          <a:gsLst>
            <a:gs pos="0">
              <a:schemeClr val="accent1">
                <a:hueOff val="0"/>
                <a:satOff val="0"/>
                <a:lumOff val="0"/>
                <a:alphaOff val="0"/>
                <a:tint val="83000"/>
                <a:shade val="100000"/>
                <a:alpha val="100000"/>
                <a:hueMod val="100000"/>
                <a:satMod val="220000"/>
                <a:lumMod val="90000"/>
              </a:schemeClr>
            </a:gs>
            <a:gs pos="76000">
              <a:schemeClr val="accent1">
                <a:hueOff val="0"/>
                <a:satOff val="0"/>
                <a:lumOff val="0"/>
                <a:alphaOff val="0"/>
                <a:shade val="100000"/>
              </a:schemeClr>
            </a:gs>
            <a:gs pos="100000">
              <a:schemeClr val="accent1">
                <a:hueOff val="0"/>
                <a:satOff val="0"/>
                <a:lumOff val="0"/>
                <a:alphaOff val="0"/>
                <a:shade val="93000"/>
                <a:alpha val="100000"/>
                <a:satMod val="100000"/>
                <a:lumMod val="93000"/>
              </a:schemeClr>
            </a:gs>
          </a:gsLst>
          <a:path path="circle">
            <a:fillToRect l="15000" t="15000" r="100000" b="100000"/>
          </a:path>
        </a:gradFill>
        <a:ln>
          <a:noFill/>
        </a:ln>
        <a:effectLst>
          <a:outerShdw blurRad="381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US" sz="1300" kern="1200" dirty="0" smtClean="0"/>
            <a:t>NF_IP_LOCAL_OUT</a:t>
          </a:r>
          <a:endParaRPr lang="en-US" sz="1300" kern="1200" dirty="0"/>
        </a:p>
      </dsp:txBody>
      <dsp:txXfrm>
        <a:off x="5697079" y="3586992"/>
        <a:ext cx="1591534" cy="409669"/>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1"/>
        <p:cNvGrpSpPr/>
        <p:nvPr/>
      </p:nvGrpSpPr>
      <p:grpSpPr>
        <a:xfrm>
          <a:off x="0" y="0"/>
          <a:ext cx="0" cy="0"/>
          <a:chOff x="0" y="0"/>
          <a:chExt cx="0" cy="0"/>
        </a:xfrm>
      </p:grpSpPr>
      <p:sp>
        <p:nvSpPr>
          <p:cNvPr id="2" name="Shape 2"/>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3" name="Shape 3"/>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a:endParaRPr/>
          </a:p>
        </p:txBody>
      </p:sp>
    </p:spTree>
    <p:extLst>
      <p:ext uri="{BB962C8B-B14F-4D97-AF65-F5344CB8AC3E}">
        <p14:creationId xmlns:p14="http://schemas.microsoft.com/office/powerpoint/2010/main" val="3575853975"/>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
        <p:cNvGrpSpPr/>
        <p:nvPr/>
      </p:nvGrpSpPr>
      <p:grpSpPr>
        <a:xfrm>
          <a:off x="0" y="0"/>
          <a:ext cx="0" cy="0"/>
          <a:chOff x="0" y="0"/>
          <a:chExt cx="0" cy="0"/>
        </a:xfrm>
      </p:grpSpPr>
      <p:sp>
        <p:nvSpPr>
          <p:cNvPr id="43" name="Shape 4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44" name="Shape 4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Shape 10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05" name="Shape 10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171450" indent="-171450">
              <a:spcBef>
                <a:spcPts val="0"/>
              </a:spcBef>
              <a:buFontTx/>
              <a:buChar char="-"/>
            </a:pP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6012225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Shape 11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11" name="Shape 11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Shape 11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17" name="Shape 11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Shape 14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41" name="Shape 14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26612092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35445829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50141709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7739315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
        <p:cNvGrpSpPr/>
        <p:nvPr/>
      </p:nvGrpSpPr>
      <p:grpSpPr>
        <a:xfrm>
          <a:off x="0" y="0"/>
          <a:ext cx="0" cy="0"/>
          <a:chOff x="0" y="0"/>
          <a:chExt cx="0" cy="0"/>
        </a:xfrm>
      </p:grpSpPr>
      <p:sp>
        <p:nvSpPr>
          <p:cNvPr id="49" name="Shape 4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50" name="Shape 5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Shape 5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56" name="Shape 5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Shape 6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62" name="Shape 6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Shape 6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68" name="Shape 6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Shape 7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74" name="Shape 7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Shape 17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78" name="Shape 17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lang="en-GB"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Shape 8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86" name="Shape 8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Shape 9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a:xfrm>
            <a:off x="777240" y="0"/>
            <a:ext cx="7543800" cy="228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762000" y="2400300"/>
            <a:ext cx="7543800" cy="1143000"/>
          </a:xfrm>
        </p:spPr>
        <p:txBody>
          <a:bodyPr>
            <a:noAutofit/>
          </a:bodyPr>
          <a:lstStyle>
            <a:lvl1pPr>
              <a:defRPr sz="8000"/>
            </a:lvl1pPr>
          </a:lstStyle>
          <a:p>
            <a:r>
              <a:rPr lang="en-US" smtClean="0"/>
              <a:t>Click to edit Master title style</a:t>
            </a:r>
            <a:endParaRPr lang="en-US" dirty="0"/>
          </a:p>
        </p:txBody>
      </p:sp>
      <p:sp>
        <p:nvSpPr>
          <p:cNvPr id="3" name="Subtitle 2"/>
          <p:cNvSpPr>
            <a:spLocks noGrp="1"/>
          </p:cNvSpPr>
          <p:nvPr>
            <p:ph type="subTitle" idx="1"/>
          </p:nvPr>
        </p:nvSpPr>
        <p:spPr>
          <a:xfrm>
            <a:off x="762000" y="3543300"/>
            <a:ext cx="6858000" cy="742950"/>
          </a:xfrm>
        </p:spPr>
        <p:txBody>
          <a:bodyPr anchor="t" anchorCtr="0">
            <a:normAutofit/>
          </a:bodyPr>
          <a:lstStyle>
            <a:lvl1pPr marL="0" indent="0" algn="l">
              <a:buNone/>
              <a:defRPr sz="28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8E80666-FB37-4B36-9149-507F3B0178E3}" type="datetimeFigureOut">
              <a:rPr lang="en-US" smtClean="0"/>
              <a:pPr/>
              <a:t>5/6/15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E63A33-8271-4DD0-9C48-789913D7C115}" type="slidenum">
              <a:rPr lang="en-US" smtClean="0"/>
              <a:pPr/>
              <a:t>‹#›</a:t>
            </a:fld>
            <a:endParaRPr lang="en-US"/>
          </a:p>
        </p:txBody>
      </p:sp>
      <p:sp>
        <p:nvSpPr>
          <p:cNvPr id="7" name="Rectangle 6"/>
          <p:cNvSpPr/>
          <p:nvPr/>
        </p:nvSpPr>
        <p:spPr>
          <a:xfrm>
            <a:off x="777240" y="4629150"/>
            <a:ext cx="7543800" cy="2057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14400" y="514350"/>
            <a:ext cx="7239000" cy="291465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2FB5AFD-D735-4504-A039-ADEBB6448D55}" type="datetime4">
              <a:rPr lang="en-US" smtClean="0"/>
              <a:pPr/>
              <a:t>May 6, 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a:spcBef>
                <a:spcPts val="0"/>
              </a:spcBef>
              <a:buNone/>
            </a:pPr>
            <a:fld id="{00000000-1234-1234-1234-123412341234}" type="slidenum">
              <a:rPr lang="en-GB" smtClean="0"/>
              <a:t>‹#›</a:t>
            </a:fld>
            <a:endParaRPr lang="en-GB"/>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62000" y="514351"/>
            <a:ext cx="1828800" cy="4057649"/>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90800" y="514351"/>
            <a:ext cx="5715000" cy="36576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B5C8118-FB93-4E87-B380-0175F2FE2167}" type="datetime4">
              <a:rPr lang="en-US" smtClean="0"/>
              <a:pPr/>
              <a:t>May 6, 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a:spcBef>
                <a:spcPts val="0"/>
              </a:spcBef>
              <a:buNone/>
            </a:pPr>
            <a:fld id="{00000000-1234-1234-1234-123412341234}" type="slidenum">
              <a:rPr lang="en-GB" smtClean="0"/>
              <a:t>‹#›</a:t>
            </a:fld>
            <a:endParaRPr lang="en-GB"/>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4"/>
        <p:cNvGrpSpPr/>
        <p:nvPr/>
      </p:nvGrpSpPr>
      <p:grpSpPr>
        <a:xfrm>
          <a:off x="0" y="0"/>
          <a:ext cx="0" cy="0"/>
          <a:chOff x="0" y="0"/>
          <a:chExt cx="0" cy="0"/>
        </a:xfrm>
      </p:grpSpPr>
      <p:sp>
        <p:nvSpPr>
          <p:cNvPr id="17" name="Shape 17"/>
          <p:cNvSpPr txBox="1">
            <a:spLocks noGrp="1"/>
          </p:cNvSpPr>
          <p:nvPr>
            <p:ph type="title"/>
          </p:nvPr>
        </p:nvSpPr>
        <p:spPr>
          <a:xfrm>
            <a:off x="457200" y="205978"/>
            <a:ext cx="8229600" cy="857400"/>
          </a:xfrm>
          <a:prstGeom prst="rect">
            <a:avLst/>
          </a:prstGeom>
        </p:spPr>
        <p:txBody>
          <a:bodyPr lIns="91425" tIns="91425" rIns="91425" b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18" name="Shape 18"/>
          <p:cNvSpPr txBox="1">
            <a:spLocks noGrp="1"/>
          </p:cNvSpPr>
          <p:nvPr>
            <p:ph type="body" idx="1"/>
          </p:nvPr>
        </p:nvSpPr>
        <p:spPr>
          <a:xfrm>
            <a:off x="457200" y="1200150"/>
            <a:ext cx="8229600" cy="3725699"/>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19" name="Shape 19"/>
          <p:cNvSpPr txBox="1">
            <a:spLocks noGrp="1"/>
          </p:cNvSpPr>
          <p:nvPr>
            <p:ph type="sldNum" idx="12"/>
          </p:nvPr>
        </p:nvSpPr>
        <p:spPr>
          <a:xfrm>
            <a:off x="8556791" y="4749850"/>
            <a:ext cx="548699" cy="393600"/>
          </a:xfrm>
          <a:prstGeom prst="rect">
            <a:avLst/>
          </a:prstGeom>
        </p:spPr>
        <p:txBody>
          <a:bodyPr lIns="91425" tIns="91425" rIns="91425" bIns="91425" anchor="ctr" anchorCtr="0">
            <a:noAutofit/>
          </a:bodyPr>
          <a:lstStyle>
            <a:lvl1pPr>
              <a:spcBef>
                <a:spcPts val="0"/>
              </a:spcBef>
              <a:buNone/>
              <a:defRPr/>
            </a:lvl1pPr>
          </a:lstStyle>
          <a:p>
            <a:pPr>
              <a:spcBef>
                <a:spcPts val="0"/>
              </a:spcBef>
              <a:buNone/>
            </a:pPr>
            <a:fld id="{00000000-1234-1234-1234-123412341234}" type="slidenum">
              <a:rPr lang="en-GB"/>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5A93482-8E69-40F7-BCAD-5662A6CADB27}" type="datetime4">
              <a:rPr lang="en-US" smtClean="0"/>
              <a:pPr/>
              <a:t>May 6, 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a:spcBef>
                <a:spcPts val="0"/>
              </a:spcBef>
              <a:buNone/>
            </a:pPr>
            <a:fld id="{00000000-1234-1234-1234-123412341234}" type="slidenum">
              <a:rPr lang="en-GB" smtClean="0"/>
              <a:t>‹#›</a:t>
            </a:fld>
            <a:endParaRPr lang="en-GB"/>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777240" y="0"/>
            <a:ext cx="7543800" cy="228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62000" y="2457450"/>
            <a:ext cx="7543800" cy="1257300"/>
          </a:xfrm>
        </p:spPr>
        <p:txBody>
          <a:bodyPr anchor="b" anchorCtr="0"/>
          <a:lstStyle>
            <a:lvl1pPr algn="l">
              <a:defRPr sz="54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62000" y="3714750"/>
            <a:ext cx="6858000" cy="685800"/>
          </a:xfrm>
        </p:spPr>
        <p:txBody>
          <a:bodyPr anchor="t" anchorCtr="0">
            <a:normAutofit/>
          </a:bodyPr>
          <a:lstStyle>
            <a:lvl1pPr marL="0" indent="0">
              <a:buNone/>
              <a:defRPr sz="28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8E80666-FB37-4B36-9149-507F3B0178E3}" type="datetimeFigureOut">
              <a:rPr lang="en-US" smtClean="0"/>
              <a:pPr/>
              <a:t>5/6/15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E63A33-8271-4DD0-9C48-789913D7C115}" type="slidenum">
              <a:rPr lang="en-US" smtClean="0"/>
              <a:pPr/>
              <a:t>‹#›</a:t>
            </a:fld>
            <a:endParaRPr lang="en-US"/>
          </a:p>
        </p:txBody>
      </p:sp>
      <p:sp>
        <p:nvSpPr>
          <p:cNvPr id="8" name="Rectangle 7"/>
          <p:cNvSpPr/>
          <p:nvPr/>
        </p:nvSpPr>
        <p:spPr>
          <a:xfrm>
            <a:off x="777240" y="4629150"/>
            <a:ext cx="7543800" cy="2057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762000" y="457201"/>
            <a:ext cx="3657600" cy="282549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457201"/>
            <a:ext cx="3657600" cy="282549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525A706-D8F2-4D1A-855A-CADC92600C26}" type="datetime4">
              <a:rPr lang="en-US" smtClean="0"/>
              <a:pPr/>
              <a:t>May 6, 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a:spcBef>
                <a:spcPts val="0"/>
              </a:spcBef>
              <a:buNone/>
            </a:pPr>
            <a:fld id="{00000000-1234-1234-1234-123412341234}" type="slidenum">
              <a:rPr lang="en-GB" smtClean="0"/>
              <a:t>‹#›</a:t>
            </a:fld>
            <a:endParaRPr lang="en-GB"/>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758952" y="457200"/>
            <a:ext cx="3657600" cy="479822"/>
          </a:xfrm>
        </p:spPr>
        <p:txBody>
          <a:bodyPr anchor="b">
            <a:noAutofit/>
          </a:bodyPr>
          <a:lstStyle>
            <a:lvl1pPr marL="0" indent="0">
              <a:buNone/>
              <a:defRPr sz="2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758952" y="996948"/>
            <a:ext cx="3657600" cy="2286000"/>
          </a:xfrm>
        </p:spPr>
        <p:txBody>
          <a:bodyPr anchor="t" anchorCtr="0"/>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152" y="457200"/>
            <a:ext cx="3657600" cy="479822"/>
          </a:xfrm>
        </p:spPr>
        <p:txBody>
          <a:bodyPr anchor="b">
            <a:noAutofit/>
          </a:bodyPr>
          <a:lstStyle>
            <a:lvl1pPr marL="0" indent="0">
              <a:buNone/>
              <a:defRPr sz="2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152" y="996948"/>
            <a:ext cx="3657600" cy="2286000"/>
          </a:xfrm>
        </p:spPr>
        <p:txBody>
          <a:bodyPr anchor="t" anchorCtr="0"/>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9B4F123-1704-49AC-9D15-C4B1462B8014}" type="datetime4">
              <a:rPr lang="en-US" smtClean="0"/>
              <a:pPr/>
              <a:t>May 6, 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a:spcBef>
                <a:spcPts val="0"/>
              </a:spcBef>
              <a:buNone/>
            </a:pPr>
            <a:fld id="{00000000-1234-1234-1234-123412341234}" type="slidenum">
              <a:rPr lang="en-GB" smtClean="0"/>
              <a:t>‹#›</a:t>
            </a:fld>
            <a:endParaRPr lang="en-GB"/>
          </a:p>
        </p:txBody>
      </p:sp>
      <p:cxnSp>
        <p:nvCxnSpPr>
          <p:cNvPr id="11" name="Straight Connector 10"/>
          <p:cNvCxnSpPr/>
          <p:nvPr/>
        </p:nvCxnSpPr>
        <p:spPr>
          <a:xfrm>
            <a:off x="758952" y="937022"/>
            <a:ext cx="3657600" cy="1191"/>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645152" y="937022"/>
            <a:ext cx="3657600" cy="1191"/>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3127EC2-47FB-48A1-8644-C8A81DDAA119}" type="datetime4">
              <a:rPr lang="en-US" smtClean="0"/>
              <a:pPr/>
              <a:t>May 6, 2015</a:t>
            </a:fld>
            <a:endParaRPr lang="en-US"/>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a:spcBef>
                <a:spcPts val="0"/>
              </a:spcBef>
              <a:buNone/>
            </a:pPr>
            <a:fld id="{00000000-1234-1234-1234-123412341234}" type="slidenum">
              <a:rPr lang="en-GB" smtClean="0"/>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E3EC3ED-7435-49F9-84C8-03CCA2F8DEDB}" type="datetime4">
              <a:rPr lang="en-US" smtClean="0"/>
              <a:pPr/>
              <a:t>May 6, 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pPr>
              <a:spcBef>
                <a:spcPts val="0"/>
              </a:spcBef>
              <a:buNone/>
            </a:pPr>
            <a:fld id="{00000000-1234-1234-1234-123412341234}" type="slidenum">
              <a:rPr lang="en-GB" smtClean="0"/>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62000" y="3429000"/>
            <a:ext cx="6784848" cy="1200150"/>
          </a:xfrm>
        </p:spPr>
        <p:txBody>
          <a:bodyPr anchor="b">
            <a:normAutofit/>
          </a:bodyPr>
          <a:lstStyle>
            <a:lvl1pPr algn="l">
              <a:defRPr sz="5400" b="0"/>
            </a:lvl1pPr>
          </a:lstStyle>
          <a:p>
            <a:r>
              <a:rPr lang="en-US" smtClean="0"/>
              <a:t>Click to edit Master title style</a:t>
            </a:r>
            <a:endParaRPr lang="en-US"/>
          </a:p>
        </p:txBody>
      </p:sp>
      <p:sp>
        <p:nvSpPr>
          <p:cNvPr id="3" name="Content Placeholder 2"/>
          <p:cNvSpPr>
            <a:spLocks noGrp="1"/>
          </p:cNvSpPr>
          <p:nvPr>
            <p:ph idx="1"/>
          </p:nvPr>
        </p:nvSpPr>
        <p:spPr>
          <a:xfrm>
            <a:off x="3710866" y="342900"/>
            <a:ext cx="4594934" cy="3086099"/>
          </a:xfrm>
        </p:spPr>
        <p:txBody>
          <a:bodyPr/>
          <a:lstStyle>
            <a:lvl1pPr>
              <a:defRPr sz="2400"/>
            </a:lvl1pPr>
            <a:lvl2pPr>
              <a:defRPr sz="22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62002" y="342900"/>
            <a:ext cx="2673657" cy="3086100"/>
          </a:xfrm>
        </p:spPr>
        <p:txBody>
          <a:bodyPr>
            <a:normAutofit/>
          </a:bodyPr>
          <a:lstStyle>
            <a:lvl1pPr marL="0" indent="0">
              <a:buNone/>
              <a:defRPr sz="21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FC49BF1-FCD3-4395-8FF6-0047AF66228E}" type="datetime4">
              <a:rPr lang="en-US" smtClean="0"/>
              <a:pPr/>
              <a:t>May 6, 2015</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754ED01-E2A0-4C1E-8E21-014B99041579}" type="slidenum">
              <a:rPr lang="en-US" smtClean="0"/>
              <a:pPr/>
              <a:t>‹#›</a:t>
            </a:fld>
            <a:endParaRPr lang="en-US" dirty="0"/>
          </a:p>
        </p:txBody>
      </p:sp>
      <p:cxnSp>
        <p:nvCxnSpPr>
          <p:cNvPr id="10" name="Straight Connector 9"/>
          <p:cNvCxnSpPr/>
          <p:nvPr/>
        </p:nvCxnSpPr>
        <p:spPr>
          <a:xfrm rot="5400000">
            <a:off x="2153444" y="1885752"/>
            <a:ext cx="2857500" cy="1588"/>
          </a:xfrm>
          <a:prstGeom prst="line">
            <a:avLst/>
          </a:prstGeom>
          <a:ln>
            <a:solidFill>
              <a:schemeClr val="tx2">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8952" y="3429000"/>
            <a:ext cx="6784848" cy="1200150"/>
          </a:xfrm>
        </p:spPr>
        <p:txBody>
          <a:bodyPr anchor="b">
            <a:normAutofit/>
          </a:bodyPr>
          <a:lstStyle>
            <a:lvl1pPr algn="l">
              <a:defRPr sz="5400" b="0"/>
            </a:lvl1pPr>
          </a:lstStyle>
          <a:p>
            <a:r>
              <a:rPr lang="en-US" smtClean="0"/>
              <a:t>Click to edit Master title style</a:t>
            </a:r>
            <a:endParaRPr lang="en-US" dirty="0"/>
          </a:p>
        </p:txBody>
      </p:sp>
      <p:sp>
        <p:nvSpPr>
          <p:cNvPr id="3" name="Picture Placeholder 2"/>
          <p:cNvSpPr>
            <a:spLocks noGrp="1"/>
          </p:cNvSpPr>
          <p:nvPr>
            <p:ph type="pic" idx="1"/>
          </p:nvPr>
        </p:nvSpPr>
        <p:spPr>
          <a:xfrm>
            <a:off x="777240" y="342900"/>
            <a:ext cx="7543800" cy="2171700"/>
          </a:xfrm>
          <a:ln w="6350">
            <a:solidFill>
              <a:schemeClr val="tx2"/>
            </a:solid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850392" y="2628900"/>
            <a:ext cx="7391400" cy="603647"/>
          </a:xfrm>
        </p:spPr>
        <p:txBody>
          <a:bodyPr anchor="t" anchorCtr="0">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A861222-2C8B-4501-BE87-6797EC025925}" type="datetime4">
              <a:rPr lang="en-US" smtClean="0"/>
              <a:pPr/>
              <a:t>May 6, 2015</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a:spcBef>
                <a:spcPts val="0"/>
              </a:spcBef>
              <a:buNone/>
            </a:pPr>
            <a:fld id="{00000000-1234-1234-1234-123412341234}" type="slidenum">
              <a:rPr lang="en-GB" smtClean="0"/>
              <a:t>‹#›</a:t>
            </a:fld>
            <a:endParaRPr lang="en-GB"/>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2000" y="3429000"/>
            <a:ext cx="6781800" cy="1200150"/>
          </a:xfrm>
          <a:prstGeom prst="rect">
            <a:avLst/>
          </a:prstGeom>
        </p:spPr>
        <p:txBody>
          <a:bodyPr vert="horz" lIns="91440" tIns="45720" rIns="91440" bIns="45720" rtlCol="0" anchor="b" anchorCtr="0">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762000" y="514350"/>
            <a:ext cx="7543800" cy="2914650"/>
          </a:xfrm>
          <a:prstGeom prst="rect">
            <a:avLst/>
          </a:prstGeom>
        </p:spPr>
        <p:txBody>
          <a:bodyPr vert="horz" lIns="91440" tIns="45720" rIns="91440" bIns="45720" rtlCol="0" anchor="ctr" anchorCtr="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48400" y="4656582"/>
            <a:ext cx="2133600" cy="273844"/>
          </a:xfrm>
          <a:prstGeom prst="rect">
            <a:avLst/>
          </a:prstGeom>
        </p:spPr>
        <p:txBody>
          <a:bodyPr vert="horz" lIns="91440" tIns="45720" rIns="91440" bIns="45720" rtlCol="0" anchor="ctr"/>
          <a:lstStyle>
            <a:lvl1pPr algn="r">
              <a:defRPr sz="1200" b="1">
                <a:solidFill>
                  <a:schemeClr val="tx2">
                    <a:lumMod val="90000"/>
                    <a:lumOff val="10000"/>
                  </a:schemeClr>
                </a:solidFill>
                <a:latin typeface="+mn-lt"/>
              </a:defRPr>
            </a:lvl1pPr>
          </a:lstStyle>
          <a:p>
            <a:fld id="{16C01193-8287-4834-A286-6B880643E934}" type="datetime4">
              <a:rPr lang="en-US" smtClean="0"/>
              <a:pPr/>
              <a:t>May 6, 2015</a:t>
            </a:fld>
            <a:endParaRPr lang="en-US"/>
          </a:p>
        </p:txBody>
      </p:sp>
      <p:sp>
        <p:nvSpPr>
          <p:cNvPr id="5" name="Footer Placeholder 4"/>
          <p:cNvSpPr>
            <a:spLocks noGrp="1"/>
          </p:cNvSpPr>
          <p:nvPr>
            <p:ph type="ftr" sz="quarter" idx="3"/>
          </p:nvPr>
        </p:nvSpPr>
        <p:spPr>
          <a:xfrm>
            <a:off x="762000" y="4656582"/>
            <a:ext cx="4873869" cy="273844"/>
          </a:xfrm>
          <a:prstGeom prst="rect">
            <a:avLst/>
          </a:prstGeom>
        </p:spPr>
        <p:txBody>
          <a:bodyPr vert="horz" lIns="91440" tIns="45720" rIns="91440" bIns="45720" rtlCol="0" anchor="ctr"/>
          <a:lstStyle>
            <a:lvl1pPr algn="l">
              <a:defRPr sz="1200" b="1">
                <a:solidFill>
                  <a:schemeClr val="tx2">
                    <a:lumMod val="90000"/>
                    <a:lumOff val="10000"/>
                  </a:schemeClr>
                </a:solidFill>
              </a:defRPr>
            </a:lvl1pPr>
          </a:lstStyle>
          <a:p>
            <a:endParaRPr lang="en-US" dirty="0"/>
          </a:p>
        </p:txBody>
      </p:sp>
      <p:sp>
        <p:nvSpPr>
          <p:cNvPr id="6" name="Slide Number Placeholder 5"/>
          <p:cNvSpPr>
            <a:spLocks noGrp="1"/>
          </p:cNvSpPr>
          <p:nvPr>
            <p:ph type="sldNum" sz="quarter" idx="4"/>
          </p:nvPr>
        </p:nvSpPr>
        <p:spPr>
          <a:xfrm>
            <a:off x="7620000" y="4265676"/>
            <a:ext cx="762000" cy="273844"/>
          </a:xfrm>
          <a:prstGeom prst="rect">
            <a:avLst/>
          </a:prstGeom>
        </p:spPr>
        <p:txBody>
          <a:bodyPr vert="horz" lIns="91440" tIns="45720" rIns="91440" bIns="45720" rtlCol="0" anchor="ctr"/>
          <a:lstStyle>
            <a:lvl1pPr algn="r">
              <a:defRPr sz="2400">
                <a:solidFill>
                  <a:schemeClr val="tx1">
                    <a:lumMod val="85000"/>
                    <a:lumOff val="15000"/>
                  </a:schemeClr>
                </a:solidFill>
                <a:latin typeface="+mj-lt"/>
              </a:defRPr>
            </a:lvl1pPr>
          </a:lstStyle>
          <a:p>
            <a:pPr>
              <a:spcBef>
                <a:spcPts val="0"/>
              </a:spcBef>
              <a:buNone/>
            </a:pPr>
            <a:fld id="{00000000-1234-1234-1234-123412341234}" type="slidenum">
              <a:rPr lang="en-GB" smtClean="0"/>
              <a:t>‹#›</a:t>
            </a:fld>
            <a:endParaRPr lang="en-GB"/>
          </a:p>
        </p:txBody>
      </p:sp>
      <p:sp>
        <p:nvSpPr>
          <p:cNvPr id="8" name="Rectangle 7"/>
          <p:cNvSpPr/>
          <p:nvPr/>
        </p:nvSpPr>
        <p:spPr>
          <a:xfrm>
            <a:off x="777240" y="0"/>
            <a:ext cx="7543800" cy="2857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777240" y="4629150"/>
            <a:ext cx="7543800" cy="2057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4374" r:id="rId1"/>
    <p:sldLayoutId id="2147484375" r:id="rId2"/>
    <p:sldLayoutId id="2147484376" r:id="rId3"/>
    <p:sldLayoutId id="2147484377" r:id="rId4"/>
    <p:sldLayoutId id="2147484378" r:id="rId5"/>
    <p:sldLayoutId id="2147484379" r:id="rId6"/>
    <p:sldLayoutId id="2147484380" r:id="rId7"/>
    <p:sldLayoutId id="2147484381" r:id="rId8"/>
    <p:sldLayoutId id="2147484382" r:id="rId9"/>
    <p:sldLayoutId id="2147484383" r:id="rId10"/>
    <p:sldLayoutId id="2147484384" r:id="rId11"/>
    <p:sldLayoutId id="2147484385" r:id="rId12"/>
  </p:sldLayoutIdLst>
  <p:hf sldNum="0" hdr="0" ftr="0" dt="0"/>
  <p:txStyles>
    <p:titleStyle>
      <a:lvl1pPr algn="l" defTabSz="9144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594360" indent="-274320" algn="l" defTabSz="914400" rtl="0" eaLnBrk="1" latinLnBrk="0" hangingPunct="1">
        <a:spcBef>
          <a:spcPct val="20000"/>
        </a:spcBef>
        <a:buClr>
          <a:schemeClr val="accent1"/>
        </a:buClr>
        <a:buFont typeface="Arial" pitchFamily="34" charset="0"/>
        <a:buChar char="•"/>
        <a:defRPr sz="2200" kern="1200">
          <a:solidFill>
            <a:schemeClr val="tx2"/>
          </a:solidFill>
          <a:latin typeface="+mn-lt"/>
          <a:ea typeface="+mn-ea"/>
          <a:cs typeface="+mn-cs"/>
        </a:defRPr>
      </a:lvl2pPr>
      <a:lvl3pPr marL="868680" indent="-228600" algn="l" defTabSz="914400" rtl="0" eaLnBrk="1" latinLnBrk="0" hangingPunct="1">
        <a:spcBef>
          <a:spcPct val="20000"/>
        </a:spcBef>
        <a:buClr>
          <a:schemeClr val="accent1"/>
        </a:buClr>
        <a:buFont typeface="Arial" pitchFamily="34" charset="0"/>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Font typeface="Arial" pitchFamily="34" charset="0"/>
        <a:buChar char="•"/>
        <a:defRPr sz="1800" kern="1200">
          <a:solidFill>
            <a:schemeClr val="tx2"/>
          </a:solidFill>
          <a:latin typeface="+mn-lt"/>
          <a:ea typeface="+mn-ea"/>
          <a:cs typeface="+mn-cs"/>
        </a:defRPr>
      </a:lvl4pPr>
      <a:lvl5pPr marL="1371600" indent="-228600" algn="l" defTabSz="914400" rtl="0" eaLnBrk="1" latinLnBrk="0" hangingPunct="1">
        <a:spcBef>
          <a:spcPct val="20000"/>
        </a:spcBef>
        <a:buClr>
          <a:schemeClr val="accent1"/>
        </a:buClr>
        <a:buFont typeface="Arial" pitchFamily="34" charset="0"/>
        <a:buChar char="•"/>
        <a:defRPr sz="1800" kern="1200" baseline="0">
          <a:solidFill>
            <a:schemeClr val="tx2"/>
          </a:solidFill>
          <a:latin typeface="+mn-lt"/>
          <a:ea typeface="+mn-ea"/>
          <a:cs typeface="+mn-cs"/>
        </a:defRPr>
      </a:lvl5pPr>
      <a:lvl6pPr marL="164592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6pPr>
      <a:lvl7pPr marL="1901952"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7pPr>
      <a:lvl8pPr marL="219456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8pPr>
      <a:lvl9pPr marL="246888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11" Type="http://schemas.openxmlformats.org/officeDocument/2006/relationships/diagramColors" Target="../diagrams/colors2.xml"/><Relationship Id="rId12" Type="http://schemas.microsoft.com/office/2007/relationships/diagramDrawing" Target="../diagrams/drawing2.xml"/><Relationship Id="rId13" Type="http://schemas.openxmlformats.org/officeDocument/2006/relationships/diagramData" Target="../diagrams/data3.xml"/><Relationship Id="rId14" Type="http://schemas.openxmlformats.org/officeDocument/2006/relationships/diagramLayout" Target="../diagrams/layout3.xml"/><Relationship Id="rId15" Type="http://schemas.openxmlformats.org/officeDocument/2006/relationships/diagramQuickStyle" Target="../diagrams/quickStyle3.xml"/><Relationship Id="rId16" Type="http://schemas.openxmlformats.org/officeDocument/2006/relationships/diagramColors" Target="../diagrams/colors3.xml"/><Relationship Id="rId17" Type="http://schemas.microsoft.com/office/2007/relationships/diagramDrawing" Target="../diagrams/drawing3.xml"/><Relationship Id="rId18" Type="http://schemas.openxmlformats.org/officeDocument/2006/relationships/comments" Target="../comments/comment1.xml"/><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diagramData" Target="../diagrams/data1.xml"/><Relationship Id="rId4" Type="http://schemas.openxmlformats.org/officeDocument/2006/relationships/diagramLayout" Target="../diagrams/layout1.xml"/><Relationship Id="rId5" Type="http://schemas.openxmlformats.org/officeDocument/2006/relationships/diagramQuickStyle" Target="../diagrams/quickStyle1.xml"/><Relationship Id="rId6" Type="http://schemas.openxmlformats.org/officeDocument/2006/relationships/diagramColors" Target="../diagrams/colors1.xml"/><Relationship Id="rId7" Type="http://schemas.microsoft.com/office/2007/relationships/diagramDrawing" Target="../diagrams/drawing1.xml"/><Relationship Id="rId8" Type="http://schemas.openxmlformats.org/officeDocument/2006/relationships/diagramData" Target="../diagrams/data2.xml"/><Relationship Id="rId9" Type="http://schemas.openxmlformats.org/officeDocument/2006/relationships/diagramLayout" Target="../diagrams/layout2.xml"/><Relationship Id="rId10" Type="http://schemas.openxmlformats.org/officeDocument/2006/relationships/diagramQuickStyle" Target="../diagrams/quickStyle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hyperlink" Target="https://home.regit.org/netfilter-en/using-nfqueue-and-libnetfilter_queue/" TargetMode="External"/><Relationship Id="rId4" Type="http://schemas.openxmlformats.org/officeDocument/2006/relationships/hyperlink" Target="http://www.netfilter.org/projects/iptables/index.html" TargetMode="External"/><Relationship Id="rId1" Type="http://schemas.openxmlformats.org/officeDocument/2006/relationships/slideLayout" Target="../slideLayouts/slideLayout12.xml"/><Relationship Id="rId2" Type="http://schemas.openxmlformats.org/officeDocument/2006/relationships/hyperlink" Target="http://sock-raw.org/papers/sock_raw"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9"/>
        <p:cNvGrpSpPr/>
        <p:nvPr/>
      </p:nvGrpSpPr>
      <p:grpSpPr>
        <a:xfrm>
          <a:off x="0" y="0"/>
          <a:ext cx="0" cy="0"/>
          <a:chOff x="0" y="0"/>
          <a:chExt cx="0" cy="0"/>
        </a:xfrm>
      </p:grpSpPr>
      <p:sp>
        <p:nvSpPr>
          <p:cNvPr id="40" name="Shape 40"/>
          <p:cNvSpPr txBox="1">
            <a:spLocks noGrp="1"/>
          </p:cNvSpPr>
          <p:nvPr>
            <p:ph type="ctrTitle"/>
          </p:nvPr>
        </p:nvSpPr>
        <p:spPr>
          <a:prstGeom prst="rect">
            <a:avLst/>
          </a:prstGeom>
        </p:spPr>
        <p:txBody>
          <a:bodyPr lIns="91425" tIns="91425" rIns="91425" bIns="91425" anchor="b" anchorCtr="0">
            <a:noAutofit/>
          </a:bodyPr>
          <a:lstStyle/>
          <a:p>
            <a:pPr>
              <a:spcBef>
                <a:spcPts val="0"/>
              </a:spcBef>
              <a:buNone/>
            </a:pPr>
            <a:r>
              <a:rPr lang="en-GB"/>
              <a:t>Small Form Computing </a:t>
            </a:r>
          </a:p>
        </p:txBody>
      </p:sp>
      <p:sp>
        <p:nvSpPr>
          <p:cNvPr id="41" name="Shape 41"/>
          <p:cNvSpPr txBox="1">
            <a:spLocks noGrp="1"/>
          </p:cNvSpPr>
          <p:nvPr>
            <p:ph type="subTitle" idx="1"/>
          </p:nvPr>
        </p:nvSpPr>
        <p:spPr>
          <a:prstGeom prst="rect">
            <a:avLst/>
          </a:prstGeom>
        </p:spPr>
        <p:txBody>
          <a:bodyPr lIns="91425" tIns="91425" rIns="91425" bIns="91425" anchor="t" anchorCtr="0">
            <a:noAutofit/>
          </a:bodyPr>
          <a:lstStyle/>
          <a:p>
            <a:pPr>
              <a:spcBef>
                <a:spcPts val="0"/>
              </a:spcBef>
              <a:buNone/>
            </a:pPr>
            <a:r>
              <a:rPr lang="en-GB" dirty="0">
                <a:latin typeface="Georgia"/>
                <a:cs typeface="Georgia"/>
              </a:rPr>
              <a:t>A bump in the wire </a:t>
            </a:r>
            <a:endParaRPr lang="en-GB" dirty="0" smtClean="0">
              <a:latin typeface="Georgia"/>
              <a:cs typeface="Georgia"/>
            </a:endParaRP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Shape 88"/>
          <p:cNvSpPr txBox="1">
            <a:spLocks noGrp="1"/>
          </p:cNvSpPr>
          <p:nvPr>
            <p:ph type="title"/>
          </p:nvPr>
        </p:nvSpPr>
        <p:spPr>
          <a:xfrm>
            <a:off x="457200" y="307935"/>
            <a:ext cx="8229600" cy="857400"/>
          </a:xfrm>
          <a:prstGeom prst="rect">
            <a:avLst/>
          </a:prstGeom>
        </p:spPr>
        <p:txBody>
          <a:bodyPr lIns="91425" tIns="91425" rIns="91425" bIns="91425" anchor="b" anchorCtr="0">
            <a:noAutofit/>
          </a:bodyPr>
          <a:lstStyle/>
          <a:p>
            <a:pPr algn="ctr">
              <a:spcBef>
                <a:spcPts val="0"/>
              </a:spcBef>
              <a:buNone/>
            </a:pPr>
            <a:r>
              <a:rPr lang="en-GB" dirty="0"/>
              <a:t>All that jargon</a:t>
            </a:r>
          </a:p>
        </p:txBody>
      </p:sp>
      <p:sp>
        <p:nvSpPr>
          <p:cNvPr id="89" name="Shape 89"/>
          <p:cNvSpPr txBox="1">
            <a:spLocks noGrp="1"/>
          </p:cNvSpPr>
          <p:nvPr>
            <p:ph type="body" idx="1"/>
          </p:nvPr>
        </p:nvSpPr>
        <p:spPr>
          <a:xfrm>
            <a:off x="310975" y="1289325"/>
            <a:ext cx="8229600" cy="3725699"/>
          </a:xfrm>
          <a:prstGeom prst="rect">
            <a:avLst/>
          </a:prstGeom>
        </p:spPr>
        <p:txBody>
          <a:bodyPr lIns="91425" tIns="91425" rIns="91425" bIns="91425" anchor="t" anchorCtr="0">
            <a:noAutofit/>
          </a:bodyPr>
          <a:lstStyle/>
          <a:p>
            <a:pPr lvl="0">
              <a:spcBef>
                <a:spcPts val="0"/>
              </a:spcBef>
              <a:buNone/>
            </a:pPr>
            <a:endParaRPr dirty="0"/>
          </a:p>
        </p:txBody>
      </p:sp>
      <p:pic>
        <p:nvPicPr>
          <p:cNvPr id="90" name="Shape 90"/>
          <p:cNvPicPr preferRelativeResize="0"/>
          <p:nvPr/>
        </p:nvPicPr>
        <p:blipFill>
          <a:blip r:embed="rId3">
            <a:alphaModFix/>
          </a:blip>
          <a:stretch>
            <a:fillRect/>
          </a:stretch>
        </p:blipFill>
        <p:spPr>
          <a:xfrm>
            <a:off x="2053475" y="1277457"/>
            <a:ext cx="4320470" cy="3232564"/>
          </a:xfrm>
          <a:prstGeom prst="rect">
            <a:avLst/>
          </a:prstGeom>
          <a:noFill/>
          <a:ln>
            <a:noFill/>
          </a:ln>
        </p:spPr>
      </p:pic>
      <p:sp>
        <p:nvSpPr>
          <p:cNvPr id="91" name="Shape 91"/>
          <p:cNvSpPr txBox="1"/>
          <p:nvPr/>
        </p:nvSpPr>
        <p:spPr>
          <a:xfrm rot="-648069">
            <a:off x="2250853" y="2264083"/>
            <a:ext cx="1365904" cy="419342"/>
          </a:xfrm>
          <a:prstGeom prst="rect">
            <a:avLst/>
          </a:prstGeom>
          <a:noFill/>
          <a:ln>
            <a:noFill/>
          </a:ln>
        </p:spPr>
        <p:txBody>
          <a:bodyPr lIns="91425" tIns="91425" rIns="91425" bIns="91425" anchor="t" anchorCtr="0">
            <a:noAutofit/>
          </a:bodyPr>
          <a:lstStyle/>
          <a:p>
            <a:pPr>
              <a:spcBef>
                <a:spcPts val="0"/>
              </a:spcBef>
              <a:buNone/>
            </a:pPr>
            <a:r>
              <a:rPr lang="en-GB" sz="1800" dirty="0" smtClean="0">
                <a:latin typeface="American Typewriter Condensed"/>
                <a:ea typeface="Droid Serif"/>
                <a:cs typeface="American Typewriter Condensed"/>
                <a:sym typeface="Droid Serif"/>
              </a:rPr>
              <a:t>Checksums</a:t>
            </a:r>
            <a:endParaRPr lang="en-GB" sz="1800" dirty="0">
              <a:latin typeface="American Typewriter Condensed"/>
              <a:ea typeface="Droid Serif"/>
              <a:cs typeface="American Typewriter Condensed"/>
              <a:sym typeface="Droid Serif"/>
            </a:endParaRPr>
          </a:p>
        </p:txBody>
      </p:sp>
      <p:sp>
        <p:nvSpPr>
          <p:cNvPr id="92" name="Shape 92"/>
          <p:cNvSpPr txBox="1"/>
          <p:nvPr/>
        </p:nvSpPr>
        <p:spPr>
          <a:xfrm rot="-647595">
            <a:off x="2754876" y="2844743"/>
            <a:ext cx="1076544" cy="439118"/>
          </a:xfrm>
          <a:prstGeom prst="rect">
            <a:avLst/>
          </a:prstGeom>
          <a:noFill/>
          <a:ln>
            <a:noFill/>
          </a:ln>
        </p:spPr>
        <p:txBody>
          <a:bodyPr lIns="91425" tIns="91425" rIns="91425" bIns="91425" anchor="t" anchorCtr="0">
            <a:noAutofit/>
          </a:bodyPr>
          <a:lstStyle/>
          <a:p>
            <a:pPr lvl="0" rtl="0">
              <a:spcBef>
                <a:spcPts val="0"/>
              </a:spcBef>
              <a:buNone/>
            </a:pPr>
            <a:r>
              <a:rPr lang="en-GB" sz="1800" dirty="0">
                <a:latin typeface="American Typewriter Condensed"/>
                <a:ea typeface="Droid Serif"/>
                <a:cs typeface="American Typewriter Condensed"/>
                <a:sym typeface="Droid Serif"/>
              </a:rPr>
              <a:t>Sniffing</a:t>
            </a:r>
          </a:p>
        </p:txBody>
      </p:sp>
      <p:sp>
        <p:nvSpPr>
          <p:cNvPr id="93" name="Shape 93"/>
          <p:cNvSpPr txBox="1"/>
          <p:nvPr/>
        </p:nvSpPr>
        <p:spPr>
          <a:xfrm rot="418792">
            <a:off x="4225782" y="3248315"/>
            <a:ext cx="1468886" cy="439924"/>
          </a:xfrm>
          <a:prstGeom prst="rect">
            <a:avLst/>
          </a:prstGeom>
          <a:noFill/>
          <a:ln>
            <a:noFill/>
          </a:ln>
        </p:spPr>
        <p:txBody>
          <a:bodyPr lIns="91425" tIns="91425" rIns="91425" bIns="91425" anchor="t" anchorCtr="0">
            <a:noAutofit/>
          </a:bodyPr>
          <a:lstStyle/>
          <a:p>
            <a:pPr lvl="0" rtl="0">
              <a:spcBef>
                <a:spcPts val="0"/>
              </a:spcBef>
              <a:buNone/>
            </a:pPr>
            <a:r>
              <a:rPr lang="en-GB" sz="1800" dirty="0" err="1" smtClean="0">
                <a:latin typeface="American Typewriter Condensed"/>
                <a:ea typeface="Droid Serif"/>
                <a:cs typeface="American Typewriter Condensed"/>
                <a:sym typeface="Droid Serif"/>
              </a:rPr>
              <a:t>Netfilter</a:t>
            </a:r>
            <a:endParaRPr lang="en-GB" sz="1800" dirty="0">
              <a:latin typeface="American Typewriter Condensed"/>
              <a:ea typeface="Droid Serif"/>
              <a:cs typeface="American Typewriter Condensed"/>
              <a:sym typeface="Droid Serif"/>
            </a:endParaRPr>
          </a:p>
        </p:txBody>
      </p:sp>
      <p:sp>
        <p:nvSpPr>
          <p:cNvPr id="94" name="Shape 94"/>
          <p:cNvSpPr txBox="1"/>
          <p:nvPr/>
        </p:nvSpPr>
        <p:spPr>
          <a:xfrm rot="419533">
            <a:off x="3871954" y="1884150"/>
            <a:ext cx="1059681" cy="699961"/>
          </a:xfrm>
          <a:prstGeom prst="rect">
            <a:avLst/>
          </a:prstGeom>
          <a:noFill/>
          <a:ln>
            <a:noFill/>
          </a:ln>
        </p:spPr>
        <p:txBody>
          <a:bodyPr lIns="91425" tIns="91425" rIns="91425" bIns="91425" anchor="t" anchorCtr="0">
            <a:noAutofit/>
          </a:bodyPr>
          <a:lstStyle/>
          <a:p>
            <a:pPr lvl="0" rtl="0">
              <a:spcBef>
                <a:spcPts val="0"/>
              </a:spcBef>
              <a:buNone/>
            </a:pPr>
            <a:r>
              <a:rPr lang="en-GB" sz="1800" dirty="0">
                <a:latin typeface="American Typewriter Condensed"/>
                <a:ea typeface="Droid Serif"/>
                <a:cs typeface="American Typewriter Condensed"/>
                <a:sym typeface="Droid Serif"/>
              </a:rPr>
              <a:t>Raw sockets</a:t>
            </a:r>
          </a:p>
        </p:txBody>
      </p:sp>
      <p:sp>
        <p:nvSpPr>
          <p:cNvPr id="95" name="Shape 95"/>
          <p:cNvSpPr txBox="1"/>
          <p:nvPr/>
        </p:nvSpPr>
        <p:spPr>
          <a:xfrm rot="-825263">
            <a:off x="4903841" y="2375935"/>
            <a:ext cx="1168768" cy="579007"/>
          </a:xfrm>
          <a:prstGeom prst="rect">
            <a:avLst/>
          </a:prstGeom>
          <a:noFill/>
          <a:ln>
            <a:noFill/>
          </a:ln>
        </p:spPr>
        <p:txBody>
          <a:bodyPr lIns="91425" tIns="91425" rIns="91425" bIns="91425" anchor="t" anchorCtr="0">
            <a:noAutofit/>
          </a:bodyPr>
          <a:lstStyle/>
          <a:p>
            <a:pPr lvl="0" rtl="0">
              <a:spcBef>
                <a:spcPts val="0"/>
              </a:spcBef>
              <a:buNone/>
            </a:pPr>
            <a:r>
              <a:rPr lang="en-GB" sz="1800" dirty="0" err="1" smtClean="0">
                <a:latin typeface="American Typewriter Condensed"/>
                <a:ea typeface="Droid Serif"/>
                <a:cs typeface="American Typewriter Condensed"/>
                <a:sym typeface="Droid Serif"/>
              </a:rPr>
              <a:t>IPTables</a:t>
            </a:r>
            <a:endParaRPr lang="en-GB" sz="1800" dirty="0">
              <a:latin typeface="American Typewriter Condensed"/>
              <a:ea typeface="Droid Serif"/>
              <a:cs typeface="American Typewriter Condensed"/>
              <a:sym typeface="Droid Serif"/>
            </a:endParaRPr>
          </a:p>
        </p:txBody>
      </p:sp>
      <p:sp>
        <p:nvSpPr>
          <p:cNvPr id="96" name="Shape 96"/>
          <p:cNvSpPr txBox="1"/>
          <p:nvPr/>
        </p:nvSpPr>
        <p:spPr>
          <a:xfrm rot="777810">
            <a:off x="3182580" y="3354921"/>
            <a:ext cx="1076537" cy="439012"/>
          </a:xfrm>
          <a:prstGeom prst="rect">
            <a:avLst/>
          </a:prstGeom>
          <a:noFill/>
          <a:ln>
            <a:noFill/>
          </a:ln>
        </p:spPr>
        <p:txBody>
          <a:bodyPr lIns="91425" tIns="91425" rIns="91425" bIns="91425" anchor="t" anchorCtr="0">
            <a:noAutofit/>
          </a:bodyPr>
          <a:lstStyle/>
          <a:p>
            <a:pPr lvl="0" rtl="0">
              <a:spcBef>
                <a:spcPts val="0"/>
              </a:spcBef>
              <a:buNone/>
            </a:pPr>
            <a:r>
              <a:rPr lang="en-GB" sz="1800" dirty="0" smtClean="0">
                <a:latin typeface="American Typewriter Condensed"/>
                <a:ea typeface="Droid Serif"/>
                <a:cs typeface="American Typewriter Condensed"/>
                <a:sym typeface="Droid Serif"/>
              </a:rPr>
              <a:t>Packet Capture</a:t>
            </a:r>
            <a:endParaRPr lang="en-GB" sz="1800" dirty="0">
              <a:latin typeface="American Typewriter Condensed"/>
              <a:ea typeface="Droid Serif"/>
              <a:cs typeface="American Typewriter Condensed"/>
              <a:sym typeface="Droid Serif"/>
            </a:endParaRP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 grpId="0"/>
      <p:bldP spid="92" grpId="0"/>
      <p:bldP spid="93" grpId="0"/>
      <p:bldP spid="94" grpId="0"/>
      <p:bldP spid="95" grpId="0"/>
      <p:bldP spid="9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Shape 101"/>
          <p:cNvSpPr txBox="1">
            <a:spLocks noGrp="1"/>
          </p:cNvSpPr>
          <p:nvPr>
            <p:ph type="title"/>
          </p:nvPr>
        </p:nvSpPr>
        <p:spPr>
          <a:xfrm>
            <a:off x="457200" y="288586"/>
            <a:ext cx="8229600" cy="857400"/>
          </a:xfrm>
          <a:prstGeom prst="rect">
            <a:avLst/>
          </a:prstGeom>
        </p:spPr>
        <p:txBody>
          <a:bodyPr lIns="91425" tIns="91425" rIns="91425" bIns="91425" anchor="b" anchorCtr="0">
            <a:noAutofit/>
          </a:bodyPr>
          <a:lstStyle/>
          <a:p>
            <a:pPr algn="ctr">
              <a:spcBef>
                <a:spcPts val="0"/>
              </a:spcBef>
              <a:buNone/>
            </a:pPr>
            <a:r>
              <a:rPr lang="en-GB" dirty="0"/>
              <a:t>Raw </a:t>
            </a:r>
            <a:r>
              <a:rPr lang="en-GB" dirty="0" smtClean="0"/>
              <a:t>Sockets </a:t>
            </a:r>
            <a:endParaRPr lang="en-GB" dirty="0"/>
          </a:p>
        </p:txBody>
      </p:sp>
      <p:sp>
        <p:nvSpPr>
          <p:cNvPr id="102" name="Shape 102"/>
          <p:cNvSpPr txBox="1">
            <a:spLocks noGrp="1"/>
          </p:cNvSpPr>
          <p:nvPr>
            <p:ph type="body" idx="1"/>
          </p:nvPr>
        </p:nvSpPr>
        <p:spPr>
          <a:prstGeom prst="rect">
            <a:avLst/>
          </a:prstGeom>
        </p:spPr>
        <p:txBody>
          <a:bodyPr lIns="91425" tIns="91425" rIns="91425" bIns="91425" anchor="t" anchorCtr="0">
            <a:noAutofit/>
          </a:bodyPr>
          <a:lstStyle/>
          <a:p>
            <a:pPr marL="381000" indent="-342900">
              <a:buClr>
                <a:schemeClr val="dk2"/>
              </a:buClr>
              <a:buSzPct val="100000"/>
            </a:pPr>
            <a:r>
              <a:rPr lang="en-GB" dirty="0" smtClean="0">
                <a:latin typeface="Georgia"/>
                <a:cs typeface="Georgia"/>
              </a:rPr>
              <a:t>A user level application can open a raw socket to get packets exactly as they would arrive on the network </a:t>
            </a:r>
          </a:p>
          <a:p>
            <a:pPr marL="38100" indent="0">
              <a:buClr>
                <a:schemeClr val="dk2"/>
              </a:buClr>
              <a:buSzPct val="100000"/>
              <a:buNone/>
            </a:pPr>
            <a:endParaRPr lang="en-GB" dirty="0" smtClean="0">
              <a:latin typeface="Georgia"/>
              <a:cs typeface="Georgia"/>
            </a:endParaRPr>
          </a:p>
          <a:p>
            <a:pPr marL="381000" indent="-342900">
              <a:buClr>
                <a:schemeClr val="dk2"/>
              </a:buClr>
              <a:buSzPct val="100000"/>
            </a:pPr>
            <a:r>
              <a:rPr lang="en-GB" dirty="0" smtClean="0">
                <a:latin typeface="Georgia"/>
                <a:cs typeface="Georgia"/>
              </a:rPr>
              <a:t>Not </a:t>
            </a:r>
            <a:r>
              <a:rPr lang="en-GB" dirty="0">
                <a:latin typeface="Georgia"/>
                <a:cs typeface="Georgia"/>
              </a:rPr>
              <a:t>suitable for </a:t>
            </a:r>
            <a:r>
              <a:rPr lang="en-GB" dirty="0" smtClean="0">
                <a:latin typeface="Georgia"/>
                <a:cs typeface="Georgia"/>
              </a:rPr>
              <a:t>this application </a:t>
            </a:r>
            <a:r>
              <a:rPr lang="en-GB" dirty="0">
                <a:latin typeface="Georgia"/>
                <a:cs typeface="Georgia"/>
              </a:rPr>
              <a:t>- creates a ‘</a:t>
            </a:r>
            <a:r>
              <a:rPr lang="en-GB" b="1" dirty="0">
                <a:latin typeface="Georgia"/>
                <a:cs typeface="Georgia"/>
              </a:rPr>
              <a:t>clone</a:t>
            </a:r>
            <a:r>
              <a:rPr lang="en-GB" dirty="0">
                <a:latin typeface="Georgia"/>
                <a:cs typeface="Georgia"/>
              </a:rPr>
              <a:t>’ of each </a:t>
            </a:r>
            <a:r>
              <a:rPr lang="en-GB" dirty="0" smtClean="0">
                <a:latin typeface="Georgia"/>
                <a:cs typeface="Georgia"/>
              </a:rPr>
              <a:t>incoming packet for </a:t>
            </a:r>
            <a:r>
              <a:rPr lang="en-GB" b="1" dirty="0" smtClean="0">
                <a:latin typeface="Georgia"/>
                <a:cs typeface="Georgia"/>
              </a:rPr>
              <a:t>every </a:t>
            </a:r>
            <a:r>
              <a:rPr lang="en-GB" dirty="0" smtClean="0">
                <a:latin typeface="Georgia"/>
                <a:cs typeface="Georgia"/>
              </a:rPr>
              <a:t>application that has opened a raw socket, to listen to that type of packet. It didn’t really ‘bypass’ the kernel processing</a:t>
            </a: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smtClean="0"/>
              <a:t>Divert Sockets</a:t>
            </a:r>
            <a:endParaRPr lang="en-US" dirty="0"/>
          </a:p>
        </p:txBody>
      </p:sp>
      <p:sp>
        <p:nvSpPr>
          <p:cNvPr id="3" name="Text Placeholder 2"/>
          <p:cNvSpPr>
            <a:spLocks noGrp="1"/>
          </p:cNvSpPr>
          <p:nvPr>
            <p:ph type="body" idx="1"/>
          </p:nvPr>
        </p:nvSpPr>
        <p:spPr/>
        <p:txBody>
          <a:bodyPr/>
          <a:lstStyle/>
          <a:p>
            <a:r>
              <a:rPr lang="en-US" dirty="0" smtClean="0"/>
              <a:t>They fit the bill, their very use case was to filter specific packets and get them to user space, giving the process total control of the packet. It could pass the packet as is, or choose to mangle it</a:t>
            </a:r>
          </a:p>
          <a:p>
            <a:pPr marL="0" indent="0">
              <a:buNone/>
            </a:pPr>
            <a:endParaRPr lang="en-US" dirty="0" smtClean="0"/>
          </a:p>
          <a:p>
            <a:r>
              <a:rPr lang="en-US" dirty="0" smtClean="0"/>
              <a:t>IPPROTO_DIVERT – instruct the firewall to send packets to a certain port, to which this socket is bound</a:t>
            </a:r>
          </a:p>
          <a:p>
            <a:pPr marL="0" indent="0">
              <a:buNone/>
            </a:pPr>
            <a:endParaRPr lang="en-US" dirty="0" smtClean="0"/>
          </a:p>
          <a:p>
            <a:r>
              <a:rPr lang="en-US" dirty="0" smtClean="0"/>
              <a:t>Different kernel needed </a:t>
            </a:r>
            <a:endParaRPr lang="en-US" dirty="0"/>
          </a:p>
        </p:txBody>
      </p:sp>
    </p:spTree>
    <p:extLst>
      <p:ext uri="{BB962C8B-B14F-4D97-AF65-F5344CB8AC3E}">
        <p14:creationId xmlns:p14="http://schemas.microsoft.com/office/powerpoint/2010/main" val="23461134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Shape 107"/>
          <p:cNvSpPr txBox="1">
            <a:spLocks noGrp="1"/>
          </p:cNvSpPr>
          <p:nvPr>
            <p:ph type="title"/>
          </p:nvPr>
        </p:nvSpPr>
        <p:spPr>
          <a:xfrm>
            <a:off x="457200" y="293212"/>
            <a:ext cx="8229600" cy="857400"/>
          </a:xfrm>
          <a:prstGeom prst="rect">
            <a:avLst/>
          </a:prstGeom>
        </p:spPr>
        <p:txBody>
          <a:bodyPr lIns="91425" tIns="91425" rIns="91425" bIns="91425" anchor="b" anchorCtr="0">
            <a:noAutofit/>
          </a:bodyPr>
          <a:lstStyle/>
          <a:p>
            <a:pPr algn="ctr">
              <a:spcBef>
                <a:spcPts val="0"/>
              </a:spcBef>
              <a:buNone/>
            </a:pPr>
            <a:r>
              <a:rPr lang="en-GB" dirty="0" err="1" smtClean="0"/>
              <a:t>Netfilter</a:t>
            </a:r>
            <a:r>
              <a:rPr lang="en-GB" dirty="0"/>
              <a:t>/</a:t>
            </a:r>
            <a:r>
              <a:rPr lang="en-GB" dirty="0" err="1"/>
              <a:t>Iptables</a:t>
            </a:r>
            <a:endParaRPr lang="en-GB" dirty="0"/>
          </a:p>
        </p:txBody>
      </p:sp>
      <p:sp>
        <p:nvSpPr>
          <p:cNvPr id="108" name="Shape 108"/>
          <p:cNvSpPr txBox="1">
            <a:spLocks noGrp="1"/>
          </p:cNvSpPr>
          <p:nvPr>
            <p:ph type="body" idx="1"/>
          </p:nvPr>
        </p:nvSpPr>
        <p:spPr>
          <a:prstGeom prst="rect">
            <a:avLst/>
          </a:prstGeom>
        </p:spPr>
        <p:txBody>
          <a:bodyPr lIns="91425" tIns="91425" rIns="91425" bIns="91425" anchor="t" anchorCtr="0">
            <a:noAutofit/>
          </a:bodyPr>
          <a:lstStyle/>
          <a:p>
            <a:pPr marL="457200" lvl="0" indent="-419100" rtl="0">
              <a:spcBef>
                <a:spcPts val="0"/>
              </a:spcBef>
              <a:buClr>
                <a:schemeClr val="dk2"/>
              </a:buClr>
              <a:buSzPct val="100000"/>
              <a:buFont typeface="Arial"/>
              <a:buChar char="●"/>
            </a:pPr>
            <a:r>
              <a:rPr lang="en-GB" dirty="0">
                <a:latin typeface="Georgia"/>
                <a:cs typeface="Georgia"/>
              </a:rPr>
              <a:t>A </a:t>
            </a:r>
            <a:r>
              <a:rPr lang="en-GB" b="1" dirty="0">
                <a:latin typeface="Georgia"/>
                <a:cs typeface="Georgia"/>
              </a:rPr>
              <a:t>framework</a:t>
            </a:r>
            <a:r>
              <a:rPr lang="en-GB" dirty="0">
                <a:latin typeface="Georgia"/>
                <a:cs typeface="Georgia"/>
              </a:rPr>
              <a:t> for packet filtering, a kernel subsystem in all modern </a:t>
            </a:r>
            <a:r>
              <a:rPr lang="en-GB" dirty="0" err="1">
                <a:latin typeface="Georgia"/>
                <a:cs typeface="Georgia"/>
              </a:rPr>
              <a:t>linux</a:t>
            </a:r>
            <a:r>
              <a:rPr lang="en-GB" dirty="0">
                <a:latin typeface="Georgia"/>
                <a:cs typeface="Georgia"/>
              </a:rPr>
              <a:t> kernels, all incoming packets traverse the </a:t>
            </a:r>
            <a:r>
              <a:rPr lang="en-GB" dirty="0" err="1">
                <a:latin typeface="Georgia"/>
                <a:cs typeface="Georgia"/>
              </a:rPr>
              <a:t>netfilter</a:t>
            </a:r>
            <a:r>
              <a:rPr lang="en-GB" dirty="0">
                <a:latin typeface="Georgia"/>
                <a:cs typeface="Georgia"/>
              </a:rPr>
              <a:t> </a:t>
            </a:r>
            <a:r>
              <a:rPr lang="en-GB" dirty="0" smtClean="0">
                <a:latin typeface="Georgia"/>
                <a:cs typeface="Georgia"/>
              </a:rPr>
              <a:t>subsystem</a:t>
            </a:r>
          </a:p>
          <a:p>
            <a:pPr marL="38100" lvl="0" indent="0" rtl="0">
              <a:spcBef>
                <a:spcPts val="0"/>
              </a:spcBef>
              <a:buClr>
                <a:schemeClr val="dk2"/>
              </a:buClr>
              <a:buSzPct val="100000"/>
              <a:buNone/>
            </a:pPr>
            <a:endParaRPr lang="en-GB" dirty="0">
              <a:latin typeface="Georgia"/>
              <a:cs typeface="Georgia"/>
            </a:endParaRPr>
          </a:p>
          <a:p>
            <a:pPr marL="457200" lvl="0" indent="-419100">
              <a:spcBef>
                <a:spcPts val="0"/>
              </a:spcBef>
              <a:buClr>
                <a:schemeClr val="dk2"/>
              </a:buClr>
              <a:buSzPct val="100000"/>
              <a:buFont typeface="Arial"/>
              <a:buChar char="●"/>
            </a:pPr>
            <a:r>
              <a:rPr lang="en-GB" dirty="0" err="1">
                <a:latin typeface="Georgia"/>
                <a:cs typeface="Georgia"/>
              </a:rPr>
              <a:t>Iptables</a:t>
            </a:r>
            <a:r>
              <a:rPr lang="en-GB" dirty="0">
                <a:latin typeface="Georgia"/>
                <a:cs typeface="Georgia"/>
              </a:rPr>
              <a:t> - a </a:t>
            </a:r>
            <a:r>
              <a:rPr lang="en-GB" b="1" dirty="0">
                <a:latin typeface="Georgia"/>
                <a:cs typeface="Georgia"/>
              </a:rPr>
              <a:t>user level application</a:t>
            </a:r>
            <a:r>
              <a:rPr lang="en-GB" dirty="0">
                <a:latin typeface="Georgia"/>
                <a:cs typeface="Georgia"/>
              </a:rPr>
              <a:t> to interact with </a:t>
            </a:r>
            <a:r>
              <a:rPr lang="en-GB" dirty="0" err="1" smtClean="0">
                <a:latin typeface="Georgia"/>
                <a:cs typeface="Georgia"/>
              </a:rPr>
              <a:t>netfilter</a:t>
            </a:r>
            <a:r>
              <a:rPr lang="en-GB" dirty="0" smtClean="0">
                <a:latin typeface="Georgia"/>
                <a:cs typeface="Georgia"/>
              </a:rPr>
              <a:t> modules </a:t>
            </a: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Shape 113"/>
          <p:cNvSpPr txBox="1">
            <a:spLocks noGrp="1"/>
          </p:cNvSpPr>
          <p:nvPr>
            <p:ph type="title"/>
          </p:nvPr>
        </p:nvSpPr>
        <p:spPr>
          <a:xfrm>
            <a:off x="457200" y="294754"/>
            <a:ext cx="8229600" cy="857400"/>
          </a:xfrm>
          <a:prstGeom prst="rect">
            <a:avLst/>
          </a:prstGeom>
        </p:spPr>
        <p:txBody>
          <a:bodyPr lIns="91425" tIns="91425" rIns="91425" bIns="91425" anchor="b" anchorCtr="0">
            <a:noAutofit/>
          </a:bodyPr>
          <a:lstStyle/>
          <a:p>
            <a:pPr algn="ctr">
              <a:spcBef>
                <a:spcPts val="0"/>
              </a:spcBef>
              <a:buNone/>
            </a:pPr>
            <a:r>
              <a:rPr lang="en-GB" dirty="0" smtClean="0"/>
              <a:t>Digging into </a:t>
            </a:r>
            <a:r>
              <a:rPr lang="en-GB" dirty="0" err="1" smtClean="0"/>
              <a:t>Netfilter</a:t>
            </a:r>
            <a:endParaRPr lang="en-GB" dirty="0"/>
          </a:p>
        </p:txBody>
      </p:sp>
      <p:sp>
        <p:nvSpPr>
          <p:cNvPr id="114" name="Shape 114"/>
          <p:cNvSpPr txBox="1">
            <a:spLocks noGrp="1"/>
          </p:cNvSpPr>
          <p:nvPr>
            <p:ph type="body" idx="1"/>
          </p:nvPr>
        </p:nvSpPr>
        <p:spPr>
          <a:xfrm>
            <a:off x="457200" y="1200150"/>
            <a:ext cx="8338132" cy="3843952"/>
          </a:xfrm>
          <a:prstGeom prst="rect">
            <a:avLst/>
          </a:prstGeom>
        </p:spPr>
        <p:txBody>
          <a:bodyPr lIns="91425" tIns="91425" rIns="91425" bIns="91425" anchor="t" anchorCtr="0">
            <a:noAutofit/>
          </a:bodyPr>
          <a:lstStyle/>
          <a:p>
            <a:pPr marL="457200" lvl="0" indent="-381000" rtl="0">
              <a:spcBef>
                <a:spcPts val="0"/>
              </a:spcBef>
              <a:buClr>
                <a:schemeClr val="dk2"/>
              </a:buClr>
              <a:buSzPct val="100000"/>
              <a:buFont typeface="Arial"/>
              <a:buChar char="●"/>
            </a:pPr>
            <a:r>
              <a:rPr lang="en-GB" sz="2400" dirty="0"/>
              <a:t>Each protocol (IPV4/IPV6/</a:t>
            </a:r>
            <a:r>
              <a:rPr lang="en-GB" sz="2400" dirty="0" err="1"/>
              <a:t>DECnet</a:t>
            </a:r>
            <a:r>
              <a:rPr lang="en-GB" sz="2400" dirty="0"/>
              <a:t> )defines ‘</a:t>
            </a:r>
            <a:r>
              <a:rPr lang="en-GB" sz="2400" b="1" dirty="0"/>
              <a:t>hooks</a:t>
            </a:r>
            <a:r>
              <a:rPr lang="en-GB" sz="2400" dirty="0"/>
              <a:t>’. These are well defined points in a packet’s traversal of that protocol stack</a:t>
            </a:r>
          </a:p>
          <a:p>
            <a:pPr marL="457200" lvl="0" indent="-381000" rtl="0">
              <a:spcBef>
                <a:spcPts val="0"/>
              </a:spcBef>
              <a:buClr>
                <a:schemeClr val="dk2"/>
              </a:buClr>
              <a:buSzPct val="100000"/>
              <a:buFont typeface="Arial"/>
              <a:buChar char="●"/>
            </a:pPr>
            <a:r>
              <a:rPr lang="en-GB" sz="2400" dirty="0" smtClean="0"/>
              <a:t>Kernel modules can </a:t>
            </a:r>
            <a:r>
              <a:rPr lang="en-GB" sz="2400" dirty="0"/>
              <a:t>register to listen on different hooks of that </a:t>
            </a:r>
            <a:r>
              <a:rPr lang="en-GB" sz="2400" dirty="0" smtClean="0"/>
              <a:t>stack</a:t>
            </a:r>
            <a:r>
              <a:rPr lang="en-GB" dirty="0"/>
              <a:t> </a:t>
            </a:r>
            <a:r>
              <a:rPr lang="en-GB" dirty="0" smtClean="0"/>
              <a:t>with  priority. Packets are passed to them in order of priority on arrival</a:t>
            </a:r>
          </a:p>
          <a:p>
            <a:pPr marL="457200" lvl="0" indent="-381000" rtl="0">
              <a:spcBef>
                <a:spcPts val="0"/>
              </a:spcBef>
              <a:buClr>
                <a:schemeClr val="dk2"/>
              </a:buClr>
              <a:buSzPct val="100000"/>
              <a:buFont typeface="Arial"/>
              <a:buChar char="●"/>
            </a:pPr>
            <a:r>
              <a:rPr lang="en-GB" sz="2400" dirty="0" smtClean="0"/>
              <a:t>These </a:t>
            </a:r>
            <a:r>
              <a:rPr lang="en-GB" sz="2400" dirty="0"/>
              <a:t>modules, can decide the </a:t>
            </a:r>
            <a:r>
              <a:rPr lang="en-GB" sz="2400" dirty="0" smtClean="0"/>
              <a:t>‘</a:t>
            </a:r>
            <a:r>
              <a:rPr lang="en-GB" sz="2400" b="1" dirty="0" smtClean="0"/>
              <a:t>fate</a:t>
            </a:r>
            <a:r>
              <a:rPr lang="en-GB" sz="2400" dirty="0" smtClean="0"/>
              <a:t>’ </a:t>
            </a:r>
            <a:r>
              <a:rPr lang="en-GB" sz="2400" dirty="0"/>
              <a:t>of the packet </a:t>
            </a:r>
          </a:p>
          <a:p>
            <a:pPr marL="914400" lvl="1" indent="-381000" rtl="0">
              <a:spcBef>
                <a:spcPts val="0"/>
              </a:spcBef>
              <a:buClr>
                <a:schemeClr val="dk2"/>
              </a:buClr>
              <a:buSzPct val="80000"/>
              <a:buFont typeface="Courier New"/>
              <a:buChar char="o"/>
            </a:pPr>
            <a:r>
              <a:rPr lang="en-GB" b="1" dirty="0"/>
              <a:t>NF_DROP/NF_ACCEPT/NF_STOLEN/NF_QUEUE</a:t>
            </a:r>
          </a:p>
          <a:p>
            <a:pPr marL="457200" lvl="0" indent="-381000" rtl="0">
              <a:spcBef>
                <a:spcPts val="0"/>
              </a:spcBef>
              <a:buClr>
                <a:schemeClr val="dk2"/>
              </a:buClr>
              <a:buSzPct val="100000"/>
              <a:buFont typeface="Arial"/>
              <a:buChar char="●"/>
            </a:pPr>
            <a:r>
              <a:rPr lang="en-GB" sz="2400" dirty="0"/>
              <a:t>Packets that are queued, are </a:t>
            </a:r>
            <a:r>
              <a:rPr lang="en-GB" sz="2400" b="1" dirty="0"/>
              <a:t>handled in user space</a:t>
            </a: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Shape 119"/>
          <p:cNvSpPr txBox="1">
            <a:spLocks noGrp="1"/>
          </p:cNvSpPr>
          <p:nvPr>
            <p:ph type="title"/>
          </p:nvPr>
        </p:nvSpPr>
        <p:spPr>
          <a:xfrm>
            <a:off x="480940" y="170374"/>
            <a:ext cx="8229600" cy="857400"/>
          </a:xfrm>
          <a:prstGeom prst="rect">
            <a:avLst/>
          </a:prstGeom>
        </p:spPr>
        <p:txBody>
          <a:bodyPr lIns="91425" tIns="91425" rIns="91425" bIns="91425" anchor="b" anchorCtr="0">
            <a:noAutofit/>
          </a:bodyPr>
          <a:lstStyle/>
          <a:p>
            <a:pPr algn="ctr">
              <a:spcBef>
                <a:spcPts val="0"/>
              </a:spcBef>
              <a:buNone/>
            </a:pPr>
            <a:r>
              <a:rPr lang="en-GB" sz="3600" dirty="0"/>
              <a:t>Packet </a:t>
            </a:r>
            <a:r>
              <a:rPr lang="en-GB" sz="3600" dirty="0" smtClean="0"/>
              <a:t>Traversing  </a:t>
            </a:r>
            <a:r>
              <a:rPr lang="en-GB" sz="3600" dirty="0" err="1"/>
              <a:t>Netfilter</a:t>
            </a:r>
            <a:r>
              <a:rPr lang="en-GB" sz="3600" dirty="0"/>
              <a:t> system</a:t>
            </a:r>
          </a:p>
        </p:txBody>
      </p:sp>
      <p:sp>
        <p:nvSpPr>
          <p:cNvPr id="130" name="Shape 130"/>
          <p:cNvSpPr txBox="1">
            <a:spLocks noGrp="1"/>
          </p:cNvSpPr>
          <p:nvPr>
            <p:ph type="body" idx="1"/>
          </p:nvPr>
        </p:nvSpPr>
        <p:spPr>
          <a:xfrm>
            <a:off x="107950" y="1316038"/>
            <a:ext cx="9036050" cy="3919537"/>
          </a:xfrm>
          <a:prstGeom prst="rect">
            <a:avLst/>
          </a:prstGeom>
        </p:spPr>
        <p:txBody>
          <a:bodyPr lIns="91425" tIns="91425" rIns="91425" bIns="91425" anchor="t" anchorCtr="0">
            <a:noAutofit/>
          </a:bodyPr>
          <a:lstStyle/>
          <a:p>
            <a:pPr lvl="0" rtl="0">
              <a:spcBef>
                <a:spcPts val="0"/>
              </a:spcBef>
              <a:buNone/>
            </a:pPr>
            <a:endParaRPr sz="1200" dirty="0">
              <a:solidFill>
                <a:srgbClr val="000000"/>
              </a:solidFill>
              <a:latin typeface="Arial"/>
              <a:ea typeface="Arial"/>
              <a:cs typeface="Arial"/>
              <a:sym typeface="Arial"/>
            </a:endParaRPr>
          </a:p>
          <a:p>
            <a:pPr lvl="0" rtl="0">
              <a:spcBef>
                <a:spcPts val="0"/>
              </a:spcBef>
              <a:buNone/>
            </a:pPr>
            <a:endParaRPr sz="1200" dirty="0"/>
          </a:p>
        </p:txBody>
      </p:sp>
      <p:graphicFrame>
        <p:nvGraphicFramePr>
          <p:cNvPr id="3" name="Diagram 2"/>
          <p:cNvGraphicFramePr/>
          <p:nvPr>
            <p:extLst>
              <p:ext uri="{D42A27DB-BD31-4B8C-83A1-F6EECF244321}">
                <p14:modId xmlns:p14="http://schemas.microsoft.com/office/powerpoint/2010/main" val="611911877"/>
              </p:ext>
            </p:extLst>
          </p:nvPr>
        </p:nvGraphicFramePr>
        <p:xfrm>
          <a:off x="1132304" y="59353"/>
          <a:ext cx="6784681" cy="473551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5" name="Diagram 4"/>
          <p:cNvGraphicFramePr/>
          <p:nvPr>
            <p:extLst>
              <p:ext uri="{D42A27DB-BD31-4B8C-83A1-F6EECF244321}">
                <p14:modId xmlns:p14="http://schemas.microsoft.com/office/powerpoint/2010/main" val="4216674201"/>
              </p:ext>
            </p:extLst>
          </p:nvPr>
        </p:nvGraphicFramePr>
        <p:xfrm>
          <a:off x="2960241" y="2800956"/>
          <a:ext cx="1384011" cy="771455"/>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aphicFrame>
        <p:nvGraphicFramePr>
          <p:cNvPr id="7" name="Diagram 6"/>
          <p:cNvGraphicFramePr/>
          <p:nvPr>
            <p:extLst>
              <p:ext uri="{D42A27DB-BD31-4B8C-83A1-F6EECF244321}">
                <p14:modId xmlns:p14="http://schemas.microsoft.com/office/powerpoint/2010/main" val="700463547"/>
              </p:ext>
            </p:extLst>
          </p:nvPr>
        </p:nvGraphicFramePr>
        <p:xfrm>
          <a:off x="747781" y="502926"/>
          <a:ext cx="7418465" cy="4291937"/>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sp>
        <p:nvSpPr>
          <p:cNvPr id="10" name="Down Arrow 9"/>
          <p:cNvSpPr/>
          <p:nvPr/>
        </p:nvSpPr>
        <p:spPr>
          <a:xfrm>
            <a:off x="3442168" y="2255010"/>
            <a:ext cx="296738" cy="439134"/>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Down Arrow 33"/>
          <p:cNvSpPr/>
          <p:nvPr/>
        </p:nvSpPr>
        <p:spPr>
          <a:xfrm rot="10800000">
            <a:off x="7208114" y="2224032"/>
            <a:ext cx="296738" cy="439134"/>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err="1" smtClean="0"/>
              <a:t>Iptables</a:t>
            </a:r>
            <a:r>
              <a:rPr lang="en-US" dirty="0" smtClean="0"/>
              <a:t>	</a:t>
            </a:r>
            <a:endParaRPr lang="en-US" dirty="0"/>
          </a:p>
        </p:txBody>
      </p:sp>
      <p:sp>
        <p:nvSpPr>
          <p:cNvPr id="3" name="Text Placeholder 2"/>
          <p:cNvSpPr>
            <a:spLocks noGrp="1"/>
          </p:cNvSpPr>
          <p:nvPr>
            <p:ph type="body" idx="1"/>
          </p:nvPr>
        </p:nvSpPr>
        <p:spPr/>
        <p:txBody>
          <a:bodyPr/>
          <a:lstStyle/>
          <a:p>
            <a:r>
              <a:rPr lang="en-US" dirty="0" smtClean="0">
                <a:latin typeface="Georgia"/>
                <a:cs typeface="Georgia"/>
              </a:rPr>
              <a:t>A packet selection system that is built over </a:t>
            </a:r>
            <a:r>
              <a:rPr lang="en-US" dirty="0" err="1" smtClean="0">
                <a:latin typeface="Georgia"/>
                <a:cs typeface="Georgia"/>
              </a:rPr>
              <a:t>Netfilter</a:t>
            </a:r>
            <a:endParaRPr lang="en-US" dirty="0" smtClean="0">
              <a:latin typeface="Georgia"/>
              <a:cs typeface="Georgia"/>
            </a:endParaRPr>
          </a:p>
          <a:p>
            <a:pPr marL="0" indent="0">
              <a:buNone/>
            </a:pPr>
            <a:endParaRPr lang="en-US" dirty="0" smtClean="0">
              <a:latin typeface="Georgia"/>
              <a:cs typeface="Georgia"/>
            </a:endParaRPr>
          </a:p>
          <a:p>
            <a:r>
              <a:rPr lang="en-US" dirty="0" smtClean="0">
                <a:latin typeface="Georgia"/>
                <a:cs typeface="Georgia"/>
              </a:rPr>
              <a:t>The ‘tables’ are modules that are registered at various ‘hooks’ in this framework, these ‘hooks’ are referred to as ‘chains’ when handling incoming packets</a:t>
            </a:r>
          </a:p>
          <a:p>
            <a:pPr marL="0" indent="0">
              <a:buNone/>
            </a:pPr>
            <a:endParaRPr lang="en-US" dirty="0" smtClean="0">
              <a:latin typeface="Georgia"/>
              <a:cs typeface="Georgia"/>
            </a:endParaRPr>
          </a:p>
          <a:p>
            <a:r>
              <a:rPr lang="en-US" dirty="0" err="1" smtClean="0">
                <a:latin typeface="American Typewriter Condensed"/>
                <a:cs typeface="American Typewriter Condensed"/>
              </a:rPr>
              <a:t>Iptables</a:t>
            </a:r>
            <a:r>
              <a:rPr lang="en-US" dirty="0" smtClean="0">
                <a:latin typeface="American Typewriter Condensed"/>
                <a:cs typeface="American Typewriter Condensed"/>
              </a:rPr>
              <a:t>   –t   mangle   –I    FORWARD   –p  </a:t>
            </a:r>
            <a:r>
              <a:rPr lang="en-US" dirty="0" err="1" smtClean="0">
                <a:latin typeface="American Typewriter Condensed"/>
                <a:cs typeface="American Typewriter Condensed"/>
              </a:rPr>
              <a:t>tcp</a:t>
            </a:r>
            <a:r>
              <a:rPr lang="en-US" dirty="0" smtClean="0">
                <a:latin typeface="American Typewriter Condensed"/>
                <a:cs typeface="American Typewriter Condensed"/>
              </a:rPr>
              <a:t>    –j   ACCEPT</a:t>
            </a:r>
          </a:p>
          <a:p>
            <a:pPr marL="0" indent="0">
              <a:buNone/>
            </a:pPr>
            <a:endParaRPr lang="en-US" dirty="0" smtClean="0">
              <a:latin typeface="American Typewriter Condensed"/>
              <a:cs typeface="American Typewriter Condensed"/>
            </a:endParaRPr>
          </a:p>
          <a:p>
            <a:r>
              <a:rPr lang="en-US" dirty="0" err="1" smtClean="0">
                <a:latin typeface="American Typewriter Condensed"/>
                <a:cs typeface="American Typewriter Condensed"/>
              </a:rPr>
              <a:t>Iptables</a:t>
            </a:r>
            <a:r>
              <a:rPr lang="en-US" dirty="0" smtClean="0">
                <a:latin typeface="American Typewriter Condensed"/>
                <a:cs typeface="American Typewriter Condensed"/>
              </a:rPr>
              <a:t>   –t   mangle   –I    FORWARD   –p  </a:t>
            </a:r>
            <a:r>
              <a:rPr lang="en-US" dirty="0" err="1" smtClean="0">
                <a:latin typeface="American Typewriter Condensed"/>
                <a:cs typeface="American Typewriter Condensed"/>
              </a:rPr>
              <a:t>tcp</a:t>
            </a:r>
            <a:r>
              <a:rPr lang="en-US" dirty="0" smtClean="0">
                <a:latin typeface="American Typewriter Condensed"/>
                <a:cs typeface="American Typewriter Condensed"/>
              </a:rPr>
              <a:t>    –j   NF_QUEUE</a:t>
            </a:r>
            <a:endParaRPr lang="en-US" dirty="0">
              <a:latin typeface="American Typewriter Condensed"/>
              <a:cs typeface="American Typewriter Condensed"/>
            </a:endParaRPr>
          </a:p>
        </p:txBody>
      </p:sp>
    </p:spTree>
    <p:extLst>
      <p:ext uri="{BB962C8B-B14F-4D97-AF65-F5344CB8AC3E}">
        <p14:creationId xmlns:p14="http://schemas.microsoft.com/office/powerpoint/2010/main" val="1547468969"/>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7608"/>
            <a:ext cx="8229600" cy="857400"/>
          </a:xfrm>
        </p:spPr>
        <p:txBody>
          <a:bodyPr>
            <a:normAutofit fontScale="90000"/>
          </a:bodyPr>
          <a:lstStyle/>
          <a:p>
            <a:pPr algn="ctr"/>
            <a:r>
              <a:rPr lang="en-US" dirty="0" err="1" smtClean="0"/>
              <a:t>Libnetfilter</a:t>
            </a:r>
            <a:r>
              <a:rPr lang="en-US" dirty="0" smtClean="0"/>
              <a:t> queue</a:t>
            </a:r>
            <a:endParaRPr lang="en-US" dirty="0"/>
          </a:p>
        </p:txBody>
      </p:sp>
      <p:sp>
        <p:nvSpPr>
          <p:cNvPr id="3" name="Text Placeholder 2"/>
          <p:cNvSpPr>
            <a:spLocks noGrp="1"/>
          </p:cNvSpPr>
          <p:nvPr>
            <p:ph type="body" idx="1"/>
          </p:nvPr>
        </p:nvSpPr>
        <p:spPr/>
        <p:txBody>
          <a:bodyPr>
            <a:normAutofit/>
          </a:bodyPr>
          <a:lstStyle/>
          <a:p>
            <a:r>
              <a:rPr lang="en-US" dirty="0" err="1" smtClean="0">
                <a:latin typeface="Georgia"/>
                <a:cs typeface="Georgia"/>
              </a:rPr>
              <a:t>Userspace</a:t>
            </a:r>
            <a:r>
              <a:rPr lang="en-US" dirty="0" smtClean="0">
                <a:latin typeface="Georgia"/>
                <a:cs typeface="Georgia"/>
              </a:rPr>
              <a:t> library providing an API to packets that have been queued by the kernel packet filter</a:t>
            </a:r>
          </a:p>
          <a:p>
            <a:pPr marL="0" indent="0">
              <a:buNone/>
            </a:pPr>
            <a:endParaRPr lang="en-US" dirty="0" smtClean="0">
              <a:latin typeface="Georgia"/>
              <a:cs typeface="Georgia"/>
            </a:endParaRPr>
          </a:p>
          <a:p>
            <a:r>
              <a:rPr lang="en-US" b="1" dirty="0" smtClean="0">
                <a:latin typeface="Georgia"/>
                <a:cs typeface="Georgia"/>
              </a:rPr>
              <a:t>Three step process</a:t>
            </a:r>
            <a:r>
              <a:rPr lang="en-US" dirty="0" smtClean="0">
                <a:latin typeface="Georgia"/>
                <a:cs typeface="Georgia"/>
              </a:rPr>
              <a:t>:</a:t>
            </a:r>
          </a:p>
          <a:p>
            <a:pPr marL="457200" indent="-457200">
              <a:buFont typeface="+mj-lt"/>
              <a:buAutoNum type="arabicPeriod"/>
            </a:pPr>
            <a:r>
              <a:rPr lang="en-US" dirty="0" smtClean="0">
                <a:latin typeface="Georgia"/>
                <a:cs typeface="Georgia"/>
              </a:rPr>
              <a:t>Library setup – </a:t>
            </a:r>
            <a:r>
              <a:rPr lang="en-US" dirty="0" err="1" smtClean="0">
                <a:latin typeface="Georgia"/>
                <a:cs typeface="Georgia"/>
              </a:rPr>
              <a:t>nfq_open</a:t>
            </a:r>
            <a:r>
              <a:rPr lang="en-US" dirty="0" smtClean="0">
                <a:latin typeface="Georgia"/>
                <a:cs typeface="Georgia"/>
              </a:rPr>
              <a:t>(), </a:t>
            </a:r>
            <a:r>
              <a:rPr lang="en-US" dirty="0" err="1" smtClean="0">
                <a:latin typeface="Georgia"/>
                <a:cs typeface="Georgia"/>
              </a:rPr>
              <a:t>nfq_unbind_pf</a:t>
            </a:r>
            <a:r>
              <a:rPr lang="en-US" dirty="0" smtClean="0">
                <a:latin typeface="Georgia"/>
                <a:cs typeface="Georgia"/>
              </a:rPr>
              <a:t>(), </a:t>
            </a:r>
            <a:r>
              <a:rPr lang="en-US" dirty="0" err="1" smtClean="0">
                <a:latin typeface="Georgia"/>
                <a:cs typeface="Georgia"/>
              </a:rPr>
              <a:t>nfq_bind_pf</a:t>
            </a:r>
            <a:r>
              <a:rPr lang="en-US" dirty="0" smtClean="0">
                <a:latin typeface="Georgia"/>
                <a:cs typeface="Georgia"/>
              </a:rPr>
              <a:t>()</a:t>
            </a:r>
          </a:p>
          <a:p>
            <a:pPr marL="457200" indent="-457200">
              <a:buFont typeface="+mj-lt"/>
              <a:buAutoNum type="arabicPeriod"/>
            </a:pPr>
            <a:r>
              <a:rPr lang="en-US" dirty="0" smtClean="0">
                <a:latin typeface="Georgia"/>
                <a:cs typeface="Georgia"/>
              </a:rPr>
              <a:t>Message receiving – callback function for each received packet</a:t>
            </a:r>
            <a:endParaRPr lang="en-US" dirty="0">
              <a:latin typeface="Georgia"/>
              <a:cs typeface="Georgia"/>
            </a:endParaRPr>
          </a:p>
          <a:p>
            <a:pPr marL="457200" indent="-457200">
              <a:buFont typeface="+mj-lt"/>
              <a:buAutoNum type="arabicPeriod"/>
            </a:pPr>
            <a:r>
              <a:rPr lang="en-US" dirty="0" smtClean="0">
                <a:latin typeface="Georgia"/>
                <a:cs typeface="Georgia"/>
              </a:rPr>
              <a:t>Exit phase – </a:t>
            </a:r>
            <a:r>
              <a:rPr lang="en-US" dirty="0" err="1" smtClean="0">
                <a:latin typeface="Georgia"/>
                <a:cs typeface="Georgia"/>
              </a:rPr>
              <a:t>nfq_close</a:t>
            </a:r>
            <a:r>
              <a:rPr lang="en-US" dirty="0" smtClean="0">
                <a:latin typeface="Georgia"/>
                <a:cs typeface="Georgia"/>
              </a:rPr>
              <a:t>() </a:t>
            </a:r>
            <a:endParaRPr lang="en-US" dirty="0">
              <a:latin typeface="Georgia"/>
              <a:cs typeface="Georgia"/>
            </a:endParaRPr>
          </a:p>
        </p:txBody>
      </p:sp>
    </p:spTree>
    <p:extLst>
      <p:ext uri="{BB962C8B-B14F-4D97-AF65-F5344CB8AC3E}">
        <p14:creationId xmlns:p14="http://schemas.microsoft.com/office/powerpoint/2010/main" val="2394483188"/>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7282"/>
            <a:ext cx="8229600" cy="857400"/>
          </a:xfrm>
        </p:spPr>
        <p:txBody>
          <a:bodyPr>
            <a:normAutofit fontScale="90000"/>
          </a:bodyPr>
          <a:lstStyle/>
          <a:p>
            <a:pPr algn="ctr"/>
            <a:r>
              <a:rPr lang="en-US" dirty="0" smtClean="0"/>
              <a:t>Our system </a:t>
            </a:r>
            <a:endParaRPr lang="en-US" dirty="0"/>
          </a:p>
        </p:txBody>
      </p:sp>
      <p:sp>
        <p:nvSpPr>
          <p:cNvPr id="3" name="Text Placeholder 2"/>
          <p:cNvSpPr>
            <a:spLocks noGrp="1"/>
          </p:cNvSpPr>
          <p:nvPr>
            <p:ph type="body" idx="1"/>
          </p:nvPr>
        </p:nvSpPr>
        <p:spPr>
          <a:xfrm>
            <a:off x="350374" y="1063378"/>
            <a:ext cx="8229600" cy="3725699"/>
          </a:xfrm>
        </p:spPr>
        <p:txBody>
          <a:bodyPr/>
          <a:lstStyle/>
          <a:p>
            <a:r>
              <a:rPr lang="en-US" dirty="0" smtClean="0">
                <a:latin typeface="Georgia"/>
                <a:cs typeface="Georgia"/>
              </a:rPr>
              <a:t>Packet received – call back function – check type – encrypt/decrypt – re-calculate checksums – </a:t>
            </a:r>
            <a:r>
              <a:rPr lang="en-US" dirty="0">
                <a:latin typeface="Georgia"/>
                <a:cs typeface="Georgia"/>
              </a:rPr>
              <a:t>i</a:t>
            </a:r>
            <a:r>
              <a:rPr lang="en-US" dirty="0" smtClean="0">
                <a:latin typeface="Georgia"/>
                <a:cs typeface="Georgia"/>
              </a:rPr>
              <a:t>ssue verdict </a:t>
            </a:r>
          </a:p>
          <a:p>
            <a:endParaRPr lang="en-US" dirty="0"/>
          </a:p>
        </p:txBody>
      </p:sp>
      <p:sp>
        <p:nvSpPr>
          <p:cNvPr id="6" name="Direct Access Storage 5"/>
          <p:cNvSpPr/>
          <p:nvPr/>
        </p:nvSpPr>
        <p:spPr>
          <a:xfrm>
            <a:off x="3002999" y="2478810"/>
            <a:ext cx="1958475" cy="842662"/>
          </a:xfrm>
          <a:prstGeom prst="flowChartMagneticDrum">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latin typeface="American Typewriter Condensed"/>
                <a:cs typeface="American Typewriter Condensed"/>
              </a:rPr>
              <a:t>Queue 0 </a:t>
            </a:r>
            <a:endParaRPr lang="en-US" dirty="0">
              <a:latin typeface="American Typewriter Condensed"/>
              <a:cs typeface="American Typewriter Condensed"/>
            </a:endParaRPr>
          </a:p>
        </p:txBody>
      </p:sp>
      <p:sp>
        <p:nvSpPr>
          <p:cNvPr id="7" name="Direct Access Storage 6"/>
          <p:cNvSpPr/>
          <p:nvPr/>
        </p:nvSpPr>
        <p:spPr>
          <a:xfrm>
            <a:off x="3002999" y="3673748"/>
            <a:ext cx="1958475" cy="842662"/>
          </a:xfrm>
          <a:prstGeom prst="flowChartMagneticDrum">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latin typeface="American Typewriter Condensed"/>
                <a:cs typeface="American Typewriter Condensed"/>
              </a:rPr>
              <a:t>Queue 1</a:t>
            </a:r>
            <a:endParaRPr lang="en-US" dirty="0">
              <a:latin typeface="American Typewriter Condensed"/>
              <a:cs typeface="American Typewriter Condensed"/>
            </a:endParaRPr>
          </a:p>
        </p:txBody>
      </p:sp>
      <p:sp>
        <p:nvSpPr>
          <p:cNvPr id="8" name="Alternate Process 7"/>
          <p:cNvSpPr/>
          <p:nvPr/>
        </p:nvSpPr>
        <p:spPr>
          <a:xfrm>
            <a:off x="5970387" y="3145098"/>
            <a:ext cx="1459954" cy="878267"/>
          </a:xfrm>
          <a:prstGeom prst="flowChartAlternateProcess">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latin typeface="American Typewriter Condensed"/>
                <a:cs typeface="American Typewriter Condensed"/>
              </a:rPr>
              <a:t>nfqnl_program</a:t>
            </a:r>
            <a:endParaRPr lang="en-US" dirty="0">
              <a:latin typeface="American Typewriter Condensed"/>
              <a:cs typeface="American Typewriter Condensed"/>
            </a:endParaRPr>
          </a:p>
        </p:txBody>
      </p:sp>
      <p:sp>
        <p:nvSpPr>
          <p:cNvPr id="9" name="Left Arrow 8"/>
          <p:cNvSpPr/>
          <p:nvPr/>
        </p:nvSpPr>
        <p:spPr>
          <a:xfrm rot="1082843">
            <a:off x="5175124" y="2812786"/>
            <a:ext cx="593477" cy="427265"/>
          </a:xfrm>
          <a:prstGeom prst="lef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Left Arrow 9"/>
          <p:cNvSpPr/>
          <p:nvPr/>
        </p:nvSpPr>
        <p:spPr>
          <a:xfrm rot="19283342">
            <a:off x="5191985" y="3891326"/>
            <a:ext cx="593477" cy="427265"/>
          </a:xfrm>
          <a:prstGeom prst="lef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ight Arrow 10"/>
          <p:cNvSpPr/>
          <p:nvPr/>
        </p:nvSpPr>
        <p:spPr>
          <a:xfrm>
            <a:off x="7643989" y="3480308"/>
            <a:ext cx="795260" cy="271084"/>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ounded Rectangle 11"/>
          <p:cNvSpPr/>
          <p:nvPr/>
        </p:nvSpPr>
        <p:spPr>
          <a:xfrm>
            <a:off x="747785" y="2731365"/>
            <a:ext cx="961433" cy="413733"/>
          </a:xfrm>
          <a:prstGeom prst="roundRect">
            <a:avLst/>
          </a:prstGeom>
          <a:solidFill>
            <a:srgbClr val="008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latin typeface="American Typewriter Condensed"/>
                <a:cs typeface="American Typewriter Condensed"/>
              </a:rPr>
              <a:t>From LAN</a:t>
            </a:r>
            <a:endParaRPr lang="en-US" dirty="0">
              <a:latin typeface="American Typewriter Condensed"/>
              <a:cs typeface="American Typewriter Condensed"/>
            </a:endParaRPr>
          </a:p>
        </p:txBody>
      </p:sp>
      <p:sp>
        <p:nvSpPr>
          <p:cNvPr id="13" name="Rounded Rectangle 12"/>
          <p:cNvSpPr/>
          <p:nvPr/>
        </p:nvSpPr>
        <p:spPr>
          <a:xfrm>
            <a:off x="771524" y="4065175"/>
            <a:ext cx="961433" cy="413733"/>
          </a:xfrm>
          <a:prstGeom prst="roundRect">
            <a:avLst/>
          </a:prstGeom>
          <a:solidFill>
            <a:srgbClr val="008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latin typeface="American Typewriter Condensed"/>
                <a:cs typeface="American Typewriter Condensed"/>
              </a:rPr>
              <a:t>From WAN</a:t>
            </a:r>
            <a:endParaRPr lang="en-US" dirty="0">
              <a:latin typeface="American Typewriter Condensed"/>
              <a:cs typeface="American Typewriter Condensed"/>
            </a:endParaRPr>
          </a:p>
        </p:txBody>
      </p:sp>
      <p:sp>
        <p:nvSpPr>
          <p:cNvPr id="14" name="Right Arrow 13"/>
          <p:cNvSpPr/>
          <p:nvPr/>
        </p:nvSpPr>
        <p:spPr>
          <a:xfrm>
            <a:off x="2053435" y="2895864"/>
            <a:ext cx="498521" cy="249234"/>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ight Arrow 14"/>
          <p:cNvSpPr/>
          <p:nvPr/>
        </p:nvSpPr>
        <p:spPr>
          <a:xfrm>
            <a:off x="2053435" y="4205937"/>
            <a:ext cx="498521" cy="249234"/>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ounded Rectangle 15"/>
          <p:cNvSpPr/>
          <p:nvPr/>
        </p:nvSpPr>
        <p:spPr>
          <a:xfrm>
            <a:off x="7477816" y="2957860"/>
            <a:ext cx="961433" cy="413733"/>
          </a:xfrm>
          <a:prstGeom prst="roundRect">
            <a:avLst/>
          </a:prstGeom>
          <a:solidFill>
            <a:srgbClr val="008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latin typeface="American Typewriter Condensed"/>
                <a:cs typeface="American Typewriter Condensed"/>
              </a:rPr>
              <a:t>Processed packet</a:t>
            </a:r>
            <a:endParaRPr lang="en-US" dirty="0">
              <a:latin typeface="American Typewriter Condensed"/>
              <a:cs typeface="American Typewriter Condensed"/>
            </a:endParaRPr>
          </a:p>
        </p:txBody>
      </p:sp>
    </p:spTree>
    <p:extLst>
      <p:ext uri="{BB962C8B-B14F-4D97-AF65-F5344CB8AC3E}">
        <p14:creationId xmlns:p14="http://schemas.microsoft.com/office/powerpoint/2010/main" val="322433359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anim calcmode="lin" valueType="num">
                                      <p:cBhvr additive="base">
                                        <p:cTn id="13" dur="500" fill="hold"/>
                                        <p:tgtEl>
                                          <p:spTgt spid="13"/>
                                        </p:tgtEl>
                                        <p:attrNameLst>
                                          <p:attrName>ppt_x</p:attrName>
                                        </p:attrNameLst>
                                      </p:cBhvr>
                                      <p:tavLst>
                                        <p:tav tm="0">
                                          <p:val>
                                            <p:strVal val="0-#ppt_w/2"/>
                                          </p:val>
                                        </p:tav>
                                        <p:tav tm="100000">
                                          <p:val>
                                            <p:strVal val="#ppt_x"/>
                                          </p:val>
                                        </p:tav>
                                      </p:tavLst>
                                    </p:anim>
                                    <p:anim calcmode="lin" valueType="num">
                                      <p:cBhvr additive="base">
                                        <p:cTn id="14" dur="500" fill="hold"/>
                                        <p:tgtEl>
                                          <p:spTgt spid="13"/>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1" nodeType="clickEffect">
                                  <p:stCondLst>
                                    <p:cond delay="0"/>
                                  </p:stCondLst>
                                  <p:childTnLst>
                                    <p:set>
                                      <p:cBhvr>
                                        <p:cTn id="18" dur="1" fill="hold">
                                          <p:stCondLst>
                                            <p:cond delay="0"/>
                                          </p:stCondLst>
                                        </p:cTn>
                                        <p:tgtEl>
                                          <p:spTgt spid="12"/>
                                        </p:tgtEl>
                                        <p:attrNameLst>
                                          <p:attrName>style.visibility</p:attrName>
                                        </p:attrNameLst>
                                      </p:cBhvr>
                                      <p:to>
                                        <p:strVal val="hidden"/>
                                      </p:to>
                                    </p:set>
                                  </p:childTnLst>
                                </p:cTn>
                              </p:par>
                              <p:par>
                                <p:cTn id="19" presetID="1" presetClass="exit" presetSubtype="0" fill="hold" grpId="1" nodeType="withEffect">
                                  <p:stCondLst>
                                    <p:cond delay="0"/>
                                  </p:stCondLst>
                                  <p:childTnLst>
                                    <p:set>
                                      <p:cBhvr>
                                        <p:cTn id="20" dur="1" fill="hold">
                                          <p:stCondLst>
                                            <p:cond delay="0"/>
                                          </p:stCondLst>
                                        </p:cTn>
                                        <p:tgtEl>
                                          <p:spTgt spid="13"/>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16"/>
                                        </p:tgtEl>
                                        <p:attrNameLst>
                                          <p:attrName>style.visibility</p:attrName>
                                        </p:attrNameLst>
                                      </p:cBhvr>
                                      <p:to>
                                        <p:strVal val="visible"/>
                                      </p:to>
                                    </p:set>
                                    <p:animEffect transition="in" filter="wipe(left)">
                                      <p:cBhvr>
                                        <p:cTn id="25"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2" grpId="1" animBg="1"/>
      <p:bldP spid="13" grpId="0" animBg="1"/>
      <p:bldP spid="13" grpId="1" animBg="1"/>
      <p:bldP spid="16"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6956"/>
            <a:ext cx="8229600" cy="857400"/>
          </a:xfrm>
        </p:spPr>
        <p:txBody>
          <a:bodyPr>
            <a:normAutofit fontScale="90000"/>
          </a:bodyPr>
          <a:lstStyle/>
          <a:p>
            <a:pPr algn="ctr"/>
            <a:r>
              <a:rPr lang="en-US" dirty="0"/>
              <a:t>E</a:t>
            </a:r>
            <a:r>
              <a:rPr lang="en-US" dirty="0" smtClean="0"/>
              <a:t>ncryption / Decryption </a:t>
            </a:r>
            <a:endParaRPr lang="en-US" dirty="0"/>
          </a:p>
        </p:txBody>
      </p:sp>
      <p:sp>
        <p:nvSpPr>
          <p:cNvPr id="3" name="Text Placeholder 2"/>
          <p:cNvSpPr>
            <a:spLocks noGrp="1"/>
          </p:cNvSpPr>
          <p:nvPr>
            <p:ph type="body" idx="1"/>
          </p:nvPr>
        </p:nvSpPr>
        <p:spPr/>
        <p:txBody>
          <a:bodyPr/>
          <a:lstStyle/>
          <a:p>
            <a:r>
              <a:rPr lang="en-US" dirty="0" smtClean="0"/>
              <a:t>Using simple XOR </a:t>
            </a:r>
          </a:p>
          <a:p>
            <a:pPr marL="0" indent="0">
              <a:buNone/>
            </a:pPr>
            <a:endParaRPr lang="en-US" dirty="0" smtClean="0"/>
          </a:p>
          <a:p>
            <a:r>
              <a:rPr lang="en-US" dirty="0" smtClean="0"/>
              <a:t>AES Encryption </a:t>
            </a:r>
          </a:p>
          <a:p>
            <a:pPr marL="0" indent="0">
              <a:buNone/>
            </a:pPr>
            <a:endParaRPr lang="en-US" dirty="0" smtClean="0"/>
          </a:p>
          <a:p>
            <a:r>
              <a:rPr lang="en-US" dirty="0" err="1" smtClean="0"/>
              <a:t>OpenSSL</a:t>
            </a:r>
            <a:r>
              <a:rPr lang="en-US" dirty="0" smtClean="0"/>
              <a:t> library </a:t>
            </a:r>
            <a:endParaRPr lang="en-US" dirty="0"/>
          </a:p>
        </p:txBody>
      </p:sp>
    </p:spTree>
    <p:extLst>
      <p:ext uri="{BB962C8B-B14F-4D97-AF65-F5344CB8AC3E}">
        <p14:creationId xmlns:p14="http://schemas.microsoft.com/office/powerpoint/2010/main" val="495331438"/>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5"/>
        <p:cNvGrpSpPr/>
        <p:nvPr/>
      </p:nvGrpSpPr>
      <p:grpSpPr>
        <a:xfrm>
          <a:off x="0" y="0"/>
          <a:ext cx="0" cy="0"/>
          <a:chOff x="0" y="0"/>
          <a:chExt cx="0" cy="0"/>
        </a:xfrm>
      </p:grpSpPr>
      <p:sp>
        <p:nvSpPr>
          <p:cNvPr id="46" name="Shape 46"/>
          <p:cNvSpPr txBox="1">
            <a:spLocks noGrp="1"/>
          </p:cNvSpPr>
          <p:nvPr>
            <p:ph type="title"/>
          </p:nvPr>
        </p:nvSpPr>
        <p:spPr>
          <a:xfrm>
            <a:off x="145765" y="324658"/>
            <a:ext cx="8229600" cy="857400"/>
          </a:xfrm>
          <a:prstGeom prst="rect">
            <a:avLst/>
          </a:prstGeom>
        </p:spPr>
        <p:txBody>
          <a:bodyPr lIns="91425" tIns="91425" rIns="91425" bIns="91425" anchor="b" anchorCtr="0">
            <a:noAutofit/>
          </a:bodyPr>
          <a:lstStyle/>
          <a:p>
            <a:pPr algn="ctr">
              <a:spcBef>
                <a:spcPts val="0"/>
              </a:spcBef>
              <a:buNone/>
            </a:pPr>
            <a:r>
              <a:rPr lang="en-GB" dirty="0"/>
              <a:t> </a:t>
            </a:r>
            <a:r>
              <a:rPr lang="en-GB" dirty="0" smtClean="0"/>
              <a:t>The </a:t>
            </a:r>
            <a:r>
              <a:rPr lang="en-GB" dirty="0"/>
              <a:t>questions</a:t>
            </a:r>
          </a:p>
        </p:txBody>
      </p:sp>
      <p:sp>
        <p:nvSpPr>
          <p:cNvPr id="47" name="Shape 47"/>
          <p:cNvSpPr txBox="1">
            <a:spLocks noGrp="1"/>
          </p:cNvSpPr>
          <p:nvPr>
            <p:ph type="body" idx="1"/>
          </p:nvPr>
        </p:nvSpPr>
        <p:spPr>
          <a:prstGeom prst="rect">
            <a:avLst/>
          </a:prstGeom>
        </p:spPr>
        <p:txBody>
          <a:bodyPr lIns="91425" tIns="91425" rIns="91425" bIns="91425" anchor="t" anchorCtr="0">
            <a:noAutofit/>
          </a:bodyPr>
          <a:lstStyle/>
          <a:p>
            <a:pPr marL="457200" lvl="0" indent="-419100" rtl="0">
              <a:spcBef>
                <a:spcPts val="0"/>
              </a:spcBef>
              <a:buClr>
                <a:schemeClr val="dk2"/>
              </a:buClr>
              <a:buSzPct val="100000"/>
              <a:buFont typeface="Arial"/>
              <a:buChar char="●"/>
            </a:pPr>
            <a:r>
              <a:rPr lang="en-GB" dirty="0">
                <a:latin typeface="Georgia"/>
                <a:cs typeface="Georgia"/>
              </a:rPr>
              <a:t>What can </a:t>
            </a:r>
            <a:r>
              <a:rPr lang="en-GB" dirty="0" smtClean="0">
                <a:latin typeface="Georgia"/>
                <a:cs typeface="Georgia"/>
              </a:rPr>
              <a:t>we </a:t>
            </a:r>
            <a:r>
              <a:rPr lang="en-GB" dirty="0">
                <a:latin typeface="Georgia"/>
                <a:cs typeface="Georgia"/>
              </a:rPr>
              <a:t>do with an inexpensive small computer? </a:t>
            </a:r>
            <a:endParaRPr lang="en-GB" dirty="0" smtClean="0">
              <a:latin typeface="Georgia"/>
              <a:cs typeface="Georgia"/>
            </a:endParaRPr>
          </a:p>
          <a:p>
            <a:pPr marL="38100" lvl="0" indent="0" rtl="0">
              <a:spcBef>
                <a:spcPts val="0"/>
              </a:spcBef>
              <a:buClr>
                <a:schemeClr val="dk2"/>
              </a:buClr>
              <a:buSzPct val="100000"/>
              <a:buNone/>
            </a:pPr>
            <a:endParaRPr lang="en-GB" dirty="0">
              <a:latin typeface="Georgia"/>
              <a:cs typeface="Georgia"/>
            </a:endParaRPr>
          </a:p>
          <a:p>
            <a:pPr marL="457200" lvl="0" indent="-419100" rtl="0">
              <a:spcBef>
                <a:spcPts val="0"/>
              </a:spcBef>
              <a:buClr>
                <a:schemeClr val="dk2"/>
              </a:buClr>
              <a:buSzPct val="100000"/>
              <a:buFont typeface="Arial"/>
              <a:buChar char="●"/>
            </a:pPr>
            <a:r>
              <a:rPr lang="en-GB" dirty="0">
                <a:latin typeface="Georgia"/>
                <a:cs typeface="Georgia"/>
              </a:rPr>
              <a:t>Can </a:t>
            </a:r>
            <a:r>
              <a:rPr lang="en-GB" dirty="0" smtClean="0">
                <a:latin typeface="Georgia"/>
                <a:cs typeface="Georgia"/>
              </a:rPr>
              <a:t>we make </a:t>
            </a:r>
            <a:r>
              <a:rPr lang="en-GB" dirty="0">
                <a:latin typeface="Georgia"/>
                <a:cs typeface="Georgia"/>
              </a:rPr>
              <a:t>it a part of a seamless wireless mesh network by installing </a:t>
            </a:r>
            <a:r>
              <a:rPr lang="en-GB" dirty="0" err="1">
                <a:latin typeface="Georgia"/>
                <a:cs typeface="Georgia"/>
              </a:rPr>
              <a:t>SMesh</a:t>
            </a:r>
            <a:r>
              <a:rPr lang="en-GB" dirty="0">
                <a:latin typeface="Georgia"/>
                <a:cs typeface="Georgia"/>
              </a:rPr>
              <a:t>? </a:t>
            </a:r>
            <a:endParaRPr lang="en-GB" dirty="0" smtClean="0">
              <a:latin typeface="Georgia"/>
              <a:cs typeface="Georgia"/>
            </a:endParaRPr>
          </a:p>
          <a:p>
            <a:pPr marL="38100" lvl="0" indent="0" rtl="0">
              <a:spcBef>
                <a:spcPts val="0"/>
              </a:spcBef>
              <a:buClr>
                <a:schemeClr val="dk2"/>
              </a:buClr>
              <a:buSzPct val="100000"/>
              <a:buNone/>
            </a:pPr>
            <a:endParaRPr lang="en-GB" dirty="0" smtClean="0">
              <a:latin typeface="Georgia"/>
              <a:cs typeface="Georgia"/>
            </a:endParaRPr>
          </a:p>
          <a:p>
            <a:pPr marL="457200" lvl="0" indent="-419100" rtl="0">
              <a:spcBef>
                <a:spcPts val="0"/>
              </a:spcBef>
              <a:buClr>
                <a:schemeClr val="dk2"/>
              </a:buClr>
              <a:buSzPct val="100000"/>
              <a:buFont typeface="Arial"/>
              <a:buChar char="●"/>
            </a:pPr>
            <a:r>
              <a:rPr lang="en-GB" dirty="0" smtClean="0">
                <a:latin typeface="Georgia"/>
                <a:cs typeface="Georgia"/>
              </a:rPr>
              <a:t>Can we </a:t>
            </a:r>
            <a:r>
              <a:rPr lang="en-GB" dirty="0">
                <a:latin typeface="Georgia"/>
                <a:cs typeface="Georgia"/>
              </a:rPr>
              <a:t>make it a robot controller by performing computations on it</a:t>
            </a:r>
            <a:r>
              <a:rPr lang="en-GB" dirty="0" smtClean="0">
                <a:latin typeface="Georgia"/>
                <a:cs typeface="Georgia"/>
              </a:rPr>
              <a:t>?</a:t>
            </a:r>
          </a:p>
          <a:p>
            <a:pPr marL="38100" lvl="0" indent="0" rtl="0">
              <a:spcBef>
                <a:spcPts val="0"/>
              </a:spcBef>
              <a:buClr>
                <a:schemeClr val="dk2"/>
              </a:buClr>
              <a:buSzPct val="100000"/>
              <a:buNone/>
            </a:pPr>
            <a:endParaRPr lang="en-GB" dirty="0">
              <a:latin typeface="Georgia"/>
              <a:cs typeface="Georgia"/>
            </a:endParaRPr>
          </a:p>
          <a:p>
            <a:pPr marL="457200" lvl="0" indent="-419100" rtl="0">
              <a:spcBef>
                <a:spcPts val="0"/>
              </a:spcBef>
              <a:buClr>
                <a:schemeClr val="dk2"/>
              </a:buClr>
              <a:buSzPct val="100000"/>
              <a:buFont typeface="Arial"/>
              <a:buChar char="●"/>
            </a:pPr>
            <a:r>
              <a:rPr lang="en-GB" dirty="0" smtClean="0">
                <a:latin typeface="Georgia"/>
                <a:cs typeface="Georgia"/>
              </a:rPr>
              <a:t>Can it encrypt/decrypt? At what rate?</a:t>
            </a:r>
            <a:endParaRPr lang="en-GB" dirty="0">
              <a:latin typeface="Georgia"/>
              <a:cs typeface="Georgia"/>
            </a:endParaRP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7282"/>
            <a:ext cx="8229600" cy="857400"/>
          </a:xfrm>
        </p:spPr>
        <p:txBody>
          <a:bodyPr>
            <a:normAutofit fontScale="90000"/>
          </a:bodyPr>
          <a:lstStyle/>
          <a:p>
            <a:pPr algn="ctr"/>
            <a:r>
              <a:rPr lang="en-US" dirty="0" smtClean="0"/>
              <a:t>Performance (all wired)</a:t>
            </a:r>
            <a:endParaRPr lang="en-US" dirty="0"/>
          </a:p>
        </p:txBody>
      </p:sp>
      <p:sp>
        <p:nvSpPr>
          <p:cNvPr id="3" name="Text Placeholder 2"/>
          <p:cNvSpPr>
            <a:spLocks noGrp="1"/>
          </p:cNvSpPr>
          <p:nvPr>
            <p:ph type="body" idx="1"/>
          </p:nvPr>
        </p:nvSpPr>
        <p:spPr/>
        <p:txBody>
          <a:bodyPr/>
          <a:lstStyle/>
          <a:p>
            <a:pPr marL="0" indent="0">
              <a:buNone/>
            </a:pP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517993277"/>
              </p:ext>
            </p:extLst>
          </p:nvPr>
        </p:nvGraphicFramePr>
        <p:xfrm>
          <a:off x="1400607" y="1412349"/>
          <a:ext cx="6326468" cy="2791841"/>
        </p:xfrm>
        <a:graphic>
          <a:graphicData uri="http://schemas.openxmlformats.org/drawingml/2006/table">
            <a:tbl>
              <a:tblPr firstRow="1" bandRow="1">
                <a:tableStyleId>{3B4B98B0-60AC-42C2-AFA5-B58CD77FA1E5}</a:tableStyleId>
              </a:tblPr>
              <a:tblGrid>
                <a:gridCol w="1581617"/>
                <a:gridCol w="1581617"/>
                <a:gridCol w="1581617"/>
                <a:gridCol w="1581617"/>
              </a:tblGrid>
              <a:tr h="597282">
                <a:tc>
                  <a:txBody>
                    <a:bodyPr/>
                    <a:lstStyle/>
                    <a:p>
                      <a:pPr algn="ctr"/>
                      <a:r>
                        <a:rPr lang="en-US" dirty="0" smtClean="0">
                          <a:latin typeface="Georgia"/>
                          <a:cs typeface="Georgia"/>
                        </a:rPr>
                        <a:t>Tool / Method</a:t>
                      </a:r>
                      <a:r>
                        <a:rPr lang="en-US" baseline="0" dirty="0" smtClean="0">
                          <a:latin typeface="Georgia"/>
                          <a:cs typeface="Georgia"/>
                        </a:rPr>
                        <a:t> </a:t>
                      </a:r>
                      <a:endParaRPr lang="en-US" dirty="0">
                        <a:latin typeface="Georgia"/>
                        <a:cs typeface="Georgia"/>
                      </a:endParaRPr>
                    </a:p>
                  </a:txBody>
                  <a:tcPr/>
                </a:tc>
                <a:tc>
                  <a:txBody>
                    <a:bodyPr/>
                    <a:lstStyle/>
                    <a:p>
                      <a:pPr algn="ctr"/>
                      <a:r>
                        <a:rPr lang="en-US" dirty="0" smtClean="0">
                          <a:latin typeface="Georgia"/>
                          <a:cs typeface="Georgia"/>
                        </a:rPr>
                        <a:t>XOR </a:t>
                      </a:r>
                      <a:endParaRPr lang="en-US" dirty="0">
                        <a:latin typeface="Georgia"/>
                        <a:cs typeface="Georgia"/>
                      </a:endParaRPr>
                    </a:p>
                  </a:txBody>
                  <a:tcPr/>
                </a:tc>
                <a:tc>
                  <a:txBody>
                    <a:bodyPr/>
                    <a:lstStyle/>
                    <a:p>
                      <a:pPr algn="ctr"/>
                      <a:r>
                        <a:rPr lang="en-US" dirty="0" smtClean="0">
                          <a:latin typeface="Georgia"/>
                          <a:cs typeface="Georgia"/>
                        </a:rPr>
                        <a:t>AES </a:t>
                      </a:r>
                      <a:endParaRPr lang="en-US" dirty="0">
                        <a:latin typeface="Georgia"/>
                        <a:cs typeface="Georgia"/>
                      </a:endParaRPr>
                    </a:p>
                  </a:txBody>
                  <a:tcPr/>
                </a:tc>
                <a:tc>
                  <a:txBody>
                    <a:bodyPr/>
                    <a:lstStyle/>
                    <a:p>
                      <a:pPr algn="ctr"/>
                      <a:r>
                        <a:rPr lang="en-US" dirty="0" smtClean="0">
                          <a:latin typeface="Georgia"/>
                          <a:cs typeface="Georgia"/>
                        </a:rPr>
                        <a:t>No</a:t>
                      </a:r>
                      <a:r>
                        <a:rPr lang="en-US" baseline="0" dirty="0" smtClean="0">
                          <a:latin typeface="Georgia"/>
                          <a:cs typeface="Georgia"/>
                        </a:rPr>
                        <a:t> queue</a:t>
                      </a:r>
                      <a:endParaRPr lang="en-US" dirty="0">
                        <a:latin typeface="Georgia"/>
                        <a:cs typeface="Georgia"/>
                      </a:endParaRPr>
                    </a:p>
                  </a:txBody>
                  <a:tcPr/>
                </a:tc>
              </a:tr>
              <a:tr h="597282">
                <a:tc>
                  <a:txBody>
                    <a:bodyPr/>
                    <a:lstStyle/>
                    <a:p>
                      <a:pPr algn="ctr"/>
                      <a:r>
                        <a:rPr lang="en-US" dirty="0" smtClean="0">
                          <a:latin typeface="Georgia"/>
                          <a:cs typeface="Georgia"/>
                        </a:rPr>
                        <a:t>PING packets </a:t>
                      </a:r>
                      <a:endParaRPr lang="en-US" dirty="0">
                        <a:latin typeface="Georgia"/>
                        <a:cs typeface="Georgia"/>
                      </a:endParaRPr>
                    </a:p>
                  </a:txBody>
                  <a:tcPr/>
                </a:tc>
                <a:tc>
                  <a:txBody>
                    <a:bodyPr/>
                    <a:lstStyle/>
                    <a:p>
                      <a:pPr algn="ctr"/>
                      <a:r>
                        <a:rPr lang="en-US" dirty="0" smtClean="0">
                          <a:latin typeface="Georgia"/>
                          <a:cs typeface="Georgia"/>
                        </a:rPr>
                        <a:t>2 </a:t>
                      </a:r>
                      <a:r>
                        <a:rPr lang="en-US" dirty="0" err="1" smtClean="0">
                          <a:latin typeface="Georgia"/>
                          <a:cs typeface="Georgia"/>
                        </a:rPr>
                        <a:t>ms</a:t>
                      </a:r>
                      <a:endParaRPr lang="en-US" dirty="0">
                        <a:latin typeface="Georgia"/>
                        <a:cs typeface="Georgia"/>
                      </a:endParaRPr>
                    </a:p>
                  </a:txBody>
                  <a:tcPr/>
                </a:tc>
                <a:tc>
                  <a:txBody>
                    <a:bodyPr/>
                    <a:lstStyle/>
                    <a:p>
                      <a:pPr algn="ctr"/>
                      <a:r>
                        <a:rPr lang="en-US" dirty="0" smtClean="0">
                          <a:latin typeface="Georgia"/>
                          <a:cs typeface="Georgia"/>
                        </a:rPr>
                        <a:t>2.2 </a:t>
                      </a:r>
                      <a:r>
                        <a:rPr lang="en-US" dirty="0" err="1" smtClean="0">
                          <a:latin typeface="Georgia"/>
                          <a:cs typeface="Georgia"/>
                        </a:rPr>
                        <a:t>ms</a:t>
                      </a:r>
                      <a:endParaRPr lang="en-US" dirty="0">
                        <a:latin typeface="Georgia"/>
                        <a:cs typeface="Georgia"/>
                      </a:endParaRPr>
                    </a:p>
                  </a:txBody>
                  <a:tcPr/>
                </a:tc>
                <a:tc>
                  <a:txBody>
                    <a:bodyPr/>
                    <a:lstStyle/>
                    <a:p>
                      <a:pPr algn="ctr"/>
                      <a:r>
                        <a:rPr lang="en-US" dirty="0" smtClean="0">
                          <a:latin typeface="Georgia"/>
                          <a:cs typeface="Georgia"/>
                        </a:rPr>
                        <a:t>1  </a:t>
                      </a:r>
                      <a:r>
                        <a:rPr lang="en-US" dirty="0" err="1" smtClean="0">
                          <a:latin typeface="Georgia"/>
                          <a:cs typeface="Georgia"/>
                        </a:rPr>
                        <a:t>ms</a:t>
                      </a:r>
                      <a:endParaRPr lang="en-US" dirty="0">
                        <a:latin typeface="Georgia"/>
                        <a:cs typeface="Georgia"/>
                      </a:endParaRPr>
                    </a:p>
                  </a:txBody>
                  <a:tcPr/>
                </a:tc>
              </a:tr>
              <a:tr h="597282">
                <a:tc>
                  <a:txBody>
                    <a:bodyPr/>
                    <a:lstStyle/>
                    <a:p>
                      <a:pPr algn="ctr"/>
                      <a:r>
                        <a:rPr lang="en-US" dirty="0" err="1" smtClean="0">
                          <a:latin typeface="Georgia"/>
                          <a:cs typeface="Georgia"/>
                        </a:rPr>
                        <a:t>Iperf</a:t>
                      </a:r>
                      <a:r>
                        <a:rPr lang="en-US" dirty="0" smtClean="0">
                          <a:latin typeface="Georgia"/>
                          <a:cs typeface="Georgia"/>
                        </a:rPr>
                        <a:t> </a:t>
                      </a:r>
                    </a:p>
                    <a:p>
                      <a:pPr algn="ctr"/>
                      <a:r>
                        <a:rPr lang="en-US" dirty="0" smtClean="0">
                          <a:latin typeface="Georgia"/>
                          <a:cs typeface="Georgia"/>
                        </a:rPr>
                        <a:t>(TCP)</a:t>
                      </a:r>
                      <a:endParaRPr lang="en-US" dirty="0">
                        <a:latin typeface="Georgia"/>
                        <a:cs typeface="Georgia"/>
                      </a:endParaRPr>
                    </a:p>
                  </a:txBody>
                  <a:tcPr/>
                </a:tc>
                <a:tc>
                  <a:txBody>
                    <a:bodyPr/>
                    <a:lstStyle/>
                    <a:p>
                      <a:pPr algn="ctr"/>
                      <a:r>
                        <a:rPr lang="en-US" dirty="0" smtClean="0">
                          <a:latin typeface="Georgia"/>
                          <a:cs typeface="Georgia"/>
                        </a:rPr>
                        <a:t>15.7</a:t>
                      </a:r>
                      <a:r>
                        <a:rPr lang="en-US" baseline="0" dirty="0" smtClean="0">
                          <a:latin typeface="Georgia"/>
                          <a:cs typeface="Georgia"/>
                        </a:rPr>
                        <a:t> Mbps</a:t>
                      </a:r>
                      <a:endParaRPr lang="en-US" dirty="0">
                        <a:latin typeface="Georgia"/>
                        <a:cs typeface="Georgia"/>
                      </a:endParaRPr>
                    </a:p>
                  </a:txBody>
                  <a:tcPr/>
                </a:tc>
                <a:tc>
                  <a:txBody>
                    <a:bodyPr/>
                    <a:lstStyle/>
                    <a:p>
                      <a:pPr algn="ctr"/>
                      <a:r>
                        <a:rPr lang="en-US" dirty="0" smtClean="0">
                          <a:latin typeface="Georgia"/>
                          <a:cs typeface="Georgia"/>
                        </a:rPr>
                        <a:t>11</a:t>
                      </a:r>
                      <a:r>
                        <a:rPr lang="en-US" baseline="0" dirty="0" smtClean="0">
                          <a:latin typeface="Georgia"/>
                          <a:cs typeface="Georgia"/>
                        </a:rPr>
                        <a:t> Mbps</a:t>
                      </a:r>
                      <a:r>
                        <a:rPr lang="en-US" dirty="0" smtClean="0">
                          <a:latin typeface="Georgia"/>
                          <a:cs typeface="Georgia"/>
                        </a:rPr>
                        <a:t> </a:t>
                      </a:r>
                      <a:endParaRPr lang="en-US" dirty="0">
                        <a:latin typeface="Georgia"/>
                        <a:cs typeface="Georgia"/>
                      </a:endParaRPr>
                    </a:p>
                  </a:txBody>
                  <a:tcPr/>
                </a:tc>
                <a:tc>
                  <a:txBody>
                    <a:bodyPr/>
                    <a:lstStyle/>
                    <a:p>
                      <a:pPr algn="ctr"/>
                      <a:r>
                        <a:rPr lang="en-US" dirty="0" smtClean="0">
                          <a:latin typeface="Georgia"/>
                          <a:cs typeface="Georgia"/>
                        </a:rPr>
                        <a:t>94</a:t>
                      </a:r>
                      <a:r>
                        <a:rPr lang="en-US" baseline="0" dirty="0" smtClean="0">
                          <a:latin typeface="Georgia"/>
                          <a:cs typeface="Georgia"/>
                        </a:rPr>
                        <a:t> Mbps</a:t>
                      </a:r>
                      <a:endParaRPr lang="en-US" dirty="0">
                        <a:latin typeface="Georgia"/>
                        <a:cs typeface="Georgia"/>
                      </a:endParaRPr>
                    </a:p>
                  </a:txBody>
                  <a:tcPr/>
                </a:tc>
              </a:tr>
              <a:tr h="597282">
                <a:tc>
                  <a:txBody>
                    <a:bodyPr/>
                    <a:lstStyle/>
                    <a:p>
                      <a:pPr algn="ctr"/>
                      <a:r>
                        <a:rPr lang="en-US" dirty="0" smtClean="0">
                          <a:latin typeface="Georgia"/>
                          <a:cs typeface="Georgia"/>
                        </a:rPr>
                        <a:t>File Transfer (TCP)</a:t>
                      </a:r>
                    </a:p>
                    <a:p>
                      <a:pPr algn="ctr"/>
                      <a:r>
                        <a:rPr lang="en-US" dirty="0" smtClean="0">
                          <a:latin typeface="Georgia"/>
                          <a:cs typeface="Georgia"/>
                        </a:rPr>
                        <a:t> ( 20</a:t>
                      </a:r>
                      <a:r>
                        <a:rPr lang="en-US" baseline="0" dirty="0" smtClean="0">
                          <a:latin typeface="Georgia"/>
                          <a:cs typeface="Georgia"/>
                        </a:rPr>
                        <a:t> MB ) </a:t>
                      </a:r>
                      <a:endParaRPr lang="en-US" dirty="0">
                        <a:latin typeface="Georgia"/>
                        <a:cs typeface="Georgia"/>
                      </a:endParaRPr>
                    </a:p>
                  </a:txBody>
                  <a:tcPr/>
                </a:tc>
                <a:tc>
                  <a:txBody>
                    <a:bodyPr/>
                    <a:lstStyle/>
                    <a:p>
                      <a:pPr algn="ctr"/>
                      <a:r>
                        <a:rPr lang="en-US" dirty="0" smtClean="0">
                          <a:latin typeface="Georgia"/>
                          <a:cs typeface="Georgia"/>
                        </a:rPr>
                        <a:t>13.54</a:t>
                      </a:r>
                      <a:r>
                        <a:rPr lang="en-US" baseline="0" dirty="0" smtClean="0">
                          <a:latin typeface="Georgia"/>
                          <a:cs typeface="Georgia"/>
                        </a:rPr>
                        <a:t> Mbps </a:t>
                      </a:r>
                      <a:endParaRPr lang="en-US" dirty="0">
                        <a:latin typeface="Georgia"/>
                        <a:cs typeface="Georgia"/>
                      </a:endParaRPr>
                    </a:p>
                  </a:txBody>
                  <a:tcPr/>
                </a:tc>
                <a:tc>
                  <a:txBody>
                    <a:bodyPr/>
                    <a:lstStyle/>
                    <a:p>
                      <a:pPr algn="ctr"/>
                      <a:r>
                        <a:rPr lang="en-US" dirty="0" smtClean="0">
                          <a:latin typeface="Georgia"/>
                          <a:cs typeface="Georgia"/>
                        </a:rPr>
                        <a:t>8.8 Mbps</a:t>
                      </a:r>
                      <a:endParaRPr lang="en-US" dirty="0">
                        <a:latin typeface="Georgia"/>
                        <a:cs typeface="Georgia"/>
                      </a:endParaRPr>
                    </a:p>
                  </a:txBody>
                  <a:tcPr/>
                </a:tc>
                <a:tc>
                  <a:txBody>
                    <a:bodyPr/>
                    <a:lstStyle/>
                    <a:p>
                      <a:pPr algn="ctr"/>
                      <a:r>
                        <a:rPr lang="en-US" dirty="0" smtClean="0">
                          <a:latin typeface="Georgia"/>
                          <a:cs typeface="Georgia"/>
                        </a:rPr>
                        <a:t>90 Mbps </a:t>
                      </a:r>
                      <a:endParaRPr lang="en-US" dirty="0">
                        <a:latin typeface="Georgia"/>
                        <a:cs typeface="Georgia"/>
                      </a:endParaRPr>
                    </a:p>
                  </a:txBody>
                  <a:tcPr/>
                </a:tc>
              </a:tr>
            </a:tbl>
          </a:graphicData>
        </a:graphic>
      </p:graphicFrame>
    </p:spTree>
    <p:extLst>
      <p:ext uri="{BB962C8B-B14F-4D97-AF65-F5344CB8AC3E}">
        <p14:creationId xmlns:p14="http://schemas.microsoft.com/office/powerpoint/2010/main" val="1068416921"/>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6630"/>
            <a:ext cx="8229600" cy="857400"/>
          </a:xfrm>
        </p:spPr>
        <p:txBody>
          <a:bodyPr>
            <a:normAutofit fontScale="90000"/>
          </a:bodyPr>
          <a:lstStyle/>
          <a:p>
            <a:pPr algn="ctr"/>
            <a:r>
              <a:rPr lang="en-US" dirty="0" smtClean="0"/>
              <a:t>Conclusions</a:t>
            </a:r>
            <a:endParaRPr lang="en-US" dirty="0"/>
          </a:p>
        </p:txBody>
      </p:sp>
      <p:sp>
        <p:nvSpPr>
          <p:cNvPr id="3" name="Text Placeholder 2"/>
          <p:cNvSpPr>
            <a:spLocks noGrp="1"/>
          </p:cNvSpPr>
          <p:nvPr>
            <p:ph type="body" idx="1"/>
          </p:nvPr>
        </p:nvSpPr>
        <p:spPr/>
        <p:txBody>
          <a:bodyPr/>
          <a:lstStyle/>
          <a:p>
            <a:r>
              <a:rPr lang="en-US" dirty="0" smtClean="0"/>
              <a:t>For performance improvement, write a </a:t>
            </a:r>
            <a:r>
              <a:rPr lang="en-US" dirty="0" err="1" smtClean="0"/>
              <a:t>netfilter</a:t>
            </a:r>
            <a:r>
              <a:rPr lang="en-US" dirty="0" smtClean="0"/>
              <a:t> hook ( loadable kernel module) instead of mangling packets in user space – will need to see how encryption can be done here </a:t>
            </a:r>
          </a:p>
          <a:p>
            <a:pPr marL="0" indent="0">
              <a:buNone/>
            </a:pPr>
            <a:endParaRPr lang="en-US" dirty="0" smtClean="0"/>
          </a:p>
          <a:p>
            <a:r>
              <a:rPr lang="en-US" dirty="0" smtClean="0"/>
              <a:t>How does this perform encryption with respect to other tools</a:t>
            </a:r>
            <a:endParaRPr lang="en-US" dirty="0"/>
          </a:p>
          <a:p>
            <a:endParaRPr lang="en-US" dirty="0" smtClean="0"/>
          </a:p>
          <a:p>
            <a:r>
              <a:rPr lang="en-US" dirty="0" smtClean="0"/>
              <a:t>Is this value for money?</a:t>
            </a:r>
          </a:p>
        </p:txBody>
      </p:sp>
    </p:spTree>
    <p:extLst>
      <p:ext uri="{BB962C8B-B14F-4D97-AF65-F5344CB8AC3E}">
        <p14:creationId xmlns:p14="http://schemas.microsoft.com/office/powerpoint/2010/main" val="2907438850"/>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6630"/>
            <a:ext cx="8229600" cy="857400"/>
          </a:xfrm>
        </p:spPr>
        <p:txBody>
          <a:bodyPr>
            <a:normAutofit fontScale="90000"/>
          </a:bodyPr>
          <a:lstStyle/>
          <a:p>
            <a:pPr algn="ctr"/>
            <a:r>
              <a:rPr lang="en-US" dirty="0" smtClean="0"/>
              <a:t>References </a:t>
            </a:r>
            <a:endParaRPr lang="en-US" dirty="0"/>
          </a:p>
        </p:txBody>
      </p:sp>
      <p:sp>
        <p:nvSpPr>
          <p:cNvPr id="3" name="Text Placeholder 2"/>
          <p:cNvSpPr>
            <a:spLocks noGrp="1"/>
          </p:cNvSpPr>
          <p:nvPr>
            <p:ph type="body" idx="1"/>
          </p:nvPr>
        </p:nvSpPr>
        <p:spPr/>
        <p:txBody>
          <a:bodyPr/>
          <a:lstStyle/>
          <a:p>
            <a:r>
              <a:rPr lang="en-US" dirty="0">
                <a:hlinkClick r:id="rId2"/>
              </a:rPr>
              <a:t>http://sock-raw.org/papers/</a:t>
            </a:r>
            <a:r>
              <a:rPr lang="en-US" dirty="0" smtClean="0">
                <a:hlinkClick r:id="rId2"/>
              </a:rPr>
              <a:t>sock_raw</a:t>
            </a:r>
            <a:endParaRPr lang="en-US" dirty="0" smtClean="0"/>
          </a:p>
          <a:p>
            <a:r>
              <a:rPr lang="en-US" dirty="0">
                <a:hlinkClick r:id="rId3"/>
              </a:rPr>
              <a:t>https://home.regit.org/netfilter-en/using-nfqueue-and-libnetfilter_queue</a:t>
            </a:r>
            <a:r>
              <a:rPr lang="en-US" dirty="0" smtClean="0">
                <a:hlinkClick r:id="rId3"/>
              </a:rPr>
              <a:t>/</a:t>
            </a:r>
            <a:endParaRPr lang="en-US" dirty="0" smtClean="0"/>
          </a:p>
          <a:p>
            <a:r>
              <a:rPr lang="en-US" dirty="0">
                <a:hlinkClick r:id="rId4"/>
              </a:rPr>
              <a:t>http://www.netfilter.org/projects/iptables/</a:t>
            </a:r>
            <a:r>
              <a:rPr lang="en-US" dirty="0" smtClean="0">
                <a:hlinkClick r:id="rId4"/>
              </a:rPr>
              <a:t>index.html</a:t>
            </a:r>
            <a:endParaRPr lang="en-US" dirty="0" smtClean="0"/>
          </a:p>
          <a:p>
            <a:pPr marL="0" indent="0">
              <a:buNone/>
            </a:pPr>
            <a:endParaRPr lang="en-US" dirty="0"/>
          </a:p>
        </p:txBody>
      </p:sp>
    </p:spTree>
    <p:extLst>
      <p:ext uri="{BB962C8B-B14F-4D97-AF65-F5344CB8AC3E}">
        <p14:creationId xmlns:p14="http://schemas.microsoft.com/office/powerpoint/2010/main" val="2173055140"/>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smtClean="0"/>
              <a:t>Questions ?</a:t>
            </a:r>
            <a:endParaRPr lang="en-US" dirty="0"/>
          </a:p>
        </p:txBody>
      </p:sp>
      <p:sp>
        <p:nvSpPr>
          <p:cNvPr id="3" name="Text Placeholder 2"/>
          <p:cNvSpPr>
            <a:spLocks noGrp="1"/>
          </p:cNvSpPr>
          <p:nvPr>
            <p:ph type="body" idx="1"/>
          </p:nvPr>
        </p:nvSpPr>
        <p:spPr/>
        <p:txBody>
          <a:bodyPr/>
          <a:lstStyle/>
          <a:p>
            <a:r>
              <a:rPr lang="en-US" dirty="0" smtClean="0"/>
              <a:t>Thank you! </a:t>
            </a:r>
          </a:p>
        </p:txBody>
      </p:sp>
    </p:spTree>
    <p:extLst>
      <p:ext uri="{BB962C8B-B14F-4D97-AF65-F5344CB8AC3E}">
        <p14:creationId xmlns:p14="http://schemas.microsoft.com/office/powerpoint/2010/main" val="26546743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1"/>
        <p:cNvGrpSpPr/>
        <p:nvPr/>
      </p:nvGrpSpPr>
      <p:grpSpPr>
        <a:xfrm>
          <a:off x="0" y="0"/>
          <a:ext cx="0" cy="0"/>
          <a:chOff x="0" y="0"/>
          <a:chExt cx="0" cy="0"/>
        </a:xfrm>
      </p:grpSpPr>
      <p:sp>
        <p:nvSpPr>
          <p:cNvPr id="52" name="Shape 52"/>
          <p:cNvSpPr txBox="1">
            <a:spLocks noGrp="1"/>
          </p:cNvSpPr>
          <p:nvPr>
            <p:ph type="title"/>
          </p:nvPr>
        </p:nvSpPr>
        <p:spPr>
          <a:xfrm>
            <a:off x="457200" y="312790"/>
            <a:ext cx="8229600" cy="857400"/>
          </a:xfrm>
          <a:prstGeom prst="rect">
            <a:avLst/>
          </a:prstGeom>
        </p:spPr>
        <p:txBody>
          <a:bodyPr lIns="91425" tIns="91425" rIns="91425" bIns="91425" anchor="b" anchorCtr="0">
            <a:noAutofit/>
          </a:bodyPr>
          <a:lstStyle/>
          <a:p>
            <a:pPr algn="ctr">
              <a:spcBef>
                <a:spcPts val="0"/>
              </a:spcBef>
              <a:buNone/>
            </a:pPr>
            <a:r>
              <a:rPr lang="en-GB" dirty="0"/>
              <a:t> The answers</a:t>
            </a:r>
          </a:p>
        </p:txBody>
      </p:sp>
      <p:sp>
        <p:nvSpPr>
          <p:cNvPr id="53" name="Shape 53"/>
          <p:cNvSpPr txBox="1">
            <a:spLocks noGrp="1"/>
          </p:cNvSpPr>
          <p:nvPr>
            <p:ph type="body" idx="1"/>
          </p:nvPr>
        </p:nvSpPr>
        <p:spPr>
          <a:prstGeom prst="rect">
            <a:avLst/>
          </a:prstGeom>
        </p:spPr>
        <p:txBody>
          <a:bodyPr lIns="91425" tIns="91425" rIns="91425" bIns="91425" anchor="t" anchorCtr="0">
            <a:noAutofit/>
          </a:bodyPr>
          <a:lstStyle/>
          <a:p>
            <a:pPr marL="457200" lvl="0" indent="-419100" rtl="0">
              <a:spcBef>
                <a:spcPts val="0"/>
              </a:spcBef>
              <a:buClr>
                <a:schemeClr val="dk2"/>
              </a:buClr>
              <a:buSzPct val="100000"/>
              <a:buFont typeface="Arial"/>
              <a:buChar char="●"/>
            </a:pPr>
            <a:r>
              <a:rPr lang="en-GB" dirty="0">
                <a:latin typeface="Georgia"/>
                <a:cs typeface="Georgia"/>
              </a:rPr>
              <a:t>Let’s try and run something on </a:t>
            </a:r>
            <a:r>
              <a:rPr lang="en-GB" dirty="0" smtClean="0">
                <a:latin typeface="Georgia"/>
                <a:cs typeface="Georgia"/>
              </a:rPr>
              <a:t>it</a:t>
            </a:r>
            <a:endParaRPr lang="en-GB" dirty="0">
              <a:latin typeface="Georgia"/>
              <a:cs typeface="Georgia"/>
            </a:endParaRPr>
          </a:p>
          <a:p>
            <a:pPr marL="457200" lvl="0" indent="-419100" rtl="0">
              <a:spcBef>
                <a:spcPts val="0"/>
              </a:spcBef>
              <a:buClr>
                <a:schemeClr val="dk2"/>
              </a:buClr>
              <a:buSzPct val="100000"/>
              <a:buFont typeface="Arial"/>
              <a:buChar char="●"/>
            </a:pPr>
            <a:r>
              <a:rPr lang="en-GB" dirty="0">
                <a:latin typeface="Georgia"/>
                <a:cs typeface="Georgia"/>
              </a:rPr>
              <a:t>Learn about its target platform </a:t>
            </a:r>
          </a:p>
          <a:p>
            <a:pPr marL="914400" lvl="1" indent="-381000" rtl="0">
              <a:spcBef>
                <a:spcPts val="0"/>
              </a:spcBef>
              <a:buClr>
                <a:schemeClr val="dk2"/>
              </a:buClr>
              <a:buSzPct val="80000"/>
              <a:buFont typeface="Courier New"/>
              <a:buChar char="o"/>
            </a:pPr>
            <a:r>
              <a:rPr lang="en-GB" dirty="0">
                <a:latin typeface="Georgia"/>
                <a:cs typeface="Georgia"/>
              </a:rPr>
              <a:t>MIPS 32 architecture</a:t>
            </a:r>
          </a:p>
          <a:p>
            <a:pPr marL="914400" lvl="1" indent="-381000" rtl="0">
              <a:spcBef>
                <a:spcPts val="0"/>
              </a:spcBef>
              <a:buClr>
                <a:schemeClr val="dk2"/>
              </a:buClr>
              <a:buSzPct val="80000"/>
              <a:buFont typeface="Courier New"/>
              <a:buChar char="o"/>
            </a:pPr>
            <a:r>
              <a:rPr lang="en-GB" dirty="0">
                <a:latin typeface="Georgia"/>
                <a:cs typeface="Georgia"/>
              </a:rPr>
              <a:t>Single Core </a:t>
            </a:r>
          </a:p>
          <a:p>
            <a:pPr marL="914400" lvl="1" indent="-381000" rtl="0">
              <a:spcBef>
                <a:spcPts val="0"/>
              </a:spcBef>
              <a:buClr>
                <a:schemeClr val="dk2"/>
              </a:buClr>
              <a:buSzPct val="80000"/>
              <a:buFont typeface="Courier New"/>
              <a:buChar char="o"/>
            </a:pPr>
            <a:r>
              <a:rPr lang="en-GB" dirty="0">
                <a:latin typeface="Georgia"/>
                <a:cs typeface="Georgia"/>
              </a:rPr>
              <a:t>Little Endian </a:t>
            </a:r>
          </a:p>
          <a:p>
            <a:pPr marL="914400" lvl="1" indent="-381000" rtl="0">
              <a:spcBef>
                <a:spcPts val="0"/>
              </a:spcBef>
              <a:buClr>
                <a:schemeClr val="dk2"/>
              </a:buClr>
              <a:buSzPct val="80000"/>
              <a:buFont typeface="Courier New"/>
              <a:buChar char="o"/>
            </a:pPr>
            <a:r>
              <a:rPr lang="en-GB" dirty="0">
                <a:latin typeface="Georgia"/>
                <a:cs typeface="Georgia"/>
              </a:rPr>
              <a:t>Memory </a:t>
            </a:r>
            <a:r>
              <a:rPr lang="en-GB" dirty="0" smtClean="0">
                <a:latin typeface="Georgia"/>
                <a:cs typeface="Georgia"/>
              </a:rPr>
              <a:t>– 61 MB</a:t>
            </a:r>
            <a:endParaRPr lang="en-GB" dirty="0">
              <a:latin typeface="Georgia"/>
              <a:cs typeface="Georgia"/>
            </a:endParaRPr>
          </a:p>
          <a:p>
            <a:pPr marL="457200" lvl="0" indent="-419100" rtl="0">
              <a:spcBef>
                <a:spcPts val="0"/>
              </a:spcBef>
              <a:buClr>
                <a:schemeClr val="dk2"/>
              </a:buClr>
              <a:buSzPct val="100000"/>
              <a:buFont typeface="Arial"/>
              <a:buChar char="●"/>
            </a:pPr>
            <a:r>
              <a:rPr lang="en-GB" dirty="0" smtClean="0">
                <a:latin typeface="Georgia"/>
                <a:cs typeface="Georgia"/>
              </a:rPr>
              <a:t>What about its capability? </a:t>
            </a:r>
            <a:endParaRPr lang="en-GB" dirty="0">
              <a:latin typeface="Georgia"/>
              <a:cs typeface="Georgia"/>
            </a:endParaRPr>
          </a:p>
          <a:p>
            <a:pPr marL="914400" lvl="1" indent="-381000">
              <a:spcBef>
                <a:spcPts val="0"/>
              </a:spcBef>
              <a:buClr>
                <a:schemeClr val="dk2"/>
              </a:buClr>
              <a:buSzPct val="80000"/>
              <a:buFont typeface="Courier New"/>
              <a:buChar char="o"/>
            </a:pPr>
            <a:r>
              <a:rPr lang="en-GB" dirty="0" smtClean="0">
                <a:latin typeface="Georgia"/>
                <a:cs typeface="Georgia"/>
              </a:rPr>
              <a:t>Need of standard benchmarks </a:t>
            </a:r>
            <a:endParaRPr lang="en-GB" dirty="0">
              <a:latin typeface="Georgia"/>
              <a:cs typeface="Georgia"/>
            </a:endParaRP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58" name="Shape 58"/>
          <p:cNvSpPr txBox="1">
            <a:spLocks noGrp="1"/>
          </p:cNvSpPr>
          <p:nvPr>
            <p:ph type="title"/>
          </p:nvPr>
        </p:nvSpPr>
        <p:spPr>
          <a:xfrm>
            <a:off x="457200" y="393388"/>
            <a:ext cx="8338132" cy="1586162"/>
          </a:xfrm>
          <a:prstGeom prst="rect">
            <a:avLst/>
          </a:prstGeom>
        </p:spPr>
        <p:txBody>
          <a:bodyPr lIns="91425" tIns="91425" rIns="91425" bIns="91425" anchor="b" anchorCtr="0">
            <a:noAutofit/>
          </a:bodyPr>
          <a:lstStyle/>
          <a:p>
            <a:pPr algn="ctr">
              <a:spcBef>
                <a:spcPts val="0"/>
              </a:spcBef>
              <a:buNone/>
            </a:pPr>
            <a:r>
              <a:rPr lang="en-GB" dirty="0" smtClean="0"/>
              <a:t/>
            </a:r>
            <a:br>
              <a:rPr lang="en-GB" dirty="0" smtClean="0"/>
            </a:br>
            <a:r>
              <a:rPr lang="en-GB" dirty="0" smtClean="0"/>
              <a:t>Linux to the rescue - </a:t>
            </a:r>
            <a:r>
              <a:rPr lang="en-GB" dirty="0" err="1" smtClean="0"/>
              <a:t>OpenWRT</a:t>
            </a:r>
            <a:endParaRPr lang="en-GB" dirty="0"/>
          </a:p>
        </p:txBody>
      </p:sp>
      <p:sp>
        <p:nvSpPr>
          <p:cNvPr id="59" name="Shape 59"/>
          <p:cNvSpPr txBox="1">
            <a:spLocks noGrp="1"/>
          </p:cNvSpPr>
          <p:nvPr>
            <p:ph type="body" idx="1"/>
          </p:nvPr>
        </p:nvSpPr>
        <p:spPr>
          <a:xfrm>
            <a:off x="457200" y="1686738"/>
            <a:ext cx="8229600" cy="3725699"/>
          </a:xfrm>
          <a:prstGeom prst="rect">
            <a:avLst/>
          </a:prstGeom>
        </p:spPr>
        <p:txBody>
          <a:bodyPr lIns="91425" tIns="91425" rIns="91425" bIns="91425" anchor="t" anchorCtr="0">
            <a:noAutofit/>
          </a:bodyPr>
          <a:lstStyle/>
          <a:p>
            <a:pPr marL="38100" lvl="0" indent="0" rtl="0">
              <a:spcBef>
                <a:spcPts val="0"/>
              </a:spcBef>
              <a:buClr>
                <a:schemeClr val="dk2"/>
              </a:buClr>
              <a:buSzPct val="100000"/>
              <a:buNone/>
            </a:pPr>
            <a:endParaRPr lang="en-GB" dirty="0" smtClean="0"/>
          </a:p>
          <a:p>
            <a:pPr marL="457200" lvl="0" indent="-419100" rtl="0">
              <a:spcBef>
                <a:spcPts val="0"/>
              </a:spcBef>
              <a:buClr>
                <a:schemeClr val="dk2"/>
              </a:buClr>
              <a:buSzPct val="100000"/>
              <a:buFont typeface="Arial"/>
              <a:buChar char="●"/>
            </a:pPr>
            <a:r>
              <a:rPr lang="en-GB" dirty="0" smtClean="0">
                <a:latin typeface="Georgia"/>
                <a:cs typeface="Georgia"/>
              </a:rPr>
              <a:t>A </a:t>
            </a:r>
            <a:r>
              <a:rPr lang="en-GB" dirty="0">
                <a:latin typeface="Georgia"/>
                <a:cs typeface="Georgia"/>
              </a:rPr>
              <a:t>L</a:t>
            </a:r>
            <a:r>
              <a:rPr lang="en-GB" dirty="0" smtClean="0">
                <a:latin typeface="Georgia"/>
                <a:cs typeface="Georgia"/>
              </a:rPr>
              <a:t>inux distribution for embedded devices</a:t>
            </a:r>
          </a:p>
          <a:p>
            <a:pPr marL="457200" lvl="0" indent="-419100" rtl="0">
              <a:spcBef>
                <a:spcPts val="0"/>
              </a:spcBef>
              <a:buClr>
                <a:schemeClr val="dk2"/>
              </a:buClr>
              <a:buSzPct val="100000"/>
              <a:buFont typeface="Arial"/>
              <a:buChar char="●"/>
            </a:pPr>
            <a:endParaRPr dirty="0">
              <a:latin typeface="Georgia"/>
              <a:cs typeface="Georgia"/>
            </a:endParaRPr>
          </a:p>
          <a:p>
            <a:pPr marL="457200" lvl="0" indent="-419100" rtl="0">
              <a:spcBef>
                <a:spcPts val="0"/>
              </a:spcBef>
              <a:buClr>
                <a:schemeClr val="dk2"/>
              </a:buClr>
              <a:buSzPct val="100000"/>
              <a:buFont typeface="Arial"/>
              <a:buChar char="●"/>
            </a:pPr>
            <a:r>
              <a:rPr lang="en-GB" dirty="0">
                <a:latin typeface="Georgia"/>
                <a:cs typeface="Georgia"/>
              </a:rPr>
              <a:t>Flash the router! </a:t>
            </a:r>
          </a:p>
          <a:p>
            <a:pPr lvl="0" rtl="0">
              <a:spcBef>
                <a:spcPts val="0"/>
              </a:spcBef>
              <a:buNone/>
            </a:pPr>
            <a:endParaRPr dirty="0">
              <a:latin typeface="Georgia"/>
              <a:cs typeface="Georgia"/>
            </a:endParaRPr>
          </a:p>
          <a:p>
            <a:pPr marL="457200" lvl="0" indent="-419100" rtl="0">
              <a:spcBef>
                <a:spcPts val="0"/>
              </a:spcBef>
              <a:buClr>
                <a:schemeClr val="dk2"/>
              </a:buClr>
              <a:buSzPct val="100000"/>
              <a:buFont typeface="Arial"/>
              <a:buChar char="●"/>
            </a:pPr>
            <a:r>
              <a:rPr lang="en-GB" dirty="0">
                <a:latin typeface="Georgia"/>
                <a:cs typeface="Georgia"/>
              </a:rPr>
              <a:t>Bleeding edge version - Chaos Calmer</a:t>
            </a: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smtClean="0"/>
              <a:t>Now the benchmarking ..	</a:t>
            </a:r>
            <a:endParaRPr lang="en-US" dirty="0"/>
          </a:p>
        </p:txBody>
      </p:sp>
      <p:sp>
        <p:nvSpPr>
          <p:cNvPr id="3" name="Text Placeholder 2"/>
          <p:cNvSpPr>
            <a:spLocks noGrp="1"/>
          </p:cNvSpPr>
          <p:nvPr>
            <p:ph type="body" idx="1"/>
          </p:nvPr>
        </p:nvSpPr>
        <p:spPr/>
        <p:txBody>
          <a:bodyPr/>
          <a:lstStyle/>
          <a:p>
            <a:pPr marL="457200" lvl="0" indent="-381000">
              <a:buClr>
                <a:schemeClr val="dk2"/>
              </a:buClr>
              <a:buSzPct val="100000"/>
              <a:buFont typeface="Arial"/>
              <a:buChar char="●"/>
            </a:pPr>
            <a:r>
              <a:rPr lang="en-GB" sz="2000" dirty="0">
                <a:latin typeface="Georgia"/>
                <a:cs typeface="Georgia"/>
              </a:rPr>
              <a:t>File Transfer over TCP</a:t>
            </a:r>
          </a:p>
          <a:p>
            <a:pPr marL="914400" lvl="1" indent="-381000">
              <a:buClr>
                <a:schemeClr val="dk2"/>
              </a:buClr>
              <a:buSzPct val="80000"/>
              <a:buFont typeface="Courier New"/>
              <a:buChar char="o"/>
            </a:pPr>
            <a:r>
              <a:rPr lang="en-GB" sz="2000" b="1" dirty="0" smtClean="0">
                <a:latin typeface="Georgia"/>
                <a:cs typeface="Georgia"/>
              </a:rPr>
              <a:t>Wired:</a:t>
            </a:r>
            <a:r>
              <a:rPr lang="en-GB" sz="2000" dirty="0" smtClean="0">
                <a:latin typeface="Georgia"/>
                <a:cs typeface="Georgia"/>
              </a:rPr>
              <a:t> </a:t>
            </a:r>
            <a:r>
              <a:rPr lang="en-GB" sz="2000" dirty="0">
                <a:latin typeface="Georgia"/>
                <a:cs typeface="Georgia"/>
              </a:rPr>
              <a:t>89 </a:t>
            </a:r>
            <a:r>
              <a:rPr lang="en-GB" sz="2000" dirty="0" err="1" smtClean="0">
                <a:latin typeface="Georgia"/>
                <a:cs typeface="Georgia"/>
              </a:rPr>
              <a:t>Mpbs</a:t>
            </a:r>
            <a:r>
              <a:rPr lang="en-GB" sz="2000" dirty="0" smtClean="0">
                <a:latin typeface="Georgia"/>
                <a:cs typeface="Georgia"/>
              </a:rPr>
              <a:t>   </a:t>
            </a:r>
            <a:r>
              <a:rPr lang="en-GB" sz="2000" b="1" dirty="0" smtClean="0">
                <a:latin typeface="Georgia"/>
                <a:cs typeface="Georgia"/>
              </a:rPr>
              <a:t>Wireless</a:t>
            </a:r>
            <a:r>
              <a:rPr lang="en-GB" sz="2000" b="1" dirty="0">
                <a:latin typeface="Georgia"/>
                <a:cs typeface="Georgia"/>
              </a:rPr>
              <a:t>:</a:t>
            </a:r>
            <a:r>
              <a:rPr lang="en-GB" sz="2000" dirty="0">
                <a:latin typeface="Georgia"/>
                <a:cs typeface="Georgia"/>
              </a:rPr>
              <a:t> 44 </a:t>
            </a:r>
            <a:r>
              <a:rPr lang="en-GB" sz="2000" dirty="0" err="1" smtClean="0">
                <a:latin typeface="Georgia"/>
                <a:cs typeface="Georgia"/>
              </a:rPr>
              <a:t>Mpbs</a:t>
            </a:r>
            <a:r>
              <a:rPr lang="en-GB" sz="2000" dirty="0" smtClean="0">
                <a:latin typeface="Georgia"/>
                <a:cs typeface="Georgia"/>
              </a:rPr>
              <a:t>    </a:t>
            </a:r>
            <a:r>
              <a:rPr lang="en-GB" sz="2000" b="1" dirty="0" smtClean="0">
                <a:latin typeface="Georgia"/>
                <a:cs typeface="Georgia"/>
              </a:rPr>
              <a:t>With I/O</a:t>
            </a:r>
            <a:r>
              <a:rPr lang="en-GB" sz="2000" dirty="0" smtClean="0">
                <a:latin typeface="Georgia"/>
                <a:cs typeface="Georgia"/>
              </a:rPr>
              <a:t>: 7Mbps</a:t>
            </a:r>
            <a:endParaRPr lang="en-GB" sz="2000" dirty="0">
              <a:latin typeface="Georgia"/>
              <a:cs typeface="Georgia"/>
            </a:endParaRPr>
          </a:p>
          <a:p>
            <a:pPr marL="457200" lvl="0" indent="-381000">
              <a:buClr>
                <a:schemeClr val="dk2"/>
              </a:buClr>
              <a:buSzPct val="100000"/>
              <a:buFont typeface="Arial"/>
              <a:buChar char="●"/>
            </a:pPr>
            <a:r>
              <a:rPr lang="en-GB" sz="2000" dirty="0" err="1" smtClean="0">
                <a:latin typeface="Georgia"/>
                <a:cs typeface="Georgia"/>
              </a:rPr>
              <a:t>OpenSSL</a:t>
            </a:r>
            <a:r>
              <a:rPr lang="en-GB" sz="2000" dirty="0" smtClean="0">
                <a:latin typeface="Georgia"/>
                <a:cs typeface="Georgia"/>
              </a:rPr>
              <a:t> benchmarks</a:t>
            </a:r>
          </a:p>
          <a:p>
            <a:pPr marL="457200" lvl="0" indent="-381000">
              <a:buClr>
                <a:schemeClr val="dk2"/>
              </a:buClr>
              <a:buSzPct val="100000"/>
              <a:buFont typeface="Arial"/>
              <a:buChar char="●"/>
            </a:pPr>
            <a:endParaRPr lang="en-GB" sz="2000" dirty="0">
              <a:latin typeface="Georgia"/>
              <a:cs typeface="Georgia"/>
            </a:endParaRPr>
          </a:p>
          <a:p>
            <a:pPr marL="457200" lvl="0" indent="-381000">
              <a:buClr>
                <a:schemeClr val="dk2"/>
              </a:buClr>
              <a:buSzPct val="100000"/>
              <a:buFont typeface="Arial"/>
              <a:buChar char="●"/>
            </a:pPr>
            <a:endParaRPr lang="en-GB" sz="2000" dirty="0" smtClean="0">
              <a:latin typeface="Georgia"/>
              <a:cs typeface="Georgia"/>
            </a:endParaRPr>
          </a:p>
          <a:p>
            <a:pPr marL="457200" lvl="0" indent="-381000">
              <a:buClr>
                <a:schemeClr val="dk2"/>
              </a:buClr>
              <a:buSzPct val="100000"/>
              <a:buFont typeface="Arial"/>
              <a:buChar char="●"/>
            </a:pPr>
            <a:endParaRPr lang="en-GB" sz="2000" dirty="0">
              <a:latin typeface="Georgia"/>
              <a:cs typeface="Georgia"/>
            </a:endParaRPr>
          </a:p>
          <a:p>
            <a:pPr marL="457200" lvl="0" indent="-381000">
              <a:buClr>
                <a:schemeClr val="dk2"/>
              </a:buClr>
              <a:buSzPct val="100000"/>
              <a:buFont typeface="Arial"/>
              <a:buChar char="●"/>
            </a:pPr>
            <a:endParaRPr lang="en-GB" sz="2000" dirty="0" smtClean="0">
              <a:latin typeface="Georgia"/>
              <a:cs typeface="Georgia"/>
            </a:endParaRPr>
          </a:p>
          <a:p>
            <a:pPr marL="457200" lvl="0" indent="-381000">
              <a:buClr>
                <a:schemeClr val="dk2"/>
              </a:buClr>
              <a:buSzPct val="100000"/>
              <a:buFont typeface="Arial"/>
              <a:buChar char="●"/>
            </a:pPr>
            <a:endParaRPr lang="en-GB" sz="2000" dirty="0">
              <a:latin typeface="Georgia"/>
              <a:cs typeface="Georgia"/>
            </a:endParaRPr>
          </a:p>
          <a:p>
            <a:pPr marL="457200" lvl="0" indent="-381000">
              <a:buClr>
                <a:schemeClr val="dk2"/>
              </a:buClr>
              <a:buSzPct val="100000"/>
              <a:buFont typeface="Arial"/>
              <a:buChar char="●"/>
            </a:pPr>
            <a:endParaRPr lang="en-GB" sz="2000" dirty="0" smtClean="0">
              <a:latin typeface="Georgia"/>
              <a:cs typeface="Georgia"/>
            </a:endParaRPr>
          </a:p>
          <a:p>
            <a:pPr marL="457200" lvl="0" indent="-381000">
              <a:buClr>
                <a:schemeClr val="dk2"/>
              </a:buClr>
              <a:buSzPct val="100000"/>
              <a:buFont typeface="Arial"/>
              <a:buChar char="●"/>
            </a:pPr>
            <a:endParaRPr lang="en-GB" sz="2000" dirty="0" smtClean="0">
              <a:latin typeface="Georgia"/>
              <a:cs typeface="Georgia"/>
            </a:endParaRPr>
          </a:p>
          <a:p>
            <a:pPr marL="457200" lvl="0" indent="-381000">
              <a:buClr>
                <a:schemeClr val="dk2"/>
              </a:buClr>
              <a:buSzPct val="100000"/>
              <a:buFont typeface="Arial"/>
              <a:buChar char="●"/>
            </a:pPr>
            <a:r>
              <a:rPr lang="en-GB" sz="2000" dirty="0" smtClean="0">
                <a:latin typeface="Georgia"/>
                <a:cs typeface="Georgia"/>
              </a:rPr>
              <a:t>Definitely not for Asymmetric Encryption! </a:t>
            </a:r>
          </a:p>
        </p:txBody>
      </p:sp>
      <p:graphicFrame>
        <p:nvGraphicFramePr>
          <p:cNvPr id="4" name="Table 3"/>
          <p:cNvGraphicFramePr>
            <a:graphicFrameLocks noGrp="1"/>
          </p:cNvGraphicFramePr>
          <p:nvPr>
            <p:extLst>
              <p:ext uri="{D42A27DB-BD31-4B8C-83A1-F6EECF244321}">
                <p14:modId xmlns:p14="http://schemas.microsoft.com/office/powerpoint/2010/main" val="1420626075"/>
              </p:ext>
            </p:extLst>
          </p:nvPr>
        </p:nvGraphicFramePr>
        <p:xfrm>
          <a:off x="1001515" y="2295120"/>
          <a:ext cx="6835092" cy="1752600"/>
        </p:xfrm>
        <a:graphic>
          <a:graphicData uri="http://schemas.openxmlformats.org/drawingml/2006/table">
            <a:tbl>
              <a:tblPr firstRow="1" bandRow="1">
                <a:tableStyleId>{0E3FDE45-AF77-4B5C-9715-49D594BDF05E}</a:tableStyleId>
              </a:tblPr>
              <a:tblGrid>
                <a:gridCol w="3867379"/>
                <a:gridCol w="1510527"/>
                <a:gridCol w="1457186"/>
              </a:tblGrid>
              <a:tr h="370840">
                <a:tc>
                  <a:txBody>
                    <a:bodyPr/>
                    <a:lstStyle/>
                    <a:p>
                      <a:r>
                        <a:rPr lang="en-US" dirty="0" smtClean="0"/>
                        <a:t>Test ( for 3 seconds) block</a:t>
                      </a:r>
                      <a:r>
                        <a:rPr lang="en-US" baseline="0" dirty="0" smtClean="0"/>
                        <a:t> size: 16</a:t>
                      </a:r>
                      <a:endParaRPr lang="en-US" dirty="0"/>
                    </a:p>
                  </a:txBody>
                  <a:tcPr/>
                </a:tc>
                <a:tc>
                  <a:txBody>
                    <a:bodyPr/>
                    <a:lstStyle/>
                    <a:p>
                      <a:r>
                        <a:rPr lang="en-US" dirty="0" smtClean="0"/>
                        <a:t>Cloud2 Bps</a:t>
                      </a:r>
                      <a:endParaRPr lang="en-US" dirty="0"/>
                    </a:p>
                  </a:txBody>
                  <a:tcPr/>
                </a:tc>
                <a:tc>
                  <a:txBody>
                    <a:bodyPr/>
                    <a:lstStyle/>
                    <a:p>
                      <a:r>
                        <a:rPr lang="en-US" dirty="0" smtClean="0"/>
                        <a:t>NEXX Bps</a:t>
                      </a:r>
                      <a:endParaRPr lang="en-US" dirty="0"/>
                    </a:p>
                  </a:txBody>
                  <a:tcPr/>
                </a:tc>
              </a:tr>
              <a:tr h="370840">
                <a:tc>
                  <a:txBody>
                    <a:bodyPr/>
                    <a:lstStyle/>
                    <a:p>
                      <a:r>
                        <a:rPr lang="en-US" dirty="0" smtClean="0"/>
                        <a:t>SHA1 </a:t>
                      </a:r>
                      <a:endParaRPr lang="en-US" dirty="0"/>
                    </a:p>
                  </a:txBody>
                  <a:tcPr/>
                </a:tc>
                <a:tc>
                  <a:txBody>
                    <a:bodyPr/>
                    <a:lstStyle/>
                    <a:p>
                      <a:r>
                        <a:rPr lang="en-US" dirty="0" smtClean="0"/>
                        <a:t>31787.25K</a:t>
                      </a:r>
                      <a:endParaRPr lang="en-US" dirty="0"/>
                    </a:p>
                  </a:txBody>
                  <a:tcPr/>
                </a:tc>
                <a:tc>
                  <a:txBody>
                    <a:bodyPr/>
                    <a:lstStyle/>
                    <a:p>
                      <a:r>
                        <a:rPr lang="en-US" dirty="0" smtClean="0"/>
                        <a:t>2805.40K</a:t>
                      </a:r>
                      <a:endParaRPr lang="en-US" dirty="0"/>
                    </a:p>
                  </a:txBody>
                  <a:tcPr/>
                </a:tc>
              </a:tr>
              <a:tr h="370840">
                <a:tc>
                  <a:txBody>
                    <a:bodyPr/>
                    <a:lstStyle/>
                    <a:p>
                      <a:r>
                        <a:rPr lang="en-US" dirty="0" smtClean="0"/>
                        <a:t>AES 256</a:t>
                      </a:r>
                      <a:r>
                        <a:rPr lang="en-US" baseline="0" dirty="0" smtClean="0"/>
                        <a:t> CBC</a:t>
                      </a:r>
                      <a:endParaRPr lang="en-US" dirty="0"/>
                    </a:p>
                  </a:txBody>
                  <a:tcPr/>
                </a:tc>
                <a:tc>
                  <a:txBody>
                    <a:bodyPr/>
                    <a:lstStyle/>
                    <a:p>
                      <a:r>
                        <a:rPr lang="en-US" dirty="0" smtClean="0"/>
                        <a:t>54005.82K</a:t>
                      </a:r>
                      <a:endParaRPr lang="en-US" dirty="0"/>
                    </a:p>
                  </a:txBody>
                  <a:tcPr/>
                </a:tc>
                <a:tc>
                  <a:txBody>
                    <a:bodyPr/>
                    <a:lstStyle/>
                    <a:p>
                      <a:r>
                        <a:rPr lang="en-US" dirty="0" smtClean="0"/>
                        <a:t>6222.59K</a:t>
                      </a:r>
                      <a:endParaRPr lang="en-US" dirty="0"/>
                    </a:p>
                  </a:txBody>
                  <a:tcPr/>
                </a:tc>
              </a:tr>
              <a:tr h="370840">
                <a:tc>
                  <a:txBody>
                    <a:bodyPr/>
                    <a:lstStyle/>
                    <a:p>
                      <a:r>
                        <a:rPr lang="en-US" dirty="0" smtClean="0"/>
                        <a:t>2048 bit</a:t>
                      </a:r>
                      <a:r>
                        <a:rPr lang="en-US" baseline="0" dirty="0" smtClean="0"/>
                        <a:t> private RSA for 10s </a:t>
                      </a:r>
                      <a:endParaRPr lang="en-US" dirty="0"/>
                    </a:p>
                  </a:txBody>
                  <a:tcPr/>
                </a:tc>
                <a:tc>
                  <a:txBody>
                    <a:bodyPr/>
                    <a:lstStyle/>
                    <a:p>
                      <a:r>
                        <a:rPr lang="en-US" dirty="0" smtClean="0"/>
                        <a:t>1384 signs/s</a:t>
                      </a:r>
                    </a:p>
                    <a:p>
                      <a:r>
                        <a:rPr lang="en-US" dirty="0" smtClean="0"/>
                        <a:t>49705 verify/s</a:t>
                      </a:r>
                      <a:endParaRPr lang="en-US" dirty="0"/>
                    </a:p>
                  </a:txBody>
                  <a:tcPr/>
                </a:tc>
                <a:tc>
                  <a:txBody>
                    <a:bodyPr/>
                    <a:lstStyle/>
                    <a:p>
                      <a:r>
                        <a:rPr lang="en-US" dirty="0" smtClean="0"/>
                        <a:t>8.1</a:t>
                      </a:r>
                      <a:r>
                        <a:rPr lang="en-US" baseline="0" dirty="0" smtClean="0"/>
                        <a:t> signs/s</a:t>
                      </a:r>
                    </a:p>
                    <a:p>
                      <a:r>
                        <a:rPr lang="en-US" baseline="0" dirty="0" smtClean="0"/>
                        <a:t>257.9 verify/s</a:t>
                      </a:r>
                      <a:endParaRPr lang="en-US" dirty="0"/>
                    </a:p>
                  </a:txBody>
                  <a:tcPr/>
                </a:tc>
              </a:tr>
            </a:tbl>
          </a:graphicData>
        </a:graphic>
      </p:graphicFrame>
    </p:spTree>
    <p:extLst>
      <p:ext uri="{BB962C8B-B14F-4D97-AF65-F5344CB8AC3E}">
        <p14:creationId xmlns:p14="http://schemas.microsoft.com/office/powerpoint/2010/main" val="1479260161"/>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Shape 64"/>
          <p:cNvSpPr txBox="1">
            <a:spLocks noGrp="1"/>
          </p:cNvSpPr>
          <p:nvPr>
            <p:ph type="title"/>
          </p:nvPr>
        </p:nvSpPr>
        <p:spPr>
          <a:prstGeom prst="rect">
            <a:avLst/>
          </a:prstGeom>
        </p:spPr>
        <p:txBody>
          <a:bodyPr lIns="91425" tIns="91425" rIns="91425" bIns="91425" anchor="b" anchorCtr="0">
            <a:noAutofit/>
          </a:bodyPr>
          <a:lstStyle/>
          <a:p>
            <a:pPr algn="ctr">
              <a:spcBef>
                <a:spcPts val="0"/>
              </a:spcBef>
              <a:buNone/>
            </a:pPr>
            <a:r>
              <a:rPr lang="en-GB" sz="4800" dirty="0" smtClean="0"/>
              <a:t>Let’s write some code… </a:t>
            </a:r>
            <a:endParaRPr lang="en-GB" sz="4800" dirty="0"/>
          </a:p>
        </p:txBody>
      </p:sp>
      <p:sp>
        <p:nvSpPr>
          <p:cNvPr id="65" name="Shape 65"/>
          <p:cNvSpPr txBox="1">
            <a:spLocks noGrp="1"/>
          </p:cNvSpPr>
          <p:nvPr>
            <p:ph type="body" idx="1"/>
          </p:nvPr>
        </p:nvSpPr>
        <p:spPr>
          <a:xfrm>
            <a:off x="457200" y="1200150"/>
            <a:ext cx="8334599" cy="3840299"/>
          </a:xfrm>
          <a:prstGeom prst="rect">
            <a:avLst/>
          </a:prstGeom>
        </p:spPr>
        <p:txBody>
          <a:bodyPr lIns="91425" tIns="91425" rIns="91425" bIns="91425" anchor="t" anchorCtr="0">
            <a:noAutofit/>
          </a:bodyPr>
          <a:lstStyle/>
          <a:p>
            <a:pPr marL="457200" lvl="0" indent="-381000" rtl="0">
              <a:spcBef>
                <a:spcPts val="0"/>
              </a:spcBef>
              <a:buClr>
                <a:schemeClr val="dk2"/>
              </a:buClr>
              <a:buSzPct val="100000"/>
              <a:buFont typeface="Arial"/>
              <a:buChar char="●"/>
            </a:pPr>
            <a:r>
              <a:rPr lang="en-GB" sz="2000" dirty="0" smtClean="0">
                <a:latin typeface="Georgia"/>
                <a:cs typeface="Georgia"/>
              </a:rPr>
              <a:t>Cross compilation – </a:t>
            </a:r>
            <a:r>
              <a:rPr lang="en-GB" sz="2000" b="1" dirty="0" err="1" smtClean="0">
                <a:latin typeface="Georgia"/>
                <a:cs typeface="Georgia"/>
              </a:rPr>
              <a:t>Sourcery</a:t>
            </a:r>
            <a:r>
              <a:rPr lang="en-GB" sz="2000" b="1" dirty="0" smtClean="0">
                <a:latin typeface="Georgia"/>
                <a:cs typeface="Georgia"/>
              </a:rPr>
              <a:t> </a:t>
            </a:r>
            <a:r>
              <a:rPr lang="en-GB" sz="2000" b="1" dirty="0" err="1" smtClean="0">
                <a:latin typeface="Georgia"/>
                <a:cs typeface="Georgia"/>
              </a:rPr>
              <a:t>codebench</a:t>
            </a:r>
            <a:r>
              <a:rPr lang="en-GB" sz="2000" b="1" dirty="0" smtClean="0">
                <a:latin typeface="Georgia"/>
                <a:cs typeface="Georgia"/>
              </a:rPr>
              <a:t> </a:t>
            </a:r>
            <a:r>
              <a:rPr lang="en-GB" sz="2000" b="1" dirty="0" err="1" smtClean="0">
                <a:latin typeface="Georgia"/>
                <a:cs typeface="Georgia"/>
              </a:rPr>
              <a:t>Lite</a:t>
            </a:r>
            <a:r>
              <a:rPr lang="en-GB" sz="2000" dirty="0" smtClean="0">
                <a:latin typeface="Georgia"/>
                <a:cs typeface="Georgia"/>
              </a:rPr>
              <a:t>,  </a:t>
            </a:r>
            <a:r>
              <a:rPr lang="en-GB" sz="2000" b="1" dirty="0" err="1" smtClean="0">
                <a:latin typeface="Georgia"/>
                <a:cs typeface="Georgia"/>
              </a:rPr>
              <a:t>OpenWRT</a:t>
            </a:r>
            <a:r>
              <a:rPr lang="en-GB" sz="2000" b="1" dirty="0" smtClean="0">
                <a:latin typeface="Georgia"/>
                <a:cs typeface="Georgia"/>
              </a:rPr>
              <a:t> SDK</a:t>
            </a:r>
          </a:p>
          <a:p>
            <a:pPr marL="76200" lvl="0" indent="0" rtl="0">
              <a:spcBef>
                <a:spcPts val="0"/>
              </a:spcBef>
              <a:buClr>
                <a:schemeClr val="dk2"/>
              </a:buClr>
              <a:buSzPct val="100000"/>
              <a:buNone/>
            </a:pPr>
            <a:endParaRPr lang="en-GB" sz="2000" b="1" dirty="0" smtClean="0">
              <a:latin typeface="Georgia"/>
              <a:cs typeface="Georgia"/>
            </a:endParaRPr>
          </a:p>
          <a:p>
            <a:pPr marL="457200" lvl="0" indent="-381000" rtl="0">
              <a:spcBef>
                <a:spcPts val="0"/>
              </a:spcBef>
              <a:buClr>
                <a:schemeClr val="dk2"/>
              </a:buClr>
              <a:buSzPct val="100000"/>
              <a:buFont typeface="Arial"/>
              <a:buChar char="●"/>
            </a:pPr>
            <a:r>
              <a:rPr lang="en-GB" sz="2000" i="1" dirty="0" err="1" smtClean="0">
                <a:latin typeface="Georgia"/>
                <a:cs typeface="Georgia"/>
              </a:rPr>
              <a:t>mipslinux</a:t>
            </a:r>
            <a:r>
              <a:rPr lang="en-GB" sz="2000" i="1" dirty="0">
                <a:latin typeface="Georgia"/>
                <a:cs typeface="Georgia"/>
              </a:rPr>
              <a:t>-gnu-</a:t>
            </a:r>
            <a:r>
              <a:rPr lang="en-GB" sz="2000" i="1" dirty="0" err="1">
                <a:latin typeface="Georgia"/>
                <a:cs typeface="Georgia"/>
              </a:rPr>
              <a:t>gcc</a:t>
            </a:r>
            <a:r>
              <a:rPr lang="en-GB" sz="2000" i="1" dirty="0">
                <a:latin typeface="Georgia"/>
                <a:cs typeface="Georgia"/>
              </a:rPr>
              <a:t> </a:t>
            </a:r>
            <a:r>
              <a:rPr lang="en-GB" sz="2000" i="1" dirty="0" smtClean="0">
                <a:latin typeface="Georgia"/>
                <a:cs typeface="Georgia"/>
              </a:rPr>
              <a:t> -</a:t>
            </a:r>
            <a:r>
              <a:rPr lang="en-GB" sz="2000" i="1" dirty="0" err="1">
                <a:latin typeface="Georgia"/>
                <a:cs typeface="Georgia"/>
              </a:rPr>
              <a:t>msoft</a:t>
            </a:r>
            <a:r>
              <a:rPr lang="en-GB" sz="2000" i="1" dirty="0">
                <a:latin typeface="Georgia"/>
                <a:cs typeface="Georgia"/>
              </a:rPr>
              <a:t>-</a:t>
            </a:r>
            <a:r>
              <a:rPr lang="en-GB" sz="2000" i="1" dirty="0" smtClean="0">
                <a:latin typeface="Georgia"/>
                <a:cs typeface="Georgia"/>
              </a:rPr>
              <a:t>float    -</a:t>
            </a:r>
            <a:r>
              <a:rPr lang="en-GB" sz="2000" i="1" dirty="0">
                <a:latin typeface="Georgia"/>
                <a:cs typeface="Georgia"/>
              </a:rPr>
              <a:t>EL </a:t>
            </a:r>
            <a:r>
              <a:rPr lang="en-GB" sz="2000" i="1" dirty="0" smtClean="0">
                <a:latin typeface="Georgia"/>
                <a:cs typeface="Georgia"/>
              </a:rPr>
              <a:t>    -</a:t>
            </a:r>
            <a:r>
              <a:rPr lang="en-GB" sz="2000" i="1" dirty="0">
                <a:latin typeface="Georgia"/>
                <a:cs typeface="Georgia"/>
              </a:rPr>
              <a:t>static </a:t>
            </a:r>
            <a:r>
              <a:rPr lang="en-GB" sz="2000" i="1" dirty="0" smtClean="0">
                <a:latin typeface="Georgia"/>
                <a:cs typeface="Georgia"/>
              </a:rPr>
              <a:t>  &lt;</a:t>
            </a:r>
            <a:r>
              <a:rPr lang="en-GB" sz="2000" i="1" dirty="0" err="1">
                <a:latin typeface="Georgia"/>
                <a:cs typeface="Georgia"/>
              </a:rPr>
              <a:t>helloworld.c</a:t>
            </a:r>
            <a:r>
              <a:rPr lang="en-GB" sz="2000" i="1" dirty="0" smtClean="0">
                <a:latin typeface="Georgia"/>
                <a:cs typeface="Georgia"/>
              </a:rPr>
              <a:t>&gt;  </a:t>
            </a:r>
            <a:r>
              <a:rPr lang="en-GB" sz="2000" i="1" dirty="0">
                <a:latin typeface="Georgia"/>
                <a:cs typeface="Georgia"/>
              </a:rPr>
              <a:t>-o </a:t>
            </a:r>
            <a:r>
              <a:rPr lang="en-GB" sz="2000" i="1" dirty="0" smtClean="0">
                <a:latin typeface="Georgia"/>
                <a:cs typeface="Georgia"/>
              </a:rPr>
              <a:t>  &lt;</a:t>
            </a:r>
            <a:r>
              <a:rPr lang="en-GB" sz="2000" i="1" dirty="0" err="1">
                <a:latin typeface="Georgia"/>
                <a:cs typeface="Georgia"/>
              </a:rPr>
              <a:t>helloworld</a:t>
            </a:r>
            <a:r>
              <a:rPr lang="en-GB" sz="2000" i="1" dirty="0" smtClean="0">
                <a:latin typeface="Georgia"/>
                <a:cs typeface="Georgia"/>
              </a:rPr>
              <a:t>&gt;</a:t>
            </a:r>
          </a:p>
          <a:p>
            <a:pPr marL="76200" lvl="0" indent="0" rtl="0">
              <a:spcBef>
                <a:spcPts val="0"/>
              </a:spcBef>
              <a:buClr>
                <a:schemeClr val="dk2"/>
              </a:buClr>
              <a:buSzPct val="100000"/>
              <a:buNone/>
            </a:pPr>
            <a:endParaRPr lang="en-GB" sz="2000" i="1" dirty="0">
              <a:latin typeface="Georgia"/>
              <a:cs typeface="Georgia"/>
            </a:endParaRPr>
          </a:p>
          <a:p>
            <a:pPr marL="457200" lvl="0" indent="-381000" rtl="0">
              <a:spcBef>
                <a:spcPts val="0"/>
              </a:spcBef>
              <a:buClr>
                <a:schemeClr val="dk2"/>
              </a:buClr>
              <a:buSzPct val="100000"/>
              <a:buFont typeface="Arial"/>
              <a:buChar char="●"/>
            </a:pPr>
            <a:r>
              <a:rPr lang="en-GB" sz="2000" dirty="0">
                <a:latin typeface="Georgia"/>
                <a:cs typeface="Georgia"/>
              </a:rPr>
              <a:t>Get USB support - </a:t>
            </a:r>
            <a:r>
              <a:rPr lang="en-GB" sz="2000" b="1" dirty="0" err="1">
                <a:latin typeface="Georgia"/>
                <a:cs typeface="Georgia"/>
              </a:rPr>
              <a:t>opkg</a:t>
            </a:r>
            <a:r>
              <a:rPr lang="en-GB" sz="2000" b="1" dirty="0">
                <a:latin typeface="Georgia"/>
                <a:cs typeface="Georgia"/>
              </a:rPr>
              <a:t> </a:t>
            </a:r>
            <a:r>
              <a:rPr lang="en-GB" sz="2000" dirty="0">
                <a:latin typeface="Georgia"/>
                <a:cs typeface="Georgia"/>
              </a:rPr>
              <a:t>package </a:t>
            </a:r>
            <a:r>
              <a:rPr lang="en-GB" sz="2000" dirty="0" smtClean="0">
                <a:latin typeface="Georgia"/>
                <a:cs typeface="Georgia"/>
              </a:rPr>
              <a:t>manager</a:t>
            </a:r>
          </a:p>
          <a:p>
            <a:pPr marL="457200" lvl="0" indent="-381000" rtl="0">
              <a:spcBef>
                <a:spcPts val="0"/>
              </a:spcBef>
              <a:buClr>
                <a:schemeClr val="dk2"/>
              </a:buClr>
              <a:buSzPct val="100000"/>
              <a:buFont typeface="Arial"/>
              <a:buChar char="●"/>
            </a:pPr>
            <a:endParaRPr lang="en-GB" sz="2000" dirty="0">
              <a:latin typeface="Georgia"/>
              <a:cs typeface="Georgia"/>
            </a:endParaRPr>
          </a:p>
          <a:p>
            <a:pPr marL="457200" lvl="0" indent="-381000" rtl="0">
              <a:spcBef>
                <a:spcPts val="0"/>
              </a:spcBef>
              <a:buClr>
                <a:schemeClr val="dk2"/>
              </a:buClr>
              <a:buSzPct val="100000"/>
              <a:buFont typeface="Arial"/>
              <a:buChar char="●"/>
            </a:pPr>
            <a:r>
              <a:rPr lang="en-GB" sz="2000" dirty="0" smtClean="0">
                <a:latin typeface="Georgia"/>
                <a:cs typeface="Georgia"/>
              </a:rPr>
              <a:t>Building </a:t>
            </a:r>
            <a:r>
              <a:rPr lang="en-GB" sz="2000" dirty="0">
                <a:latin typeface="Georgia"/>
                <a:cs typeface="Georgia"/>
              </a:rPr>
              <a:t>a simple package using the SDK</a:t>
            </a: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Shape 70"/>
          <p:cNvSpPr txBox="1">
            <a:spLocks noGrp="1"/>
          </p:cNvSpPr>
          <p:nvPr>
            <p:ph type="title"/>
          </p:nvPr>
        </p:nvSpPr>
        <p:spPr>
          <a:xfrm>
            <a:off x="457200" y="288586"/>
            <a:ext cx="8229600" cy="857400"/>
          </a:xfrm>
          <a:prstGeom prst="rect">
            <a:avLst/>
          </a:prstGeom>
        </p:spPr>
        <p:txBody>
          <a:bodyPr lIns="91425" tIns="91425" rIns="91425" bIns="91425" anchor="b" anchorCtr="0">
            <a:noAutofit/>
          </a:bodyPr>
          <a:lstStyle/>
          <a:p>
            <a:pPr algn="ctr">
              <a:spcBef>
                <a:spcPts val="0"/>
              </a:spcBef>
              <a:buNone/>
            </a:pPr>
            <a:r>
              <a:rPr lang="en-GB" dirty="0"/>
              <a:t>What do we do with it? </a:t>
            </a:r>
          </a:p>
        </p:txBody>
      </p:sp>
      <p:sp>
        <p:nvSpPr>
          <p:cNvPr id="71" name="Shape 71"/>
          <p:cNvSpPr txBox="1">
            <a:spLocks noGrp="1"/>
          </p:cNvSpPr>
          <p:nvPr>
            <p:ph type="body" idx="1"/>
          </p:nvPr>
        </p:nvSpPr>
        <p:spPr>
          <a:xfrm>
            <a:off x="457200" y="1427323"/>
            <a:ext cx="8229600" cy="3023064"/>
          </a:xfrm>
          <a:prstGeom prst="rect">
            <a:avLst/>
          </a:prstGeom>
        </p:spPr>
        <p:txBody>
          <a:bodyPr lIns="91425" tIns="91425" rIns="91425" bIns="91425" anchor="t" anchorCtr="0">
            <a:noAutofit/>
          </a:bodyPr>
          <a:lstStyle/>
          <a:p>
            <a:pPr marL="457200" lvl="0" indent="-419100" rtl="0">
              <a:spcBef>
                <a:spcPts val="0"/>
              </a:spcBef>
              <a:buClr>
                <a:schemeClr val="dk2"/>
              </a:buClr>
              <a:buSzPct val="100000"/>
              <a:buFont typeface="Arial"/>
              <a:buChar char="●"/>
            </a:pPr>
            <a:r>
              <a:rPr lang="en-GB" dirty="0">
                <a:latin typeface="Georgia"/>
                <a:cs typeface="Georgia"/>
              </a:rPr>
              <a:t>What about a Bump-In-The-Wire? </a:t>
            </a:r>
          </a:p>
          <a:p>
            <a:pPr lvl="0" rtl="0">
              <a:spcBef>
                <a:spcPts val="0"/>
              </a:spcBef>
              <a:buNone/>
            </a:pPr>
            <a:endParaRPr dirty="0">
              <a:latin typeface="Georgia"/>
              <a:cs typeface="Georgia"/>
            </a:endParaRPr>
          </a:p>
          <a:p>
            <a:pPr marL="457200" lvl="0" indent="-419100" rtl="0">
              <a:spcBef>
                <a:spcPts val="0"/>
              </a:spcBef>
              <a:buClr>
                <a:schemeClr val="dk2"/>
              </a:buClr>
              <a:buSzPct val="100000"/>
              <a:buFont typeface="Arial"/>
              <a:buChar char="●"/>
            </a:pPr>
            <a:r>
              <a:rPr lang="en-GB" dirty="0">
                <a:latin typeface="Georgia"/>
                <a:cs typeface="Georgia"/>
              </a:rPr>
              <a:t>Set it up as two intermediary hops between two hosts trying to communicate</a:t>
            </a:r>
          </a:p>
          <a:p>
            <a:pPr lvl="0" rtl="0">
              <a:spcBef>
                <a:spcPts val="0"/>
              </a:spcBef>
              <a:buNone/>
            </a:pPr>
            <a:endParaRPr dirty="0">
              <a:latin typeface="Georgia"/>
              <a:cs typeface="Georgia"/>
            </a:endParaRPr>
          </a:p>
          <a:p>
            <a:pPr marL="457200" lvl="0" indent="-419100" rtl="0">
              <a:spcBef>
                <a:spcPts val="0"/>
              </a:spcBef>
              <a:buClr>
                <a:schemeClr val="dk2"/>
              </a:buClr>
              <a:buSzPct val="100000"/>
              <a:buFont typeface="Arial"/>
              <a:buChar char="●"/>
            </a:pPr>
            <a:r>
              <a:rPr lang="en-GB" dirty="0">
                <a:latin typeface="Georgia"/>
                <a:cs typeface="Georgia"/>
              </a:rPr>
              <a:t>Encryption/Decryption on the fly</a:t>
            </a:r>
          </a:p>
          <a:p>
            <a:pPr lvl="0">
              <a:spcBef>
                <a:spcPts val="0"/>
              </a:spcBef>
              <a:buNone/>
            </a:pPr>
            <a:endParaRPr dirty="0"/>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Shape 161"/>
          <p:cNvSpPr txBox="1">
            <a:spLocks noGrp="1"/>
          </p:cNvSpPr>
          <p:nvPr>
            <p:ph type="title"/>
          </p:nvPr>
        </p:nvSpPr>
        <p:spPr>
          <a:xfrm>
            <a:off x="480940" y="253450"/>
            <a:ext cx="8229600" cy="857400"/>
          </a:xfrm>
          <a:prstGeom prst="rect">
            <a:avLst/>
          </a:prstGeom>
        </p:spPr>
        <p:txBody>
          <a:bodyPr lIns="91425" tIns="91425" rIns="91425" bIns="91425" anchor="b" anchorCtr="0">
            <a:noAutofit/>
          </a:bodyPr>
          <a:lstStyle/>
          <a:p>
            <a:pPr algn="ctr">
              <a:spcBef>
                <a:spcPts val="0"/>
              </a:spcBef>
              <a:buNone/>
            </a:pPr>
            <a:r>
              <a:rPr lang="en-GB" dirty="0" smtClean="0"/>
              <a:t>Topology</a:t>
            </a:r>
            <a:endParaRPr lang="en-GB" dirty="0"/>
          </a:p>
        </p:txBody>
      </p:sp>
      <p:sp>
        <p:nvSpPr>
          <p:cNvPr id="162" name="Shape 162"/>
          <p:cNvSpPr txBox="1">
            <a:spLocks noGrp="1"/>
          </p:cNvSpPr>
          <p:nvPr>
            <p:ph type="body" idx="1"/>
          </p:nvPr>
        </p:nvSpPr>
        <p:spPr>
          <a:prstGeom prst="rect">
            <a:avLst/>
          </a:prstGeom>
        </p:spPr>
        <p:txBody>
          <a:bodyPr lIns="91425" tIns="91425" rIns="91425" bIns="91425" anchor="t" anchorCtr="0">
            <a:noAutofit/>
          </a:bodyPr>
          <a:lstStyle/>
          <a:p>
            <a:pPr>
              <a:spcBef>
                <a:spcPts val="0"/>
              </a:spcBef>
              <a:buNone/>
            </a:pPr>
            <a:endParaRPr dirty="0"/>
          </a:p>
        </p:txBody>
      </p:sp>
      <p:sp>
        <p:nvSpPr>
          <p:cNvPr id="2" name="Can 1"/>
          <p:cNvSpPr/>
          <p:nvPr/>
        </p:nvSpPr>
        <p:spPr>
          <a:xfrm>
            <a:off x="2041562" y="2771288"/>
            <a:ext cx="2112778" cy="907939"/>
          </a:xfrm>
          <a:prstGeom prst="ca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latin typeface="American Typewriter Condensed"/>
              </a:rPr>
              <a:t>(LAN: 192.168.3.1)</a:t>
            </a:r>
          </a:p>
          <a:p>
            <a:pPr algn="ctr"/>
            <a:r>
              <a:rPr lang="en-US" dirty="0" smtClean="0">
                <a:latin typeface="American Typewriter Condensed"/>
              </a:rPr>
              <a:t>NEXX 2</a:t>
            </a:r>
          </a:p>
          <a:p>
            <a:pPr algn="ctr"/>
            <a:r>
              <a:rPr lang="en-US" dirty="0" smtClean="0">
                <a:latin typeface="American Typewriter Condensed"/>
              </a:rPr>
              <a:t> (WAN: 192.168.4.1)</a:t>
            </a:r>
            <a:endParaRPr lang="en-US" dirty="0">
              <a:latin typeface="American Typewriter Condensed"/>
            </a:endParaRPr>
          </a:p>
        </p:txBody>
      </p:sp>
      <p:cxnSp>
        <p:nvCxnSpPr>
          <p:cNvPr id="4" name="Straight Connector 3"/>
          <p:cNvCxnSpPr/>
          <p:nvPr/>
        </p:nvCxnSpPr>
        <p:spPr>
          <a:xfrm>
            <a:off x="4154340" y="3225258"/>
            <a:ext cx="1327486" cy="0"/>
          </a:xfrm>
          <a:prstGeom prst="line">
            <a:avLst/>
          </a:prstGeom>
        </p:spPr>
        <p:style>
          <a:lnRef idx="2">
            <a:schemeClr val="accent1"/>
          </a:lnRef>
          <a:fillRef idx="0">
            <a:schemeClr val="accent1"/>
          </a:fillRef>
          <a:effectRef idx="1">
            <a:schemeClr val="accent1"/>
          </a:effectRef>
          <a:fontRef idx="minor">
            <a:schemeClr val="tx1"/>
          </a:fontRef>
        </p:style>
      </p:cxnSp>
      <p:sp>
        <p:nvSpPr>
          <p:cNvPr id="5" name="Round Single Corner Rectangle 4"/>
          <p:cNvSpPr/>
          <p:nvPr/>
        </p:nvSpPr>
        <p:spPr>
          <a:xfrm>
            <a:off x="480939" y="1614112"/>
            <a:ext cx="1370709" cy="771451"/>
          </a:xfrm>
          <a:prstGeom prst="round1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latin typeface="American Typewriter Condensed"/>
              </a:rPr>
              <a:t>Host 1</a:t>
            </a:r>
          </a:p>
          <a:p>
            <a:pPr algn="ctr"/>
            <a:endParaRPr lang="en-US" dirty="0" smtClean="0">
              <a:latin typeface="American Typewriter Condensed"/>
            </a:endParaRPr>
          </a:p>
          <a:p>
            <a:pPr algn="ctr"/>
            <a:r>
              <a:rPr lang="en-US" dirty="0" smtClean="0">
                <a:latin typeface="American Typewriter Condensed"/>
              </a:rPr>
              <a:t>192.168.3.222</a:t>
            </a:r>
            <a:endParaRPr lang="en-US" dirty="0">
              <a:latin typeface="American Typewriter Condensed"/>
            </a:endParaRPr>
          </a:p>
        </p:txBody>
      </p:sp>
      <p:sp>
        <p:nvSpPr>
          <p:cNvPr id="22" name="Round Single Corner Rectangle 21"/>
          <p:cNvSpPr/>
          <p:nvPr/>
        </p:nvSpPr>
        <p:spPr>
          <a:xfrm>
            <a:off x="6943685" y="1447960"/>
            <a:ext cx="1315615" cy="771451"/>
          </a:xfrm>
          <a:prstGeom prst="round1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latin typeface="American Typewriter Condensed"/>
              </a:rPr>
              <a:t>Host 2</a:t>
            </a:r>
          </a:p>
          <a:p>
            <a:pPr algn="ctr"/>
            <a:endParaRPr lang="en-US" dirty="0" smtClean="0">
              <a:latin typeface="American Typewriter Condensed"/>
            </a:endParaRPr>
          </a:p>
          <a:p>
            <a:pPr algn="ctr"/>
            <a:r>
              <a:rPr lang="en-US" dirty="0" smtClean="0">
                <a:latin typeface="American Typewriter Condensed"/>
              </a:rPr>
              <a:t>192.168.1.128</a:t>
            </a:r>
            <a:endParaRPr lang="en-US" dirty="0">
              <a:latin typeface="American Typewriter Condensed"/>
            </a:endParaRPr>
          </a:p>
        </p:txBody>
      </p:sp>
      <p:cxnSp>
        <p:nvCxnSpPr>
          <p:cNvPr id="25" name="Straight Connector 24"/>
          <p:cNvCxnSpPr/>
          <p:nvPr/>
        </p:nvCxnSpPr>
        <p:spPr>
          <a:xfrm>
            <a:off x="1602388" y="2290616"/>
            <a:ext cx="913955" cy="486606"/>
          </a:xfrm>
          <a:prstGeom prst="line">
            <a:avLst/>
          </a:prstGeom>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flipV="1">
            <a:off x="6267119" y="2124458"/>
            <a:ext cx="971399" cy="652764"/>
          </a:xfrm>
          <a:prstGeom prst="line">
            <a:avLst/>
          </a:prstGeom>
        </p:spPr>
        <p:style>
          <a:lnRef idx="2">
            <a:schemeClr val="accent1"/>
          </a:lnRef>
          <a:fillRef idx="0">
            <a:schemeClr val="accent1"/>
          </a:fillRef>
          <a:effectRef idx="1">
            <a:schemeClr val="accent1"/>
          </a:effectRef>
          <a:fontRef idx="minor">
            <a:schemeClr val="tx1"/>
          </a:fontRef>
        </p:style>
      </p:cxnSp>
      <p:sp>
        <p:nvSpPr>
          <p:cNvPr id="35" name="Can 34"/>
          <p:cNvSpPr/>
          <p:nvPr/>
        </p:nvSpPr>
        <p:spPr>
          <a:xfrm>
            <a:off x="5210730" y="2789090"/>
            <a:ext cx="2112778" cy="907939"/>
          </a:xfrm>
          <a:prstGeom prst="ca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latin typeface="American Typewriter Condensed"/>
              </a:rPr>
              <a:t>(LAN: 192.168.1.1)</a:t>
            </a:r>
          </a:p>
          <a:p>
            <a:pPr algn="ctr"/>
            <a:r>
              <a:rPr lang="en-US" dirty="0" smtClean="0">
                <a:latin typeface="American Typewriter Condensed"/>
              </a:rPr>
              <a:t>NEXX 2</a:t>
            </a:r>
          </a:p>
          <a:p>
            <a:pPr algn="ctr"/>
            <a:r>
              <a:rPr lang="en-US" dirty="0" smtClean="0">
                <a:latin typeface="American Typewriter Condensed"/>
              </a:rPr>
              <a:t> (WAN: 192.168.4.3)</a:t>
            </a:r>
            <a:endParaRPr lang="en-US" dirty="0">
              <a:latin typeface="American Typewriter Condensed"/>
            </a:endParaRPr>
          </a:p>
        </p:txBody>
      </p:sp>
      <p:sp>
        <p:nvSpPr>
          <p:cNvPr id="17" name="Rounded Rectangle 16"/>
          <p:cNvSpPr/>
          <p:nvPr/>
        </p:nvSpPr>
        <p:spPr>
          <a:xfrm rot="1953639">
            <a:off x="2021860" y="2077529"/>
            <a:ext cx="799043" cy="283765"/>
          </a:xfrm>
          <a:prstGeom prst="roundRect">
            <a:avLst/>
          </a:prstGeom>
          <a:solidFill>
            <a:srgbClr val="008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bg1"/>
                </a:solidFill>
              </a:rPr>
              <a:t>ICMP</a:t>
            </a:r>
            <a:endParaRPr lang="en-US" dirty="0">
              <a:solidFill>
                <a:schemeClr val="bg1"/>
              </a:solidFill>
            </a:endParaRPr>
          </a:p>
        </p:txBody>
      </p:sp>
      <p:sp>
        <p:nvSpPr>
          <p:cNvPr id="19" name="Oval Callout 18"/>
          <p:cNvSpPr/>
          <p:nvPr/>
        </p:nvSpPr>
        <p:spPr>
          <a:xfrm>
            <a:off x="1103868" y="700239"/>
            <a:ext cx="1412475" cy="783325"/>
          </a:xfrm>
          <a:prstGeom prst="wedgeEllipseCallou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latin typeface="American Typewriter Condensed"/>
              </a:rPr>
              <a:t>Sends a ping request</a:t>
            </a:r>
            <a:endParaRPr lang="en-US" dirty="0">
              <a:latin typeface="American Typewriter Condensed"/>
            </a:endParaRPr>
          </a:p>
        </p:txBody>
      </p:sp>
      <p:sp>
        <p:nvSpPr>
          <p:cNvPr id="39" name="Rounded Rectangle 38"/>
          <p:cNvSpPr/>
          <p:nvPr/>
        </p:nvSpPr>
        <p:spPr>
          <a:xfrm>
            <a:off x="4302815" y="2749822"/>
            <a:ext cx="799043" cy="283765"/>
          </a:xfrm>
          <a:prstGeom prst="round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bg1"/>
                </a:solidFill>
              </a:rPr>
              <a:t>XXXX</a:t>
            </a:r>
            <a:endParaRPr lang="en-US" dirty="0">
              <a:solidFill>
                <a:schemeClr val="bg1"/>
              </a:solidFill>
            </a:endParaRPr>
          </a:p>
        </p:txBody>
      </p:sp>
      <p:sp>
        <p:nvSpPr>
          <p:cNvPr id="42" name="Oval Callout 41"/>
          <p:cNvSpPr/>
          <p:nvPr/>
        </p:nvSpPr>
        <p:spPr>
          <a:xfrm>
            <a:off x="6943685" y="555927"/>
            <a:ext cx="1412475" cy="783325"/>
          </a:xfrm>
          <a:prstGeom prst="wedgeEllipseCallou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latin typeface="American Typewriter Condensed"/>
              </a:rPr>
              <a:t>Sends a ping reply</a:t>
            </a:r>
            <a:endParaRPr lang="en-US" dirty="0">
              <a:latin typeface="American Typewriter Condensed"/>
            </a:endParaRPr>
          </a:p>
        </p:txBody>
      </p:sp>
      <p:sp>
        <p:nvSpPr>
          <p:cNvPr id="43" name="Oval Callout 42"/>
          <p:cNvSpPr/>
          <p:nvPr/>
        </p:nvSpPr>
        <p:spPr>
          <a:xfrm>
            <a:off x="2890340" y="1906249"/>
            <a:ext cx="1412475" cy="783325"/>
          </a:xfrm>
          <a:prstGeom prst="wedgeEllipseCallou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latin typeface="American Typewriter Condensed"/>
              </a:rPr>
              <a:t>Encrypts/Decrypts</a:t>
            </a:r>
            <a:endParaRPr lang="en-US" dirty="0">
              <a:latin typeface="American Typewriter Condensed"/>
            </a:endParaRPr>
          </a:p>
        </p:txBody>
      </p:sp>
      <p:sp>
        <p:nvSpPr>
          <p:cNvPr id="44" name="Oval Callout 43"/>
          <p:cNvSpPr/>
          <p:nvPr/>
        </p:nvSpPr>
        <p:spPr>
          <a:xfrm>
            <a:off x="4965608" y="1937277"/>
            <a:ext cx="1412475" cy="783325"/>
          </a:xfrm>
          <a:prstGeom prst="wedgeEllipseCallou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latin typeface="American Typewriter Condensed"/>
              </a:rPr>
              <a:t>Decrypts/Encrypts</a:t>
            </a:r>
            <a:endParaRPr lang="en-US" dirty="0">
              <a:latin typeface="American Typewriter Condensed"/>
            </a:endParaRPr>
          </a:p>
        </p:txBody>
      </p:sp>
      <p:sp>
        <p:nvSpPr>
          <p:cNvPr id="18" name="Rounded Rectangle 17"/>
          <p:cNvSpPr/>
          <p:nvPr/>
        </p:nvSpPr>
        <p:spPr>
          <a:xfrm rot="19512698">
            <a:off x="6152848" y="2148734"/>
            <a:ext cx="799043" cy="283765"/>
          </a:xfrm>
          <a:prstGeom prst="roundRect">
            <a:avLst/>
          </a:prstGeom>
          <a:solidFill>
            <a:srgbClr val="008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bg1"/>
                </a:solidFill>
              </a:rPr>
              <a:t>ICMP</a:t>
            </a:r>
            <a:endParaRPr lang="en-US" dirty="0">
              <a:solidFill>
                <a:schemeClr val="bg1"/>
              </a:solidFill>
            </a:endParaRP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left)">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1" presetClass="exit" presetSubtype="0" fill="hold" grpId="1" nodeType="clickEffect">
                                  <p:stCondLst>
                                    <p:cond delay="0"/>
                                  </p:stCondLst>
                                  <p:childTnLst>
                                    <p:set>
                                      <p:cBhvr>
                                        <p:cTn id="11" dur="1" fill="hold">
                                          <p:stCondLst>
                                            <p:cond delay="0"/>
                                          </p:stCondLst>
                                        </p:cTn>
                                        <p:tgtEl>
                                          <p:spTgt spid="17"/>
                                        </p:tgtEl>
                                        <p:attrNameLst>
                                          <p:attrName>style.visibility</p:attrName>
                                        </p:attrNameLst>
                                      </p:cBhvr>
                                      <p:to>
                                        <p:strVal val="hidden"/>
                                      </p:to>
                                    </p:se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39"/>
                                        </p:tgtEl>
                                        <p:attrNameLst>
                                          <p:attrName>style.visibility</p:attrName>
                                        </p:attrNameLst>
                                      </p:cBhvr>
                                      <p:to>
                                        <p:strVal val="visible"/>
                                      </p:to>
                                    </p:set>
                                    <p:animEffect transition="in" filter="wipe(left)">
                                      <p:cBhvr>
                                        <p:cTn id="16" dur="500"/>
                                        <p:tgtEl>
                                          <p:spTgt spid="39"/>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grpId="1" nodeType="clickEffect">
                                  <p:stCondLst>
                                    <p:cond delay="0"/>
                                  </p:stCondLst>
                                  <p:childTnLst>
                                    <p:set>
                                      <p:cBhvr>
                                        <p:cTn id="20" dur="1" fill="hold">
                                          <p:stCondLst>
                                            <p:cond delay="0"/>
                                          </p:stCondLst>
                                        </p:cTn>
                                        <p:tgtEl>
                                          <p:spTgt spid="39"/>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18"/>
                                        </p:tgtEl>
                                        <p:attrNameLst>
                                          <p:attrName>style.visibility</p:attrName>
                                        </p:attrNameLst>
                                      </p:cBhvr>
                                      <p:to>
                                        <p:strVal val="visible"/>
                                      </p:to>
                                    </p:set>
                                    <p:animEffect transition="in" filter="wipe(left)">
                                      <p:cBhvr>
                                        <p:cTn id="25" dur="500"/>
                                        <p:tgtEl>
                                          <p:spTgt spid="18"/>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xit" presetSubtype="0" fill="hold" grpId="1" nodeType="clickEffect">
                                  <p:stCondLst>
                                    <p:cond delay="0"/>
                                  </p:stCondLst>
                                  <p:childTnLst>
                                    <p:set>
                                      <p:cBhvr>
                                        <p:cTn id="29" dur="1" fill="hold">
                                          <p:stCondLst>
                                            <p:cond delay="0"/>
                                          </p:stCondLst>
                                        </p:cTn>
                                        <p:tgtEl>
                                          <p:spTgt spid="18"/>
                                        </p:tgtEl>
                                        <p:attrNameLst>
                                          <p:attrName>style.visibility</p:attrName>
                                        </p:attrNameLst>
                                      </p:cBhvr>
                                      <p:to>
                                        <p:strVal val="hidden"/>
                                      </p:to>
                                    </p:set>
                                  </p:childTnLst>
                                </p:cTn>
                              </p:par>
                            </p:childTnLst>
                          </p:cTn>
                        </p:par>
                      </p:childTnLst>
                    </p:cTn>
                  </p:par>
                  <p:par>
                    <p:cTn id="30" fill="hold">
                      <p:stCondLst>
                        <p:cond delay="indefinite"/>
                      </p:stCondLst>
                      <p:childTnLst>
                        <p:par>
                          <p:cTn id="31" fill="hold">
                            <p:stCondLst>
                              <p:cond delay="0"/>
                            </p:stCondLst>
                            <p:childTnLst>
                              <p:par>
                                <p:cTn id="32" presetID="22" presetClass="entr" presetSubtype="2" fill="hold" grpId="2" nodeType="clickEffect">
                                  <p:stCondLst>
                                    <p:cond delay="0"/>
                                  </p:stCondLst>
                                  <p:childTnLst>
                                    <p:set>
                                      <p:cBhvr>
                                        <p:cTn id="33" dur="1" fill="hold">
                                          <p:stCondLst>
                                            <p:cond delay="0"/>
                                          </p:stCondLst>
                                        </p:cTn>
                                        <p:tgtEl>
                                          <p:spTgt spid="18"/>
                                        </p:tgtEl>
                                        <p:attrNameLst>
                                          <p:attrName>style.visibility</p:attrName>
                                        </p:attrNameLst>
                                      </p:cBhvr>
                                      <p:to>
                                        <p:strVal val="visible"/>
                                      </p:to>
                                    </p:set>
                                    <p:animEffect transition="in" filter="wipe(right)">
                                      <p:cBhvr>
                                        <p:cTn id="34" dur="500"/>
                                        <p:tgtEl>
                                          <p:spTgt spid="18"/>
                                        </p:tgtEl>
                                      </p:cBhvr>
                                    </p:animEffect>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grpId="3" nodeType="clickEffect">
                                  <p:stCondLst>
                                    <p:cond delay="0"/>
                                  </p:stCondLst>
                                  <p:childTnLst>
                                    <p:set>
                                      <p:cBhvr>
                                        <p:cTn id="38" dur="1" fill="hold">
                                          <p:stCondLst>
                                            <p:cond delay="0"/>
                                          </p:stCondLst>
                                        </p:cTn>
                                        <p:tgtEl>
                                          <p:spTgt spid="18"/>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22" presetClass="entr" presetSubtype="2" fill="hold" grpId="2" nodeType="clickEffect">
                                  <p:stCondLst>
                                    <p:cond delay="0"/>
                                  </p:stCondLst>
                                  <p:childTnLst>
                                    <p:set>
                                      <p:cBhvr>
                                        <p:cTn id="42" dur="1" fill="hold">
                                          <p:stCondLst>
                                            <p:cond delay="0"/>
                                          </p:stCondLst>
                                        </p:cTn>
                                        <p:tgtEl>
                                          <p:spTgt spid="39"/>
                                        </p:tgtEl>
                                        <p:attrNameLst>
                                          <p:attrName>style.visibility</p:attrName>
                                        </p:attrNameLst>
                                      </p:cBhvr>
                                      <p:to>
                                        <p:strVal val="visible"/>
                                      </p:to>
                                    </p:set>
                                    <p:animEffect transition="in" filter="wipe(right)">
                                      <p:cBhvr>
                                        <p:cTn id="43" dur="500"/>
                                        <p:tgtEl>
                                          <p:spTgt spid="39"/>
                                        </p:tgtEl>
                                      </p:cBhvr>
                                    </p:animEffect>
                                  </p:childTnLst>
                                </p:cTn>
                              </p:par>
                            </p:childTnLst>
                          </p:cTn>
                        </p:par>
                      </p:childTnLst>
                    </p:cTn>
                  </p:par>
                  <p:par>
                    <p:cTn id="44" fill="hold">
                      <p:stCondLst>
                        <p:cond delay="indefinite"/>
                      </p:stCondLst>
                      <p:childTnLst>
                        <p:par>
                          <p:cTn id="45" fill="hold">
                            <p:stCondLst>
                              <p:cond delay="0"/>
                            </p:stCondLst>
                            <p:childTnLst>
                              <p:par>
                                <p:cTn id="46" presetID="1" presetClass="exit" presetSubtype="0" fill="hold" grpId="3" nodeType="clickEffect">
                                  <p:stCondLst>
                                    <p:cond delay="0"/>
                                  </p:stCondLst>
                                  <p:childTnLst>
                                    <p:set>
                                      <p:cBhvr>
                                        <p:cTn id="47" dur="1" fill="hold">
                                          <p:stCondLst>
                                            <p:cond delay="0"/>
                                          </p:stCondLst>
                                        </p:cTn>
                                        <p:tgtEl>
                                          <p:spTgt spid="39"/>
                                        </p:tgtEl>
                                        <p:attrNameLst>
                                          <p:attrName>style.visibility</p:attrName>
                                        </p:attrNameLst>
                                      </p:cBhvr>
                                      <p:to>
                                        <p:strVal val="hidden"/>
                                      </p:to>
                                    </p:set>
                                  </p:childTnLst>
                                </p:cTn>
                              </p:par>
                            </p:childTnLst>
                          </p:cTn>
                        </p:par>
                      </p:childTnLst>
                    </p:cTn>
                  </p:par>
                  <p:par>
                    <p:cTn id="48" fill="hold">
                      <p:stCondLst>
                        <p:cond delay="indefinite"/>
                      </p:stCondLst>
                      <p:childTnLst>
                        <p:par>
                          <p:cTn id="49" fill="hold">
                            <p:stCondLst>
                              <p:cond delay="0"/>
                            </p:stCondLst>
                            <p:childTnLst>
                              <p:par>
                                <p:cTn id="50" presetID="22" presetClass="entr" presetSubtype="2" fill="hold" grpId="2" nodeType="clickEffect">
                                  <p:stCondLst>
                                    <p:cond delay="0"/>
                                  </p:stCondLst>
                                  <p:childTnLst>
                                    <p:set>
                                      <p:cBhvr>
                                        <p:cTn id="51" dur="1" fill="hold">
                                          <p:stCondLst>
                                            <p:cond delay="0"/>
                                          </p:stCondLst>
                                        </p:cTn>
                                        <p:tgtEl>
                                          <p:spTgt spid="17"/>
                                        </p:tgtEl>
                                        <p:attrNameLst>
                                          <p:attrName>style.visibility</p:attrName>
                                        </p:attrNameLst>
                                      </p:cBhvr>
                                      <p:to>
                                        <p:strVal val="visible"/>
                                      </p:to>
                                    </p:set>
                                    <p:animEffect transition="in" filter="wipe(right)">
                                      <p:cBhvr>
                                        <p:cTn id="52" dur="500"/>
                                        <p:tgtEl>
                                          <p:spTgt spid="17"/>
                                        </p:tgtEl>
                                      </p:cBhvr>
                                    </p:animEffect>
                                  </p:childTnLst>
                                </p:cTn>
                              </p:par>
                            </p:childTnLst>
                          </p:cTn>
                        </p:par>
                      </p:childTnLst>
                    </p:cTn>
                  </p:par>
                  <p:par>
                    <p:cTn id="53" fill="hold">
                      <p:stCondLst>
                        <p:cond delay="indefinite"/>
                      </p:stCondLst>
                      <p:childTnLst>
                        <p:par>
                          <p:cTn id="54" fill="hold">
                            <p:stCondLst>
                              <p:cond delay="0"/>
                            </p:stCondLst>
                            <p:childTnLst>
                              <p:par>
                                <p:cTn id="55" presetID="1" presetClass="exit" presetSubtype="0" fill="hold" grpId="3" nodeType="clickEffect">
                                  <p:stCondLst>
                                    <p:cond delay="0"/>
                                  </p:stCondLst>
                                  <p:childTnLst>
                                    <p:set>
                                      <p:cBhvr>
                                        <p:cTn id="56" dur="1" fill="hold">
                                          <p:stCondLst>
                                            <p:cond delay="0"/>
                                          </p:stCondLst>
                                        </p:cTn>
                                        <p:tgtEl>
                                          <p:spTgt spid="1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7" grpId="1" animBg="1"/>
      <p:bldP spid="17" grpId="2" animBg="1"/>
      <p:bldP spid="17" grpId="3" animBg="1"/>
      <p:bldP spid="39" grpId="0" animBg="1"/>
      <p:bldP spid="39" grpId="1" animBg="1"/>
      <p:bldP spid="39" grpId="2" animBg="1"/>
      <p:bldP spid="39" grpId="3" animBg="1"/>
      <p:bldP spid="18" grpId="0" animBg="1"/>
      <p:bldP spid="18" grpId="1" animBg="1"/>
      <p:bldP spid="18" grpId="2" animBg="1"/>
      <p:bldP spid="18" grpId="3"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Shape 82"/>
          <p:cNvSpPr txBox="1">
            <a:spLocks noGrp="1"/>
          </p:cNvSpPr>
          <p:nvPr>
            <p:ph type="title"/>
          </p:nvPr>
        </p:nvSpPr>
        <p:spPr>
          <a:xfrm>
            <a:off x="457200" y="282886"/>
            <a:ext cx="8229600" cy="857400"/>
          </a:xfrm>
          <a:prstGeom prst="rect">
            <a:avLst/>
          </a:prstGeom>
        </p:spPr>
        <p:txBody>
          <a:bodyPr lIns="91425" tIns="91425" rIns="91425" bIns="91425" anchor="b" anchorCtr="0">
            <a:noAutofit/>
          </a:bodyPr>
          <a:lstStyle/>
          <a:p>
            <a:pPr algn="ctr">
              <a:spcBef>
                <a:spcPts val="0"/>
              </a:spcBef>
              <a:buNone/>
            </a:pPr>
            <a:r>
              <a:rPr lang="en-GB" dirty="0" smtClean="0"/>
              <a:t>Step 1</a:t>
            </a:r>
            <a:endParaRPr lang="en-GB" dirty="0"/>
          </a:p>
        </p:txBody>
      </p:sp>
      <p:sp>
        <p:nvSpPr>
          <p:cNvPr id="83" name="Shape 83"/>
          <p:cNvSpPr txBox="1">
            <a:spLocks noGrp="1"/>
          </p:cNvSpPr>
          <p:nvPr>
            <p:ph type="body" idx="1"/>
          </p:nvPr>
        </p:nvSpPr>
        <p:spPr>
          <a:prstGeom prst="rect">
            <a:avLst/>
          </a:prstGeom>
        </p:spPr>
        <p:txBody>
          <a:bodyPr lIns="91425" tIns="91425" rIns="91425" bIns="91425" anchor="t" anchorCtr="0">
            <a:noAutofit/>
          </a:bodyPr>
          <a:lstStyle/>
          <a:p>
            <a:pPr rtl="0">
              <a:spcBef>
                <a:spcPts val="0"/>
              </a:spcBef>
              <a:buNone/>
            </a:pPr>
            <a:endParaRPr dirty="0"/>
          </a:p>
          <a:p>
            <a:pPr lvl="0" rtl="0">
              <a:spcBef>
                <a:spcPts val="0"/>
              </a:spcBef>
              <a:buNone/>
            </a:pPr>
            <a:endParaRPr dirty="0"/>
          </a:p>
          <a:p>
            <a:pPr marL="457200" lvl="0" indent="-419100" rtl="0">
              <a:spcBef>
                <a:spcPts val="0"/>
              </a:spcBef>
              <a:buClr>
                <a:schemeClr val="dk2"/>
              </a:buClr>
              <a:buSzPct val="100000"/>
              <a:buFont typeface="Arial"/>
              <a:buChar char="●"/>
            </a:pPr>
            <a:r>
              <a:rPr lang="en-GB" dirty="0">
                <a:latin typeface="Georgia"/>
                <a:cs typeface="Georgia"/>
              </a:rPr>
              <a:t>Understanding Journey of an IP packet through the network</a:t>
            </a:r>
          </a:p>
          <a:p>
            <a:pPr lvl="0" rtl="0">
              <a:spcBef>
                <a:spcPts val="0"/>
              </a:spcBef>
              <a:buNone/>
            </a:pPr>
            <a:endParaRPr dirty="0"/>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NewsPrint">
  <a:themeElements>
    <a:clrScheme name="NewsPrint">
      <a:dk1>
        <a:sysClr val="windowText" lastClr="000000"/>
      </a:dk1>
      <a:lt1>
        <a:sysClr val="window" lastClr="FFFFFF"/>
      </a:lt1>
      <a:dk2>
        <a:srgbClr val="303030"/>
      </a:dk2>
      <a:lt2>
        <a:srgbClr val="DEDEE0"/>
      </a:lt2>
      <a:accent1>
        <a:srgbClr val="AD0101"/>
      </a:accent1>
      <a:accent2>
        <a:srgbClr val="726056"/>
      </a:accent2>
      <a:accent3>
        <a:srgbClr val="AC956E"/>
      </a:accent3>
      <a:accent4>
        <a:srgbClr val="808DA9"/>
      </a:accent4>
      <a:accent5>
        <a:srgbClr val="424E5B"/>
      </a:accent5>
      <a:accent6>
        <a:srgbClr val="730E00"/>
      </a:accent6>
      <a:hlink>
        <a:srgbClr val="D26900"/>
      </a:hlink>
      <a:folHlink>
        <a:srgbClr val="D89243"/>
      </a:folHlink>
    </a:clrScheme>
    <a:fontScheme name="NewsPrint">
      <a:majorFont>
        <a:latin typeface="Impact"/>
        <a:ea typeface=""/>
        <a:cs typeface=""/>
        <a:font script="Jpan" typeface="HGP創英角ｺﾞｼｯｸUB"/>
        <a:font script="Hang" typeface="HY견고딕"/>
        <a:font script="Hans" typeface="微软雅黑"/>
        <a:font script="Hant" typeface="微軟正黑體"/>
        <a:font script="Arab" typeface="Tahoma"/>
        <a:font script="Hebr" typeface="To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NewsPrint">
      <a:fillStyleLst>
        <a:solidFill>
          <a:schemeClr val="phClr"/>
        </a:solidFill>
        <a:gradFill rotWithShape="1">
          <a:gsLst>
            <a:gs pos="0">
              <a:schemeClr val="phClr">
                <a:tint val="37000"/>
                <a:hueMod val="100000"/>
                <a:satMod val="200000"/>
                <a:lumMod val="88000"/>
              </a:schemeClr>
            </a:gs>
            <a:gs pos="100000">
              <a:schemeClr val="phClr">
                <a:tint val="53000"/>
                <a:shade val="100000"/>
                <a:hueMod val="100000"/>
                <a:satMod val="350000"/>
                <a:lumMod val="79000"/>
              </a:schemeClr>
            </a:gs>
          </a:gsLst>
          <a:lin ang="5400000" scaled="1"/>
        </a:gradFill>
        <a:gradFill rotWithShape="1">
          <a:gsLst>
            <a:gs pos="0">
              <a:schemeClr val="phClr">
                <a:tint val="83000"/>
                <a:shade val="100000"/>
                <a:alpha val="100000"/>
                <a:hueMod val="100000"/>
                <a:satMod val="220000"/>
                <a:lumMod val="90000"/>
              </a:schemeClr>
            </a:gs>
            <a:gs pos="76000">
              <a:schemeClr val="phClr">
                <a:shade val="100000"/>
              </a:schemeClr>
            </a:gs>
            <a:gs pos="100000">
              <a:schemeClr val="phClr">
                <a:shade val="93000"/>
                <a:alpha val="100000"/>
                <a:satMod val="100000"/>
                <a:lumMod val="93000"/>
              </a:schemeClr>
            </a:gs>
          </a:gsLst>
          <a:path path="circle">
            <a:fillToRect l="15000" t="15000" r="100000" b="100000"/>
          </a:path>
        </a:gradFill>
      </a:fillStyleLst>
      <a:lnStyleLst>
        <a:ln w="15875" cap="flat" cmpd="sng" algn="ctr">
          <a:solidFill>
            <a:schemeClr val="phClr"/>
          </a:solidFill>
          <a:prstDash val="solid"/>
        </a:ln>
        <a:ln w="22225" cap="flat" cmpd="sng" algn="ctr">
          <a:solidFill>
            <a:schemeClr val="phClr"/>
          </a:solidFill>
          <a:prstDash val="solid"/>
        </a:ln>
        <a:ln w="34925" cap="flat" cmpd="sng" algn="ctr">
          <a:solidFill>
            <a:schemeClr val="phClr"/>
          </a:solidFill>
          <a:prstDash val="solid"/>
        </a:ln>
      </a:lnStyleLst>
      <a:effectStyleLst>
        <a:effectStyle>
          <a:effectLst>
            <a:outerShdw blurRad="50800" dist="12700" dir="5280000" rotWithShape="0">
              <a:srgbClr val="000000">
                <a:alpha val="40000"/>
              </a:srgbClr>
            </a:outerShdw>
          </a:effectLst>
        </a:effectStyle>
        <a:effectStyle>
          <a:effectLst>
            <a:outerShdw blurRad="38100" dist="38100" dir="5400000" rotWithShape="0">
              <a:srgbClr val="000000">
                <a:alpha val="35000"/>
              </a:srgbClr>
            </a:outerShdw>
          </a:effectLst>
        </a:effectStyle>
        <a:effectStyle>
          <a:effectLst>
            <a:outerShdw blurRad="38100" dist="38100" dir="5400000" rotWithShape="0">
              <a:srgbClr val="000000">
                <a:alpha val="35000"/>
              </a:srgbClr>
            </a:outerShdw>
          </a:effectLst>
          <a:scene3d>
            <a:camera prst="orthographicFront">
              <a:rot lat="0" lon="0" rev="0"/>
            </a:camera>
            <a:lightRig rig="brightRoom" dir="tl"/>
          </a:scene3d>
          <a:sp3d contourW="12700">
            <a:bevelT w="31750" h="12700"/>
            <a:contourClr>
              <a:schemeClr val="phClr"/>
            </a:contourClr>
          </a:sp3d>
        </a:effectStyle>
      </a:effectStyleLst>
      <a:bgFillStyleLst>
        <a:solidFill>
          <a:schemeClr val="phClr"/>
        </a:solidFill>
        <a:gradFill rotWithShape="1">
          <a:gsLst>
            <a:gs pos="0">
              <a:schemeClr val="phClr">
                <a:tint val="93000"/>
              </a:schemeClr>
            </a:gs>
            <a:gs pos="100000">
              <a:schemeClr val="phClr">
                <a:shade val="55000"/>
              </a:schemeClr>
            </a:gs>
          </a:gsLst>
          <a:lin ang="5400000" scaled="1"/>
        </a:gradFill>
        <a:blipFill rotWithShape="1">
          <a:blip xmlns:r="http://schemas.openxmlformats.org/officeDocument/2006/relationships" r:embed="rId1">
            <a:duotone>
              <a:schemeClr val="phClr">
                <a:shade val="20000"/>
                <a:satMod val="350000"/>
                <a:lumMod val="125000"/>
              </a:schemeClr>
              <a:schemeClr val="phClr">
                <a:tint val="90000"/>
                <a:satMod val="250000"/>
              </a:schemeClr>
            </a:duotone>
          </a:blip>
          <a:stretch/>
        </a:blip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Newsprint.thmx</Template>
  <TotalTime>1160</TotalTime>
  <Words>911</Words>
  <Application>Microsoft Macintosh PowerPoint</Application>
  <PresentationFormat>On-screen Show (16:9)</PresentationFormat>
  <Paragraphs>185</Paragraphs>
  <Slides>23</Slides>
  <Notes>18</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NewsPrint</vt:lpstr>
      <vt:lpstr>Small Form Computing </vt:lpstr>
      <vt:lpstr> The questions</vt:lpstr>
      <vt:lpstr> The answers</vt:lpstr>
      <vt:lpstr> Linux to the rescue - OpenWRT</vt:lpstr>
      <vt:lpstr>Now the benchmarking .. </vt:lpstr>
      <vt:lpstr>Let’s write some code… </vt:lpstr>
      <vt:lpstr>What do we do with it? </vt:lpstr>
      <vt:lpstr>Topology</vt:lpstr>
      <vt:lpstr>Step 1</vt:lpstr>
      <vt:lpstr>All that jargon</vt:lpstr>
      <vt:lpstr>Raw Sockets </vt:lpstr>
      <vt:lpstr>Divert Sockets</vt:lpstr>
      <vt:lpstr>Netfilter/Iptables</vt:lpstr>
      <vt:lpstr>Digging into Netfilter</vt:lpstr>
      <vt:lpstr>Packet Traversing  Netfilter system</vt:lpstr>
      <vt:lpstr>Iptables </vt:lpstr>
      <vt:lpstr>Libnetfilter queue</vt:lpstr>
      <vt:lpstr>Our system </vt:lpstr>
      <vt:lpstr>Encryption / Decryption </vt:lpstr>
      <vt:lpstr>Performance (all wired)</vt:lpstr>
      <vt:lpstr>Conclusions</vt:lpstr>
      <vt:lpstr>References </vt:lpstr>
      <vt:lpstr>Questions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Small Form Computing </dc:title>
  <cp:lastModifiedBy>Amy Babay</cp:lastModifiedBy>
  <cp:revision>177</cp:revision>
  <dcterms:modified xsi:type="dcterms:W3CDTF">2015-05-06T22:14:38Z</dcterms:modified>
</cp:coreProperties>
</file>