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98" autoAdjust="0"/>
  </p:normalViewPr>
  <p:slideViewPr>
    <p:cSldViewPr snapToGrid="0" snapToObjects="1">
      <p:cViewPr varScale="1">
        <p:scale>
          <a:sx n="122" d="100"/>
          <a:sy n="122" d="100"/>
        </p:scale>
        <p:origin x="-1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1494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sz="1800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sz="1800" i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Time-Constrained Flooding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AutoNum type="alphaUcPeriod"/>
            </a:pPr>
            <a:r>
              <a:rPr lang="en"/>
              <a:t>Mehta and E. Wagner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75" y="1401500"/>
            <a:ext cx="4176149" cy="312054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- Phase 2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71300" y="1402975"/>
            <a:ext cx="4535100" cy="24068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 b="1"/>
              <a:t>Step 3: </a:t>
            </a:r>
            <a:r>
              <a:rPr lang="en" sz="1900"/>
              <a:t>Check if the total latency of the paths obtained in </a:t>
            </a:r>
            <a:r>
              <a:rPr lang="en" sz="1900" b="1"/>
              <a:t>Step 2</a:t>
            </a:r>
            <a:r>
              <a:rPr lang="en" sz="1900"/>
              <a:t>, which is necessarily minimal,</a:t>
            </a:r>
            <a:r>
              <a:rPr lang="en" sz="1900" b="1"/>
              <a:t> </a:t>
            </a:r>
            <a:r>
              <a:rPr lang="en" sz="1900"/>
              <a:t>is within the time constraint.</a:t>
            </a:r>
          </a:p>
          <a:p>
            <a:pPr marL="457200" lvl="0" indent="-3492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If so, remove all the nodes on either path from </a:t>
            </a:r>
            <a:r>
              <a:rPr lang="en" sz="1900" i="1"/>
              <a:t>list_eval</a:t>
            </a:r>
            <a:r>
              <a:rPr lang="en" sz="1900"/>
              <a:t>, as these are all known to be on a valid simple path from source to destination</a:t>
            </a:r>
            <a:r>
              <a:rPr lang="en" sz="1900" i="1"/>
              <a:t>.</a:t>
            </a:r>
            <a:r>
              <a:rPr lang="en" sz="1900"/>
              <a:t> Otherwise, remove the node from the final graph. Repeat from</a:t>
            </a:r>
            <a:r>
              <a:rPr lang="en" sz="1900" b="1"/>
              <a:t> Step 2</a:t>
            </a:r>
            <a:r>
              <a:rPr lang="en" sz="1900"/>
              <a:t> until </a:t>
            </a:r>
            <a:r>
              <a:rPr lang="en" sz="1900" i="1"/>
              <a:t>list_eval</a:t>
            </a:r>
            <a:r>
              <a:rPr lang="en" sz="1900"/>
              <a:t> is empty.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Step 2 for node 2.</a:t>
            </a:r>
          </a:p>
        </p:txBody>
      </p:sp>
      <p:sp>
        <p:nvSpPr>
          <p:cNvPr id="172" name="Shape 172"/>
          <p:cNvSpPr/>
          <p:nvPr/>
        </p:nvSpPr>
        <p:spPr>
          <a:xfrm>
            <a:off x="7487550" y="4021225"/>
            <a:ext cx="205200" cy="2238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D</a:t>
            </a:r>
          </a:p>
        </p:txBody>
      </p:sp>
      <p:cxnSp>
        <p:nvCxnSpPr>
          <p:cNvPr id="173" name="Shape 173"/>
          <p:cNvCxnSpPr>
            <a:endCxn id="172" idx="1"/>
          </p:cNvCxnSpPr>
          <p:nvPr/>
        </p:nvCxnSpPr>
        <p:spPr>
          <a:xfrm>
            <a:off x="5445800" y="2900799"/>
            <a:ext cx="2071800" cy="11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>
            <a:endCxn id="172" idx="7"/>
          </p:cNvCxnSpPr>
          <p:nvPr/>
        </p:nvCxnSpPr>
        <p:spPr>
          <a:xfrm flipH="1">
            <a:off x="7662699" y="2910099"/>
            <a:ext cx="761700" cy="1143899"/>
          </a:xfrm>
          <a:prstGeom prst="straightConnector1">
            <a:avLst/>
          </a:prstGeom>
          <a:noFill/>
          <a:ln w="38100" cap="flat">
            <a:solidFill>
              <a:srgbClr val="FFD9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 rot="10800000">
            <a:off x="5483124" y="2838324"/>
            <a:ext cx="1351500" cy="93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>
            <a:endCxn id="172" idx="1"/>
          </p:cNvCxnSpPr>
          <p:nvPr/>
        </p:nvCxnSpPr>
        <p:spPr>
          <a:xfrm>
            <a:off x="5431700" y="2913099"/>
            <a:ext cx="2085900" cy="11409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x="7007124" y="2838324"/>
            <a:ext cx="1351500" cy="9300"/>
          </a:xfrm>
          <a:prstGeom prst="straightConnector1">
            <a:avLst/>
          </a:prstGeom>
          <a:noFill/>
          <a:ln w="38100" cap="flat">
            <a:solidFill>
              <a:srgbClr val="F1C23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75" y="1401500"/>
            <a:ext cx="4176149" cy="312054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- Phase 2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71300" y="1402975"/>
            <a:ext cx="4674600" cy="24068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 b="1"/>
              <a:t>Step 3: </a:t>
            </a:r>
            <a:r>
              <a:rPr lang="en" sz="1900"/>
              <a:t>Check if the total latency of the paths obtained in </a:t>
            </a:r>
            <a:r>
              <a:rPr lang="en" sz="1900" b="1"/>
              <a:t>Step 2</a:t>
            </a:r>
            <a:r>
              <a:rPr lang="en" sz="1900"/>
              <a:t>, which is necessarily minimal,</a:t>
            </a:r>
            <a:r>
              <a:rPr lang="en" sz="1900" b="1"/>
              <a:t> </a:t>
            </a:r>
            <a:r>
              <a:rPr lang="en" sz="1900"/>
              <a:t>is within the time constraint.</a:t>
            </a:r>
          </a:p>
          <a:p>
            <a:pPr marL="457200" lvl="0" indent="-349250" rtl="0"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900"/>
              <a:t>If so, remove all the nodes on either path from </a:t>
            </a:r>
            <a:r>
              <a:rPr lang="en" sz="1900" i="1"/>
              <a:t>list_eval</a:t>
            </a:r>
            <a:r>
              <a:rPr lang="en" sz="1900"/>
              <a:t>, as these are all known to be on a valid simple path from source to destination</a:t>
            </a:r>
            <a:r>
              <a:rPr lang="en" sz="1900" i="1"/>
              <a:t>.</a:t>
            </a:r>
            <a:r>
              <a:rPr lang="en" sz="1900"/>
              <a:t> Otherwise, remove the node from the final graph. Repeat from</a:t>
            </a:r>
            <a:r>
              <a:rPr lang="en" sz="1900" b="1"/>
              <a:t> Step 2</a:t>
            </a:r>
            <a:r>
              <a:rPr lang="en" sz="1900"/>
              <a:t> until </a:t>
            </a:r>
            <a:r>
              <a:rPr lang="en" sz="1900" i="1"/>
              <a:t>list_eval</a:t>
            </a:r>
            <a:r>
              <a:rPr lang="en" sz="1900"/>
              <a:t> is empty.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Final Output for Budget = 5.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 flipH="1">
            <a:off x="5469250" y="2833649"/>
            <a:ext cx="583199" cy="15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>
            <a:off x="6142575" y="2839825"/>
            <a:ext cx="682799" cy="4799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 rot="10800000" flipH="1">
            <a:off x="7002950" y="2835025"/>
            <a:ext cx="692100" cy="4799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>
            <a:off x="7801825" y="2833625"/>
            <a:ext cx="557099" cy="15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>
            <a:off x="5478600" y="2858550"/>
            <a:ext cx="1126800" cy="3225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6713100" y="3221150"/>
            <a:ext cx="888299" cy="2592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 flipH="1">
            <a:off x="7746324" y="3158225"/>
            <a:ext cx="318600" cy="293999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flipH="1">
            <a:off x="8139149" y="2860975"/>
            <a:ext cx="267300" cy="2406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Example Graph: </a:t>
            </a:r>
            <a:r>
              <a:rPr lang="en-US" dirty="0" smtClean="0"/>
              <a:t>Practical Topology</a:t>
            </a:r>
            <a:endParaRPr lang="en" dirty="0"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5059475" y="2029725"/>
            <a:ext cx="3849300" cy="1735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With source node 2, destination node 4, and a budget </a:t>
            </a:r>
            <a:r>
              <a:rPr lang="en" sz="2200" i="1"/>
              <a:t>b </a:t>
            </a:r>
            <a:r>
              <a:rPr lang="en" sz="2200"/>
              <a:t>= 34.75 ms, no paths are possible.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35 ms, a single path appears.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48100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No further changes until </a:t>
            </a:r>
            <a:r>
              <a:rPr lang="en" sz="2200" i="1"/>
              <a:t>b </a:t>
            </a:r>
            <a:r>
              <a:rPr lang="en" sz="2200"/>
              <a:t>= 36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36.25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36.75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37.25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38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38.5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04800" y="2821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Time-Constrained Flooding: Problem Definition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275" y="1200150"/>
            <a:ext cx="4541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Devise an algorithm that provides a subgraph containing all possible paths from source to destination with </a:t>
            </a:r>
            <a:r>
              <a:rPr lang="en" sz="2400" b="1"/>
              <a:t>total edge</a:t>
            </a:r>
            <a:r>
              <a:rPr lang="en" sz="2400"/>
              <a:t> </a:t>
            </a:r>
            <a:r>
              <a:rPr lang="en" sz="2400" b="1"/>
              <a:t>latency </a:t>
            </a:r>
            <a:r>
              <a:rPr lang="en" sz="2400"/>
              <a:t>at most </a:t>
            </a:r>
            <a:r>
              <a:rPr lang="en" sz="2400" i="1"/>
              <a:t>L</a:t>
            </a:r>
            <a:r>
              <a:rPr lang="en" sz="2400"/>
              <a:t>,  whose </a:t>
            </a:r>
            <a:r>
              <a:rPr lang="en" sz="2400" b="1"/>
              <a:t>nodes</a:t>
            </a:r>
            <a:r>
              <a:rPr lang="en" sz="2400"/>
              <a:t> are all on some simple path from source to destination.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722175" y="4502575"/>
            <a:ext cx="2588400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 example input.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21323" t="14701" r="11026" b="16017"/>
          <a:stretch/>
        </p:blipFill>
        <p:spPr>
          <a:xfrm>
            <a:off x="4845775" y="1401500"/>
            <a:ext cx="4176149" cy="312055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40.25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Example Graph: </a:t>
            </a:r>
            <a:r>
              <a:rPr lang="en-US" dirty="0"/>
              <a:t>Practical Topology</a:t>
            </a:r>
            <a:endParaRPr lang="en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962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41.25 ms.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Graph: Loop Graph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2328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This graph will show the full power of algorithm that removes nodes only on non-simple paths from the source, node 1, to  the destination, node 3.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48225" cy="3848100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Graph: Loop Graph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210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The first path appears at </a:t>
            </a:r>
            <a:r>
              <a:rPr lang="en" sz="2200" i="1"/>
              <a:t>b </a:t>
            </a:r>
            <a:r>
              <a:rPr lang="en" sz="2200"/>
              <a:t>= 2.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38700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Graph: Loop Graph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210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= </a:t>
            </a:r>
            <a:r>
              <a:rPr lang="en" sz="2200"/>
              <a:t>3</a:t>
            </a:r>
            <a:r>
              <a:rPr lang="en" sz="2200" i="1"/>
              <a:t>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38700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Graph: Loop Graph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210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The first node removals happen at </a:t>
            </a:r>
            <a:r>
              <a:rPr lang="en" sz="2200" i="1"/>
              <a:t>b = </a:t>
            </a:r>
            <a:r>
              <a:rPr lang="en" sz="2200"/>
              <a:t>4.  They are shown in red.  The bottleneck at node 2 precludes the existence of 2 node-disjoint paths.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38700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Graph: Loop Graph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210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An additional edge is within the time constraint at </a:t>
            </a:r>
            <a:r>
              <a:rPr lang="en" sz="2200" i="1"/>
              <a:t>b = 5</a:t>
            </a:r>
            <a:r>
              <a:rPr lang="en" sz="2200"/>
              <a:t>, but is removed due to the same bottleneck.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38700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Graph: Loop Graph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210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6, the edge between 4 and 3 is now within the budget on the path 1-2-4-3, so there is no longer a bottleneck at node 2 for node 4.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38700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Graph: Loop Graph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5076275" y="2014350"/>
            <a:ext cx="3849300" cy="210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At </a:t>
            </a:r>
            <a:r>
              <a:rPr lang="en" sz="2200" i="1"/>
              <a:t>b </a:t>
            </a:r>
            <a:r>
              <a:rPr lang="en" sz="2200"/>
              <a:t>= 7, the path 1-2-5-4-3 is now in the budget, so all nodes are now on some simple path from source to destination within the budget.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 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4838700" cy="3838575"/>
          </a:xfrm>
          <a:prstGeom prst="rect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Demonstration: Subgraph Reachability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205" y="1352550"/>
            <a:ext cx="3743194" cy="2956912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42875" y="1200150"/>
            <a:ext cx="4525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When increased latency budget results in more edges in the subgraph, more nodes can fail without breaking </a:t>
            </a:r>
            <a:r>
              <a:rPr lang="en" sz="2400" i="1" dirty="0"/>
              <a:t>s-t </a:t>
            </a:r>
            <a:r>
              <a:rPr lang="en" sz="2400" dirty="0"/>
              <a:t>reachability.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Small latency budget increases can result in large increases in the number of edges within the time constraint.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2"/>
          </p:nvPr>
        </p:nvSpPr>
        <p:spPr>
          <a:xfrm>
            <a:off x="4933350" y="4245600"/>
            <a:ext cx="4525499" cy="5930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 dirty="0"/>
              <a:t>Live demo on </a:t>
            </a:r>
            <a:r>
              <a:rPr lang="en-US" sz="2200" dirty="0" smtClean="0"/>
              <a:t>practical</a:t>
            </a:r>
            <a:r>
              <a:rPr lang="en" sz="2200" dirty="0" smtClean="0"/>
              <a:t> network</a:t>
            </a:r>
            <a:r>
              <a:rPr lang="en-US" sz="2200" dirty="0" smtClean="0"/>
              <a:t> topology</a:t>
            </a:r>
            <a:r>
              <a:rPr lang="en" sz="2200" dirty="0" smtClean="0"/>
              <a:t> </a:t>
            </a:r>
            <a:r>
              <a:rPr lang="en" sz="2200" dirty="0"/>
              <a:t>from west coast to JHU.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 dirty="0"/>
              <a:t>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4800" y="2821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Two-Step Algorithm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275" y="1200150"/>
            <a:ext cx="8953200" cy="37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300" b="1"/>
              <a:t>Phase 1: </a:t>
            </a:r>
            <a:r>
              <a:rPr lang="en" sz="2300"/>
              <a:t>Eliminate all edges that are not on paths within maximum total latency </a:t>
            </a:r>
            <a:r>
              <a:rPr lang="en" sz="2300" i="1"/>
              <a:t>L</a:t>
            </a:r>
            <a:r>
              <a:rPr lang="en" sz="2300"/>
              <a:t>.</a:t>
            </a:r>
          </a:p>
          <a:p>
            <a:pPr marL="457200" lvl="0" indent="-3746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300" b="1"/>
              <a:t>Phase 2: </a:t>
            </a:r>
            <a:r>
              <a:rPr lang="en" sz="2300"/>
              <a:t>Remove all nodes that are not on at least one simple path from source to destination within the time constraint.</a:t>
            </a:r>
          </a:p>
          <a:p>
            <a:pPr marL="457200" lvl="0" indent="-3746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300"/>
              <a:t>Why do we only care about nodes on simple paths?</a:t>
            </a:r>
          </a:p>
          <a:p>
            <a:pPr marL="914400" lvl="1" indent="-3746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300"/>
              <a:t>A given node will only send packets once.  If it receives the same packet twice, it will not resend it.  Since non-simple paths reuse a node, they do not add reliability.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Demonstration: Subgraph Reachability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00" y="1270000"/>
            <a:ext cx="4961476" cy="3721099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Demonstration: Subgraph Reachability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00" y="1272875"/>
            <a:ext cx="4961473" cy="3714749"/>
          </a:xfrm>
          <a:prstGeom prst="rect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33" name="Shape 333"/>
          <p:cNvSpPr txBox="1"/>
          <p:nvPr/>
        </p:nvSpPr>
        <p:spPr>
          <a:xfrm>
            <a:off x="225525" y="1769425"/>
            <a:ext cx="4995900" cy="58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9075" y="2054850"/>
            <a:ext cx="1966800" cy="210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b</a:t>
            </a:r>
            <a:r>
              <a:rPr lang="en" sz="2200" baseline="-25000"/>
              <a:t>1</a:t>
            </a:r>
            <a:r>
              <a:rPr lang="en" sz="2200"/>
              <a:t> = 33.75 ms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b</a:t>
            </a:r>
            <a:r>
              <a:rPr lang="en" sz="2200" baseline="-25000"/>
              <a:t>2</a:t>
            </a:r>
            <a:r>
              <a:rPr lang="en" sz="2200"/>
              <a:t> = 35.05 ms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b</a:t>
            </a:r>
            <a:r>
              <a:rPr lang="en" sz="2200" baseline="-25000"/>
              <a:t>3</a:t>
            </a:r>
            <a:r>
              <a:rPr lang="en" sz="2200"/>
              <a:t> = 39.0 ms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b</a:t>
            </a:r>
            <a:r>
              <a:rPr lang="en" sz="2200" baseline="-25000"/>
              <a:t>4</a:t>
            </a:r>
            <a:r>
              <a:rPr lang="en" sz="2200"/>
              <a:t> = 43.25 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Applications of Time-Constrained Flooding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Using packets sent over time-constrained flooding graphs, we can get an upper bound on reliability for a given source, destination, and time budget.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The smallest latency for which a path is found with this algorithm can be used to determine the minimum bandwidth cost and the resulting reliability for a given source and destination.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Thus for a given </a:t>
            </a:r>
            <a:r>
              <a:rPr lang="en" sz="2400" i="1"/>
              <a:t>s-t</a:t>
            </a:r>
            <a:r>
              <a:rPr lang="en" sz="2400"/>
              <a:t> pair, we can get a </a:t>
            </a:r>
            <a:r>
              <a:rPr lang="en" sz="2400" b="1"/>
              <a:t>lower bound </a:t>
            </a:r>
            <a:r>
              <a:rPr lang="en" sz="2400"/>
              <a:t>on cost and latency and find the associated reliability, and an </a:t>
            </a:r>
            <a:r>
              <a:rPr lang="en" sz="2400" b="1"/>
              <a:t>upper bound</a:t>
            </a:r>
            <a:r>
              <a:rPr lang="en" sz="2400"/>
              <a:t> on reliability at a given budget.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- Phase 1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45801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Trebuchet MS"/>
              <a:buChar char="●"/>
            </a:pPr>
            <a:r>
              <a:rPr lang="en" sz="2400" b="1"/>
              <a:t>Step 1:</a:t>
            </a:r>
            <a:r>
              <a:rPr lang="en" sz="2400"/>
              <a:t> Run Dijkstra’s algorithm once from the source and once from the destination to get the shortest distance to the source (d</a:t>
            </a:r>
            <a:r>
              <a:rPr lang="en" sz="2400" baseline="-25000"/>
              <a:t>s</a:t>
            </a:r>
            <a:r>
              <a:rPr lang="en" sz="2400"/>
              <a:t>) and to the destination (d</a:t>
            </a:r>
            <a:r>
              <a:rPr lang="en" sz="2400" baseline="-25000"/>
              <a:t>d</a:t>
            </a:r>
            <a:r>
              <a:rPr lang="en" sz="2400"/>
              <a:t>) for each node in the graph.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75" y="1401500"/>
            <a:ext cx="4176149" cy="312055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1" name="Shape 91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After Step 1.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- Phase 1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45801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 b="1"/>
              <a:t>Step 2</a:t>
            </a:r>
            <a:r>
              <a:rPr lang="en" sz="2200"/>
              <a:t>: For each edge </a:t>
            </a:r>
            <a:r>
              <a:rPr lang="en" sz="2200" i="1"/>
              <a:t>e</a:t>
            </a:r>
            <a:r>
              <a:rPr lang="en" sz="2200"/>
              <a:t> in the graph check if the following condition is true: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2200"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 </a:t>
            </a:r>
            <a:r>
              <a:rPr lang="en" sz="2200" b="1"/>
              <a:t> </a:t>
            </a:r>
          </a:p>
          <a:p>
            <a:pPr marL="457200" lvl="0" indent="-3683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If so, the edge is included.  Otherwise, it is not.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75" y="1401500"/>
            <a:ext cx="4176149" cy="312055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75" y="2792300"/>
            <a:ext cx="4580100" cy="240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/>
          <p:nvPr/>
        </p:nvCxnSpPr>
        <p:spPr>
          <a:xfrm>
            <a:off x="5668225" y="2814925"/>
            <a:ext cx="460500" cy="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6229500" y="2819300"/>
            <a:ext cx="600600" cy="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7649425" y="2814925"/>
            <a:ext cx="492000" cy="18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6970550" y="2814925"/>
            <a:ext cx="576600" cy="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>
            <a:off x="5668225" y="2825350"/>
            <a:ext cx="960300" cy="298199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/>
          <p:nvPr/>
        </p:nvCxnSpPr>
        <p:spPr>
          <a:xfrm>
            <a:off x="6713100" y="3144950"/>
            <a:ext cx="779399" cy="237299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/>
          <p:nvPr/>
        </p:nvCxnSpPr>
        <p:spPr>
          <a:xfrm flipH="1">
            <a:off x="7610749" y="3114750"/>
            <a:ext cx="263100" cy="2502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935174" y="2842875"/>
            <a:ext cx="219300" cy="201599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6567125" y="2351775"/>
            <a:ext cx="280799" cy="3990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/>
          <p:nvPr/>
        </p:nvCxnSpPr>
        <p:spPr>
          <a:xfrm>
            <a:off x="6286325" y="1952775"/>
            <a:ext cx="223800" cy="3288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" name="Shape 110"/>
          <p:cNvCxnSpPr/>
          <p:nvPr/>
        </p:nvCxnSpPr>
        <p:spPr>
          <a:xfrm flipH="1">
            <a:off x="7286199" y="1965900"/>
            <a:ext cx="219300" cy="3069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 flipH="1">
            <a:off x="6935450" y="2351775"/>
            <a:ext cx="298199" cy="411899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 rot="10800000" flipH="1">
            <a:off x="7005625" y="1900624"/>
            <a:ext cx="494700" cy="390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6305700" y="1904900"/>
            <a:ext cx="600600" cy="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Output after Step 2 for Budget = 5.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71300" y="1402975"/>
            <a:ext cx="4535100" cy="24068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Now we have all edges that meet our time constraint.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However, these may include cycles that do not increase reliability.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l="16177" t="13944" r="14951" b="13618"/>
          <a:stretch/>
        </p:blipFill>
        <p:spPr>
          <a:xfrm>
            <a:off x="5060850" y="1402975"/>
            <a:ext cx="3702149" cy="2920249"/>
          </a:xfrm>
          <a:prstGeom prst="rect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2" name="Shape 122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Output after Steps 1 and 2 includes a cycle.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l="16177" t="13944" r="14951" b="13618"/>
          <a:stretch/>
        </p:blipFill>
        <p:spPr>
          <a:xfrm>
            <a:off x="4845775" y="1401500"/>
            <a:ext cx="4176149" cy="312055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75" y="1401500"/>
            <a:ext cx="4176149" cy="312054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- Phase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71300" y="1402975"/>
            <a:ext cx="4535100" cy="24068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b="1"/>
              <a:t>Step 1:</a:t>
            </a:r>
            <a:r>
              <a:rPr lang="en" sz="2400"/>
              <a:t> Add a dummy node (</a:t>
            </a:r>
            <a:r>
              <a:rPr lang="en" sz="2400" i="1"/>
              <a:t>D</a:t>
            </a:r>
            <a:r>
              <a:rPr lang="en" sz="2400"/>
              <a:t>) to the graph with zero-latency edges to the source and destination. Add all the nodes in the graph except the source and the destination to a list of nodes called </a:t>
            </a:r>
            <a:r>
              <a:rPr lang="en" sz="2400" i="1"/>
              <a:t>list_eval.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Output after Steps 1 and 2 includes a cycle.</a:t>
            </a:r>
          </a:p>
        </p:txBody>
      </p:sp>
      <p:sp>
        <p:nvSpPr>
          <p:cNvPr id="132" name="Shape 132"/>
          <p:cNvSpPr/>
          <p:nvPr/>
        </p:nvSpPr>
        <p:spPr>
          <a:xfrm>
            <a:off x="7487550" y="4021225"/>
            <a:ext cx="205200" cy="2238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00"/>
              <a:t>D</a:t>
            </a:r>
          </a:p>
        </p:txBody>
      </p:sp>
      <p:cxnSp>
        <p:nvCxnSpPr>
          <p:cNvPr id="133" name="Shape 133"/>
          <p:cNvCxnSpPr>
            <a:endCxn id="132" idx="1"/>
          </p:cNvCxnSpPr>
          <p:nvPr/>
        </p:nvCxnSpPr>
        <p:spPr>
          <a:xfrm>
            <a:off x="5445800" y="2900799"/>
            <a:ext cx="2071800" cy="11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>
            <a:endCxn id="132" idx="7"/>
          </p:cNvCxnSpPr>
          <p:nvPr/>
        </p:nvCxnSpPr>
        <p:spPr>
          <a:xfrm flipH="1">
            <a:off x="7662699" y="2910099"/>
            <a:ext cx="761700" cy="114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75" y="1401500"/>
            <a:ext cx="4176149" cy="312054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- Phase 2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71300" y="1402975"/>
            <a:ext cx="4535100" cy="24068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 b="1"/>
              <a:t>Step 2: </a:t>
            </a:r>
            <a:r>
              <a:rPr lang="en" sz="2100"/>
              <a:t>For each node</a:t>
            </a:r>
            <a:r>
              <a:rPr lang="en" sz="2100" i="1"/>
              <a:t>(n)</a:t>
            </a:r>
            <a:r>
              <a:rPr lang="en" sz="2100"/>
              <a:t> in </a:t>
            </a:r>
            <a:r>
              <a:rPr lang="en" sz="2100" i="1"/>
              <a:t>list_eval</a:t>
            </a:r>
            <a:r>
              <a:rPr lang="en" sz="2100"/>
              <a:t>, use Suurballe’s algorithm to find 2 node-disjoint paths whose total latency is minimized from </a:t>
            </a:r>
            <a:r>
              <a:rPr lang="en" sz="2100" i="1"/>
              <a:t>n </a:t>
            </a:r>
            <a:r>
              <a:rPr lang="en" sz="2100"/>
              <a:t>to </a:t>
            </a:r>
            <a:r>
              <a:rPr lang="en" sz="2100" i="1"/>
              <a:t>d.</a:t>
            </a:r>
            <a:r>
              <a:rPr lang="en" sz="2100"/>
              <a:t> 2 such paths may not exist.</a:t>
            </a:r>
          </a:p>
          <a:p>
            <a:pPr marL="457200" lvl="0" indent="-36195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4999"/>
              <a:buFont typeface="Arial"/>
              <a:buChar char="●"/>
            </a:pPr>
            <a:r>
              <a:rPr lang="en" sz="2000"/>
              <a:t>If 2 node disjoint paths do not exist, remove the node from the final graph and continue from </a:t>
            </a:r>
            <a:r>
              <a:rPr lang="en" sz="2000" b="1"/>
              <a:t>Step 2. </a:t>
            </a:r>
            <a:r>
              <a:rPr lang="en" sz="2000"/>
              <a:t>Otherwise go to </a:t>
            </a:r>
            <a:r>
              <a:rPr lang="en" sz="2000" b="1"/>
              <a:t>Step 3.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Step 2 for node 4.</a:t>
            </a:r>
          </a:p>
        </p:txBody>
      </p:sp>
      <p:sp>
        <p:nvSpPr>
          <p:cNvPr id="143" name="Shape 143"/>
          <p:cNvSpPr/>
          <p:nvPr/>
        </p:nvSpPr>
        <p:spPr>
          <a:xfrm>
            <a:off x="7487550" y="4021225"/>
            <a:ext cx="205200" cy="2238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D</a:t>
            </a:r>
          </a:p>
        </p:txBody>
      </p:sp>
      <p:cxnSp>
        <p:nvCxnSpPr>
          <p:cNvPr id="144" name="Shape 144"/>
          <p:cNvCxnSpPr>
            <a:endCxn id="143" idx="1"/>
          </p:cNvCxnSpPr>
          <p:nvPr/>
        </p:nvCxnSpPr>
        <p:spPr>
          <a:xfrm>
            <a:off x="5445800" y="2900799"/>
            <a:ext cx="2071800" cy="11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>
            <a:endCxn id="143" idx="7"/>
          </p:cNvCxnSpPr>
          <p:nvPr/>
        </p:nvCxnSpPr>
        <p:spPr>
          <a:xfrm flipH="1">
            <a:off x="7662699" y="2910099"/>
            <a:ext cx="761700" cy="114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6226750" y="1917125"/>
            <a:ext cx="640499" cy="84629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7" name="Shape 147"/>
          <p:cNvCxnSpPr/>
          <p:nvPr/>
        </p:nvCxnSpPr>
        <p:spPr>
          <a:xfrm rot="10800000">
            <a:off x="5483124" y="2838324"/>
            <a:ext cx="1351500" cy="93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>
            <a:endCxn id="149" idx="1"/>
          </p:cNvCxnSpPr>
          <p:nvPr/>
        </p:nvCxnSpPr>
        <p:spPr>
          <a:xfrm>
            <a:off x="5431700" y="2913099"/>
            <a:ext cx="2085900" cy="1140899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75" y="1401500"/>
            <a:ext cx="4176149" cy="312054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- Phase 2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71300" y="1402975"/>
            <a:ext cx="4535100" cy="24068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 b="1"/>
              <a:t>Step 2: </a:t>
            </a:r>
            <a:r>
              <a:rPr lang="en" sz="2100"/>
              <a:t>For each node</a:t>
            </a:r>
            <a:r>
              <a:rPr lang="en" sz="2100" i="1"/>
              <a:t>(n)</a:t>
            </a:r>
            <a:r>
              <a:rPr lang="en" sz="2100"/>
              <a:t> in </a:t>
            </a:r>
            <a:r>
              <a:rPr lang="en" sz="2100" i="1"/>
              <a:t>list_eval</a:t>
            </a:r>
            <a:r>
              <a:rPr lang="en" sz="2100"/>
              <a:t>, use Suurballe’s algorithm to find 2 node-disjoint paths whose total latency is minimized from </a:t>
            </a:r>
            <a:r>
              <a:rPr lang="en" sz="2100" i="1"/>
              <a:t>n </a:t>
            </a:r>
            <a:r>
              <a:rPr lang="en" sz="2100"/>
              <a:t>to </a:t>
            </a:r>
            <a:r>
              <a:rPr lang="en" sz="2100" i="1"/>
              <a:t>d.</a:t>
            </a:r>
            <a:r>
              <a:rPr lang="en" sz="2100"/>
              <a:t> 2 such paths may not exist.</a:t>
            </a:r>
          </a:p>
          <a:p>
            <a:pPr marL="457200" lvl="0" indent="-36195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4999"/>
              <a:buFont typeface="Arial"/>
              <a:buChar char="●"/>
            </a:pPr>
            <a:r>
              <a:rPr lang="en" sz="2000"/>
              <a:t>If 2 node disjoint paths do not exist, remove the node from the final graph and continue from </a:t>
            </a:r>
            <a:r>
              <a:rPr lang="en" sz="2000" b="1"/>
              <a:t>Step 2. </a:t>
            </a:r>
            <a:r>
              <a:rPr lang="en" sz="2000"/>
              <a:t>Otherwise go to </a:t>
            </a:r>
            <a:r>
              <a:rPr lang="en" sz="2000" b="1"/>
              <a:t>Step 3.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238500" y="4462475"/>
            <a:ext cx="3809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Fig : Step 2 for node 2.</a:t>
            </a:r>
          </a:p>
        </p:txBody>
      </p:sp>
      <p:sp>
        <p:nvSpPr>
          <p:cNvPr id="158" name="Shape 158"/>
          <p:cNvSpPr/>
          <p:nvPr/>
        </p:nvSpPr>
        <p:spPr>
          <a:xfrm>
            <a:off x="7487550" y="4021225"/>
            <a:ext cx="205200" cy="2238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D</a:t>
            </a:r>
          </a:p>
        </p:txBody>
      </p:sp>
      <p:cxnSp>
        <p:nvCxnSpPr>
          <p:cNvPr id="159" name="Shape 159"/>
          <p:cNvCxnSpPr>
            <a:endCxn id="158" idx="1"/>
          </p:cNvCxnSpPr>
          <p:nvPr/>
        </p:nvCxnSpPr>
        <p:spPr>
          <a:xfrm>
            <a:off x="5445800" y="2900799"/>
            <a:ext cx="2071800" cy="11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>
            <a:endCxn id="158" idx="7"/>
          </p:cNvCxnSpPr>
          <p:nvPr/>
        </p:nvCxnSpPr>
        <p:spPr>
          <a:xfrm flipH="1">
            <a:off x="7662699" y="2910099"/>
            <a:ext cx="761700" cy="1143899"/>
          </a:xfrm>
          <a:prstGeom prst="straightConnector1">
            <a:avLst/>
          </a:prstGeom>
          <a:noFill/>
          <a:ln w="38100" cap="flat">
            <a:solidFill>
              <a:srgbClr val="FFD9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5483124" y="2838324"/>
            <a:ext cx="1351500" cy="93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>
            <a:endCxn id="158" idx="1"/>
          </p:cNvCxnSpPr>
          <p:nvPr/>
        </p:nvCxnSpPr>
        <p:spPr>
          <a:xfrm>
            <a:off x="5431700" y="2913099"/>
            <a:ext cx="2085900" cy="11409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3" name="Shape 163"/>
          <p:cNvCxnSpPr/>
          <p:nvPr/>
        </p:nvCxnSpPr>
        <p:spPr>
          <a:xfrm rot="10800000">
            <a:off x="7007124" y="2838324"/>
            <a:ext cx="1351500" cy="9300"/>
          </a:xfrm>
          <a:prstGeom prst="straightConnector1">
            <a:avLst/>
          </a:prstGeom>
          <a:noFill/>
          <a:ln w="38100" cap="flat">
            <a:solidFill>
              <a:srgbClr val="F1C23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1195</Words>
  <Application>Microsoft Macintosh PowerPoint</Application>
  <PresentationFormat>On-screen Show (16:9)</PresentationFormat>
  <Paragraphs>118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khaki</vt:lpstr>
      <vt:lpstr>Time-Constrained Flooding</vt:lpstr>
      <vt:lpstr>Time-Constrained Flooding: Problem Definition</vt:lpstr>
      <vt:lpstr>Two-Step Algorithm</vt:lpstr>
      <vt:lpstr>Algorithm - Phase 1</vt:lpstr>
      <vt:lpstr>Algorithm - Phase 1</vt:lpstr>
      <vt:lpstr>Algorithm</vt:lpstr>
      <vt:lpstr>Algorithm - Phase 2</vt:lpstr>
      <vt:lpstr>Algorithm - Phase 2</vt:lpstr>
      <vt:lpstr>Algorithm - Phase 2</vt:lpstr>
      <vt:lpstr>Algorithm - Phase 2</vt:lpstr>
      <vt:lpstr>Algorithm - Phase 2</vt:lpstr>
      <vt:lpstr>Example Graph: Practical Topology</vt:lpstr>
      <vt:lpstr>Example Graph: Practical Topology</vt:lpstr>
      <vt:lpstr>Example Graph: Practical Topology</vt:lpstr>
      <vt:lpstr>Example Graph: Practical Topology</vt:lpstr>
      <vt:lpstr>Example Graph: Practical Topology</vt:lpstr>
      <vt:lpstr>Example Graph: Practical Topology</vt:lpstr>
      <vt:lpstr>Example Graph: Practical Topology</vt:lpstr>
      <vt:lpstr>Example Graph: Practical Topology</vt:lpstr>
      <vt:lpstr>Example Graph: Practical Topology</vt:lpstr>
      <vt:lpstr>Example Graph: Practical Topology</vt:lpstr>
      <vt:lpstr>Example Graph: Loop Graph</vt:lpstr>
      <vt:lpstr>Example Graph: Loop Graph</vt:lpstr>
      <vt:lpstr>Example Graph: Loop Graph</vt:lpstr>
      <vt:lpstr>Example Graph: Loop Graph</vt:lpstr>
      <vt:lpstr>Example Graph: Loop Graph</vt:lpstr>
      <vt:lpstr>Example Graph: Loop Graph</vt:lpstr>
      <vt:lpstr>Example Graph: Loop Graph</vt:lpstr>
      <vt:lpstr>Demonstration: Subgraph Reachability</vt:lpstr>
      <vt:lpstr>Demonstration: Subgraph Reachability</vt:lpstr>
      <vt:lpstr>Demonstration: Subgraph Reachability</vt:lpstr>
      <vt:lpstr>Applications of Time-Constrained Flooding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Time-Constrained Flooding</dc:title>
  <cp:lastModifiedBy>Amy Babay</cp:lastModifiedBy>
  <cp:revision>6</cp:revision>
  <dcterms:modified xsi:type="dcterms:W3CDTF">2015-05-06T22:32:41Z</dcterms:modified>
</cp:coreProperties>
</file>