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92" r:id="rId5"/>
    <p:sldId id="259" r:id="rId6"/>
    <p:sldId id="262" r:id="rId7"/>
    <p:sldId id="277" r:id="rId8"/>
    <p:sldId id="260" r:id="rId9"/>
    <p:sldId id="261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308" r:id="rId18"/>
    <p:sldId id="279" r:id="rId19"/>
    <p:sldId id="280" r:id="rId20"/>
    <p:sldId id="281" r:id="rId21"/>
    <p:sldId id="282" r:id="rId22"/>
    <p:sldId id="265" r:id="rId23"/>
    <p:sldId id="283" r:id="rId24"/>
    <p:sldId id="287" r:id="rId25"/>
    <p:sldId id="284" r:id="rId26"/>
    <p:sldId id="288" r:id="rId27"/>
    <p:sldId id="267" r:id="rId28"/>
    <p:sldId id="293" r:id="rId29"/>
    <p:sldId id="268" r:id="rId30"/>
    <p:sldId id="294" r:id="rId31"/>
    <p:sldId id="295" r:id="rId32"/>
    <p:sldId id="304" r:id="rId33"/>
    <p:sldId id="301" r:id="rId34"/>
    <p:sldId id="302" r:id="rId35"/>
    <p:sldId id="303" r:id="rId36"/>
    <p:sldId id="269" r:id="rId37"/>
    <p:sldId id="305" r:id="rId38"/>
    <p:sldId id="306" r:id="rId39"/>
    <p:sldId id="30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4669" autoAdjust="0"/>
  </p:normalViewPr>
  <p:slideViewPr>
    <p:cSldViewPr snapToGrid="0" snapToObjects="1">
      <p:cViewPr varScale="1">
        <p:scale>
          <a:sx n="95" d="100"/>
          <a:sy n="95" d="100"/>
        </p:scale>
        <p:origin x="-6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90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babay:Documents:Lab:new_spread_tes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babay:Documents:Lab:new_spread_tes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babay:Documents:Lab:new_spread_tes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babay:Documents:Lab:new_spread_tes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Burst 15, Window 90</c:v>
          </c:tx>
          <c:xVal>
            <c:numRef>
              <c:f>'Clouds Cisco'!$A$3:$A$6</c:f>
              <c:numCache>
                <c:formatCode>General</c:formatCode>
                <c:ptCount val="4"/>
                <c:pt idx="0">
                  <c:v>0.0</c:v>
                </c:pt>
                <c:pt idx="1">
                  <c:v>11.0</c:v>
                </c:pt>
                <c:pt idx="2">
                  <c:v>14.0</c:v>
                </c:pt>
                <c:pt idx="3">
                  <c:v>15.0</c:v>
                </c:pt>
              </c:numCache>
            </c:numRef>
          </c:xVal>
          <c:yVal>
            <c:numRef>
              <c:f>'Clouds Cisco'!$H$3:$H$6</c:f>
              <c:numCache>
                <c:formatCode>General</c:formatCode>
                <c:ptCount val="4"/>
                <c:pt idx="0">
                  <c:v>400.0</c:v>
                </c:pt>
                <c:pt idx="1">
                  <c:v>565.4450261780104</c:v>
                </c:pt>
                <c:pt idx="2">
                  <c:v>653.225806451613</c:v>
                </c:pt>
                <c:pt idx="3">
                  <c:v>708.9715536105032</c:v>
                </c:pt>
              </c:numCache>
            </c:numRef>
          </c:yVal>
          <c:smooth val="0"/>
        </c:ser>
        <c:ser>
          <c:idx val="1"/>
          <c:order val="1"/>
          <c:tx>
            <c:v>Burst 20, Window 120</c:v>
          </c:tx>
          <c:xVal>
            <c:numRef>
              <c:f>'Clouds Cisco'!$A$10:$A$13</c:f>
              <c:numCache>
                <c:formatCode>General</c:formatCode>
                <c:ptCount val="4"/>
                <c:pt idx="0">
                  <c:v>0.0</c:v>
                </c:pt>
                <c:pt idx="1">
                  <c:v>11.0</c:v>
                </c:pt>
                <c:pt idx="2">
                  <c:v>15.0</c:v>
                </c:pt>
                <c:pt idx="3">
                  <c:v>20.0</c:v>
                </c:pt>
              </c:numCache>
            </c:numRef>
          </c:xVal>
          <c:yVal>
            <c:numRef>
              <c:f>'Clouds Cisco'!$H$10:$H$13</c:f>
              <c:numCache>
                <c:formatCode>General</c:formatCode>
                <c:ptCount val="4"/>
                <c:pt idx="0">
                  <c:v>433.1550802139037</c:v>
                </c:pt>
                <c:pt idx="1">
                  <c:v>594.4954128440367</c:v>
                </c:pt>
                <c:pt idx="2">
                  <c:v>662.5766871165643</c:v>
                </c:pt>
                <c:pt idx="3">
                  <c:v>803.9702233250621</c:v>
                </c:pt>
              </c:numCache>
            </c:numRef>
          </c:yVal>
          <c:smooth val="0"/>
        </c:ser>
        <c:ser>
          <c:idx val="2"/>
          <c:order val="2"/>
          <c:tx>
            <c:v>Burst 30, Window 180</c:v>
          </c:tx>
          <c:xVal>
            <c:numRef>
              <c:f>'Clouds Cisco'!$A$15:$A$19</c:f>
              <c:numCache>
                <c:formatCode>General</c:formatCode>
                <c:ptCount val="5"/>
                <c:pt idx="0">
                  <c:v>0.0</c:v>
                </c:pt>
                <c:pt idx="1">
                  <c:v>11.0</c:v>
                </c:pt>
                <c:pt idx="2">
                  <c:v>15.0</c:v>
                </c:pt>
                <c:pt idx="3">
                  <c:v>20.0</c:v>
                </c:pt>
                <c:pt idx="4">
                  <c:v>30.0</c:v>
                </c:pt>
              </c:numCache>
            </c:numRef>
          </c:xVal>
          <c:yVal>
            <c:numRef>
              <c:f>'Clouds Cisco'!$H$15:$H$19</c:f>
              <c:numCache>
                <c:formatCode>General</c:formatCode>
                <c:ptCount val="5"/>
                <c:pt idx="0">
                  <c:v>529.4117647058823</c:v>
                </c:pt>
                <c:pt idx="1">
                  <c:v>636.5422396856575</c:v>
                </c:pt>
                <c:pt idx="2">
                  <c:v>692.3076923076923</c:v>
                </c:pt>
                <c:pt idx="3">
                  <c:v>778.8461538461534</c:v>
                </c:pt>
                <c:pt idx="4">
                  <c:v>826.5306122448978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618920"/>
        <c:axId val="2104624696"/>
      </c:scatterChart>
      <c:valAx>
        <c:axId val="2104618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Post-token</a:t>
                </a:r>
                <a:r>
                  <a:rPr lang="en-US" baseline="0"/>
                  <a:t> burst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04624696"/>
        <c:crosses val="autoZero"/>
        <c:crossBetween val="midCat"/>
      </c:valAx>
      <c:valAx>
        <c:axId val="210462469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Mbps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0461892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Burst 15, Window 90</c:v>
          </c:tx>
          <c:xVal>
            <c:numRef>
              <c:f>'Rains Cisco'!$A$3:$A$6</c:f>
              <c:numCache>
                <c:formatCode>General</c:formatCode>
                <c:ptCount val="4"/>
                <c:pt idx="0">
                  <c:v>0.0</c:v>
                </c:pt>
                <c:pt idx="1">
                  <c:v>11.0</c:v>
                </c:pt>
                <c:pt idx="2">
                  <c:v>14.0</c:v>
                </c:pt>
                <c:pt idx="3">
                  <c:v>15.0</c:v>
                </c:pt>
              </c:numCache>
            </c:numRef>
          </c:xVal>
          <c:yVal>
            <c:numRef>
              <c:f>'Rains Cisco'!$H$3:$H$6</c:f>
              <c:numCache>
                <c:formatCode>General</c:formatCode>
                <c:ptCount val="4"/>
                <c:pt idx="0">
                  <c:v>547.112462006079</c:v>
                </c:pt>
                <c:pt idx="1">
                  <c:v>847.723704866562</c:v>
                </c:pt>
                <c:pt idx="2">
                  <c:v>912.1621621621621</c:v>
                </c:pt>
                <c:pt idx="3">
                  <c:v>944.0559440559433</c:v>
                </c:pt>
              </c:numCache>
            </c:numRef>
          </c:yVal>
          <c:smooth val="0"/>
        </c:ser>
        <c:ser>
          <c:idx val="1"/>
          <c:order val="1"/>
          <c:tx>
            <c:v>Burst 20, Window 120</c:v>
          </c:tx>
          <c:xVal>
            <c:numRef>
              <c:f>'Rains Cisco'!$A$10:$A$13</c:f>
              <c:numCache>
                <c:formatCode>General</c:formatCode>
                <c:ptCount val="4"/>
                <c:pt idx="0">
                  <c:v>0.0</c:v>
                </c:pt>
                <c:pt idx="1">
                  <c:v>11.0</c:v>
                </c:pt>
                <c:pt idx="2">
                  <c:v>15.0</c:v>
                </c:pt>
                <c:pt idx="3">
                  <c:v>20.0</c:v>
                </c:pt>
              </c:numCache>
            </c:numRef>
          </c:xVal>
          <c:yVal>
            <c:numRef>
              <c:f>'Rains Cisco'!$H$10:$H$13</c:f>
              <c:numCache>
                <c:formatCode>General</c:formatCode>
                <c:ptCount val="4"/>
                <c:pt idx="0">
                  <c:v>591.5863277826468</c:v>
                </c:pt>
                <c:pt idx="1">
                  <c:v>896.2655601659744</c:v>
                </c:pt>
                <c:pt idx="2">
                  <c:v>950.7042253521127</c:v>
                </c:pt>
                <c:pt idx="3">
                  <c:v>1008.02688071682</c:v>
                </c:pt>
              </c:numCache>
            </c:numRef>
          </c:yVal>
          <c:smooth val="0"/>
        </c:ser>
        <c:ser>
          <c:idx val="2"/>
          <c:order val="2"/>
          <c:tx>
            <c:v>Burst 30, Window 180</c:v>
          </c:tx>
          <c:xVal>
            <c:numRef>
              <c:f>'Rains Cisco'!$A$15:$A$20</c:f>
              <c:numCache>
                <c:formatCode>General</c:formatCode>
                <c:ptCount val="6"/>
                <c:pt idx="0">
                  <c:v>0.0</c:v>
                </c:pt>
                <c:pt idx="1">
                  <c:v>11.0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</c:numCache>
            </c:numRef>
          </c:xVal>
          <c:yVal>
            <c:numRef>
              <c:f>'Rains Cisco'!$H$15:$H$20</c:f>
              <c:numCache>
                <c:formatCode>General</c:formatCode>
                <c:ptCount val="6"/>
                <c:pt idx="0">
                  <c:v>683.5443037974683</c:v>
                </c:pt>
                <c:pt idx="1">
                  <c:v>883.79705400982</c:v>
                </c:pt>
                <c:pt idx="2">
                  <c:v>909.0909090909086</c:v>
                </c:pt>
                <c:pt idx="3">
                  <c:v>952.3809523809524</c:v>
                </c:pt>
                <c:pt idx="4">
                  <c:v>900.0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163144"/>
        <c:axId val="2109168872"/>
      </c:scatterChart>
      <c:valAx>
        <c:axId val="2109163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Post-token</a:t>
                </a:r>
                <a:r>
                  <a:rPr lang="en-US" baseline="0"/>
                  <a:t> burst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09168872"/>
        <c:crosses val="autoZero"/>
        <c:crossBetween val="midCat"/>
      </c:valAx>
      <c:valAx>
        <c:axId val="21091688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Mbps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091631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Burst 15, Window 90</c:v>
          </c:tx>
          <c:xVal>
            <c:numRef>
              <c:f>'Rains Arista (10G)'!$A$3:$A$6</c:f>
              <c:numCache>
                <c:formatCode>General</c:formatCode>
                <c:ptCount val="4"/>
                <c:pt idx="0">
                  <c:v>0.0</c:v>
                </c:pt>
                <c:pt idx="1">
                  <c:v>11.0</c:v>
                </c:pt>
                <c:pt idx="2">
                  <c:v>14.0</c:v>
                </c:pt>
                <c:pt idx="3">
                  <c:v>15.0</c:v>
                </c:pt>
              </c:numCache>
            </c:numRef>
          </c:xVal>
          <c:yVal>
            <c:numRef>
              <c:f>'Rains Arista (10G)'!$H$3:$H$6</c:f>
              <c:numCache>
                <c:formatCode>General</c:formatCode>
                <c:ptCount val="4"/>
                <c:pt idx="0">
                  <c:v>1080.0</c:v>
                </c:pt>
                <c:pt idx="1">
                  <c:v>1095.334685598377</c:v>
                </c:pt>
                <c:pt idx="2">
                  <c:v>1095.334685598377</c:v>
                </c:pt>
                <c:pt idx="3">
                  <c:v>1134.453781512605</c:v>
                </c:pt>
              </c:numCache>
            </c:numRef>
          </c:yVal>
          <c:smooth val="0"/>
        </c:ser>
        <c:ser>
          <c:idx val="1"/>
          <c:order val="1"/>
          <c:tx>
            <c:v>Burst 20, Window 120</c:v>
          </c:tx>
          <c:xVal>
            <c:numRef>
              <c:f>'Rains Arista (10G)'!$A$10:$A$13</c:f>
              <c:numCache>
                <c:formatCode>General</c:formatCode>
                <c:ptCount val="4"/>
                <c:pt idx="0">
                  <c:v>0.0</c:v>
                </c:pt>
                <c:pt idx="1">
                  <c:v>11.0</c:v>
                </c:pt>
                <c:pt idx="2">
                  <c:v>15.0</c:v>
                </c:pt>
                <c:pt idx="3">
                  <c:v>20.0</c:v>
                </c:pt>
              </c:numCache>
            </c:numRef>
          </c:xVal>
          <c:yVal>
            <c:numRef>
              <c:f>'Rains Arista (10G)'!$H$10:$H$13</c:f>
              <c:numCache>
                <c:formatCode>General</c:formatCode>
                <c:ptCount val="4"/>
                <c:pt idx="0">
                  <c:v>1067.82677476765</c:v>
                </c:pt>
                <c:pt idx="1">
                  <c:v>1104.294478527607</c:v>
                </c:pt>
                <c:pt idx="2">
                  <c:v>1092.01213346815</c:v>
                </c:pt>
                <c:pt idx="3">
                  <c:v>1145.767027371101</c:v>
                </c:pt>
              </c:numCache>
            </c:numRef>
          </c:yVal>
          <c:smooth val="0"/>
        </c:ser>
        <c:ser>
          <c:idx val="2"/>
          <c:order val="2"/>
          <c:tx>
            <c:v>Burst 30, Window 180</c:v>
          </c:tx>
          <c:xVal>
            <c:numRef>
              <c:f>'Rains Arista (10G)'!$A$15:$A$19</c:f>
              <c:numCache>
                <c:formatCode>General</c:formatCode>
                <c:ptCount val="5"/>
                <c:pt idx="0">
                  <c:v>0.0</c:v>
                </c:pt>
                <c:pt idx="1">
                  <c:v>11.0</c:v>
                </c:pt>
                <c:pt idx="2">
                  <c:v>15.0</c:v>
                </c:pt>
                <c:pt idx="3">
                  <c:v>20.0</c:v>
                </c:pt>
                <c:pt idx="4">
                  <c:v>30.0</c:v>
                </c:pt>
              </c:numCache>
            </c:numRef>
          </c:xVal>
          <c:yVal>
            <c:numRef>
              <c:f>'Rains Arista (10G)'!$H$15:$H$19</c:f>
              <c:numCache>
                <c:formatCode>General</c:formatCode>
                <c:ptCount val="5"/>
                <c:pt idx="0">
                  <c:v>1065.929727595736</c:v>
                </c:pt>
                <c:pt idx="1">
                  <c:v>1102.040816326531</c:v>
                </c:pt>
                <c:pt idx="2">
                  <c:v>1059.446733372572</c:v>
                </c:pt>
                <c:pt idx="3">
                  <c:v>1046.511627906977</c:v>
                </c:pt>
                <c:pt idx="4">
                  <c:v>990.8256880733944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819464"/>
        <c:axId val="-2130917800"/>
      </c:scatterChart>
      <c:valAx>
        <c:axId val="-2130819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Post-token</a:t>
                </a:r>
                <a:r>
                  <a:rPr lang="en-US" baseline="0"/>
                  <a:t> burst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0917800"/>
        <c:crosses val="autoZero"/>
        <c:crossBetween val="midCat"/>
      </c:valAx>
      <c:valAx>
        <c:axId val="-2130917800"/>
        <c:scaling>
          <c:orientation val="minMax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Mbps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08194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Burst 15, Window 90</c:v>
          </c:tx>
          <c:xVal>
            <c:numRef>
              <c:f>'NewRains 10G'!$A$3:$A$6</c:f>
              <c:numCache>
                <c:formatCode>General</c:formatCode>
                <c:ptCount val="4"/>
                <c:pt idx="0">
                  <c:v>0.0</c:v>
                </c:pt>
                <c:pt idx="1">
                  <c:v>11.0</c:v>
                </c:pt>
                <c:pt idx="2">
                  <c:v>14.0</c:v>
                </c:pt>
                <c:pt idx="3">
                  <c:v>15.0</c:v>
                </c:pt>
              </c:numCache>
            </c:numRef>
          </c:xVal>
          <c:yVal>
            <c:numRef>
              <c:f>'NewRains 10G'!$H$3:$H$6</c:f>
              <c:numCache>
                <c:formatCode>General</c:formatCode>
                <c:ptCount val="4"/>
                <c:pt idx="0">
                  <c:v>1903.08370044053</c:v>
                </c:pt>
                <c:pt idx="1">
                  <c:v>2440.677966101695</c:v>
                </c:pt>
                <c:pt idx="2">
                  <c:v>2530.014641288434</c:v>
                </c:pt>
                <c:pt idx="3">
                  <c:v>2563.79821958457</c:v>
                </c:pt>
              </c:numCache>
            </c:numRef>
          </c:yVal>
          <c:smooth val="0"/>
        </c:ser>
        <c:ser>
          <c:idx val="1"/>
          <c:order val="1"/>
          <c:tx>
            <c:v>Burst 20, Window 120</c:v>
          </c:tx>
          <c:xVal>
            <c:numRef>
              <c:f>'NewRains 10G'!$A$8:$A$11</c:f>
              <c:numCache>
                <c:formatCode>General</c:formatCode>
                <c:ptCount val="4"/>
                <c:pt idx="0">
                  <c:v>0.0</c:v>
                </c:pt>
                <c:pt idx="1">
                  <c:v>11.0</c:v>
                </c:pt>
                <c:pt idx="2">
                  <c:v>15.0</c:v>
                </c:pt>
                <c:pt idx="3">
                  <c:v>20.0</c:v>
                </c:pt>
              </c:numCache>
            </c:numRef>
          </c:xVal>
          <c:yVal>
            <c:numRef>
              <c:f>'NewRains 10G'!$H$8:$H$11</c:f>
              <c:numCache>
                <c:formatCode>General</c:formatCode>
                <c:ptCount val="4"/>
                <c:pt idx="0">
                  <c:v>2085.445329471398</c:v>
                </c:pt>
                <c:pt idx="1">
                  <c:v>2507.982583454281</c:v>
                </c:pt>
                <c:pt idx="2">
                  <c:v>2517.482517482517</c:v>
                </c:pt>
                <c:pt idx="3">
                  <c:v>2626.13981762918</c:v>
                </c:pt>
              </c:numCache>
            </c:numRef>
          </c:yVal>
          <c:smooth val="0"/>
        </c:ser>
        <c:ser>
          <c:idx val="2"/>
          <c:order val="2"/>
          <c:tx>
            <c:v>Burst 30, Window 180</c:v>
          </c:tx>
          <c:xVal>
            <c:numRef>
              <c:f>'NewRains 10G'!$A$13:$A$17</c:f>
              <c:numCache>
                <c:formatCode>General</c:formatCode>
                <c:ptCount val="5"/>
                <c:pt idx="0">
                  <c:v>0.0</c:v>
                </c:pt>
                <c:pt idx="1">
                  <c:v>11.0</c:v>
                </c:pt>
                <c:pt idx="2">
                  <c:v>15.0</c:v>
                </c:pt>
                <c:pt idx="3">
                  <c:v>20.0</c:v>
                </c:pt>
                <c:pt idx="4">
                  <c:v>30.0</c:v>
                </c:pt>
              </c:numCache>
            </c:numRef>
          </c:xVal>
          <c:yVal>
            <c:numRef>
              <c:f>'NewRains 10G'!$H$13:$H$17</c:f>
              <c:numCache>
                <c:formatCode>General</c:formatCode>
                <c:ptCount val="5"/>
                <c:pt idx="0">
                  <c:v>2325.7065948856</c:v>
                </c:pt>
                <c:pt idx="1">
                  <c:v>2583.732057416268</c:v>
                </c:pt>
                <c:pt idx="2">
                  <c:v>2618.181818181818</c:v>
                </c:pt>
                <c:pt idx="3">
                  <c:v>2586.82634730539</c:v>
                </c:pt>
                <c:pt idx="4">
                  <c:v>2393.351800554017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744232"/>
        <c:axId val="2110735592"/>
      </c:scatterChart>
      <c:valAx>
        <c:axId val="2110744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Post-token</a:t>
                </a:r>
                <a:r>
                  <a:rPr lang="en-US" baseline="0"/>
                  <a:t> burst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0735592"/>
        <c:crosses val="autoZero"/>
        <c:crossBetween val="midCat"/>
      </c:valAx>
      <c:valAx>
        <c:axId val="2110735592"/>
        <c:scaling>
          <c:orientation val="minMax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Mbps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11074423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A6B09-26E7-D346-BC65-F6CBC3D0D160}" type="datetimeFigureOut">
              <a:rPr lang="en-US" smtClean="0"/>
              <a:t>5/6/13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2FFB-A5E4-904C-845D-179FAB286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3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2FFB-A5E4-904C-845D-179FAB2866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1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5/6/13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5/6/13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5/6/13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5/6/13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5/6/13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web.cern.ch/about/computing" TargetMode="External"/><Relationship Id="rId4" Type="http://schemas.openxmlformats.org/officeDocument/2006/relationships/hyperlink" Target="http://www.slideshare.net/greggulrich/cassandra-operations-at-netflix" TargetMode="External"/><Relationship Id="rId5" Type="http://schemas.openxmlformats.org/officeDocument/2006/relationships/hyperlink" Target="http://www.slideshare.net/planetcassandra/e-bay-nyc" TargetMode="External"/><Relationship Id="rId6" Type="http://schemas.openxmlformats.org/officeDocument/2006/relationships/hyperlink" Target="http://www.slideshare.net/planetcassandra/nyc-tech-day-using-cassandra-for-dvr-scheduling-at-comcas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wsroom.fb.com/Infrastructur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google.com/archive/spanner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and Consistency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Amy </a:t>
            </a:r>
            <a:r>
              <a:rPr lang="en-US" dirty="0" err="1" smtClean="0"/>
              <a:t>Babay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2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Ensure that all replicas apply updates in the same order</a:t>
            </a:r>
          </a:p>
          <a:p>
            <a:r>
              <a:rPr lang="en-US" dirty="0" smtClean="0"/>
              <a:t>A replication engine </a:t>
            </a:r>
            <a:r>
              <a:rPr lang="en-US" dirty="0"/>
              <a:t>c</a:t>
            </a:r>
            <a:r>
              <a:rPr lang="en-US" dirty="0" smtClean="0"/>
              <a:t>an impose a total order on all updates in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Commit: Example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0245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38835" y="1959571"/>
            <a:ext cx="1837675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68677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09939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6" idx="7"/>
          </p:cNvCxnSpPr>
          <p:nvPr/>
        </p:nvCxnSpPr>
        <p:spPr>
          <a:xfrm flipH="1">
            <a:off x="2597972" y="3098279"/>
            <a:ext cx="1309984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10" idx="0"/>
          </p:cNvCxnSpPr>
          <p:nvPr/>
        </p:nvCxnSpPr>
        <p:spPr>
          <a:xfrm>
            <a:off x="4557673" y="3293650"/>
            <a:ext cx="64921" cy="94924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1" idx="1"/>
          </p:cNvCxnSpPr>
          <p:nvPr/>
        </p:nvCxnSpPr>
        <p:spPr>
          <a:xfrm>
            <a:off x="5207389" y="3098279"/>
            <a:ext cx="1452656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8388" y="3555939"/>
            <a:ext cx="9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87983" y="3559749"/>
            <a:ext cx="9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0249" y="3523673"/>
            <a:ext cx="9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0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Commit: Example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0245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38835" y="1959571"/>
            <a:ext cx="1837675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68677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09939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9" idx="3"/>
          </p:cNvCxnSpPr>
          <p:nvPr/>
        </p:nvCxnSpPr>
        <p:spPr>
          <a:xfrm flipV="1">
            <a:off x="2597972" y="3098279"/>
            <a:ext cx="1309984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9" idx="4"/>
          </p:cNvCxnSpPr>
          <p:nvPr/>
        </p:nvCxnSpPr>
        <p:spPr>
          <a:xfrm flipH="1" flipV="1">
            <a:off x="4557673" y="3293650"/>
            <a:ext cx="64921" cy="94924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9" idx="5"/>
          </p:cNvCxnSpPr>
          <p:nvPr/>
        </p:nvCxnSpPr>
        <p:spPr>
          <a:xfrm flipH="1" flipV="1">
            <a:off x="5207389" y="3098279"/>
            <a:ext cx="1452656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8388" y="3555939"/>
            <a:ext cx="77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87983" y="3559749"/>
            <a:ext cx="77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0249" y="3523673"/>
            <a:ext cx="77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9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Commit: Example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0245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38835" y="1959571"/>
            <a:ext cx="1837675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68677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09939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6" idx="7"/>
          </p:cNvCxnSpPr>
          <p:nvPr/>
        </p:nvCxnSpPr>
        <p:spPr>
          <a:xfrm flipH="1">
            <a:off x="2597972" y="3098279"/>
            <a:ext cx="1309984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10" idx="0"/>
          </p:cNvCxnSpPr>
          <p:nvPr/>
        </p:nvCxnSpPr>
        <p:spPr>
          <a:xfrm>
            <a:off x="4557673" y="3293650"/>
            <a:ext cx="64921" cy="94924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1" idx="1"/>
          </p:cNvCxnSpPr>
          <p:nvPr/>
        </p:nvCxnSpPr>
        <p:spPr>
          <a:xfrm>
            <a:off x="5207389" y="3098279"/>
            <a:ext cx="1452656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8388" y="355593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87983" y="35597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0249" y="352367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8830" y="5971178"/>
            <a:ext cx="3847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Transaction Committed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405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Commit: Example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0245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38835" y="1959571"/>
            <a:ext cx="1837675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68677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09939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6" idx="7"/>
          </p:cNvCxnSpPr>
          <p:nvPr/>
        </p:nvCxnSpPr>
        <p:spPr>
          <a:xfrm flipH="1">
            <a:off x="2597972" y="3098279"/>
            <a:ext cx="1309984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10" idx="0"/>
          </p:cNvCxnSpPr>
          <p:nvPr/>
        </p:nvCxnSpPr>
        <p:spPr>
          <a:xfrm>
            <a:off x="4557673" y="3293650"/>
            <a:ext cx="64921" cy="94924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1" idx="1"/>
          </p:cNvCxnSpPr>
          <p:nvPr/>
        </p:nvCxnSpPr>
        <p:spPr>
          <a:xfrm>
            <a:off x="5207389" y="3098279"/>
            <a:ext cx="1452656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8388" y="3555939"/>
            <a:ext cx="9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87983" y="3559749"/>
            <a:ext cx="9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0249" y="3523673"/>
            <a:ext cx="9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3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Commit: Example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0245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38835" y="1959571"/>
            <a:ext cx="1837675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68677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09939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7"/>
            <a:endCxn id="9" idx="3"/>
          </p:cNvCxnSpPr>
          <p:nvPr/>
        </p:nvCxnSpPr>
        <p:spPr>
          <a:xfrm flipV="1">
            <a:off x="2597972" y="3098279"/>
            <a:ext cx="1309984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9" idx="4"/>
          </p:cNvCxnSpPr>
          <p:nvPr/>
        </p:nvCxnSpPr>
        <p:spPr>
          <a:xfrm flipH="1" flipV="1">
            <a:off x="4557673" y="3293650"/>
            <a:ext cx="64921" cy="94924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9" idx="5"/>
          </p:cNvCxnSpPr>
          <p:nvPr/>
        </p:nvCxnSpPr>
        <p:spPr>
          <a:xfrm flipH="1" flipV="1">
            <a:off x="5207389" y="3098279"/>
            <a:ext cx="1452656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8388" y="3555939"/>
            <a:ext cx="77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87983" y="3559749"/>
            <a:ext cx="77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0249" y="3523673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Abort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Commit: Example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40245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38835" y="1959571"/>
            <a:ext cx="1837675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68677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09939" y="4242898"/>
            <a:ext cx="1707833" cy="133407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6" idx="7"/>
          </p:cNvCxnSpPr>
          <p:nvPr/>
        </p:nvCxnSpPr>
        <p:spPr>
          <a:xfrm flipH="1">
            <a:off x="2597972" y="3098279"/>
            <a:ext cx="1309984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10" idx="0"/>
          </p:cNvCxnSpPr>
          <p:nvPr/>
        </p:nvCxnSpPr>
        <p:spPr>
          <a:xfrm>
            <a:off x="4557673" y="3293650"/>
            <a:ext cx="64921" cy="94924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1" idx="1"/>
          </p:cNvCxnSpPr>
          <p:nvPr/>
        </p:nvCxnSpPr>
        <p:spPr>
          <a:xfrm>
            <a:off x="5207389" y="3098279"/>
            <a:ext cx="1452656" cy="133999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78388" y="3555939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87983" y="3559749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0249" y="3523673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8830" y="5971178"/>
            <a:ext cx="34702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Transaction Aborted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9313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be used for general transactions; not only the special case of replication</a:t>
            </a:r>
          </a:p>
          <a:p>
            <a:r>
              <a:rPr lang="en-US" dirty="0" smtClean="0"/>
              <a:t>Vulnerable to coordinator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3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: Normal Case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9626" y="2555099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9550" y="5207752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97922" y="5049009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28137" y="5049009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32557" y="3275548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2469444" y="3275548"/>
            <a:ext cx="4363113" cy="72044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>
            <a:off x="1103914" y="3784982"/>
            <a:ext cx="85545" cy="142277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6" idx="0"/>
          </p:cNvCxnSpPr>
          <p:nvPr/>
        </p:nvCxnSpPr>
        <p:spPr>
          <a:xfrm>
            <a:off x="1669535" y="3995997"/>
            <a:ext cx="1828296" cy="105301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7" idx="1"/>
          </p:cNvCxnSpPr>
          <p:nvPr/>
        </p:nvCxnSpPr>
        <p:spPr>
          <a:xfrm>
            <a:off x="2235156" y="3784982"/>
            <a:ext cx="3427269" cy="147504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050" y="4432591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1513" y="4531780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331" y="4247925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41617" y="3346838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462" y="1695827"/>
            <a:ext cx="6872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the leader receives update u from some replica: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6317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: Normal Case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9626" y="2555099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9550" y="5207752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97922" y="5049009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28137" y="5049009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32557" y="3275548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4" idx="6"/>
          </p:cNvCxnSpPr>
          <p:nvPr/>
        </p:nvCxnSpPr>
        <p:spPr>
          <a:xfrm flipH="1" flipV="1">
            <a:off x="2469444" y="3275548"/>
            <a:ext cx="4363113" cy="72044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3"/>
          </p:cNvCxnSpPr>
          <p:nvPr/>
        </p:nvCxnSpPr>
        <p:spPr>
          <a:xfrm flipH="1" flipV="1">
            <a:off x="1103914" y="3784982"/>
            <a:ext cx="85545" cy="142277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4" idx="4"/>
          </p:cNvCxnSpPr>
          <p:nvPr/>
        </p:nvCxnSpPr>
        <p:spPr>
          <a:xfrm flipH="1" flipV="1">
            <a:off x="1669535" y="3995997"/>
            <a:ext cx="1828296" cy="105301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4" idx="5"/>
          </p:cNvCxnSpPr>
          <p:nvPr/>
        </p:nvCxnSpPr>
        <p:spPr>
          <a:xfrm flipH="1" flipV="1">
            <a:off x="2235156" y="3784982"/>
            <a:ext cx="3427269" cy="147504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050" y="4432591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1513" y="4531780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331" y="4247925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41617" y="3346838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462" y="1695827"/>
            <a:ext cx="7373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no replica has assigned an update u’ != u to sequence </a:t>
            </a:r>
            <a:r>
              <a:rPr lang="en-US" sz="2400" dirty="0" err="1" smtClean="0"/>
              <a:t>i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1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How is it used? What problems need to be solved?</a:t>
            </a:r>
          </a:p>
          <a:p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What are the options? </a:t>
            </a:r>
          </a:p>
          <a:p>
            <a:pPr lvl="1"/>
            <a:r>
              <a:rPr lang="en-US" dirty="0" smtClean="0"/>
              <a:t>Can we use this to solve Big Data’s problems?</a:t>
            </a:r>
          </a:p>
          <a:p>
            <a:r>
              <a:rPr lang="en-US" dirty="0" smtClean="0"/>
              <a:t>Putting them together</a:t>
            </a:r>
          </a:p>
          <a:p>
            <a:pPr lvl="1"/>
            <a:r>
              <a:rPr lang="en-US" dirty="0" smtClean="0"/>
              <a:t>What works?</a:t>
            </a:r>
          </a:p>
          <a:p>
            <a:pPr lvl="1"/>
            <a:r>
              <a:rPr lang="en-US" dirty="0" smtClean="0"/>
              <a:t>What are existing tools doing?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6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: Normal Case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9626" y="2555099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9550" y="5207752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697922" y="5049009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28137" y="5049009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832557" y="3275548"/>
            <a:ext cx="1599818" cy="14408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Non-leader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2469444" y="3275548"/>
            <a:ext cx="4363113" cy="72044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>
            <a:off x="1103914" y="3784982"/>
            <a:ext cx="85545" cy="142277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6" idx="0"/>
          </p:cNvCxnSpPr>
          <p:nvPr/>
        </p:nvCxnSpPr>
        <p:spPr>
          <a:xfrm>
            <a:off x="1669535" y="3995997"/>
            <a:ext cx="1828296" cy="105301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7" idx="1"/>
          </p:cNvCxnSpPr>
          <p:nvPr/>
        </p:nvCxnSpPr>
        <p:spPr>
          <a:xfrm>
            <a:off x="2235156" y="3784982"/>
            <a:ext cx="3427269" cy="147504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050" y="4432591"/>
            <a:ext cx="121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1513" y="4531780"/>
            <a:ext cx="121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91331" y="4247925"/>
            <a:ext cx="121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41617" y="3346838"/>
            <a:ext cx="121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462" y="1695827"/>
            <a:ext cx="644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Once the leader receives “accept” from a majority: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25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Extremely resilient: leader + any quorum can make progress</a:t>
            </a:r>
          </a:p>
          <a:p>
            <a:r>
              <a:rPr lang="en-US" dirty="0" smtClean="0"/>
              <a:t>Provides strong consistency (only)</a:t>
            </a:r>
          </a:p>
          <a:p>
            <a:r>
              <a:rPr lang="en-US" dirty="0" smtClean="0"/>
              <a:t>Processing many “accept” messages may limit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6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</a:t>
            </a:r>
            <a:r>
              <a:rPr lang="en-US" dirty="0" err="1" smtClean="0"/>
              <a:t>Paxos</a:t>
            </a:r>
            <a:r>
              <a:rPr lang="en-US" dirty="0" smtClean="0"/>
              <a:t>: Normal Case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370" y="2496200"/>
            <a:ext cx="1906501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Coordinator, last Acceptor in </a:t>
            </a:r>
            <a:r>
              <a:rPr lang="en-US" dirty="0"/>
              <a:t>ring </a:t>
            </a:r>
          </a:p>
        </p:txBody>
      </p:sp>
      <p:sp>
        <p:nvSpPr>
          <p:cNvPr id="5" name="Oval 4"/>
          <p:cNvSpPr/>
          <p:nvPr/>
        </p:nvSpPr>
        <p:spPr>
          <a:xfrm>
            <a:off x="5666534" y="5060508"/>
            <a:ext cx="1404419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Spare Acceptor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5462" y="3564661"/>
            <a:ext cx="1418739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16796" y="3778354"/>
            <a:ext cx="1416632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Spare Acceptor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71498" y="4846815"/>
            <a:ext cx="1514334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</a:t>
            </a:r>
            <a:r>
              <a:rPr lang="en-US" dirty="0"/>
              <a:t>Acceptor in ring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462" y="1695827"/>
            <a:ext cx="459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the leader receives update u: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2"/>
            <a:endCxn id="6" idx="6"/>
          </p:cNvCxnSpPr>
          <p:nvPr/>
        </p:nvCxnSpPr>
        <p:spPr>
          <a:xfrm flipH="1">
            <a:off x="1794201" y="3137277"/>
            <a:ext cx="720169" cy="106846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3028665" y="3778354"/>
            <a:ext cx="438956" cy="106846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5" idx="2"/>
          </p:cNvCxnSpPr>
          <p:nvPr/>
        </p:nvCxnSpPr>
        <p:spPr>
          <a:xfrm>
            <a:off x="4141670" y="3590587"/>
            <a:ext cx="1524864" cy="21109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7" idx="2"/>
          </p:cNvCxnSpPr>
          <p:nvPr/>
        </p:nvCxnSpPr>
        <p:spPr>
          <a:xfrm>
            <a:off x="4420871" y="3137277"/>
            <a:ext cx="2295925" cy="128215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87877" y="3363359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4371" y="4085546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47303" y="4419431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71971" y="3415858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80883" y="2157492"/>
            <a:ext cx="5080339" cy="4442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</a:t>
            </a:r>
            <a:r>
              <a:rPr lang="en-US" dirty="0" err="1" smtClean="0"/>
              <a:t>Paxos</a:t>
            </a:r>
            <a:r>
              <a:rPr lang="en-US" dirty="0" smtClean="0"/>
              <a:t>: Normal Case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370" y="2496200"/>
            <a:ext cx="1906501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Coordinator, last Acceptor in ring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66534" y="5060508"/>
            <a:ext cx="1404419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Spare Acceptor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5462" y="3564661"/>
            <a:ext cx="1418739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16796" y="3778354"/>
            <a:ext cx="1416632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Spare Acceptor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71498" y="4846815"/>
            <a:ext cx="1514334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Acceptor in 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1"/>
            <a:endCxn id="6" idx="5"/>
          </p:cNvCxnSpPr>
          <p:nvPr/>
        </p:nvCxnSpPr>
        <p:spPr>
          <a:xfrm flipH="1" flipV="1">
            <a:off x="1586431" y="4659048"/>
            <a:ext cx="906836" cy="37553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15287" y="4378195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80883" y="2157492"/>
            <a:ext cx="5080339" cy="4442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</a:t>
            </a:r>
            <a:r>
              <a:rPr lang="en-US" dirty="0" err="1" smtClean="0"/>
              <a:t>Paxos</a:t>
            </a:r>
            <a:r>
              <a:rPr lang="en-US" dirty="0" smtClean="0"/>
              <a:t>: Normal Case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370" y="2496200"/>
            <a:ext cx="1906501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Coordinator, last Acceptor in ring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66534" y="5060508"/>
            <a:ext cx="1404419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Spare Acceptor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5462" y="3564661"/>
            <a:ext cx="1418739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16796" y="3778354"/>
            <a:ext cx="1416632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Spare Acceptor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71498" y="4846815"/>
            <a:ext cx="1514334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Acceptor in ring </a:t>
            </a:r>
          </a:p>
        </p:txBody>
      </p:sp>
      <p:cxnSp>
        <p:nvCxnSpPr>
          <p:cNvPr id="11" name="Straight Arrow Connector 10"/>
          <p:cNvCxnSpPr>
            <a:stCxn id="6" idx="7"/>
            <a:endCxn id="4" idx="2"/>
          </p:cNvCxnSpPr>
          <p:nvPr/>
        </p:nvCxnSpPr>
        <p:spPr>
          <a:xfrm flipV="1">
            <a:off x="1586431" y="3137277"/>
            <a:ext cx="927939" cy="61515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3333" y="2952611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0883" y="2157492"/>
            <a:ext cx="5080339" cy="4442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5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</a:t>
            </a:r>
            <a:r>
              <a:rPr lang="en-US" dirty="0" err="1" smtClean="0"/>
              <a:t>Paxos</a:t>
            </a:r>
            <a:r>
              <a:rPr lang="en-US" dirty="0" smtClean="0"/>
              <a:t>: Normal Case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370" y="2496200"/>
            <a:ext cx="1906501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Coordinator, last Acceptor in ring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66534" y="5060508"/>
            <a:ext cx="1404419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Spare Acceptor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75462" y="3564661"/>
            <a:ext cx="1418739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16796" y="3778354"/>
            <a:ext cx="1416632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Spare Acceptor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71498" y="4846815"/>
            <a:ext cx="1514334" cy="12821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</a:t>
            </a:r>
            <a:r>
              <a:rPr lang="en-US" dirty="0"/>
              <a:t>Acceptor in ring </a:t>
            </a:r>
          </a:p>
        </p:txBody>
      </p:sp>
      <p:cxnSp>
        <p:nvCxnSpPr>
          <p:cNvPr id="12" name="Straight Arrow Connector 11"/>
          <p:cNvCxnSpPr>
            <a:stCxn id="4" idx="2"/>
            <a:endCxn id="6" idx="6"/>
          </p:cNvCxnSpPr>
          <p:nvPr/>
        </p:nvCxnSpPr>
        <p:spPr>
          <a:xfrm flipH="1">
            <a:off x="1794201" y="3137277"/>
            <a:ext cx="720169" cy="106846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3028665" y="3778354"/>
            <a:ext cx="438956" cy="106846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5" idx="2"/>
          </p:cNvCxnSpPr>
          <p:nvPr/>
        </p:nvCxnSpPr>
        <p:spPr>
          <a:xfrm>
            <a:off x="4141670" y="3590587"/>
            <a:ext cx="1524864" cy="21109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7" idx="2"/>
          </p:cNvCxnSpPr>
          <p:nvPr/>
        </p:nvCxnSpPr>
        <p:spPr>
          <a:xfrm>
            <a:off x="4420871" y="3137277"/>
            <a:ext cx="2295925" cy="128215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87877" y="3363359"/>
            <a:ext cx="121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14371" y="4085546"/>
            <a:ext cx="121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58052" y="4500719"/>
            <a:ext cx="121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77379" y="3405921"/>
            <a:ext cx="121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Decide(u,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0883" y="2157492"/>
            <a:ext cx="5080339" cy="44428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</a:t>
            </a:r>
            <a:r>
              <a:rPr lang="en-US" dirty="0" err="1" smtClean="0"/>
              <a:t>Paxos</a:t>
            </a:r>
            <a:r>
              <a:rPr lang="en-US" dirty="0" smtClean="0"/>
              <a:t>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Improves the performance of </a:t>
            </a:r>
            <a:r>
              <a:rPr lang="en-US" dirty="0" err="1" smtClean="0"/>
              <a:t>Paxos</a:t>
            </a:r>
            <a:r>
              <a:rPr lang="en-US" dirty="0" smtClean="0"/>
              <a:t> (eliminates “accept” bottleneck)</a:t>
            </a:r>
          </a:p>
          <a:p>
            <a:r>
              <a:rPr lang="en-US" dirty="0" smtClean="0"/>
              <a:t>Reduces the resiliency of </a:t>
            </a:r>
            <a:r>
              <a:rPr lang="en-US" dirty="0" err="1" smtClean="0"/>
              <a:t>Paxos</a:t>
            </a:r>
            <a:r>
              <a:rPr lang="en-US" dirty="0" smtClean="0"/>
              <a:t> (what if a member of the ring fails?)</a:t>
            </a:r>
          </a:p>
          <a:p>
            <a:r>
              <a:rPr lang="en-US" dirty="0" smtClean="0"/>
              <a:t>Same semantics as </a:t>
            </a:r>
            <a:r>
              <a:rPr lang="en-US" dirty="0" err="1" smtClean="0"/>
              <a:t>Paxos</a:t>
            </a:r>
            <a:r>
              <a:rPr lang="en-US" dirty="0" smtClean="0"/>
              <a:t>—strong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Congruity: Normal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Replicas send updates via a group communication service using safe delivery</a:t>
            </a:r>
          </a:p>
          <a:p>
            <a:r>
              <a:rPr lang="en-US" dirty="0" smtClean="0"/>
              <a:t>While in a primary component, replicas can apply updates as soon as they are delivered (by group communication service)</a:t>
            </a:r>
          </a:p>
          <a:p>
            <a:r>
              <a:rPr lang="en-US" dirty="0" smtClean="0"/>
              <a:t>While not in a primary component, updates are still exchanged but not applied (if strong consistency is 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Congruity: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Flexible semantics: weak consistency queries, dirty queries, commutative updates/timestamp semantics</a:t>
            </a:r>
          </a:p>
          <a:p>
            <a:pPr lvl="1"/>
            <a:r>
              <a:rPr lang="en-US" dirty="0" smtClean="0"/>
              <a:t>Allows replicas not in a primary component to respond to queries</a:t>
            </a:r>
          </a:p>
          <a:p>
            <a:r>
              <a:rPr lang="en-US" dirty="0" smtClean="0"/>
              <a:t>Exchange updates while not in primary component + exchange state on membership change </a:t>
            </a:r>
            <a:r>
              <a:rPr lang="en-US" dirty="0" smtClean="0">
                <a:sym typeface="Wingdings"/>
              </a:rPr>
              <a:t> Propagation by eventual path</a:t>
            </a:r>
          </a:p>
          <a:p>
            <a:r>
              <a:rPr lang="en-US" dirty="0" smtClean="0">
                <a:sym typeface="Wingdings"/>
              </a:rPr>
              <a:t>Avoids acknowledging every update</a:t>
            </a:r>
          </a:p>
          <a:p>
            <a:r>
              <a:rPr lang="en-US" dirty="0" smtClean="0">
                <a:sym typeface="Wingdings"/>
              </a:rPr>
              <a:t>Requires membership (reduces resiliency)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5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once</a:t>
            </a:r>
          </a:p>
          <a:p>
            <a:r>
              <a:rPr lang="en-US" dirty="0" smtClean="0"/>
              <a:t>Simple key-value updates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Compound key-value updates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Database transactions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8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Data: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Facebook: 100 petabytes of photos and videos</a:t>
            </a:r>
          </a:p>
          <a:p>
            <a:pPr lvl="1"/>
            <a:r>
              <a:rPr lang="en-US" sz="3600" dirty="0">
                <a:hlinkClick r:id="rId2"/>
              </a:rPr>
              <a:t>http://newsroom.fb.com/Infrastructure</a:t>
            </a:r>
            <a:r>
              <a:rPr lang="en-US" sz="3600" dirty="0"/>
              <a:t> </a:t>
            </a:r>
          </a:p>
          <a:p>
            <a:r>
              <a:rPr lang="en-US" sz="3600" dirty="0"/>
              <a:t>Large Hadron Collider: produces 15 petabytes of data annually</a:t>
            </a:r>
          </a:p>
          <a:p>
            <a:pPr lvl="1"/>
            <a:r>
              <a:rPr lang="en-US" sz="3600" dirty="0">
                <a:hlinkClick r:id="rId3"/>
              </a:rPr>
              <a:t>http://home.web.cern.ch/about/</a:t>
            </a:r>
            <a:r>
              <a:rPr lang="en-US" sz="3600" dirty="0" smtClean="0">
                <a:hlinkClick r:id="rId3"/>
              </a:rPr>
              <a:t>computing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Cassandra at Netflix (as of July 2012): </a:t>
            </a:r>
          </a:p>
          <a:p>
            <a:pPr lvl="1"/>
            <a:r>
              <a:rPr lang="en-US" sz="3600" dirty="0" smtClean="0"/>
              <a:t>472 total machine; 65 TB of data</a:t>
            </a:r>
            <a:r>
              <a:rPr lang="en-US" sz="3600" dirty="0"/>
              <a:t> </a:t>
            </a:r>
            <a:r>
              <a:rPr lang="en-US" sz="3600" dirty="0" smtClean="0"/>
              <a:t>(total across 30 clusters)</a:t>
            </a:r>
          </a:p>
          <a:p>
            <a:pPr lvl="1"/>
            <a:r>
              <a:rPr lang="en-US" sz="3600" dirty="0" smtClean="0"/>
              <a:t>72 machines; 28 TB of data (largest cluster)</a:t>
            </a:r>
          </a:p>
          <a:p>
            <a:pPr lvl="1"/>
            <a:r>
              <a:rPr lang="en-US" sz="3600" dirty="0">
                <a:hlinkClick r:id="rId4"/>
              </a:rPr>
              <a:t>http://www.slideshare.net/greggulrich/cassandra-operations-at-</a:t>
            </a:r>
            <a:r>
              <a:rPr lang="en-US" sz="3600" dirty="0" smtClean="0">
                <a:hlinkClick r:id="rId4"/>
              </a:rPr>
              <a:t>netflix</a:t>
            </a:r>
            <a:endParaRPr lang="en-US" sz="3600" dirty="0"/>
          </a:p>
          <a:p>
            <a:r>
              <a:rPr lang="en-US" sz="3600" dirty="0" err="1" smtClean="0"/>
              <a:t>Ebay’s</a:t>
            </a:r>
            <a:r>
              <a:rPr lang="en-US" sz="3600" dirty="0" smtClean="0"/>
              <a:t> Cassandra “taste graph” (as of March 2013):</a:t>
            </a:r>
          </a:p>
          <a:p>
            <a:pPr lvl="1"/>
            <a:r>
              <a:rPr lang="en-US" sz="3600" dirty="0" smtClean="0"/>
              <a:t>32 nodes; 5 TB (replicated twice </a:t>
            </a:r>
            <a:r>
              <a:rPr lang="en-US" sz="3600" dirty="0">
                <a:sym typeface="Wingdings"/>
              </a:rPr>
              <a:t>=</a:t>
            </a:r>
            <a:r>
              <a:rPr lang="en-US" sz="3600" dirty="0" smtClean="0">
                <a:sym typeface="Wingdings"/>
              </a:rPr>
              <a:t> 10 TB), expected to quadruple in 1 year</a:t>
            </a:r>
          </a:p>
          <a:p>
            <a:pPr lvl="1"/>
            <a:r>
              <a:rPr lang="en-US" sz="3600" dirty="0">
                <a:hlinkClick r:id="rId5"/>
              </a:rPr>
              <a:t>http://www.slideshare.net/planetcassandra/e-bay-</a:t>
            </a:r>
            <a:r>
              <a:rPr lang="en-US" sz="3600" dirty="0" smtClean="0">
                <a:hlinkClick r:id="rId5"/>
              </a:rPr>
              <a:t>nyc</a:t>
            </a:r>
            <a:endParaRPr lang="en-US" sz="3600" dirty="0" smtClean="0"/>
          </a:p>
          <a:p>
            <a:r>
              <a:rPr lang="en-US" sz="3600" dirty="0" smtClean="0"/>
              <a:t>Twitter metrics in Cassandra (Cuckoo): 492 GB/day</a:t>
            </a:r>
          </a:p>
          <a:p>
            <a:pPr lvl="1"/>
            <a:r>
              <a:rPr lang="en-US" sz="3600" dirty="0">
                <a:hlinkClick r:id="rId6"/>
              </a:rPr>
              <a:t>http://www.scribd.com/doc/59830692/Cassandra-at-</a:t>
            </a:r>
            <a:r>
              <a:rPr lang="en-US" sz="3600" dirty="0" smtClean="0">
                <a:hlinkClick r:id="rId6"/>
              </a:rPr>
              <a:t>Twitter</a:t>
            </a:r>
          </a:p>
          <a:p>
            <a:pPr marL="0" indent="0">
              <a:buNone/>
            </a:pPr>
            <a:endParaRPr lang="en-US" dirty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98955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total order on updates in the system</a:t>
            </a:r>
          </a:p>
          <a:p>
            <a:r>
              <a:rPr lang="en-US" dirty="0" smtClean="0"/>
              <a:t>Need to be able to handle throughput of the 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71498" y="5079536"/>
            <a:ext cx="1868490" cy="67160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 server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94198" y="4267267"/>
            <a:ext cx="1868490" cy="67160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 server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4002" y="5079536"/>
            <a:ext cx="1868490" cy="67160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 server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40079" y="3595662"/>
            <a:ext cx="1868490" cy="67160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 server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2874" y="5757366"/>
            <a:ext cx="1111324" cy="8066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66911" y="2673137"/>
            <a:ext cx="1111324" cy="8066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258973" y="4798683"/>
            <a:ext cx="1111324" cy="8066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67654" y="4492696"/>
            <a:ext cx="1111324" cy="8066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056818" y="3076456"/>
            <a:ext cx="1111324" cy="8066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088313" y="2789023"/>
            <a:ext cx="1111324" cy="8066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82908" y="3160269"/>
            <a:ext cx="1111324" cy="8066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814974" y="4267267"/>
            <a:ext cx="1868490" cy="67160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 server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635134" y="3368571"/>
            <a:ext cx="1111324" cy="8066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703650" y="5919480"/>
            <a:ext cx="1111324" cy="8066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147649" y="5919480"/>
            <a:ext cx="1111324" cy="8066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Store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5" idx="5"/>
            <a:endCxn id="8" idx="1"/>
          </p:cNvCxnSpPr>
          <p:nvPr/>
        </p:nvCxnSpPr>
        <p:spPr>
          <a:xfrm>
            <a:off x="3036887" y="3477532"/>
            <a:ext cx="576826" cy="21648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5"/>
            <a:endCxn id="17" idx="1"/>
          </p:cNvCxnSpPr>
          <p:nvPr/>
        </p:nvCxnSpPr>
        <p:spPr>
          <a:xfrm>
            <a:off x="4934935" y="4168913"/>
            <a:ext cx="153673" cy="1967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11" idx="4"/>
          </p:cNvCxnSpPr>
          <p:nvPr/>
        </p:nvCxnSpPr>
        <p:spPr>
          <a:xfrm flipV="1">
            <a:off x="4274324" y="3479776"/>
            <a:ext cx="848249" cy="11588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14" idx="3"/>
          </p:cNvCxnSpPr>
          <p:nvPr/>
        </p:nvCxnSpPr>
        <p:spPr>
          <a:xfrm flipV="1">
            <a:off x="5749219" y="3764965"/>
            <a:ext cx="470349" cy="5023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7"/>
            <a:endCxn id="18" idx="2"/>
          </p:cNvCxnSpPr>
          <p:nvPr/>
        </p:nvCxnSpPr>
        <p:spPr>
          <a:xfrm flipV="1">
            <a:off x="6409830" y="3771891"/>
            <a:ext cx="1225304" cy="5937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6"/>
            <a:endCxn id="12" idx="1"/>
          </p:cNvCxnSpPr>
          <p:nvPr/>
        </p:nvCxnSpPr>
        <p:spPr>
          <a:xfrm>
            <a:off x="6683464" y="4603070"/>
            <a:ext cx="738259" cy="31374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20" idx="1"/>
          </p:cNvCxnSpPr>
          <p:nvPr/>
        </p:nvCxnSpPr>
        <p:spPr>
          <a:xfrm>
            <a:off x="6008858" y="5652787"/>
            <a:ext cx="301541" cy="3848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5"/>
            <a:endCxn id="19" idx="0"/>
          </p:cNvCxnSpPr>
          <p:nvPr/>
        </p:nvCxnSpPr>
        <p:spPr>
          <a:xfrm>
            <a:off x="3866354" y="5652787"/>
            <a:ext cx="392958" cy="2666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7"/>
            <a:endCxn id="4" idx="3"/>
          </p:cNvCxnSpPr>
          <p:nvPr/>
        </p:nvCxnSpPr>
        <p:spPr>
          <a:xfrm flipV="1">
            <a:off x="1631448" y="5652787"/>
            <a:ext cx="913684" cy="2227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6"/>
            <a:endCxn id="5" idx="3"/>
          </p:cNvCxnSpPr>
          <p:nvPr/>
        </p:nvCxnSpPr>
        <p:spPr>
          <a:xfrm flipV="1">
            <a:off x="1378978" y="4840518"/>
            <a:ext cx="688854" cy="5549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5"/>
            <a:endCxn id="5" idx="0"/>
          </p:cNvCxnSpPr>
          <p:nvPr/>
        </p:nvCxnSpPr>
        <p:spPr>
          <a:xfrm>
            <a:off x="1331482" y="3848778"/>
            <a:ext cx="1396961" cy="4184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7"/>
            <a:endCxn id="8" idx="3"/>
          </p:cNvCxnSpPr>
          <p:nvPr/>
        </p:nvCxnSpPr>
        <p:spPr>
          <a:xfrm flipV="1">
            <a:off x="3389054" y="4168913"/>
            <a:ext cx="224659" cy="1967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4"/>
            <a:endCxn id="4" idx="0"/>
          </p:cNvCxnSpPr>
          <p:nvPr/>
        </p:nvCxnSpPr>
        <p:spPr>
          <a:xfrm>
            <a:off x="2728443" y="4938872"/>
            <a:ext cx="477300" cy="1406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6"/>
            <a:endCxn id="6" idx="2"/>
          </p:cNvCxnSpPr>
          <p:nvPr/>
        </p:nvCxnSpPr>
        <p:spPr>
          <a:xfrm>
            <a:off x="4139988" y="5415339"/>
            <a:ext cx="27401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" idx="4"/>
            <a:endCxn id="6" idx="0"/>
          </p:cNvCxnSpPr>
          <p:nvPr/>
        </p:nvCxnSpPr>
        <p:spPr>
          <a:xfrm flipH="1">
            <a:off x="5348247" y="4938872"/>
            <a:ext cx="400972" cy="1406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" idx="4"/>
            <a:endCxn id="6" idx="1"/>
          </p:cNvCxnSpPr>
          <p:nvPr/>
        </p:nvCxnSpPr>
        <p:spPr>
          <a:xfrm>
            <a:off x="4274324" y="4267267"/>
            <a:ext cx="413312" cy="9106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4"/>
            <a:endCxn id="4" idx="7"/>
          </p:cNvCxnSpPr>
          <p:nvPr/>
        </p:nvCxnSpPr>
        <p:spPr>
          <a:xfrm flipH="1">
            <a:off x="3866354" y="4267267"/>
            <a:ext cx="407970" cy="9106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6"/>
            <a:endCxn id="17" idx="2"/>
          </p:cNvCxnSpPr>
          <p:nvPr/>
        </p:nvCxnSpPr>
        <p:spPr>
          <a:xfrm>
            <a:off x="3662688" y="4603070"/>
            <a:ext cx="115228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7"/>
            <a:endCxn id="17" idx="3"/>
          </p:cNvCxnSpPr>
          <p:nvPr/>
        </p:nvCxnSpPr>
        <p:spPr>
          <a:xfrm flipV="1">
            <a:off x="3866354" y="4840518"/>
            <a:ext cx="1222254" cy="3373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" idx="5"/>
            <a:endCxn id="6" idx="1"/>
          </p:cNvCxnSpPr>
          <p:nvPr/>
        </p:nvCxnSpPr>
        <p:spPr>
          <a:xfrm>
            <a:off x="3389054" y="4840518"/>
            <a:ext cx="1298582" cy="3373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2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Throughput for Group-Communication-based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ring protocol:</a:t>
            </a:r>
          </a:p>
          <a:p>
            <a:pPr lvl="1"/>
            <a:r>
              <a:rPr lang="en-US" dirty="0" smtClean="0"/>
              <a:t>Token circulates logical ring</a:t>
            </a:r>
          </a:p>
          <a:p>
            <a:pPr lvl="1"/>
            <a:r>
              <a:rPr lang="en-US" dirty="0" smtClean="0"/>
              <a:t>Upon receiving the token, a participant sends all the messages it has/is allowed for that round, then passes the token to the next participant</a:t>
            </a:r>
          </a:p>
          <a:p>
            <a:r>
              <a:rPr lang="en-US" dirty="0" smtClean="0"/>
              <a:t>Accelerated ring protocol:</a:t>
            </a:r>
          </a:p>
          <a:p>
            <a:pPr lvl="1"/>
            <a:r>
              <a:rPr lang="en-US" dirty="0" smtClean="0"/>
              <a:t>Token circulates logical ring</a:t>
            </a:r>
          </a:p>
          <a:p>
            <a:pPr lvl="1"/>
            <a:r>
              <a:rPr lang="en-US" dirty="0" smtClean="0"/>
              <a:t>Upon receiving the token, a participant sends some fraction of the messages it has/is allowed for that round, passes the token, and then sends the remaining messages it has/is allowed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4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Comparison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489301"/>
              </p:ext>
            </p:extLst>
          </p:nvPr>
        </p:nvGraphicFramePr>
        <p:xfrm>
          <a:off x="720529" y="2185242"/>
          <a:ext cx="7657146" cy="4152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529" y="1646024"/>
            <a:ext cx="418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Clouds 1-6: 1 Gb/s Cisco switch: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19600" y="4272347"/>
            <a:ext cx="11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 Mb/s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6453" y="2298215"/>
            <a:ext cx="11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700 Mb/s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1453270" y="4272347"/>
            <a:ext cx="46633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3060482" y="2667547"/>
            <a:ext cx="456676" cy="348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0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Comparison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396865"/>
              </p:ext>
            </p:extLst>
          </p:nvPr>
        </p:nvGraphicFramePr>
        <p:xfrm>
          <a:off x="612647" y="2107689"/>
          <a:ext cx="8045911" cy="4339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0529" y="1646024"/>
            <a:ext cx="398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Rains 1-5: 1 Gb/s Cisco switch: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19600" y="4272347"/>
            <a:ext cx="11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550 Mb/s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1422" y="3606610"/>
            <a:ext cx="11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940 Mb/s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1453270" y="4272347"/>
            <a:ext cx="46633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3578221" y="3248126"/>
            <a:ext cx="363201" cy="543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9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529" y="1646024"/>
            <a:ext cx="423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Rains 1-5: 10 Gb/s Arista switch:</a:t>
            </a:r>
            <a:endParaRPr lang="en-US" sz="24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699161"/>
              </p:ext>
            </p:extLst>
          </p:nvPr>
        </p:nvGraphicFramePr>
        <p:xfrm>
          <a:off x="612648" y="2236708"/>
          <a:ext cx="7742632" cy="410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744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529" y="1646024"/>
            <a:ext cx="440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Rains 9-16: 10 Gb/s Arista switch:</a:t>
            </a:r>
            <a:endParaRPr lang="en-US" sz="24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972555"/>
              </p:ext>
            </p:extLst>
          </p:nvPr>
        </p:nvGraphicFramePr>
        <p:xfrm>
          <a:off x="612648" y="2254221"/>
          <a:ext cx="7767058" cy="4237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33104" y="3760986"/>
            <a:ext cx="11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1.9 Gb/s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0266" y="3241782"/>
            <a:ext cx="11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Gb/s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 flipV="1">
            <a:off x="1428845" y="3760986"/>
            <a:ext cx="604259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3492733" y="3052749"/>
            <a:ext cx="677533" cy="373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0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Big Data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Compound key-value updates: replication engines enforce total ordering of updates across servers</a:t>
            </a:r>
          </a:p>
          <a:p>
            <a:r>
              <a:rPr lang="en-US" dirty="0" smtClean="0"/>
              <a:t>Distributed transactions: is total order sufficient?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 err="1" smtClean="0"/>
              <a:t>update</a:t>
            </a:r>
            <a:r>
              <a:rPr lang="en-US" baseline="-25000" dirty="0" err="1" smtClean="0"/>
              <a:t>i</a:t>
            </a:r>
            <a:r>
              <a:rPr lang="en-US" dirty="0" smtClean="0"/>
              <a:t>: “Read A. If A =1, write B=2”</a:t>
            </a:r>
          </a:p>
          <a:p>
            <a:pPr lvl="1"/>
            <a:r>
              <a:rPr lang="en-US" dirty="0" smtClean="0"/>
              <a:t>All servers will assign the same order to the update, but if A is on server1 and B is on server2, what should server2 do when it orders </a:t>
            </a:r>
            <a:r>
              <a:rPr lang="en-US" dirty="0" err="1" smtClean="0"/>
              <a:t>update</a:t>
            </a:r>
            <a:r>
              <a:rPr lang="en-US" baseline="-25000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6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Big Data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something more general than replication to handle distributed transactions</a:t>
            </a:r>
          </a:p>
          <a:p>
            <a:pPr lvl="1"/>
            <a:r>
              <a:rPr lang="en-US" dirty="0" smtClean="0"/>
              <a:t>Two-phase commit</a:t>
            </a:r>
          </a:p>
          <a:p>
            <a:pPr lvl="1"/>
            <a:r>
              <a:rPr lang="en-US" dirty="0" smtClean="0"/>
              <a:t>Three-phase commit? Enhanced three-phase commit?</a:t>
            </a:r>
          </a:p>
          <a:p>
            <a:r>
              <a:rPr lang="en-US" dirty="0" smtClean="0"/>
              <a:t>Number of replicas per item is small (3-4)</a:t>
            </a:r>
          </a:p>
          <a:p>
            <a:pPr lvl="1"/>
            <a:r>
              <a:rPr lang="en-US" dirty="0" smtClean="0"/>
              <a:t>More efficient to coordinate per item, rather than using a replication service for the entire system</a:t>
            </a:r>
          </a:p>
          <a:p>
            <a:pPr lvl="1"/>
            <a:r>
              <a:rPr lang="en-US" dirty="0" smtClean="0"/>
              <a:t>Regular </a:t>
            </a:r>
            <a:r>
              <a:rPr lang="en-US" dirty="0" err="1" smtClean="0"/>
              <a:t>Paxos</a:t>
            </a:r>
            <a:r>
              <a:rPr lang="en-US" dirty="0" smtClean="0"/>
              <a:t> – performance optimizations aren’t relevant for this number of 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 Solving the Big Data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Spanner: </a:t>
            </a:r>
            <a:r>
              <a:rPr lang="en-US" dirty="0"/>
              <a:t>Google’s </a:t>
            </a:r>
            <a:r>
              <a:rPr lang="en-US" dirty="0" smtClean="0"/>
              <a:t>proprietary approach </a:t>
            </a:r>
            <a:r>
              <a:rPr lang="en-US" dirty="0">
                <a:hlinkClick r:id="rId2"/>
              </a:rPr>
              <a:t>http://research.google.com/archive/</a:t>
            </a:r>
            <a:r>
              <a:rPr lang="en-US" dirty="0" smtClean="0">
                <a:hlinkClick r:id="rId2"/>
              </a:rPr>
              <a:t>spanner.html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Paxos</a:t>
            </a:r>
            <a:r>
              <a:rPr lang="en-US" dirty="0" smtClean="0"/>
              <a:t> between replicas; 2PC for transactions involving multiple </a:t>
            </a:r>
            <a:r>
              <a:rPr lang="en-US" dirty="0" err="1" smtClean="0"/>
              <a:t>Paxos</a:t>
            </a:r>
            <a:r>
              <a:rPr lang="en-US" dirty="0" smtClean="0"/>
              <a:t>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5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Data: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Requirements for large-scale data stores depend on use patterns</a:t>
            </a:r>
          </a:p>
          <a:p>
            <a:r>
              <a:rPr lang="en-US" dirty="0" smtClean="0"/>
              <a:t>Eventually consistent key-value store approaches work well for read only data and single-row operations</a:t>
            </a:r>
          </a:p>
          <a:p>
            <a:r>
              <a:rPr lang="en-US" dirty="0" smtClean="0"/>
              <a:t>A more general and complex approach is necessary to provide transactional guarantees across rows</a:t>
            </a:r>
          </a:p>
          <a:p>
            <a:r>
              <a:rPr lang="en-US" dirty="0" smtClean="0"/>
              <a:t>An open source implementation / realization may be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4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Big Data – </a:t>
            </a:r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</a:t>
            </a:r>
            <a:r>
              <a:rPr lang="en-US" dirty="0" smtClean="0"/>
              <a:t>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once</a:t>
            </a:r>
          </a:p>
          <a:p>
            <a:r>
              <a:rPr lang="en-US" dirty="0" smtClean="0"/>
              <a:t>Simple key-value updates</a:t>
            </a:r>
          </a:p>
          <a:p>
            <a:r>
              <a:rPr lang="en-US" dirty="0" smtClean="0"/>
              <a:t>Compound key-value updates</a:t>
            </a:r>
          </a:p>
          <a:p>
            <a:r>
              <a:rPr lang="en-US" dirty="0" smtClean="0"/>
              <a:t>Database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3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Big Data:</a:t>
            </a:r>
            <a:br>
              <a:rPr lang="en-US" dirty="0" smtClean="0"/>
            </a:br>
            <a:r>
              <a:rPr lang="en-US" dirty="0" smtClean="0"/>
              <a:t>Write Once/Read </a:t>
            </a:r>
            <a:r>
              <a:rPr lang="en-US" dirty="0"/>
              <a:t>M</a:t>
            </a:r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never changes once it is written; new data can be added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Partition data</a:t>
            </a:r>
          </a:p>
          <a:p>
            <a:pPr lvl="1"/>
            <a:r>
              <a:rPr lang="en-US" dirty="0" smtClean="0"/>
              <a:t>Locate/retrieve data</a:t>
            </a:r>
          </a:p>
          <a:p>
            <a:r>
              <a:rPr lang="en-US" dirty="0" smtClean="0"/>
              <a:t>Cassandra Solutions:</a:t>
            </a:r>
          </a:p>
          <a:p>
            <a:pPr lvl="1"/>
            <a:r>
              <a:rPr lang="en-US" dirty="0" smtClean="0"/>
              <a:t>Consistent hashing</a:t>
            </a:r>
          </a:p>
          <a:p>
            <a:pPr lvl="1"/>
            <a:r>
              <a:rPr lang="en-US" dirty="0" smtClean="0"/>
              <a:t>Gossip to propagate data locations</a:t>
            </a:r>
          </a:p>
        </p:txBody>
      </p:sp>
    </p:spTree>
    <p:extLst>
      <p:ext uri="{BB962C8B-B14F-4D97-AF65-F5344CB8AC3E}">
        <p14:creationId xmlns:p14="http://schemas.microsoft.com/office/powerpoint/2010/main" val="292032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Partitioning Data: Consistent Hashing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2412" b="2412"/>
          <a:stretch>
            <a:fillRect/>
          </a:stretch>
        </p:blipFill>
        <p:spPr>
          <a:xfrm>
            <a:off x="612648" y="1600200"/>
            <a:ext cx="8153400" cy="4495800"/>
          </a:xfrm>
        </p:spPr>
      </p:pic>
      <p:sp>
        <p:nvSpPr>
          <p:cNvPr id="5" name="TextBox 4"/>
          <p:cNvSpPr txBox="1"/>
          <p:nvPr/>
        </p:nvSpPr>
        <p:spPr>
          <a:xfrm>
            <a:off x="2271699" y="6331797"/>
            <a:ext cx="649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www.datastax.com</a:t>
            </a:r>
            <a:r>
              <a:rPr lang="en-US" dirty="0"/>
              <a:t>/</a:t>
            </a:r>
            <a:r>
              <a:rPr lang="en-US" dirty="0" err="1"/>
              <a:t>dev</a:t>
            </a:r>
            <a:r>
              <a:rPr lang="en-US" dirty="0"/>
              <a:t>/blog/virtual-nodes-in-cassandra-1-2</a:t>
            </a:r>
          </a:p>
        </p:txBody>
      </p:sp>
    </p:spTree>
    <p:extLst>
      <p:ext uri="{BB962C8B-B14F-4D97-AF65-F5344CB8AC3E}">
        <p14:creationId xmlns:p14="http://schemas.microsoft.com/office/powerpoint/2010/main" val="41452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Data: Gossip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nodes start with the addresses of a small set of “seed” nodes, which they contact to get information about the cluster</a:t>
            </a:r>
          </a:p>
          <a:p>
            <a:r>
              <a:rPr lang="en-US" dirty="0" smtClean="0"/>
              <a:t>Once per second, exchange state with up to 3 other nodes</a:t>
            </a:r>
          </a:p>
          <a:p>
            <a:r>
              <a:rPr lang="en-US" dirty="0" smtClean="0"/>
              <a:t>Information about which ranges belong to which nodes is propagated by eventual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0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Big Data: </a:t>
            </a:r>
            <a:br>
              <a:rPr lang="en-US" dirty="0" smtClean="0"/>
            </a:br>
            <a:r>
              <a:rPr lang="en-US" dirty="0" smtClean="0"/>
              <a:t>Simple Key-value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update only affects one key-value pair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Get the update to all replicas</a:t>
            </a:r>
          </a:p>
          <a:p>
            <a:pPr lvl="1"/>
            <a:r>
              <a:rPr lang="en-US" dirty="0" smtClean="0"/>
              <a:t>Potentially enforce guarantees on the visibility of the update</a:t>
            </a:r>
          </a:p>
          <a:p>
            <a:r>
              <a:rPr lang="en-US" dirty="0" smtClean="0"/>
              <a:t>Cassandra Solutions:</a:t>
            </a:r>
          </a:p>
          <a:p>
            <a:pPr lvl="1"/>
            <a:r>
              <a:rPr lang="en-US" dirty="0" smtClean="0"/>
              <a:t>Hinted handoff, read repair, anti-entropy sessions</a:t>
            </a:r>
          </a:p>
          <a:p>
            <a:pPr lvl="1"/>
            <a:r>
              <a:rPr lang="en-US" dirty="0" smtClean="0"/>
              <a:t>“Tunable consistency”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5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Big Data:</a:t>
            </a:r>
            <a:br>
              <a:rPr lang="en-US" dirty="0" smtClean="0"/>
            </a:br>
            <a:r>
              <a:rPr lang="en-US" dirty="0" smtClean="0"/>
              <a:t>Compound Updates and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Updates can affect multiple key-value pairs</a:t>
            </a:r>
          </a:p>
          <a:p>
            <a:r>
              <a:rPr lang="en-US" dirty="0" smtClean="0"/>
              <a:t>Updates may be conditional</a:t>
            </a:r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Coordinate across replicas for different key-value pairs</a:t>
            </a:r>
          </a:p>
          <a:p>
            <a:r>
              <a:rPr lang="en-US" dirty="0" smtClean="0"/>
              <a:t>Cassandra Solutions:</a:t>
            </a:r>
          </a:p>
          <a:p>
            <a:pPr lvl="1"/>
            <a:r>
              <a:rPr lang="en-US" dirty="0" smtClean="0"/>
              <a:t>Adding support for atomic batches – not quite there yet</a:t>
            </a:r>
          </a:p>
          <a:p>
            <a:r>
              <a:rPr lang="en-US" dirty="0" smtClean="0"/>
              <a:t>What else can we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985</TotalTime>
  <Words>1562</Words>
  <Application>Microsoft Macintosh PowerPoint</Application>
  <PresentationFormat>On-screen Show (4:3)</PresentationFormat>
  <Paragraphs>276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Median</vt:lpstr>
      <vt:lpstr>Big Data and Consistency</vt:lpstr>
      <vt:lpstr>Outline</vt:lpstr>
      <vt:lpstr>Big Data: Numbers</vt:lpstr>
      <vt:lpstr>Using Big Data – Different Use Cases</vt:lpstr>
      <vt:lpstr>Accessing Big Data: Write Once/Read Many</vt:lpstr>
      <vt:lpstr>Partitioning Data: Consistent Hashing</vt:lpstr>
      <vt:lpstr>Locating Data: Gossip</vt:lpstr>
      <vt:lpstr>Accessing Big Data:  Simple Key-value Updates</vt:lpstr>
      <vt:lpstr>Accessing Big Data: Compound Updates and Transactions</vt:lpstr>
      <vt:lpstr>Replication Protocols</vt:lpstr>
      <vt:lpstr>Two-phase Commit: Example 1</vt:lpstr>
      <vt:lpstr>Two-phase Commit: Example 1</vt:lpstr>
      <vt:lpstr>Two-phase Commit: Example 1</vt:lpstr>
      <vt:lpstr>Two-phase Commit: Example 2</vt:lpstr>
      <vt:lpstr>Two-phase Commit: Example 2</vt:lpstr>
      <vt:lpstr>Two-phase Commit: Example 2</vt:lpstr>
      <vt:lpstr>Two-phase Commit: Properties</vt:lpstr>
      <vt:lpstr>Paxos: Normal Case</vt:lpstr>
      <vt:lpstr>Paxos: Normal Case</vt:lpstr>
      <vt:lpstr>Paxos: Normal Case</vt:lpstr>
      <vt:lpstr>Paxos: Properties</vt:lpstr>
      <vt:lpstr>Ring Paxos: Normal Case</vt:lpstr>
      <vt:lpstr>Ring Paxos: Normal Case</vt:lpstr>
      <vt:lpstr>Ring Paxos: Normal Case</vt:lpstr>
      <vt:lpstr>Ring Paxos: Normal Case</vt:lpstr>
      <vt:lpstr>Ring Paxos: Properties</vt:lpstr>
      <vt:lpstr>Congruity: Normal Case</vt:lpstr>
      <vt:lpstr>Congruity: Properties</vt:lpstr>
      <vt:lpstr>Revisiting Big Data</vt:lpstr>
      <vt:lpstr>Replication Engines</vt:lpstr>
      <vt:lpstr>Improving Throughput for Group-Communication-based Replication</vt:lpstr>
      <vt:lpstr>Throughput Comparison</vt:lpstr>
      <vt:lpstr>Throughput Comparison</vt:lpstr>
      <vt:lpstr>Throughput Comparison</vt:lpstr>
      <vt:lpstr>Throughput Comparison</vt:lpstr>
      <vt:lpstr>Solving the Big Data Problems</vt:lpstr>
      <vt:lpstr>Solving the Big Data Problems</vt:lpstr>
      <vt:lpstr>Toward Solving the Big Data Problems</vt:lpstr>
      <vt:lpstr>Big Data: 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COnsistency</dc:title>
  <dc:creator>Amy Babay</dc:creator>
  <cp:lastModifiedBy>Daniel Obenshain</cp:lastModifiedBy>
  <cp:revision>63</cp:revision>
  <dcterms:created xsi:type="dcterms:W3CDTF">2013-04-30T22:03:54Z</dcterms:created>
  <dcterms:modified xsi:type="dcterms:W3CDTF">2013-05-07T01:59:18Z</dcterms:modified>
</cp:coreProperties>
</file>