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9" r:id="rId11"/>
    <p:sldId id="264" r:id="rId12"/>
    <p:sldId id="265" r:id="rId13"/>
    <p:sldId id="266" r:id="rId14"/>
    <p:sldId id="272" r:id="rId15"/>
    <p:sldId id="267" r:id="rId16"/>
    <p:sldId id="268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-6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42BA-FE8A-FC4D-A354-6B1272220ACF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6E495-82BF-5947-B91E-9448DB68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multipath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E495-82BF-5947-B91E-9448DB6862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Funnel clipart</a:t>
            </a:r>
            <a:r>
              <a:rPr lang="en-US" baseline="0" dirty="0" smtClean="0"/>
              <a:t> courtesy of http://dir.coolclips.com/Household/Kitchens/Cooking_Utensils/Funnels/funnel_vc012458.html</a:t>
            </a:r>
          </a:p>
          <a:p>
            <a:r>
              <a:rPr lang="en-US" baseline="0" dirty="0" smtClean="0"/>
              <a:t>Laptop clipart courtesy of </a:t>
            </a:r>
            <a:r>
              <a:rPr lang="en-US" baseline="0" dirty="0" err="1" smtClean="0"/>
              <a:t>http://www.wpclipart.com/computer/laptop/laptop_line_art.png.html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E495-82BF-5947-B91E-9448DB68620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B033-ED3A-4E44-9BB6-181E92415307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68860F-20F8-614B-806D-219D124C6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K-Path Overlay Routing for Resilient Clouds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Bennett Ellis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to Vertex Disjoint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759200" y="2692400"/>
            <a:ext cx="1625600" cy="1473200"/>
          </a:xfrm>
          <a:prstGeom prst="donut">
            <a:avLst>
              <a:gd name="adj" fmla="val 4598"/>
            </a:avLst>
          </a:prstGeom>
          <a:solidFill>
            <a:schemeClr val="tx1"/>
          </a:soli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2269068" y="3428999"/>
            <a:ext cx="1490133" cy="1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5384800" y="3429001"/>
            <a:ext cx="1490133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69069" y="2925233"/>
            <a:ext cx="1490131" cy="50376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rot="10800000" flipV="1">
            <a:off x="2269070" y="3429000"/>
            <a:ext cx="1490131" cy="41486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6"/>
          </p:cNvCxnSpPr>
          <p:nvPr/>
        </p:nvCxnSpPr>
        <p:spPr>
          <a:xfrm rot="10800000" flipV="1">
            <a:off x="5384801" y="2925232"/>
            <a:ext cx="1490133" cy="503767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800" y="3429000"/>
            <a:ext cx="1490133" cy="414867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78932" y="2692402"/>
            <a:ext cx="7586127" cy="1473200"/>
            <a:chOff x="778938" y="4656664"/>
            <a:chExt cx="7586127" cy="1473200"/>
          </a:xfrm>
        </p:grpSpPr>
        <p:sp>
          <p:nvSpPr>
            <p:cNvPr id="28" name="Donut 27"/>
            <p:cNvSpPr/>
            <p:nvPr/>
          </p:nvSpPr>
          <p:spPr>
            <a:xfrm>
              <a:off x="2269069" y="4656664"/>
              <a:ext cx="1625600" cy="1473200"/>
            </a:xfrm>
            <a:prstGeom prst="donut">
              <a:avLst>
                <a:gd name="adj" fmla="val 4598"/>
              </a:avLst>
            </a:prstGeom>
            <a:solidFill>
              <a:schemeClr val="tx1"/>
            </a:solidFill>
            <a:ln w="381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9" name="Donut 28"/>
            <p:cNvSpPr/>
            <p:nvPr/>
          </p:nvSpPr>
          <p:spPr>
            <a:xfrm>
              <a:off x="5249333" y="4656664"/>
              <a:ext cx="1625600" cy="1473200"/>
            </a:xfrm>
            <a:prstGeom prst="donut">
              <a:avLst>
                <a:gd name="adj" fmla="val 4598"/>
              </a:avLst>
            </a:prstGeom>
            <a:solidFill>
              <a:schemeClr val="tx1"/>
            </a:solidFill>
            <a:ln w="381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778938" y="4809064"/>
              <a:ext cx="1490131" cy="533398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778938" y="5342463"/>
              <a:ext cx="1490129" cy="533404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8" idx="6"/>
              <a:endCxn id="29" idx="2"/>
            </p:cNvCxnSpPr>
            <p:nvPr/>
          </p:nvCxnSpPr>
          <p:spPr>
            <a:xfrm>
              <a:off x="3894669" y="5393264"/>
              <a:ext cx="135466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9" idx="6"/>
            </p:cNvCxnSpPr>
            <p:nvPr/>
          </p:nvCxnSpPr>
          <p:spPr>
            <a:xfrm>
              <a:off x="6874933" y="5393264"/>
              <a:ext cx="1490132" cy="482603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74933" y="4861448"/>
              <a:ext cx="1490129" cy="533404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Decided to do it as a model of an overlay network written in C.</a:t>
            </a:r>
          </a:p>
          <a:p>
            <a:r>
              <a:rPr lang="en-US" dirty="0" smtClean="0"/>
              <a:t>Entire network known to each server in model</a:t>
            </a:r>
          </a:p>
          <a:p>
            <a:pPr lvl="1"/>
            <a:r>
              <a:rPr lang="en-US" dirty="0" smtClean="0"/>
              <a:t>N servers, each numbered 1-N</a:t>
            </a:r>
          </a:p>
          <a:p>
            <a:pPr lvl="1"/>
            <a:r>
              <a:rPr lang="en-US" dirty="0" smtClean="0"/>
              <a:t>Bidirectional links (max one per pair of servers)</a:t>
            </a:r>
          </a:p>
          <a:p>
            <a:r>
              <a:rPr lang="en-US" dirty="0" smtClean="0"/>
              <a:t>UDP Communication</a:t>
            </a:r>
          </a:p>
          <a:p>
            <a:r>
              <a:rPr lang="en-US" dirty="0" smtClean="0"/>
              <a:t>Clients on same machines as Servers</a:t>
            </a:r>
          </a:p>
          <a:p>
            <a:r>
              <a:rPr lang="en-US" dirty="0" smtClean="0"/>
              <a:t>Source Based Routing</a:t>
            </a:r>
          </a:p>
          <a:p>
            <a:r>
              <a:rPr lang="en-US" dirty="0" smtClean="0"/>
              <a:t>Small buffer at exit node of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Routing info stamped into packet header for packets between servers</a:t>
            </a:r>
          </a:p>
          <a:p>
            <a:r>
              <a:rPr lang="en-US" dirty="0" smtClean="0"/>
              <a:t>1 bit per link in the network</a:t>
            </a:r>
          </a:p>
          <a:p>
            <a:r>
              <a:rPr lang="en-US" dirty="0" smtClean="0"/>
              <a:t>Each server calculates same global ordering of each edge =&gt; same unique 1 bit mask calculated for each edge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Potentially receiving multiple copies of each message, out of order.</a:t>
            </a:r>
          </a:p>
          <a:p>
            <a:r>
              <a:rPr lang="en-US" dirty="0" smtClean="0"/>
              <a:t>Add sequence number to each packet based on source server. End server buffers packets based on source server.</a:t>
            </a:r>
          </a:p>
          <a:p>
            <a:pPr lvl="1"/>
            <a:r>
              <a:rPr lang="en-US" dirty="0" smtClean="0"/>
              <a:t>Upon receiving each message</a:t>
            </a:r>
            <a:br>
              <a:rPr lang="en-US" dirty="0" smtClean="0"/>
            </a:br>
            <a:r>
              <a:rPr lang="en-US" dirty="0" smtClean="0"/>
              <a:t>If in order: deliver and then deliver contiguous buffered messages</a:t>
            </a:r>
          </a:p>
          <a:p>
            <a:pPr lvl="1"/>
            <a:r>
              <a:rPr lang="en-US" dirty="0" smtClean="0"/>
              <a:t>If out of order: buffer</a:t>
            </a:r>
          </a:p>
          <a:p>
            <a:r>
              <a:rPr lang="en-US" dirty="0" smtClean="0"/>
              <a:t>Flush buffer every 10 ms (or if it reaches max # of packets it will buffer from one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naiive</a:t>
            </a:r>
            <a:r>
              <a:rPr lang="en-US" dirty="0" smtClean="0"/>
              <a:t> routing algorithm as well as a chat client. Used Simple network</a:t>
            </a:r>
          </a:p>
          <a:p>
            <a:r>
              <a:rPr lang="en-US" dirty="0" smtClean="0"/>
              <a:t>Implemented Min-Cost/Max-Flow algorithm and tested chat client</a:t>
            </a:r>
          </a:p>
          <a:p>
            <a:r>
              <a:rPr lang="en-US" dirty="0" smtClean="0"/>
              <a:t>Implemented funnels to stream larger quantities of data over the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Wrote a funnel client</a:t>
            </a:r>
          </a:p>
          <a:p>
            <a:pPr lvl="1"/>
            <a:r>
              <a:rPr lang="en-US" dirty="0" smtClean="0"/>
              <a:t>On entry node in overlay: listens for outside packets on a port, encapsulates it in in appropriate header, passes to server along with request to deliver to a particular exit node using a particular number of paths</a:t>
            </a:r>
          </a:p>
          <a:p>
            <a:pPr lvl="1"/>
            <a:r>
              <a:rPr lang="en-US" dirty="0" smtClean="0"/>
              <a:t>On exit node: listens for output from exit node server, strips headers, sends packets to an IP address set up in advance.</a:t>
            </a:r>
          </a:p>
          <a:p>
            <a:r>
              <a:rPr lang="en-US" dirty="0" smtClean="0"/>
              <a:t>Added Statistics</a:t>
            </a:r>
          </a:p>
          <a:p>
            <a:pPr lvl="1"/>
            <a:r>
              <a:rPr lang="en-US" dirty="0" smtClean="0"/>
              <a:t>Entry node: picks out paths chosen every 1000 packets</a:t>
            </a:r>
          </a:p>
          <a:p>
            <a:pPr lvl="1"/>
            <a:r>
              <a:rPr lang="en-US" dirty="0" smtClean="0"/>
              <a:t>Destination node: prints path packet actually took every 100 packets and time spent in overlay in microseconds</a:t>
            </a:r>
          </a:p>
          <a:p>
            <a:r>
              <a:rPr lang="en-US" dirty="0" smtClean="0"/>
              <a:t>Dr. Amir kindly let me test this on his cloud with a video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Graph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12648" y="1550297"/>
            <a:ext cx="7325330" cy="5358502"/>
            <a:chOff x="471526" y="1499499"/>
            <a:chExt cx="7325330" cy="53585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87" y="1499499"/>
              <a:ext cx="6935769" cy="53585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326184" y="1814364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9287" y="2773433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2</a:t>
              </a:r>
              <a:endParaRPr lang="en-US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6362" y="3757567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9080" y="4061215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4</a:t>
              </a:r>
              <a:endParaRPr lang="en-US" sz="2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7607" y="3471559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1160" y="5772430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6647" y="6150394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7</a:t>
              </a:r>
              <a:endParaRPr lang="en-US" sz="2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11537" y="6005514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8</a:t>
              </a:r>
              <a:endParaRPr lang="en-US" sz="2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4833" y="2890551"/>
              <a:ext cx="532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9</a:t>
              </a:r>
              <a:endParaRPr lang="en-US" sz="2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020854">
              <a:off x="3345241" y="2029807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1701</a:t>
              </a:r>
              <a:endParaRPr lang="en-US" sz="22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497190">
              <a:off x="3373268" y="2929934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1700</a:t>
              </a:r>
              <a:endParaRPr lang="en-US" sz="2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526" y="4188454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100</a:t>
              </a:r>
              <a:endParaRPr lang="en-US" sz="22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580387">
              <a:off x="3373268" y="3706696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100</a:t>
              </a:r>
              <a:endParaRPr lang="en-US" sz="22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3542624">
              <a:off x="2908268" y="4600018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130</a:t>
              </a:r>
              <a:endParaRPr lang="en-US" sz="22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982016">
              <a:off x="2024522" y="4259018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301</a:t>
              </a:r>
              <a:endParaRPr lang="en-US" sz="22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7124703">
              <a:off x="3752970" y="5268306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300</a:t>
              </a:r>
              <a:endParaRPr lang="en-US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348950">
              <a:off x="4413817" y="5649087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321</a:t>
              </a:r>
              <a:endParaRPr lang="en-US" sz="22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85449">
              <a:off x="5602666" y="5715735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220</a:t>
              </a:r>
              <a:endParaRPr lang="en-US" sz="22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2186537">
              <a:off x="5754761" y="4972018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150</a:t>
              </a:r>
              <a:endParaRPr lang="en-US" sz="22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0050359">
              <a:off x="6347635" y="3404603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200</a:t>
              </a:r>
              <a:endParaRPr lang="en-US" sz="22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3128110">
              <a:off x="6572070" y="2256840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200</a:t>
              </a:r>
              <a:endParaRPr lang="en-US" sz="22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4396723">
              <a:off x="6376174" y="4589755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  <a:r>
                <a:rPr lang="en-US" sz="2200" dirty="0" smtClean="0"/>
                <a:t>00</a:t>
              </a:r>
              <a:endParaRPr lang="en-US" sz="22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802979">
              <a:off x="5756585" y="2767044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  <a:r>
                <a:rPr lang="en-US" sz="2200" dirty="0" smtClean="0"/>
                <a:t>00</a:t>
              </a:r>
              <a:endParaRPr lang="en-US" sz="22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422677">
              <a:off x="4871894" y="3722191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  <a:r>
                <a:rPr lang="en-US" sz="2200" dirty="0" smtClean="0"/>
                <a:t>00</a:t>
              </a:r>
              <a:endParaRPr lang="en-US" sz="2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1407082">
              <a:off x="5133347" y="6427113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  <a:r>
                <a:rPr lang="en-US" sz="2200" dirty="0" smtClean="0"/>
                <a:t>00</a:t>
              </a:r>
              <a:endParaRPr lang="en-US" sz="22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688297">
              <a:off x="2164101" y="6229682"/>
              <a:ext cx="1226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  <a:r>
                <a:rPr lang="en-US" sz="2200" dirty="0" smtClean="0"/>
                <a:t>00</a:t>
              </a:r>
              <a:endParaRPr lang="en-US" sz="2200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33059">
            <a:off x="743980" y="2302100"/>
            <a:ext cx="455628" cy="5601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49520">
            <a:off x="7624870" y="3449418"/>
            <a:ext cx="455628" cy="560198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endCxn id="34" idx="0"/>
          </p:cNvCxnSpPr>
          <p:nvPr/>
        </p:nvCxnSpPr>
        <p:spPr>
          <a:xfrm>
            <a:off x="287867" y="1865162"/>
            <a:ext cx="525483" cy="48605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0"/>
          </p:cNvCxnSpPr>
          <p:nvPr/>
        </p:nvCxnSpPr>
        <p:spPr>
          <a:xfrm rot="16200000" flipH="1">
            <a:off x="7807635" y="4158651"/>
            <a:ext cx="572892" cy="19560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604300" y="4484197"/>
            <a:ext cx="1539700" cy="1984666"/>
            <a:chOff x="7604300" y="4484197"/>
            <a:chExt cx="1539700" cy="19846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4300" y="4484197"/>
              <a:ext cx="1539700" cy="1615334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7996279" y="6099531"/>
              <a:ext cx="73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Dano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Practicality: Positives and Negatives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2648" y="1794934"/>
          <a:ext cx="8153400" cy="41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95502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55964">
                <a:tc>
                  <a:txBody>
                    <a:bodyPr/>
                    <a:lstStyle/>
                    <a:p>
                      <a:r>
                        <a:rPr lang="en-US" dirty="0" smtClean="0"/>
                        <a:t>Pay</a:t>
                      </a:r>
                      <a:r>
                        <a:rPr lang="en-US" baseline="0" dirty="0" smtClean="0"/>
                        <a:t> K times per 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Occasionally</a:t>
                      </a:r>
                      <a:r>
                        <a:rPr lang="en-US" baseline="0" dirty="0" smtClean="0"/>
                        <a:t> willing to do so for increased reliability</a:t>
                      </a:r>
                      <a:endParaRPr lang="en-US" dirty="0"/>
                    </a:p>
                  </a:txBody>
                  <a:tcPr/>
                </a:tc>
              </a:tr>
              <a:tr h="784753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knowledge of entire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situation in Overlays</a:t>
                      </a:r>
                      <a:endParaRPr lang="en-US" dirty="0"/>
                    </a:p>
                  </a:txBody>
                  <a:tcPr/>
                </a:tc>
              </a:tr>
              <a:tr h="784753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only recognizes clients on the same machine as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because model doesn’t have info to find appropriate exit node based on outside destination IP. Fix by porting to a real overlay.</a:t>
                      </a:r>
                      <a:endParaRPr lang="en-US" dirty="0"/>
                    </a:p>
                  </a:txBody>
                  <a:tcPr/>
                </a:tc>
              </a:tr>
              <a:tr h="784753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doesn’t do any packet replaying between servers.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Again,</a:t>
                      </a:r>
                      <a:r>
                        <a:rPr lang="en-US" baseline="0" dirty="0" smtClean="0"/>
                        <a:t> only a limitation of the model. Port to a real overlay.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Interested in ways to create additional resiliency to network faults and partitions in overlay networks</a:t>
            </a:r>
          </a:p>
          <a:p>
            <a:r>
              <a:rPr lang="en-US" dirty="0" smtClean="0">
                <a:cs typeface="Calibri"/>
              </a:rPr>
              <a:t>How?</a:t>
            </a:r>
          </a:p>
          <a:p>
            <a:r>
              <a:rPr lang="en-US" dirty="0" smtClean="0">
                <a:cs typeface="Calibri"/>
              </a:rPr>
              <a:t>Multipath routing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K-Path Routing</a:t>
            </a:r>
          </a:p>
          <a:p>
            <a:r>
              <a:rPr lang="en-US" dirty="0" smtClean="0"/>
              <a:t>My Implementation</a:t>
            </a:r>
          </a:p>
          <a:p>
            <a:r>
              <a:rPr lang="en-US" dirty="0" smtClean="0"/>
              <a:t>Testing My Implementation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Practicality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K-Path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Looking for a set of </a:t>
            </a:r>
            <a:r>
              <a:rPr lang="en-US" dirty="0" err="1" smtClean="0"/>
              <a:t>k</a:t>
            </a:r>
            <a:r>
              <a:rPr lang="en-US" dirty="0" smtClean="0"/>
              <a:t> edge or vertex disjoint paths in a graph such that the sum of the lengths of each path is the minimum of the corresponding sums of all possible sets of </a:t>
            </a:r>
            <a:r>
              <a:rPr lang="en-US" dirty="0" err="1" smtClean="0"/>
              <a:t>k</a:t>
            </a:r>
            <a:r>
              <a:rPr lang="en-US" dirty="0" smtClean="0"/>
              <a:t> edge or vertex disjoint paths for that graph. </a:t>
            </a:r>
          </a:p>
          <a:p>
            <a:r>
              <a:rPr lang="en-US" dirty="0" smtClean="0"/>
              <a:t>Possible Algorithms: </a:t>
            </a:r>
            <a:r>
              <a:rPr lang="en-US" dirty="0" err="1" smtClean="0"/>
              <a:t>Suurballe’s</a:t>
            </a:r>
            <a:r>
              <a:rPr lang="en-US" dirty="0" smtClean="0"/>
              <a:t>, Algorithms from </a:t>
            </a:r>
            <a:r>
              <a:rPr lang="en-US" i="1" dirty="0" smtClean="0"/>
              <a:t>Survivable Networks</a:t>
            </a:r>
            <a:r>
              <a:rPr lang="en-US" dirty="0" smtClean="0"/>
              <a:t> by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Bhandari</a:t>
            </a:r>
            <a:r>
              <a:rPr lang="en-US" dirty="0" smtClean="0"/>
              <a:t>, Min-cost/Max-flow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Suurballe’s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Dijkstra’s</a:t>
            </a:r>
            <a:r>
              <a:rPr lang="en-US" dirty="0" smtClean="0"/>
              <a:t> to get shortest path tree.</a:t>
            </a:r>
          </a:p>
          <a:p>
            <a:r>
              <a:rPr lang="en-US" dirty="0" smtClean="0"/>
              <a:t>Use cost of each edge in tree to modify weights of every edge in the graph to get a transformed graph</a:t>
            </a:r>
          </a:p>
          <a:p>
            <a:r>
              <a:rPr lang="en-US" dirty="0" smtClean="0"/>
              <a:t>Rerun </a:t>
            </a:r>
            <a:r>
              <a:rPr lang="en-US" dirty="0" err="1" smtClean="0"/>
              <a:t>Dijkstra’s</a:t>
            </a:r>
            <a:r>
              <a:rPr lang="en-US" dirty="0" smtClean="0"/>
              <a:t> to get shortest path to destination.</a:t>
            </a:r>
          </a:p>
          <a:p>
            <a:r>
              <a:rPr lang="en-US" dirty="0" smtClean="0"/>
              <a:t>Repeat 2-3 as necessary (1 repetition per desired extra path)</a:t>
            </a:r>
          </a:p>
          <a:p>
            <a:r>
              <a:rPr lang="en-US" dirty="0" smtClean="0"/>
              <a:t>Remove overlapping edges in paths to destination from different iterations of </a:t>
            </a:r>
            <a:r>
              <a:rPr lang="en-US" dirty="0" err="1" smtClean="0"/>
              <a:t>Dijkstra’s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from </a:t>
            </a:r>
            <a:r>
              <a:rPr lang="en-US" i="1" dirty="0" smtClean="0"/>
              <a:t>Survivable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Dijkstra’s</a:t>
            </a:r>
            <a:r>
              <a:rPr lang="en-US" dirty="0" smtClean="0"/>
              <a:t> to get shortest path</a:t>
            </a:r>
          </a:p>
          <a:p>
            <a:r>
              <a:rPr lang="en-US" dirty="0" smtClean="0"/>
              <a:t>Replace each edge in path with a negative edge in the opposite direction</a:t>
            </a:r>
          </a:p>
          <a:p>
            <a:r>
              <a:rPr lang="en-US" dirty="0" smtClean="0"/>
              <a:t>Rerun modified version of </a:t>
            </a:r>
            <a:r>
              <a:rPr lang="en-US" dirty="0" err="1" smtClean="0"/>
              <a:t>Dijkstra’s</a:t>
            </a:r>
            <a:endParaRPr lang="en-US" dirty="0" smtClean="0"/>
          </a:p>
          <a:p>
            <a:r>
              <a:rPr lang="en-US" dirty="0" smtClean="0"/>
              <a:t>Repeat steps 2-3 as many times needed (1 repetition per desired extra path)</a:t>
            </a:r>
          </a:p>
          <a:p>
            <a:r>
              <a:rPr lang="en-US" dirty="0" smtClean="0"/>
              <a:t>Remove overlapping edges from paths generated by each </a:t>
            </a:r>
            <a:r>
              <a:rPr lang="en-US" dirty="0" err="1" smtClean="0"/>
              <a:t>Dijkstra’s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Cost/Max-Flow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Recast problem as a flow network. Each edge has a capacity of 1 unit of flow and a cost has a cost per unit of flow for using that edge.</a:t>
            </a:r>
          </a:p>
          <a:p>
            <a:r>
              <a:rPr lang="en-US" dirty="0" smtClean="0"/>
              <a:t>Variation of Edmonds and Karp</a:t>
            </a:r>
          </a:p>
          <a:p>
            <a:pPr lvl="1"/>
            <a:r>
              <a:rPr lang="en-US" dirty="0" smtClean="0"/>
              <a:t>Only increment flow by 1 in each iteration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Dijkstra’s</a:t>
            </a:r>
            <a:r>
              <a:rPr lang="en-US" dirty="0" smtClean="0"/>
              <a:t> to find shortest augmenting path based on cost rather than finding shortest augmenting path based on number of hops</a:t>
            </a:r>
          </a:p>
          <a:p>
            <a:pPr lvl="1"/>
            <a:r>
              <a:rPr lang="en-US" dirty="0" smtClean="0"/>
              <a:t>At the end: look at edges with positive flow</a:t>
            </a:r>
          </a:p>
          <a:p>
            <a:r>
              <a:rPr lang="en-US" dirty="0" smtClean="0"/>
              <a:t>K iterations will find a minimum cost path for sending K units of flow, which is equivalent.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runs K iterations of </a:t>
            </a:r>
            <a:r>
              <a:rPr lang="en-US" dirty="0" err="1" smtClean="0"/>
              <a:t>Dijkstra’s</a:t>
            </a:r>
            <a:endParaRPr lang="en-US" dirty="0" smtClean="0"/>
          </a:p>
          <a:p>
            <a:r>
              <a:rPr lang="en-US" dirty="0" err="1" smtClean="0"/>
              <a:t>Surballe’s</a:t>
            </a:r>
            <a:r>
              <a:rPr lang="en-US" dirty="0" smtClean="0"/>
              <a:t> requires a modification of each edge in the graph after every iteration</a:t>
            </a:r>
          </a:p>
          <a:p>
            <a:r>
              <a:rPr lang="en-US" i="1" dirty="0" smtClean="0"/>
              <a:t>Survivable Networks</a:t>
            </a:r>
            <a:r>
              <a:rPr lang="en-US" dirty="0" smtClean="0"/>
              <a:t> requires the reversal and negation of edges of each iteration’s path</a:t>
            </a:r>
            <a:endParaRPr lang="en-US" i="1" dirty="0" smtClean="0"/>
          </a:p>
          <a:p>
            <a:r>
              <a:rPr lang="en-US" dirty="0" smtClean="0"/>
              <a:t>Min-Cost/Max-Flow requires modification of flow of the path found in every iteration</a:t>
            </a:r>
          </a:p>
          <a:p>
            <a:r>
              <a:rPr lang="en-US" dirty="0" smtClean="0"/>
              <a:t>Decided to go with Min-Cost/Max-Flow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Min-Cost/Max Flow Illustration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1727200" y="1955800"/>
            <a:ext cx="1625600" cy="1473200"/>
          </a:xfrm>
          <a:prstGeom prst="donut">
            <a:avLst>
              <a:gd name="adj" fmla="val 4598"/>
            </a:avLst>
          </a:prstGeom>
          <a:solidFill>
            <a:schemeClr val="tx1"/>
          </a:soli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Donut 4"/>
          <p:cNvSpPr/>
          <p:nvPr/>
        </p:nvSpPr>
        <p:spPr>
          <a:xfrm>
            <a:off x="5757334" y="1955800"/>
            <a:ext cx="1625600" cy="1473200"/>
          </a:xfrm>
          <a:prstGeom prst="donut">
            <a:avLst>
              <a:gd name="adj" fmla="val 4598"/>
            </a:avLst>
          </a:prstGeom>
          <a:solidFill>
            <a:schemeClr val="tx1"/>
          </a:soli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Donut 5"/>
          <p:cNvSpPr/>
          <p:nvPr/>
        </p:nvSpPr>
        <p:spPr>
          <a:xfrm>
            <a:off x="1727200" y="4927600"/>
            <a:ext cx="1625600" cy="1473200"/>
          </a:xfrm>
          <a:prstGeom prst="donut">
            <a:avLst>
              <a:gd name="adj" fmla="val 4598"/>
            </a:avLst>
          </a:prstGeom>
          <a:solidFill>
            <a:schemeClr val="tx1"/>
          </a:soli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757334" y="4927600"/>
            <a:ext cx="1625600" cy="1473200"/>
          </a:xfrm>
          <a:prstGeom prst="donut">
            <a:avLst>
              <a:gd name="adj" fmla="val 4598"/>
            </a:avLst>
          </a:prstGeom>
          <a:solidFill>
            <a:schemeClr val="tx1"/>
          </a:soli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rot="5400000">
            <a:off x="1790700" y="4178300"/>
            <a:ext cx="14986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352800" y="5664200"/>
            <a:ext cx="2404534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4"/>
          </p:cNvCxnSpPr>
          <p:nvPr/>
        </p:nvCxnSpPr>
        <p:spPr>
          <a:xfrm rot="5400000" flipH="1" flipV="1">
            <a:off x="5820834" y="4178300"/>
            <a:ext cx="14986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6"/>
          </p:cNvCxnSpPr>
          <p:nvPr/>
        </p:nvCxnSpPr>
        <p:spPr>
          <a:xfrm rot="10800000">
            <a:off x="3352800" y="2692400"/>
            <a:ext cx="2404534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7" idx="1"/>
          </p:cNvCxnSpPr>
          <p:nvPr/>
        </p:nvCxnSpPr>
        <p:spPr>
          <a:xfrm rot="16200000" flipH="1">
            <a:off x="3590022" y="2737969"/>
            <a:ext cx="1930090" cy="28806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24457">
            <a:off x="4064005" y="3547765"/>
            <a:ext cx="1015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2109213"/>
            <a:ext cx="1015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4000" y="5644704"/>
            <a:ext cx="1015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9203" y="3920669"/>
            <a:ext cx="1015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1865" y="3920669"/>
            <a:ext cx="1015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52800" y="5384800"/>
            <a:ext cx="2404534" cy="1588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030071" y="3399518"/>
            <a:ext cx="2642598" cy="1828493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420532" y="2895601"/>
            <a:ext cx="2319869" cy="1693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078961" y="4178697"/>
            <a:ext cx="1497806" cy="158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14736" y="3430588"/>
            <a:ext cx="2659525" cy="187113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550697" y="4179094"/>
            <a:ext cx="1497012" cy="158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0">
          <a:solidFill>
            <a:schemeClr val="accent1">
              <a:lumMod val="75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1349</TotalTime>
  <Words>911</Words>
  <Application>Microsoft Macintosh PowerPoint</Application>
  <PresentationFormat>On-screen Show (4:3)</PresentationFormat>
  <Paragraphs>127</Paragraphs>
  <Slides>18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K-Path Overlay Routing for Resilient Clouds</vt:lpstr>
      <vt:lpstr>Overview</vt:lpstr>
      <vt:lpstr>Agenda</vt:lpstr>
      <vt:lpstr>K-Path Routing</vt:lpstr>
      <vt:lpstr>Suurballe’s Algorithm</vt:lpstr>
      <vt:lpstr>Algorithms from Survivable Networks</vt:lpstr>
      <vt:lpstr>Min Cost/Max-Flow</vt:lpstr>
      <vt:lpstr>Algorithm Comparison</vt:lpstr>
      <vt:lpstr>Min-Cost/Max Flow Illustration</vt:lpstr>
      <vt:lpstr>Edge to Vertex Disjoint</vt:lpstr>
      <vt:lpstr>My Implementation</vt:lpstr>
      <vt:lpstr>Source Based Routing</vt:lpstr>
      <vt:lpstr>Small Buffer</vt:lpstr>
      <vt:lpstr>Testing</vt:lpstr>
      <vt:lpstr>Demo</vt:lpstr>
      <vt:lpstr>Demo Graph</vt:lpstr>
      <vt:lpstr>Practicality: Positives and Negatives</vt:lpstr>
      <vt:lpstr>Questions?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K-Path Overlay Routing for Resilient Clouds</dc:title>
  <dc:creator>Bennett Ellis</dc:creator>
  <cp:lastModifiedBy>Bennett Ellis</cp:lastModifiedBy>
  <cp:revision>44</cp:revision>
  <dcterms:created xsi:type="dcterms:W3CDTF">2013-05-03T02:54:47Z</dcterms:created>
  <dcterms:modified xsi:type="dcterms:W3CDTF">2013-05-03T02:55:37Z</dcterms:modified>
</cp:coreProperties>
</file>