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2" r:id="rId3"/>
    <p:sldId id="267" r:id="rId4"/>
    <p:sldId id="275" r:id="rId5"/>
    <p:sldId id="257" r:id="rId6"/>
    <p:sldId id="279" r:id="rId7"/>
    <p:sldId id="266" r:id="rId8"/>
    <p:sldId id="268" r:id="rId9"/>
    <p:sldId id="273" r:id="rId10"/>
    <p:sldId id="264" r:id="rId11"/>
    <p:sldId id="265" r:id="rId12"/>
    <p:sldId id="278" r:id="rId13"/>
    <p:sldId id="271" r:id="rId14"/>
    <p:sldId id="260" r:id="rId15"/>
    <p:sldId id="284" r:id="rId16"/>
    <p:sldId id="280" r:id="rId17"/>
    <p:sldId id="281" r:id="rId18"/>
    <p:sldId id="283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69096" autoAdjust="0"/>
  </p:normalViewPr>
  <p:slideViewPr>
    <p:cSldViewPr snapToGrid="0" snapToObjects="1">
      <p:cViewPr varScale="1">
        <p:scale>
          <a:sx n="68" d="100"/>
          <a:sy n="68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52EAA-5E5D-5943-9915-DE20543C7549}" type="datetime1">
              <a:rPr lang="en-US" smtClean="0"/>
              <a:t>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965FF-5CD3-A045-9430-2EAA05041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531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671D3-BA55-4E45-805E-99D422128784}" type="datetime1">
              <a:rPr lang="en-US" smtClean="0"/>
              <a:t>5/3/13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AFF3D-AE94-C243-B7E2-ED69E7F2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1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5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none" dirty="0" err="1" smtClean="0"/>
              <a:t>Key</a:t>
            </a:r>
            <a:r>
              <a:rPr lang="en-US" b="1" u="none" baseline="0" dirty="0" err="1" smtClean="0"/>
              <a:t>_com</a:t>
            </a:r>
            <a:endParaRPr lang="en-US" b="1" u="none" dirty="0" smtClean="0"/>
          </a:p>
          <a:p>
            <a:r>
              <a:rPr lang="en-US" dirty="0" smtClean="0"/>
              <a:t>The public key for the .com is trusted since</a:t>
            </a:r>
            <a:r>
              <a:rPr lang="en-US" baseline="0" dirty="0" smtClean="0"/>
              <a:t> </a:t>
            </a:r>
            <a:r>
              <a:rPr lang="en-US" dirty="0" smtClean="0"/>
              <a:t>it is signed by the root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75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0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1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Preemptive circuit</a:t>
            </a:r>
            <a:r>
              <a:rPr lang="en-US" b="1" u="sng" baseline="0" dirty="0" smtClean="0"/>
              <a:t> build:</a:t>
            </a:r>
            <a:endParaRPr lang="en-US" b="1" u="sng" dirty="0" smtClean="0"/>
          </a:p>
          <a:p>
            <a:r>
              <a:rPr lang="en-US" dirty="0" smtClean="0"/>
              <a:t>Tor tries to maintain at least a certain number of clean circuits, so that new streams can be handled quickly.</a:t>
            </a:r>
          </a:p>
          <a:p>
            <a:r>
              <a:rPr lang="en-US" b="1" u="sng" dirty="0" smtClean="0"/>
              <a:t>Attach Stream:</a:t>
            </a:r>
          </a:p>
          <a:p>
            <a:r>
              <a:rPr lang="en-US" dirty="0" smtClean="0"/>
              <a:t>When a client application creates a new stream (by opening a SOCKS connection or launching a resolve request), </a:t>
            </a:r>
          </a:p>
          <a:p>
            <a:r>
              <a:rPr lang="en-US" dirty="0" smtClean="0"/>
              <a:t>Tor</a:t>
            </a:r>
            <a:r>
              <a:rPr lang="en-US" baseline="0" dirty="0" smtClean="0"/>
              <a:t> </a:t>
            </a:r>
            <a:r>
              <a:rPr lang="en-US" dirty="0" smtClean="0"/>
              <a:t>attaches it to an appropriate open circuit if one exists, or wait if an appropriate circuit is in-progress.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 overview of Diff-Hellman key exchange, </a:t>
            </a:r>
          </a:p>
          <a:p>
            <a:r>
              <a:rPr lang="en-US" dirty="0" smtClean="0"/>
              <a:t>Understand</a:t>
            </a:r>
            <a:r>
              <a:rPr lang="en-US" baseline="0" dirty="0" smtClean="0"/>
              <a:t> tor circuit build</a:t>
            </a:r>
            <a:endParaRPr lang="en-US" dirty="0" smtClean="0"/>
          </a:p>
          <a:p>
            <a:r>
              <a:rPr lang="en-US" baseline="0" dirty="0" smtClean="0"/>
              <a:t>Send ( g to the power of x ) to other</a:t>
            </a:r>
          </a:p>
          <a:p>
            <a:r>
              <a:rPr lang="en-US" baseline="0" dirty="0" smtClean="0"/>
              <a:t>Alice receive Bob’s result and raise it to the power of his </a:t>
            </a:r>
            <a:r>
              <a:rPr lang="en-US" baseline="0" dirty="0" err="1" smtClean="0"/>
              <a:t>secerty</a:t>
            </a:r>
            <a:r>
              <a:rPr lang="en-US" baseline="0" dirty="0" smtClean="0"/>
              <a:t>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4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Handshake</a:t>
            </a:r>
            <a:r>
              <a:rPr lang="en-US" baseline="0" dirty="0" smtClean="0"/>
              <a:t> message encrypted with OR key</a:t>
            </a:r>
          </a:p>
          <a:p>
            <a:r>
              <a:rPr lang="en-US" baseline="0" dirty="0" smtClean="0"/>
              <a:t>By hashing key, OR1 proves that it was he who received </a:t>
            </a:r>
            <a:r>
              <a:rPr lang="en-US" baseline="0" dirty="0" err="1" smtClean="0"/>
              <a:t>g_x</a:t>
            </a:r>
            <a:r>
              <a:rPr lang="en-US" baseline="0" dirty="0" smtClean="0"/>
              <a:t>, and who chose y</a:t>
            </a:r>
          </a:p>
          <a:p>
            <a:r>
              <a:rPr lang="en-US" baseline="0" dirty="0" smtClean="0"/>
              <a:t>OP and OR1 share key1, OP and OR2 share key2</a:t>
            </a:r>
          </a:p>
          <a:p>
            <a:r>
              <a:rPr lang="en-US" dirty="0" smtClean="0"/>
              <a:t>Repeat</a:t>
            </a:r>
            <a:r>
              <a:rPr lang="en-US" baseline="0" dirty="0" smtClean="0"/>
              <a:t> the same </a:t>
            </a:r>
            <a:r>
              <a:rPr lang="en-US" baseline="0" dirty="0" err="1" smtClean="0"/>
              <a:t>hasdshake</a:t>
            </a:r>
            <a:r>
              <a:rPr lang="en-US" baseline="0" dirty="0" smtClean="0"/>
              <a:t> pattern to extend to the third OR</a:t>
            </a:r>
          </a:p>
          <a:p>
            <a:endParaRPr lang="en-US" baseline="0" dirty="0" smtClean="0"/>
          </a:p>
          <a:p>
            <a:r>
              <a:rPr lang="en-US" b="1" baseline="0" dirty="0" smtClean="0"/>
              <a:t>OR  and OR2 never talk to each other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3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Georgia" charset="0"/>
              </a:rPr>
              <a:t>Each onion router removes a layer of encryption with its symmetric key to reveal routing instructions,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latin typeface="Georgia" charset="0"/>
              </a:rPr>
              <a:t>and sends the message to the next router where this is process is repeated.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tx1"/>
              </a:solidFill>
              <a:latin typeface="Georgia" charset="0"/>
            </a:endParaRP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Georgia" charset="0"/>
              </a:rPr>
              <a:t>Analogy </a:t>
            </a:r>
            <a:r>
              <a:rPr lang="ja-JP" altLang="en-US" sz="1200" b="1" dirty="0" smtClean="0">
                <a:solidFill>
                  <a:schemeClr val="tx1"/>
                </a:solidFill>
                <a:latin typeface="Georgia" charset="0"/>
              </a:rPr>
              <a:t>“</a:t>
            </a:r>
            <a:r>
              <a:rPr lang="en-US" sz="1200" b="1" dirty="0" smtClean="0">
                <a:solidFill>
                  <a:schemeClr val="tx1"/>
                </a:solidFill>
                <a:latin typeface="Georgia" charset="0"/>
              </a:rPr>
              <a:t>onion router</a:t>
            </a:r>
            <a:r>
              <a:rPr lang="ja-JP" altLang="en-US" sz="1200" dirty="0" smtClean="0">
                <a:solidFill>
                  <a:schemeClr val="tx1"/>
                </a:solidFill>
                <a:latin typeface="Georgia" charset="0"/>
              </a:rPr>
              <a:t>”</a:t>
            </a:r>
            <a:r>
              <a:rPr lang="en-US" sz="1200" dirty="0" smtClean="0">
                <a:solidFill>
                  <a:schemeClr val="tx1"/>
                </a:solidFill>
                <a:latin typeface="Georgia" charset="0"/>
              </a:rPr>
              <a:t>. This prevents these intermediary nodes from knowing the origin, destination, and contents of the message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OR replay to</a:t>
            </a:r>
            <a:r>
              <a:rPr lang="en-US" baseline="0" dirty="0" smtClean="0"/>
              <a:t> OP</a:t>
            </a:r>
            <a:endParaRPr lang="en-US" dirty="0" smtClean="0"/>
          </a:p>
          <a:p>
            <a:r>
              <a:rPr lang="en-US" dirty="0" smtClean="0"/>
              <a:t>it encrypts the cell’s relay header and payload with the single key</a:t>
            </a:r>
            <a:r>
              <a:rPr lang="en-US" baseline="0" dirty="0" smtClean="0"/>
              <a:t> </a:t>
            </a:r>
            <a:r>
              <a:rPr lang="en-US" dirty="0" smtClean="0"/>
              <a:t>it shares with OP, and sends the cell back toward OP</a:t>
            </a:r>
          </a:p>
          <a:p>
            <a:r>
              <a:rPr lang="en-US" dirty="0" smtClean="0"/>
              <a:t>along the circuit. Subsequent ORs add further layers of encryption as they relay the cell back to OP.</a:t>
            </a:r>
          </a:p>
          <a:p>
            <a:endParaRPr lang="en-US" dirty="0" smtClean="0"/>
          </a:p>
          <a:p>
            <a:r>
              <a:rPr lang="en-US" dirty="0" smtClean="0"/>
              <a:t>OR can be </a:t>
            </a:r>
            <a:r>
              <a:rPr lang="en-US" dirty="0" err="1" smtClean="0"/>
              <a:t>malicous</a:t>
            </a:r>
            <a:r>
              <a:rPr lang="en-US" dirty="0" smtClean="0"/>
              <a:t>, </a:t>
            </a:r>
          </a:p>
          <a:p>
            <a:r>
              <a:rPr lang="en-US" dirty="0" smtClean="0"/>
              <a:t>Entry</a:t>
            </a:r>
            <a:r>
              <a:rPr lang="en-US" baseline="0" dirty="0" smtClean="0"/>
              <a:t> node, exit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53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 smtClean="0"/>
              <a:t>Onion-key:</a:t>
            </a:r>
            <a:r>
              <a:rPr lang="en-US" b="1" u="sng" baseline="0" dirty="0" smtClean="0"/>
              <a:t> </a:t>
            </a:r>
            <a:r>
              <a:rPr lang="en-US" dirty="0" smtClean="0"/>
              <a:t>This key is used to encrypt CREATE cells for this OR</a:t>
            </a:r>
          </a:p>
          <a:p>
            <a:endParaRPr lang="en-US" dirty="0" smtClean="0"/>
          </a:p>
          <a:p>
            <a:r>
              <a:rPr lang="en-US" dirty="0" smtClean="0"/>
              <a:t>1.It require each directory and client to know each of the relay nodes in the Tor network</a:t>
            </a:r>
          </a:p>
          <a:p>
            <a:r>
              <a:rPr lang="en-US" dirty="0" smtClean="0"/>
              <a:t>2.Each relay node periodically sign and send its public key, bandwidth, port, etc.. to the Tor directory server</a:t>
            </a:r>
          </a:p>
          <a:p>
            <a:r>
              <a:rPr lang="en-US" dirty="0" smtClean="0"/>
              <a:t>3.Tor directory servers periodically generate a consensus view of the current relay nodes, </a:t>
            </a:r>
          </a:p>
          <a:p>
            <a:r>
              <a:rPr lang="en-US" dirty="0" smtClean="0"/>
              <a:t>by sign and send individual view of the Tor network to others.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  authentication and 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AFF3D-AE94-C243-B7E2-ED69E7F2BB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661620B8-5063-4A41-B2AB-C24682227E6D}" type="datetime1">
              <a:rPr lang="en-US" smtClean="0"/>
              <a:t>5/3/13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1CD6-67BF-0348-9253-D42D140B40AD}" type="datetime1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A053C6B-A20D-8648-8769-2B83A1A508C1}" type="datetime1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693F8-B059-CC49-A881-7CC7BC24AC45}" type="datetime1">
              <a:rPr lang="en-US" smtClean="0"/>
              <a:t>5/3/13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8794-23C6-7940-B769-5C83F0C42726}" type="datetime1">
              <a:rPr lang="en-US" smtClean="0"/>
              <a:t>5/3/13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8B5C6B-778C-2B4E-B021-759EADC37EFA}" type="datetime1">
              <a:rPr lang="en-US" smtClean="0"/>
              <a:t>5/3/13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9886A89-63F6-D445-AFE4-0E2315DAFEC8}" type="datetime1">
              <a:rPr lang="en-US" smtClean="0"/>
              <a:t>5/3/13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A2798-F24B-B547-BC8D-F7FCD1252337}" type="datetime1">
              <a:rPr lang="en-US" smtClean="0"/>
              <a:t>5/3/13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2F7B-54F2-C942-B628-042A7CA2272B}" type="datetime1">
              <a:rPr lang="en-US" smtClean="0"/>
              <a:t>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F4E6-4ACB-3242-844A-0CF5BC684D15}" type="datetime1">
              <a:rPr lang="en-US" smtClean="0"/>
              <a:t>5/3/13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07CA0AA-B45D-7B47-92F0-0EA7D7995B35}" type="datetime1">
              <a:rPr lang="en-US" smtClean="0"/>
              <a:t>5/3/13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CDC3E87-C592-174F-B9AE-A54FEA949FD2}" type="datetime1">
              <a:rPr lang="en-US" smtClean="0"/>
              <a:t>5/3/13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web.torproject.org/torspec.git?a=blob_plain;hb=HEAD;f=dir-spec.txt" TargetMode="External"/><Relationship Id="rId4" Type="http://schemas.openxmlformats.org/officeDocument/2006/relationships/hyperlink" Target="http://www.cs.jhu.edu/~ateniese/papers/dnsse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web.torproject.org/torspec.git?a=blob_plain;hb=HEAD;f=tor-spec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79" y="4038600"/>
            <a:ext cx="8974221" cy="1828800"/>
          </a:xfrm>
        </p:spPr>
        <p:txBody>
          <a:bodyPr/>
          <a:lstStyle/>
          <a:p>
            <a:pPr algn="r"/>
            <a:r>
              <a:rPr lang="en-US" cap="none" dirty="0" smtClean="0"/>
              <a:t>Increased Resiliency for Tor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Clients Know the Topology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745037" y="2701108"/>
            <a:ext cx="5261759" cy="3151697"/>
            <a:chOff x="1866669" y="2065432"/>
            <a:chExt cx="5261759" cy="3151697"/>
          </a:xfrm>
          <a:effectLst/>
        </p:grpSpPr>
        <p:sp>
          <p:nvSpPr>
            <p:cNvPr id="48" name="Cloud 47"/>
            <p:cNvSpPr/>
            <p:nvPr/>
          </p:nvSpPr>
          <p:spPr>
            <a:xfrm>
              <a:off x="1866669" y="2065432"/>
              <a:ext cx="5261759" cy="3151697"/>
            </a:xfrm>
            <a:prstGeom prst="cloud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677575" y="3794297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657526" y="248661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10972" y="336529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75118" y="2479352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57526" y="4198790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13429" y="446608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00193" y="270765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529806" y="3365177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200193" y="3977751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989778" y="2967331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52" idx="1"/>
            <a:endCxn id="50" idx="3"/>
          </p:cNvCxnSpPr>
          <p:nvPr/>
        </p:nvCxnSpPr>
        <p:spPr>
          <a:xfrm flipH="1">
            <a:off x="3130980" y="3336068"/>
            <a:ext cx="722506" cy="72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1"/>
            <a:endCxn id="56" idx="3"/>
          </p:cNvCxnSpPr>
          <p:nvPr/>
        </p:nvCxnSpPr>
        <p:spPr>
          <a:xfrm flipH="1">
            <a:off x="3003260" y="3336068"/>
            <a:ext cx="850226" cy="88582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1"/>
            <a:endCxn id="53" idx="3"/>
          </p:cNvCxnSpPr>
          <p:nvPr/>
        </p:nvCxnSpPr>
        <p:spPr>
          <a:xfrm flipH="1">
            <a:off x="3130980" y="3336068"/>
            <a:ext cx="722506" cy="17194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2648" y="1899358"/>
            <a:ext cx="6391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</a:t>
            </a:r>
            <a:r>
              <a:rPr lang="en-US" sz="2000" dirty="0" smtClean="0"/>
              <a:t>onion router periodically signs </a:t>
            </a:r>
            <a:r>
              <a:rPr lang="en-US" sz="2000" dirty="0"/>
              <a:t>and </a:t>
            </a:r>
            <a:r>
              <a:rPr lang="en-US" sz="2000" dirty="0" smtClean="0"/>
              <a:t>sends </a:t>
            </a:r>
            <a:r>
              <a:rPr lang="en-US" sz="2000" dirty="0"/>
              <a:t>its </a:t>
            </a:r>
            <a:endParaRPr lang="en-US" sz="2000" dirty="0" smtClean="0"/>
          </a:p>
          <a:p>
            <a:r>
              <a:rPr lang="en-US" sz="2000" dirty="0" smtClean="0"/>
              <a:t>keys, bandwidth</a:t>
            </a:r>
            <a:r>
              <a:rPr lang="en-US" sz="2000" dirty="0"/>
              <a:t>, port, etc</a:t>
            </a:r>
            <a:r>
              <a:rPr lang="en-US" sz="2000" dirty="0" smtClean="0"/>
              <a:t>., </a:t>
            </a:r>
            <a:r>
              <a:rPr lang="en-US" sz="2000" dirty="0"/>
              <a:t>to the Tor directory </a:t>
            </a:r>
            <a:r>
              <a:rPr lang="en-US" sz="2000" dirty="0" smtClean="0"/>
              <a:t>servers</a:t>
            </a:r>
            <a:endParaRPr lang="en-US" sz="2000" dirty="0"/>
          </a:p>
          <a:p>
            <a:endParaRPr lang="en-US" sz="2000" dirty="0"/>
          </a:p>
        </p:txBody>
      </p:sp>
      <p:cxnSp>
        <p:nvCxnSpPr>
          <p:cNvPr id="9" name="Straight Arrow Connector 8"/>
          <p:cNvCxnSpPr>
            <a:stCxn id="49" idx="1"/>
            <a:endCxn id="50" idx="3"/>
          </p:cNvCxnSpPr>
          <p:nvPr/>
        </p:nvCxnSpPr>
        <p:spPr>
          <a:xfrm flipH="1" flipV="1">
            <a:off x="3130980" y="3343331"/>
            <a:ext cx="424963" cy="130768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9" idx="1"/>
            <a:endCxn id="56" idx="3"/>
          </p:cNvCxnSpPr>
          <p:nvPr/>
        </p:nvCxnSpPr>
        <p:spPr>
          <a:xfrm flipH="1" flipV="1">
            <a:off x="3003260" y="4221893"/>
            <a:ext cx="552683" cy="42912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9" idx="1"/>
            <a:endCxn id="53" idx="3"/>
          </p:cNvCxnSpPr>
          <p:nvPr/>
        </p:nvCxnSpPr>
        <p:spPr>
          <a:xfrm flipH="1">
            <a:off x="3130980" y="4651013"/>
            <a:ext cx="424963" cy="4044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43162" y="5819876"/>
            <a:ext cx="7394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 smtClean="0"/>
              <a:t>Each directory server periodically signs </a:t>
            </a:r>
            <a:r>
              <a:rPr lang="en-US" sz="2000" dirty="0"/>
              <a:t>and </a:t>
            </a:r>
            <a:r>
              <a:rPr lang="en-US" sz="2000" dirty="0" smtClean="0"/>
              <a:t>sends its individual </a:t>
            </a:r>
          </a:p>
          <a:p>
            <a:pPr marL="0" lvl="1"/>
            <a:r>
              <a:rPr lang="en-US" sz="2000" dirty="0" smtClean="0"/>
              <a:t>view of the Tor network to other directory servers.</a:t>
            </a:r>
          </a:p>
          <a:p>
            <a:endParaRPr lang="en-US" sz="2000" dirty="0"/>
          </a:p>
        </p:txBody>
      </p:sp>
      <p:cxnSp>
        <p:nvCxnSpPr>
          <p:cNvPr id="20" name="Straight Arrow Connector 19"/>
          <p:cNvCxnSpPr>
            <a:stCxn id="50" idx="1"/>
            <a:endCxn id="56" idx="1"/>
          </p:cNvCxnSpPr>
          <p:nvPr/>
        </p:nvCxnSpPr>
        <p:spPr>
          <a:xfrm flipH="1">
            <a:off x="2408174" y="3343331"/>
            <a:ext cx="127720" cy="87856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0" idx="1"/>
            <a:endCxn id="53" idx="0"/>
          </p:cNvCxnSpPr>
          <p:nvPr/>
        </p:nvCxnSpPr>
        <p:spPr>
          <a:xfrm>
            <a:off x="2535894" y="3343331"/>
            <a:ext cx="297543" cy="149113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6" idx="0"/>
            <a:endCxn id="50" idx="2"/>
          </p:cNvCxnSpPr>
          <p:nvPr/>
        </p:nvCxnSpPr>
        <p:spPr>
          <a:xfrm flipV="1">
            <a:off x="2705717" y="3564370"/>
            <a:ext cx="127720" cy="4364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3" idx="0"/>
          </p:cNvCxnSpPr>
          <p:nvPr/>
        </p:nvCxnSpPr>
        <p:spPr>
          <a:xfrm>
            <a:off x="2535894" y="4442932"/>
            <a:ext cx="297543" cy="3915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3" idx="1"/>
          </p:cNvCxnSpPr>
          <p:nvPr/>
        </p:nvCxnSpPr>
        <p:spPr>
          <a:xfrm flipH="1" flipV="1">
            <a:off x="2408174" y="4442932"/>
            <a:ext cx="127720" cy="6125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3" idx="0"/>
            <a:endCxn id="50" idx="2"/>
          </p:cNvCxnSpPr>
          <p:nvPr/>
        </p:nvCxnSpPr>
        <p:spPr>
          <a:xfrm flipV="1">
            <a:off x="2833437" y="3564370"/>
            <a:ext cx="0" cy="127009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12648" y="5134491"/>
            <a:ext cx="595086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4" name="Straight Arrow Connector 33"/>
          <p:cNvCxnSpPr>
            <a:stCxn id="56" idx="1"/>
          </p:cNvCxnSpPr>
          <p:nvPr/>
        </p:nvCxnSpPr>
        <p:spPr>
          <a:xfrm flipH="1">
            <a:off x="1086869" y="4221893"/>
            <a:ext cx="1321305" cy="91259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07734" y="5842337"/>
            <a:ext cx="6691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/>
              <a:t>Clients (onion proxies) download the consensus file from a directory server</a:t>
            </a:r>
            <a:endParaRPr lang="en-US" dirty="0" smtClean="0"/>
          </a:p>
          <a:p>
            <a:endParaRPr 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6303834" y="4843518"/>
            <a:ext cx="2677598" cy="1015663"/>
          </a:xfrm>
          <a:prstGeom prst="rect">
            <a:avLst/>
          </a:prstGeom>
          <a:noFill/>
          <a:ln>
            <a:solidFill>
              <a:srgbClr val="94B6D2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DS: Directory Server</a:t>
            </a:r>
          </a:p>
          <a:p>
            <a:r>
              <a:rPr lang="en-US" sz="2000" dirty="0" smtClean="0"/>
              <a:t>OR: Onion Retours</a:t>
            </a:r>
          </a:p>
          <a:p>
            <a:r>
              <a:rPr lang="en-US" sz="2000" dirty="0" smtClean="0"/>
              <a:t>OP: Onion Proxy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56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5" grpId="1"/>
      <p:bldP spid="35" grpId="0"/>
      <p:bldP spid="35" grpId="1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Problem with Tor Directory Servers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Tor requires </a:t>
            </a:r>
            <a:r>
              <a:rPr lang="en-US" dirty="0"/>
              <a:t>each </a:t>
            </a:r>
            <a:r>
              <a:rPr lang="en-US" dirty="0" smtClean="0"/>
              <a:t>directory server </a:t>
            </a:r>
            <a:r>
              <a:rPr lang="en-US" dirty="0"/>
              <a:t>and </a:t>
            </a:r>
            <a:r>
              <a:rPr lang="en-US" dirty="0" smtClean="0"/>
              <a:t>client user (onion proxy) </a:t>
            </a:r>
            <a:r>
              <a:rPr lang="en-US" dirty="0"/>
              <a:t>to know </a:t>
            </a:r>
            <a:r>
              <a:rPr lang="en-US" dirty="0" smtClean="0"/>
              <a:t>all of </a:t>
            </a:r>
            <a:r>
              <a:rPr lang="en-US" dirty="0"/>
              <a:t>the relay nodes in the Tor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Clients periodically ask </a:t>
            </a:r>
            <a:r>
              <a:rPr lang="en-US" dirty="0"/>
              <a:t>d</a:t>
            </a:r>
            <a:r>
              <a:rPr lang="en-US" dirty="0" smtClean="0"/>
              <a:t>irectory servers: 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is there in the Tor </a:t>
            </a:r>
            <a:r>
              <a:rPr lang="en-US" dirty="0" smtClean="0"/>
              <a:t>network?</a:t>
            </a:r>
            <a:endParaRPr lang="en-US" dirty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their status and </a:t>
            </a:r>
            <a:r>
              <a:rPr lang="en-US" dirty="0" smtClean="0"/>
              <a:t>info?</a:t>
            </a:r>
            <a:endParaRPr lang="en-US" dirty="0"/>
          </a:p>
          <a:p>
            <a:pPr lvl="2"/>
            <a:r>
              <a:rPr lang="en-US" dirty="0" smtClean="0"/>
              <a:t>Is a relay node active? </a:t>
            </a:r>
            <a:r>
              <a:rPr lang="en-US" dirty="0"/>
              <a:t>Public key, port, </a:t>
            </a:r>
            <a:r>
              <a:rPr lang="en-US" dirty="0" smtClean="0"/>
              <a:t>IP, etc.</a:t>
            </a:r>
          </a:p>
          <a:p>
            <a:r>
              <a:rPr lang="en-US" dirty="0" smtClean="0"/>
              <a:t>What if the directory server is inaccessible</a:t>
            </a:r>
          </a:p>
          <a:p>
            <a:pPr lvl="1"/>
            <a:r>
              <a:rPr lang="en-US" dirty="0" smtClean="0"/>
              <a:t>E.g., Blocked by ISP?</a:t>
            </a:r>
          </a:p>
          <a:p>
            <a:r>
              <a:rPr lang="en-US" dirty="0" smtClean="0"/>
              <a:t>Potential solution: Ask </a:t>
            </a:r>
            <a:r>
              <a:rPr lang="en-US" dirty="0"/>
              <a:t>DNS </a:t>
            </a:r>
            <a:r>
              <a:rPr lang="en-US" dirty="0" smtClean="0"/>
              <a:t>for directory server information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8" y="4622799"/>
            <a:ext cx="1195710" cy="11296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63" y="3910623"/>
            <a:ext cx="679337" cy="10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622" y="5036245"/>
            <a:ext cx="679337" cy="1050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622" y="3385604"/>
            <a:ext cx="679337" cy="10500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69" y="1821499"/>
            <a:ext cx="679337" cy="10500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5" idx="1"/>
          </p:cNvCxnSpPr>
          <p:nvPr/>
        </p:nvCxnSpPr>
        <p:spPr>
          <a:xfrm flipV="1">
            <a:off x="1403684" y="4435642"/>
            <a:ext cx="2044479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569811">
            <a:off x="1294870" y="3966556"/>
            <a:ext cx="222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Where is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5" idx="0"/>
            <a:endCxn id="10" idx="1"/>
          </p:cNvCxnSpPr>
          <p:nvPr/>
        </p:nvCxnSpPr>
        <p:spPr>
          <a:xfrm flipV="1">
            <a:off x="3787832" y="2346518"/>
            <a:ext cx="2080237" cy="15641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47406" y="2161852"/>
            <a:ext cx="190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DNS 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46959" y="3652152"/>
            <a:ext cx="268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.com </a:t>
            </a:r>
          </a:p>
          <a:p>
            <a:r>
              <a:rPr lang="en-US" dirty="0" smtClean="0"/>
              <a:t>TLD(Top Level Domain) </a:t>
            </a:r>
          </a:p>
          <a:p>
            <a:r>
              <a:rPr lang="en-US" dirty="0" smtClean="0"/>
              <a:t>DNS server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99806" y="5390142"/>
            <a:ext cx="157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Example.com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DNS server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5" idx="3"/>
            <a:endCxn id="9" idx="1"/>
          </p:cNvCxnSpPr>
          <p:nvPr/>
        </p:nvCxnSpPr>
        <p:spPr>
          <a:xfrm flipV="1">
            <a:off x="4127500" y="3910623"/>
            <a:ext cx="1740122" cy="5250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3903579" y="4960661"/>
            <a:ext cx="1964043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9333719">
            <a:off x="3637475" y="2686870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Example.com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9333719">
            <a:off x="4007221" y="3302460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.com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4023895" y="2658925"/>
            <a:ext cx="1844174" cy="13783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27501" y="4037263"/>
            <a:ext cx="1740568" cy="5382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598138">
            <a:off x="4172493" y="4252317"/>
            <a:ext cx="222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 to </a:t>
            </a:r>
            <a:r>
              <a:rPr lang="en-US" dirty="0" err="1" smtClean="0"/>
              <a:t>example.com</a:t>
            </a:r>
            <a:r>
              <a:rPr lang="en-US" dirty="0" smtClean="0"/>
              <a:t> DNS 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757753" y="5036245"/>
            <a:ext cx="2109870" cy="6992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047563">
            <a:off x="3572367" y="5391280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xxx.xxx.xxx.xxx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1524001" y="4622799"/>
            <a:ext cx="1924162" cy="5658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 rot="20540320">
            <a:off x="1556661" y="4984837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xxx.xxx.xxx.xxx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295097" y="3467486"/>
            <a:ext cx="155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DNS resolver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373872" y="1792520"/>
            <a:ext cx="352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NO 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authentication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and integrity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04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  <p:bldP spid="34" grpId="0"/>
      <p:bldP spid="35" grpId="0"/>
      <p:bldP spid="46" grpId="0"/>
      <p:bldP spid="51" grpId="0"/>
      <p:bldP spid="56" grpId="0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DNS Security Extension Resolution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38" y="4622799"/>
            <a:ext cx="1195710" cy="1129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163" y="3910623"/>
            <a:ext cx="679337" cy="1050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622" y="5036245"/>
            <a:ext cx="679337" cy="10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622" y="3385604"/>
            <a:ext cx="679337" cy="1050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069" y="1821499"/>
            <a:ext cx="679337" cy="10500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1403684" y="4435642"/>
            <a:ext cx="2044479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569811">
            <a:off x="1294870" y="3966556"/>
            <a:ext cx="222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Where is </a:t>
            </a:r>
            <a:r>
              <a:rPr lang="en-US" dirty="0" err="1" smtClean="0"/>
              <a:t>www.example.com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0"/>
            <a:endCxn id="9" idx="1"/>
          </p:cNvCxnSpPr>
          <p:nvPr/>
        </p:nvCxnSpPr>
        <p:spPr>
          <a:xfrm flipV="1">
            <a:off x="3787832" y="2346518"/>
            <a:ext cx="2080237" cy="15641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7406" y="2161852"/>
            <a:ext cx="190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DNS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9806" y="5390142"/>
            <a:ext cx="1570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Example.com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DNS server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4127500" y="3910623"/>
            <a:ext cx="1740122" cy="5250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903579" y="4960661"/>
            <a:ext cx="1964043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333719">
            <a:off x="3637475" y="2686870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example.com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333719">
            <a:off x="3990025" y="3252195"/>
            <a:ext cx="2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Signed(.com,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23895" y="2658925"/>
            <a:ext cx="1844174" cy="13783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27501" y="4037263"/>
            <a:ext cx="1740568" cy="5382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757753" y="5036245"/>
            <a:ext cx="2109870" cy="6992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047563">
            <a:off x="3488307" y="5391365"/>
            <a:ext cx="24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Signed </a:t>
            </a:r>
            <a:r>
              <a:rPr lang="en-US" dirty="0" err="1" smtClean="0">
                <a:solidFill>
                  <a:srgbClr val="008000"/>
                </a:solidFill>
              </a:rPr>
              <a:t>xxx.xxx.xxx.xxx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1524001" y="4622799"/>
            <a:ext cx="1924162" cy="5658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0558759">
            <a:off x="1525729" y="4898277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xxx.xxx.xxx.xxx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95097" y="3467486"/>
            <a:ext cx="155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DNS resolver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99806" y="3652152"/>
            <a:ext cx="1909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.com DNS 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546959" y="2579961"/>
            <a:ext cx="2740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B95B22"/>
                </a:solidFill>
              </a:rPr>
              <a:t>IP of .com DNS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B95B22"/>
                </a:solidFill>
              </a:rPr>
              <a:t>Pub Key of .com DNS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B95B22"/>
                </a:solidFill>
              </a:rPr>
              <a:t>All signed by root key</a:t>
            </a:r>
          </a:p>
          <a:p>
            <a:endParaRPr lang="en-US" sz="1600" dirty="0">
              <a:solidFill>
                <a:srgbClr val="B95B2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542102">
            <a:off x="4113928" y="4295934"/>
            <a:ext cx="23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Signed(</a:t>
            </a:r>
            <a:r>
              <a:rPr lang="en-US" dirty="0" err="1" smtClean="0">
                <a:solidFill>
                  <a:srgbClr val="0000FF"/>
                </a:solidFill>
              </a:rPr>
              <a:t>example.com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key</a:t>
            </a:r>
            <a:r>
              <a:rPr lang="en-US" baseline="-25000" dirty="0" err="1" smtClean="0">
                <a:solidFill>
                  <a:srgbClr val="0000FF"/>
                </a:solidFill>
              </a:rPr>
              <a:t>example.com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47406" y="4015729"/>
            <a:ext cx="2740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0000FF"/>
                </a:solidFill>
              </a:rPr>
              <a:t>IP of example DNS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0000FF"/>
                </a:solidFill>
              </a:rPr>
              <a:t>Pub Key of example DNS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 smtClean="0">
                <a:solidFill>
                  <a:srgbClr val="0000FF"/>
                </a:solidFill>
              </a:rPr>
              <a:t>All signed by .com key</a:t>
            </a:r>
          </a:p>
          <a:p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02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7" grpId="0"/>
      <p:bldP spid="18" grpId="0"/>
      <p:bldP spid="23" grpId="0"/>
      <p:bldP spid="25" grpId="0"/>
      <p:bldP spid="26" grpId="0"/>
      <p:bldP spid="29" grpId="0"/>
      <p:bldP spid="30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File (Partial)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network</a:t>
            </a:r>
            <a:r>
              <a:rPr lang="en-US" dirty="0"/>
              <a:t>-status-version </a:t>
            </a:r>
            <a:r>
              <a:rPr lang="en-US" dirty="0" smtClean="0"/>
              <a:t>3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vote</a:t>
            </a:r>
            <a:r>
              <a:rPr lang="en-US" dirty="0"/>
              <a:t>-status consensus</a:t>
            </a:r>
          </a:p>
          <a:p>
            <a:pPr marL="0" indent="0">
              <a:buNone/>
            </a:pPr>
            <a:r>
              <a:rPr lang="en-US" dirty="0" smtClean="0"/>
              <a:t>consensus</a:t>
            </a:r>
            <a:r>
              <a:rPr lang="en-US" dirty="0"/>
              <a:t>-method 13</a:t>
            </a:r>
          </a:p>
          <a:p>
            <a:pPr marL="0" indent="0">
              <a:buNone/>
            </a:pPr>
            <a:r>
              <a:rPr lang="en-US" dirty="0" smtClean="0"/>
              <a:t>valid</a:t>
            </a:r>
            <a:r>
              <a:rPr lang="en-US" dirty="0"/>
              <a:t>-after 2013-04-25 19:35:00</a:t>
            </a:r>
          </a:p>
          <a:p>
            <a:pPr marL="0" indent="0">
              <a:buNone/>
            </a:pPr>
            <a:r>
              <a:rPr lang="en-US" dirty="0" smtClean="0"/>
              <a:t>fresh</a:t>
            </a:r>
            <a:r>
              <a:rPr lang="en-US" dirty="0"/>
              <a:t>-until 2013-04-25 19:40:</a:t>
            </a:r>
            <a:r>
              <a:rPr lang="en-US" dirty="0" smtClean="0"/>
              <a:t>00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valid</a:t>
            </a:r>
            <a:r>
              <a:rPr lang="en-US" dirty="0"/>
              <a:t>-until 2013-04-25 19:50:00</a:t>
            </a:r>
          </a:p>
          <a:p>
            <a:pPr marL="0" indent="0">
              <a:buNone/>
            </a:pPr>
            <a:r>
              <a:rPr lang="en-US" dirty="0" smtClean="0"/>
              <a:t>voting</a:t>
            </a:r>
            <a:r>
              <a:rPr lang="en-US" dirty="0"/>
              <a:t>-delay 20 20</a:t>
            </a:r>
          </a:p>
          <a:p>
            <a:pPr marL="0" indent="0">
              <a:buNone/>
            </a:pPr>
            <a:r>
              <a:rPr lang="en-US" dirty="0" smtClean="0"/>
              <a:t>client</a:t>
            </a:r>
            <a:r>
              <a:rPr lang="en-US" dirty="0"/>
              <a:t>-versions</a:t>
            </a:r>
          </a:p>
          <a:p>
            <a:pPr marL="0" indent="0">
              <a:buNone/>
            </a:pPr>
            <a:r>
              <a:rPr lang="en-US" dirty="0" smtClean="0"/>
              <a:t>server</a:t>
            </a:r>
            <a:r>
              <a:rPr lang="en-US" dirty="0"/>
              <a:t>-versions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71208" y="1645968"/>
            <a:ext cx="305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 document format version.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71208" y="2175952"/>
            <a:ext cx="130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Vote status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1208" y="2679396"/>
            <a:ext cx="369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Consensus methods that are using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9164" y="3182841"/>
            <a:ext cx="291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Start time of the consensus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4709" y="4109636"/>
            <a:ext cx="340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time this consensus expires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44709" y="3643708"/>
            <a:ext cx="3468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Time to produce next consensus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41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File </a:t>
            </a:r>
            <a:r>
              <a:rPr lang="en-US" dirty="0"/>
              <a:t>(Partial)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@downloaded-at 2013-04-28 06:52:04 </a:t>
            </a:r>
            <a:endParaRPr lang="en-US" dirty="0" smtClean="0"/>
          </a:p>
          <a:p>
            <a:r>
              <a:rPr lang="fr-FR" dirty="0"/>
              <a:t>router relay8 128.220.221.150 9000 0 9500 </a:t>
            </a:r>
            <a:endParaRPr lang="fr-FR" dirty="0" smtClean="0"/>
          </a:p>
          <a:p>
            <a:r>
              <a:rPr lang="fr-FR" dirty="0" err="1"/>
              <a:t>onion-</a:t>
            </a:r>
            <a:r>
              <a:rPr lang="fr-FR" dirty="0" err="1" smtClean="0"/>
              <a:t>key</a:t>
            </a:r>
            <a:endParaRPr lang="en-US" dirty="0"/>
          </a:p>
          <a:p>
            <a:r>
              <a:rPr lang="en-US" dirty="0"/>
              <a:t>signing-</a:t>
            </a:r>
            <a:r>
              <a:rPr lang="en-US" dirty="0" smtClean="0"/>
              <a:t>key</a:t>
            </a:r>
          </a:p>
          <a:p>
            <a:r>
              <a:rPr lang="en-US" dirty="0"/>
              <a:t>router-</a:t>
            </a:r>
            <a:r>
              <a:rPr lang="en-US" dirty="0" smtClean="0"/>
              <a:t>signature</a:t>
            </a:r>
          </a:p>
          <a:p>
            <a:r>
              <a:rPr lang="en-US" dirty="0" smtClean="0"/>
              <a:t>Signature from directory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80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Directory Server with DNSSEC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38" y="4622799"/>
            <a:ext cx="1195710" cy="1129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163" y="3910623"/>
            <a:ext cx="679337" cy="1050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22" y="5036245"/>
            <a:ext cx="679337" cy="105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22" y="3385604"/>
            <a:ext cx="679337" cy="10500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069" y="1821499"/>
            <a:ext cx="679337" cy="105003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1403684" y="4435642"/>
            <a:ext cx="2044479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569811">
            <a:off x="1294870" y="4105055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Where is </a:t>
            </a:r>
            <a:r>
              <a:rPr lang="en-US" altLang="zh-CN" dirty="0" err="1" smtClean="0"/>
              <a:t>torDir</a:t>
            </a:r>
            <a:r>
              <a:rPr lang="en-US" dirty="0" err="1" smtClean="0"/>
              <a:t>.org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0"/>
            <a:endCxn id="9" idx="1"/>
          </p:cNvCxnSpPr>
          <p:nvPr/>
        </p:nvCxnSpPr>
        <p:spPr>
          <a:xfrm flipV="1">
            <a:off x="3787832" y="2346518"/>
            <a:ext cx="2080237" cy="156410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47406" y="2161852"/>
            <a:ext cx="190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Root DNS server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99806" y="5390142"/>
            <a:ext cx="136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TorDir.org</a:t>
            </a:r>
            <a:r>
              <a:rPr lang="en-US" dirty="0" smtClean="0"/>
              <a:t> </a:t>
            </a:r>
          </a:p>
          <a:p>
            <a:r>
              <a:rPr lang="en-US" dirty="0" smtClean="0"/>
              <a:t>DNS server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4127500" y="3910623"/>
            <a:ext cx="1740122" cy="5250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3903579" y="4960661"/>
            <a:ext cx="1964043" cy="60060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333719">
            <a:off x="3637475" y="2686870"/>
            <a:ext cx="222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TorDir.org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9333719">
            <a:off x="3990025" y="3252195"/>
            <a:ext cx="239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Signed(.org,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en-US" baseline="-25000" dirty="0" err="1" smtClean="0">
                <a:solidFill>
                  <a:schemeClr val="accent2">
                    <a:lumMod val="75000"/>
                  </a:schemeClr>
                </a:solidFill>
              </a:rPr>
              <a:t>com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023895" y="2658925"/>
            <a:ext cx="1844174" cy="137833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127501" y="4037263"/>
            <a:ext cx="1740568" cy="53821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757753" y="5036245"/>
            <a:ext cx="2109870" cy="6992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047563">
            <a:off x="3488308" y="5429265"/>
            <a:ext cx="246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8000"/>
                </a:solidFill>
              </a:rPr>
              <a:t>Signed </a:t>
            </a:r>
            <a:r>
              <a:rPr lang="en-US" dirty="0" smtClean="0">
                <a:solidFill>
                  <a:srgbClr val="008000"/>
                </a:solidFill>
              </a:rPr>
              <a:t>Info about tor relay nodes</a:t>
            </a:r>
            <a:endParaRPr lang="en-US" dirty="0">
              <a:solidFill>
                <a:srgbClr val="008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24001" y="4622799"/>
            <a:ext cx="1924162" cy="56584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20558759">
            <a:off x="1569692" y="4966147"/>
            <a:ext cx="222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Info about tor relay nodes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5097" y="3467486"/>
            <a:ext cx="155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DNS resolver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699806" y="3652152"/>
            <a:ext cx="176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orgDNS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0542102">
            <a:off x="4113928" y="4295934"/>
            <a:ext cx="239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Signed(</a:t>
            </a:r>
            <a:r>
              <a:rPr lang="en-US" dirty="0" err="1" smtClean="0">
                <a:solidFill>
                  <a:srgbClr val="0000FF"/>
                </a:solidFill>
              </a:rPr>
              <a:t>tordir.org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key</a:t>
            </a:r>
            <a:r>
              <a:rPr lang="en-US" baseline="-25000" dirty="0" err="1" smtClean="0">
                <a:solidFill>
                  <a:srgbClr val="0000FF"/>
                </a:solidFill>
              </a:rPr>
              <a:t>example.com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2241" y="2058737"/>
            <a:ext cx="4085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Still not fully resilient</a:t>
            </a:r>
          </a:p>
          <a:p>
            <a:r>
              <a:rPr lang="en-US" dirty="0" smtClean="0"/>
              <a:t>Adversary can simply block </a:t>
            </a:r>
            <a:r>
              <a:rPr lang="en-US" dirty="0" err="1" smtClean="0"/>
              <a:t>tordir.org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09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Directory Server with DNSSEC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any random domain names </a:t>
            </a:r>
          </a:p>
          <a:p>
            <a:pPr lvl="1"/>
            <a:r>
              <a:rPr lang="en-US" dirty="0" smtClean="0"/>
              <a:t>Change regularly </a:t>
            </a:r>
          </a:p>
          <a:p>
            <a:pPr lvl="1"/>
            <a:r>
              <a:rPr lang="en-US" dirty="0" smtClean="0"/>
              <a:t>Generate by hash function</a:t>
            </a:r>
          </a:p>
          <a:p>
            <a:r>
              <a:rPr lang="en-US" dirty="0"/>
              <a:t>E</a:t>
            </a:r>
            <a:r>
              <a:rPr lang="en-US" dirty="0" smtClean="0"/>
              <a:t>ach domain name is only </a:t>
            </a:r>
            <a:r>
              <a:rPr lang="en-US" dirty="0"/>
              <a:t>responsible for a </a:t>
            </a:r>
            <a:r>
              <a:rPr lang="en-US" dirty="0" smtClean="0"/>
              <a:t>subset </a:t>
            </a:r>
            <a:r>
              <a:rPr lang="en-US" dirty="0"/>
              <a:t>of </a:t>
            </a:r>
            <a:r>
              <a:rPr lang="en-US" dirty="0" smtClean="0"/>
              <a:t>all available Tor relay nodes.</a:t>
            </a:r>
          </a:p>
          <a:p>
            <a:pPr lvl="1"/>
            <a:r>
              <a:rPr lang="en-US" dirty="0" smtClean="0"/>
              <a:t>When querying one domain, a client is only provided with a subset of relay nodes</a:t>
            </a:r>
          </a:p>
          <a:p>
            <a:r>
              <a:rPr lang="en-US" dirty="0" smtClean="0"/>
              <a:t>Info about relays is encrypted using domain name’s keys</a:t>
            </a:r>
          </a:p>
          <a:p>
            <a:pPr lvl="1"/>
            <a:r>
              <a:rPr lang="en-US" dirty="0" smtClean="0"/>
              <a:t>Domain name key changes </a:t>
            </a:r>
            <a:r>
              <a:rPr lang="en-US" dirty="0" err="1" smtClean="0"/>
              <a:t>regulary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348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Difficult to block all domain name</a:t>
            </a:r>
          </a:p>
          <a:p>
            <a:pPr lvl="1"/>
            <a:r>
              <a:rPr lang="en-US" dirty="0" smtClean="0"/>
              <a:t>Thousands of domain name</a:t>
            </a:r>
          </a:p>
          <a:p>
            <a:pPr lvl="1"/>
            <a:r>
              <a:rPr lang="en-US" dirty="0" smtClean="0"/>
              <a:t>Each responsible for subset of relays</a:t>
            </a:r>
          </a:p>
          <a:p>
            <a:pPr lvl="1"/>
            <a:r>
              <a:rPr lang="en-US" dirty="0" smtClean="0"/>
              <a:t>As long as one domain name is not blocked</a:t>
            </a:r>
          </a:p>
          <a:p>
            <a:r>
              <a:rPr lang="en-US" dirty="0" smtClean="0"/>
              <a:t>Difficult to block all IP address of relay nodes</a:t>
            </a:r>
          </a:p>
          <a:p>
            <a:pPr lvl="1"/>
            <a:r>
              <a:rPr lang="en-US" dirty="0" smtClean="0"/>
              <a:t>Directory info is encrypted </a:t>
            </a:r>
          </a:p>
          <a:p>
            <a:pPr lvl="1"/>
            <a:r>
              <a:rPr lang="en-US" dirty="0" smtClean="0"/>
              <a:t>Encrypted key regular change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83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https://</a:t>
            </a:r>
            <a:r>
              <a:rPr lang="en-US" sz="1800" dirty="0" err="1"/>
              <a:t>www.torproject.org</a:t>
            </a:r>
            <a:r>
              <a:rPr lang="en-US" sz="1800" dirty="0"/>
              <a:t>/</a:t>
            </a:r>
          </a:p>
          <a:p>
            <a:r>
              <a:rPr lang="en-US" sz="1800" dirty="0" smtClean="0"/>
              <a:t>Main </a:t>
            </a:r>
            <a:r>
              <a:rPr lang="en-US" sz="1800" dirty="0"/>
              <a:t>Tor </a:t>
            </a:r>
            <a:r>
              <a:rPr lang="en-US" sz="1800" dirty="0" smtClean="0"/>
              <a:t>Specification,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://gitweb.torproject.org/torspec.git?a=blob_plain;hb=HEAD;f=tor-</a:t>
            </a:r>
            <a:r>
              <a:rPr lang="en-US" sz="1800" dirty="0" smtClean="0">
                <a:hlinkClick r:id="rId2"/>
              </a:rPr>
              <a:t>spec.txt</a:t>
            </a:r>
            <a:endParaRPr lang="en-US" sz="1800" dirty="0"/>
          </a:p>
          <a:p>
            <a:r>
              <a:rPr lang="en-US" sz="1800" dirty="0" smtClean="0"/>
              <a:t>Tor Version 3 Directory </a:t>
            </a:r>
            <a:r>
              <a:rPr lang="en-US" sz="1800" dirty="0"/>
              <a:t>Server </a:t>
            </a:r>
            <a:r>
              <a:rPr lang="en-US" sz="1800" dirty="0" smtClean="0"/>
              <a:t>Specification, </a:t>
            </a:r>
            <a:r>
              <a:rPr lang="en-US" sz="1800" dirty="0">
                <a:hlinkClick r:id="rId3"/>
              </a:rPr>
              <a:t>https://gitweb.torproject.org/torspec.git?a=blob_plain;hb=HEAD;f=dir-</a:t>
            </a:r>
            <a:r>
              <a:rPr lang="en-US" sz="1800" dirty="0" smtClean="0">
                <a:hlinkClick r:id="rId3"/>
              </a:rPr>
              <a:t>spec.txt</a:t>
            </a: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New Approach to DNS Security (DNSSEC),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://www.cs.jhu.edu/~ateniese/papers/</a:t>
            </a:r>
            <a:r>
              <a:rPr lang="en-US" sz="1800" dirty="0" smtClean="0">
                <a:hlinkClick r:id="rId4"/>
              </a:rPr>
              <a:t>dnssec.pdf</a:t>
            </a:r>
            <a:endParaRPr lang="en-US" sz="1800" dirty="0" smtClean="0"/>
          </a:p>
          <a:p>
            <a:r>
              <a:rPr lang="en-US" sz="1800" dirty="0" smtClean="0"/>
              <a:t>Huston, G. 2010, DNSSEC-A Review</a:t>
            </a:r>
            <a:r>
              <a:rPr lang="en-US" sz="1800" dirty="0"/>
              <a:t>, http://</a:t>
            </a:r>
            <a:r>
              <a:rPr lang="en-US" sz="1800" dirty="0" err="1"/>
              <a:t>www.potaroo.net</a:t>
            </a:r>
            <a:r>
              <a:rPr lang="en-US" sz="1800" dirty="0"/>
              <a:t>/</a:t>
            </a:r>
            <a:r>
              <a:rPr lang="en-US" sz="1800" dirty="0" err="1"/>
              <a:t>ispcol</a:t>
            </a:r>
            <a:r>
              <a:rPr lang="en-US" sz="1800" dirty="0"/>
              <a:t>/2010-06/</a:t>
            </a:r>
            <a:r>
              <a:rPr lang="en-US" sz="1800" dirty="0" err="1"/>
              <a:t>dnssec.html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of Tor</a:t>
            </a:r>
          </a:p>
          <a:p>
            <a:pPr lvl="1"/>
            <a:r>
              <a:rPr lang="en-US" dirty="0" smtClean="0"/>
              <a:t>What is Tor? Why use Tor?</a:t>
            </a:r>
          </a:p>
          <a:p>
            <a:r>
              <a:rPr lang="en-US" dirty="0" smtClean="0"/>
              <a:t>How Tor works</a:t>
            </a:r>
          </a:p>
          <a:p>
            <a:pPr lvl="1"/>
            <a:r>
              <a:rPr lang="en-US" dirty="0" smtClean="0"/>
              <a:t>Encryption, Circuit Building, Directory Server</a:t>
            </a:r>
          </a:p>
          <a:p>
            <a:r>
              <a:rPr lang="en-US" dirty="0" smtClean="0"/>
              <a:t>Drawback of Tor’s directory server</a:t>
            </a:r>
          </a:p>
          <a:p>
            <a:r>
              <a:rPr lang="en-US" dirty="0" smtClean="0"/>
              <a:t>Potential solution</a:t>
            </a:r>
          </a:p>
          <a:p>
            <a:pPr lvl="1"/>
            <a:r>
              <a:rPr lang="en-US" dirty="0" smtClean="0"/>
              <a:t>Using DNS Security Extension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7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distributed overlay network </a:t>
            </a:r>
            <a:r>
              <a:rPr lang="en-US" dirty="0" smtClean="0"/>
              <a:t>based on voluntarily run relays around the world</a:t>
            </a:r>
          </a:p>
          <a:p>
            <a:pPr lvl="1"/>
            <a:r>
              <a:rPr lang="en-US" dirty="0" smtClean="0"/>
              <a:t>Provides low latency anonymity to TCP-based applications</a:t>
            </a:r>
          </a:p>
          <a:p>
            <a:pPr lvl="1"/>
            <a:r>
              <a:rPr lang="en-US" dirty="0" smtClean="0"/>
              <a:t>Protects users from being identified online</a:t>
            </a:r>
          </a:p>
          <a:p>
            <a:pPr lvl="2"/>
            <a:r>
              <a:rPr lang="en-US" dirty="0" smtClean="0"/>
              <a:t>Journalists, activists, business people</a:t>
            </a:r>
          </a:p>
          <a:p>
            <a:pPr lvl="1"/>
            <a:r>
              <a:rPr lang="en-US" dirty="0" smtClean="0"/>
              <a:t>Circumvents Censorship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87075" y="4832986"/>
            <a:ext cx="1065970" cy="442079"/>
          </a:xfrm>
          <a:prstGeom prst="rect">
            <a:avLst/>
          </a:prstGeom>
          <a:noFill/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User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57811" y="4832986"/>
            <a:ext cx="120088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site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53045" y="4832986"/>
            <a:ext cx="3604766" cy="1071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353045" y="5275065"/>
            <a:ext cx="3604766" cy="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87075" y="5070934"/>
            <a:ext cx="6378508" cy="1025066"/>
            <a:chOff x="1287075" y="5431322"/>
            <a:chExt cx="6378508" cy="1025066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4100551" y="5431322"/>
              <a:ext cx="15301" cy="102506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287075" y="5672791"/>
              <a:ext cx="6378508" cy="626745"/>
              <a:chOff x="1287075" y="5672791"/>
              <a:chExt cx="6378508" cy="62674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287075" y="5857457"/>
                <a:ext cx="1065970" cy="442079"/>
              </a:xfrm>
              <a:prstGeom prst="rect">
                <a:avLst/>
              </a:prstGeom>
              <a:noFill/>
              <a:ln w="3175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User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57811" y="5857457"/>
                <a:ext cx="1707772" cy="442079"/>
              </a:xfrm>
              <a:prstGeom prst="rect">
                <a:avLst/>
              </a:prstGeom>
              <a:noFill/>
              <a:ln w="3175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r>
                  <a:rPr lang="en-US" dirty="0" err="1" smtClean="0">
                    <a:solidFill>
                      <a:srgbClr val="000000"/>
                    </a:solidFill>
                  </a:rPr>
                  <a:t>Block.com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Straight Arrow Connector 14"/>
              <p:cNvCxnSpPr/>
              <p:nvPr/>
            </p:nvCxnSpPr>
            <p:spPr>
              <a:xfrm>
                <a:off x="2353045" y="5857457"/>
                <a:ext cx="1074282" cy="0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480984" y="5672791"/>
                <a:ext cx="16314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 smtClean="0"/>
                  <a:t>censership</a:t>
                </a:r>
                <a:endParaRPr lang="en-US" dirty="0"/>
              </a:p>
            </p:txBody>
          </p:sp>
        </p:grpSp>
      </p:grpSp>
      <p:sp>
        <p:nvSpPr>
          <p:cNvPr id="21" name="Cloud 20"/>
          <p:cNvSpPr/>
          <p:nvPr/>
        </p:nvSpPr>
        <p:spPr>
          <a:xfrm>
            <a:off x="3304922" y="6096000"/>
            <a:ext cx="1476609" cy="561194"/>
          </a:xfrm>
          <a:prstGeom prst="cloud">
            <a:avLst/>
          </a:prstGeom>
          <a:noFill/>
          <a:ln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000000"/>
                </a:solidFill>
              </a:rPr>
              <a:t>Tor</a:t>
            </a:r>
            <a:endParaRPr lang="en-US" sz="2400" dirty="0"/>
          </a:p>
        </p:txBody>
      </p:sp>
      <p:cxnSp>
        <p:nvCxnSpPr>
          <p:cNvPr id="29" name="Curved Connector 28"/>
          <p:cNvCxnSpPr>
            <a:stCxn id="13" idx="3"/>
            <a:endCxn id="21" idx="2"/>
          </p:cNvCxnSpPr>
          <p:nvPr/>
        </p:nvCxnSpPr>
        <p:spPr>
          <a:xfrm>
            <a:off x="2353045" y="5718109"/>
            <a:ext cx="956457" cy="658488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1" idx="0"/>
          </p:cNvCxnSpPr>
          <p:nvPr/>
        </p:nvCxnSpPr>
        <p:spPr>
          <a:xfrm flipV="1">
            <a:off x="4780300" y="5939148"/>
            <a:ext cx="1431729" cy="437449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5" idx="3"/>
          </p:cNvCxnSpPr>
          <p:nvPr/>
        </p:nvCxnSpPr>
        <p:spPr>
          <a:xfrm>
            <a:off x="2353045" y="5054026"/>
            <a:ext cx="1127939" cy="1188169"/>
          </a:xfrm>
          <a:prstGeom prst="curvedConnector2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21" idx="0"/>
          </p:cNvCxnSpPr>
          <p:nvPr/>
        </p:nvCxnSpPr>
        <p:spPr>
          <a:xfrm flipV="1">
            <a:off x="4780300" y="5070934"/>
            <a:ext cx="1431729" cy="1305663"/>
          </a:xfrm>
          <a:prstGeom prst="curvedConnector3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980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5" grpId="1" animBg="1"/>
      <p:bldP spid="6" grpId="0" animBg="1"/>
      <p:bldP spid="6" grpId="1" animBg="1"/>
      <p:bldP spid="21" grpId="0" animBg="1"/>
      <p:bldP spid="21" grpId="1" animBg="1"/>
      <p:bldP spid="21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 Network: the Basic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Directory nodes</a:t>
            </a:r>
          </a:p>
          <a:p>
            <a:pPr lvl="1"/>
            <a:r>
              <a:rPr lang="en-US" dirty="0" smtClean="0"/>
              <a:t>Servers set up by Tor project</a:t>
            </a:r>
          </a:p>
          <a:p>
            <a:pPr lvl="1"/>
            <a:r>
              <a:rPr lang="en-US" dirty="0" smtClean="0"/>
              <a:t>List all the nodes available in Tor network</a:t>
            </a:r>
          </a:p>
          <a:p>
            <a:r>
              <a:rPr lang="en-US" dirty="0" smtClean="0"/>
              <a:t>Relay nodes</a:t>
            </a:r>
          </a:p>
          <a:p>
            <a:pPr lvl="1"/>
            <a:r>
              <a:rPr lang="en-US" dirty="0" smtClean="0"/>
              <a:t>Servers run by volunteers around world</a:t>
            </a:r>
          </a:p>
          <a:p>
            <a:r>
              <a:rPr lang="en-US" dirty="0" smtClean="0"/>
              <a:t>Onion proxy</a:t>
            </a:r>
          </a:p>
          <a:p>
            <a:pPr lvl="1"/>
            <a:r>
              <a:rPr lang="en-US" dirty="0" smtClean="0"/>
              <a:t>Proxy running on client computer</a:t>
            </a:r>
          </a:p>
          <a:p>
            <a:r>
              <a:rPr lang="en-US" dirty="0" smtClean="0"/>
              <a:t>Circuit</a:t>
            </a:r>
          </a:p>
          <a:p>
            <a:pPr lvl="1"/>
            <a:r>
              <a:rPr lang="en-US" dirty="0" smtClean="0"/>
              <a:t>An encrypted virtual tunnel</a:t>
            </a:r>
          </a:p>
          <a:p>
            <a:pPr lvl="1"/>
            <a:r>
              <a:rPr lang="en-US" dirty="0" smtClean="0"/>
              <a:t>Made of a chain of Tor relay nodes</a:t>
            </a:r>
          </a:p>
          <a:p>
            <a:pPr lvl="1"/>
            <a:r>
              <a:rPr lang="en-US" dirty="0"/>
              <a:t>Traffic </a:t>
            </a:r>
            <a:r>
              <a:rPr lang="en-US" dirty="0" smtClean="0"/>
              <a:t>routed through </a:t>
            </a:r>
            <a:r>
              <a:rPr lang="en-US" dirty="0"/>
              <a:t>multiple </a:t>
            </a:r>
            <a:r>
              <a:rPr lang="en-US" dirty="0" smtClean="0"/>
              <a:t>relays from the </a:t>
            </a:r>
            <a:r>
              <a:rPr lang="en-US" dirty="0"/>
              <a:t>user </a:t>
            </a:r>
            <a:r>
              <a:rPr lang="en-US" dirty="0" smtClean="0"/>
              <a:t>to the </a:t>
            </a:r>
            <a:r>
              <a:rPr lang="en-US" dirty="0"/>
              <a:t>final destination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221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effectLst/>
        </p:spPr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375178" y="1977506"/>
            <a:ext cx="5261759" cy="3151697"/>
            <a:chOff x="1866669" y="2065432"/>
            <a:chExt cx="5261759" cy="3151697"/>
          </a:xfrm>
          <a:effectLst/>
        </p:grpSpPr>
        <p:sp>
          <p:nvSpPr>
            <p:cNvPr id="8" name="Cloud 7"/>
            <p:cNvSpPr/>
            <p:nvPr/>
          </p:nvSpPr>
          <p:spPr>
            <a:xfrm>
              <a:off x="1866669" y="2065432"/>
              <a:ext cx="5261759" cy="3151697"/>
            </a:xfrm>
            <a:prstGeom prst="cloud">
              <a:avLst/>
            </a:prstGeom>
            <a:noFill/>
            <a:ln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18343" y="3586334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57526" y="248661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0972" y="336529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5118" y="2479352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57526" y="4198790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3429" y="446608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200193" y="2707655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29806" y="3365177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DS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00193" y="3977751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89778" y="2967331"/>
              <a:ext cx="595086" cy="442079"/>
            </a:xfrm>
            <a:prstGeom prst="rect">
              <a:avLst/>
            </a:prstGeom>
            <a:noFill/>
            <a:ln w="3175" cmpd="sng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OR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77635" y="5639270"/>
            <a:ext cx="595086" cy="442079"/>
          </a:xfrm>
          <a:prstGeom prst="rect">
            <a:avLst/>
          </a:prstGeom>
          <a:noFill/>
          <a:ln w="31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73444" y="2080137"/>
            <a:ext cx="120088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Web site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>
            <a:stCxn id="22" idx="0"/>
            <a:endCxn id="19" idx="1"/>
          </p:cNvCxnSpPr>
          <p:nvPr/>
        </p:nvCxnSpPr>
        <p:spPr>
          <a:xfrm flipV="1">
            <a:off x="2375178" y="3498291"/>
            <a:ext cx="663137" cy="21409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3834" y="4649768"/>
            <a:ext cx="2677598" cy="1015663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DS: Directory Server</a:t>
            </a:r>
          </a:p>
          <a:p>
            <a:r>
              <a:rPr lang="en-US" sz="2000" dirty="0" smtClean="0"/>
              <a:t>OR: Onion Retours</a:t>
            </a:r>
          </a:p>
          <a:p>
            <a:r>
              <a:rPr lang="en-US" sz="2000" dirty="0" smtClean="0"/>
              <a:t>OP: Onion Proxy</a:t>
            </a:r>
            <a:endParaRPr lang="en-US" sz="2000" dirty="0"/>
          </a:p>
        </p:txBody>
      </p:sp>
      <p:sp>
        <p:nvSpPr>
          <p:cNvPr id="31" name="Sequential Access Storage 30"/>
          <p:cNvSpPr/>
          <p:nvPr/>
        </p:nvSpPr>
        <p:spPr>
          <a:xfrm>
            <a:off x="168307" y="4438820"/>
            <a:ext cx="1909328" cy="1263967"/>
          </a:xfrm>
          <a:prstGeom prst="flowChartMagneticTape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900" b="1" dirty="0" smtClean="0">
                <a:solidFill>
                  <a:schemeClr val="tx1"/>
                </a:solidFill>
              </a:rPr>
              <a:t>Who is in the Tor network?</a:t>
            </a:r>
            <a:endParaRPr lang="en-US" sz="19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19" idx="2"/>
          </p:cNvCxnSpPr>
          <p:nvPr/>
        </p:nvCxnSpPr>
        <p:spPr>
          <a:xfrm flipH="1">
            <a:off x="2608911" y="3719330"/>
            <a:ext cx="726947" cy="19199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806634" y="5623988"/>
            <a:ext cx="4830303" cy="107721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marL="0" lvl="1"/>
            <a:r>
              <a:rPr lang="en-US" sz="1600" b="1" dirty="0"/>
              <a:t>Client (onion proxy) </a:t>
            </a:r>
            <a:r>
              <a:rPr lang="en-US" sz="1600" b="1" dirty="0" smtClean="0"/>
              <a:t>downloads </a:t>
            </a:r>
            <a:r>
              <a:rPr lang="en-US" sz="1600" b="1" dirty="0"/>
              <a:t>the </a:t>
            </a:r>
            <a:r>
              <a:rPr lang="en-US" sz="1600" b="1" dirty="0" smtClean="0"/>
              <a:t>info about all the ORs </a:t>
            </a:r>
            <a:r>
              <a:rPr lang="en-US" sz="1600" b="1" dirty="0"/>
              <a:t>from </a:t>
            </a:r>
            <a:r>
              <a:rPr lang="en-US" sz="1600" b="1" dirty="0" smtClean="0"/>
              <a:t>directory server.</a:t>
            </a:r>
          </a:p>
          <a:p>
            <a:pPr marL="0" lvl="1"/>
            <a:r>
              <a:rPr lang="en-US" sz="1600" b="1" dirty="0" smtClean="0"/>
              <a:t>Includes keys, </a:t>
            </a:r>
            <a:r>
              <a:rPr lang="en-US" sz="1600" b="1" dirty="0" err="1" smtClean="0"/>
              <a:t>ips</a:t>
            </a:r>
            <a:r>
              <a:rPr lang="en-US" sz="1600" b="1" dirty="0" smtClean="0"/>
              <a:t>, ports, bandwidth, etc. </a:t>
            </a:r>
            <a:endParaRPr lang="en-US" sz="1600" b="1" dirty="0"/>
          </a:p>
          <a:p>
            <a:endParaRPr lang="en-US" sz="1600" b="1" dirty="0"/>
          </a:p>
        </p:txBody>
      </p:sp>
      <p:cxnSp>
        <p:nvCxnSpPr>
          <p:cNvPr id="24" name="Straight Arrow Connector 23"/>
          <p:cNvCxnSpPr>
            <a:stCxn id="22" idx="3"/>
            <a:endCxn id="9" idx="2"/>
          </p:cNvCxnSpPr>
          <p:nvPr/>
        </p:nvCxnSpPr>
        <p:spPr>
          <a:xfrm flipV="1">
            <a:off x="2672721" y="3940487"/>
            <a:ext cx="1651674" cy="191982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4" idx="1"/>
          </p:cNvCxnSpPr>
          <p:nvPr/>
        </p:nvCxnSpPr>
        <p:spPr>
          <a:xfrm flipV="1">
            <a:off x="4621938" y="3498409"/>
            <a:ext cx="297543" cy="2210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 flipV="1">
            <a:off x="5514567" y="2840769"/>
            <a:ext cx="194135" cy="65764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89178" y="1555966"/>
            <a:ext cx="4830303" cy="64633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b="1" dirty="0"/>
              <a:t>Tor begins building circuits as soon as it has enough </a:t>
            </a:r>
            <a:r>
              <a:rPr lang="en-US" b="1" dirty="0" smtClean="0"/>
              <a:t>information </a:t>
            </a:r>
            <a:r>
              <a:rPr lang="en-US" b="1" dirty="0"/>
              <a:t>to do </a:t>
            </a:r>
            <a:r>
              <a:rPr lang="en-US" b="1" dirty="0" smtClean="0"/>
              <a:t>so.</a:t>
            </a:r>
            <a:endParaRPr lang="en-US" b="1" dirty="0"/>
          </a:p>
        </p:txBody>
      </p:sp>
      <p:cxnSp>
        <p:nvCxnSpPr>
          <p:cNvPr id="39" name="Straight Arrow Connector 38"/>
          <p:cNvCxnSpPr>
            <a:stCxn id="22" idx="3"/>
            <a:endCxn id="17" idx="1"/>
          </p:cNvCxnSpPr>
          <p:nvPr/>
        </p:nvCxnSpPr>
        <p:spPr>
          <a:xfrm flipV="1">
            <a:off x="2672721" y="4599199"/>
            <a:ext cx="1949217" cy="126111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7" idx="3"/>
            <a:endCxn id="20" idx="1"/>
          </p:cNvCxnSpPr>
          <p:nvPr/>
        </p:nvCxnSpPr>
        <p:spPr>
          <a:xfrm flipV="1">
            <a:off x="5217024" y="4110865"/>
            <a:ext cx="491678" cy="4883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21" idx="2"/>
          </p:cNvCxnSpPr>
          <p:nvPr/>
        </p:nvCxnSpPr>
        <p:spPr>
          <a:xfrm flipV="1">
            <a:off x="6303788" y="3321484"/>
            <a:ext cx="492042" cy="78938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23" idx="1"/>
          </p:cNvCxnSpPr>
          <p:nvPr/>
        </p:nvCxnSpPr>
        <p:spPr>
          <a:xfrm flipV="1">
            <a:off x="6267536" y="2301177"/>
            <a:ext cx="1405908" cy="5545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9178" y="6151551"/>
            <a:ext cx="2949137" cy="58477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600" b="1" dirty="0" smtClean="0"/>
              <a:t>OP opens a new connection,</a:t>
            </a:r>
            <a:r>
              <a:rPr lang="en-US" sz="1600" b="1" dirty="0"/>
              <a:t> </a:t>
            </a:r>
            <a:r>
              <a:rPr lang="en-US" sz="1600" b="1" dirty="0" smtClean="0"/>
              <a:t>attaches to a circuit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21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11" grpId="0"/>
      <p:bldP spid="11" grpId="1"/>
      <p:bldP spid="37" grpId="0"/>
      <p:bldP spid="37" grpId="1"/>
      <p:bldP spid="48" grpId="0"/>
      <p:bldP spid="48" grpId="1"/>
      <p:bldP spid="4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Diff-Hellman Key Exchange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5</a:t>
            </a:fld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31800" y="1735137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Alice</a:t>
            </a:r>
            <a:endParaRPr lang="en-US" sz="2800" dirty="0">
              <a:solidFill>
                <a:srgbClr val="4330A4"/>
              </a:solidFill>
              <a:latin typeface="Comic Sans MS" charset="0"/>
              <a:ea typeface="ＭＳ Ｐゴシック" charset="0"/>
              <a:cs typeface="Arial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165848" y="1887537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>
              <a:spcBef>
                <a:spcPct val="50000"/>
              </a:spcBef>
            </a:pPr>
            <a:r>
              <a:rPr lang="en-US" sz="2800" dirty="0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Bob</a:t>
            </a:r>
            <a:endParaRPr lang="en-US" sz="2800" dirty="0">
              <a:solidFill>
                <a:srgbClr val="4330A4"/>
              </a:solidFill>
              <a:latin typeface="Comic Sans MS" charset="0"/>
              <a:ea typeface="ＭＳ Ｐゴシック" charset="0"/>
              <a:cs typeface="Arial" charset="0"/>
            </a:endParaRP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4251158"/>
            <a:ext cx="8153400" cy="184484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“Two </a:t>
            </a:r>
            <a:r>
              <a:rPr lang="en-US" dirty="0"/>
              <a:t>parties that have no prior knowledge of each other to jointly establish a shared secret key over an insecure communications </a:t>
            </a:r>
            <a:r>
              <a:rPr lang="en-US" dirty="0" smtClean="0"/>
              <a:t>channel”</a:t>
            </a:r>
          </a:p>
          <a:p>
            <a:pPr marL="0" indent="0">
              <a:buNone/>
            </a:pPr>
            <a:r>
              <a:rPr lang="en-US" sz="1900" dirty="0" smtClean="0"/>
              <a:t>					               Example from </a:t>
            </a:r>
            <a:r>
              <a:rPr lang="en-US" sz="1900" dirty="0" err="1" smtClean="0"/>
              <a:t>wikipedia</a:t>
            </a:r>
            <a:endParaRPr lang="en-US" sz="1900" dirty="0"/>
          </a:p>
        </p:txBody>
      </p:sp>
      <p:sp>
        <p:nvSpPr>
          <p:cNvPr id="17" name="Rectangle 16"/>
          <p:cNvSpPr/>
          <p:nvPr/>
        </p:nvSpPr>
        <p:spPr>
          <a:xfrm>
            <a:off x="1773710" y="1643124"/>
            <a:ext cx="58245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Both agree on a </a:t>
            </a:r>
            <a:r>
              <a:rPr lang="en-US" sz="2000" dirty="0"/>
              <a:t>prime number </a:t>
            </a:r>
            <a:r>
              <a:rPr lang="en-US" sz="2000" b="1" dirty="0">
                <a:solidFill>
                  <a:srgbClr val="558BB8"/>
                </a:solidFill>
              </a:rPr>
              <a:t>p=23 </a:t>
            </a:r>
            <a:r>
              <a:rPr lang="en-US" sz="2000" dirty="0"/>
              <a:t>and base </a:t>
            </a:r>
            <a:r>
              <a:rPr lang="en-US" sz="2000" b="1" dirty="0">
                <a:solidFill>
                  <a:srgbClr val="558BB8"/>
                </a:solidFill>
              </a:rPr>
              <a:t>g=5</a:t>
            </a:r>
            <a:r>
              <a:rPr lang="en-US" sz="2000" dirty="0"/>
              <a:t>.</a:t>
            </a:r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H="1">
            <a:off x="1681163" y="3652695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676400" y="2411415"/>
            <a:ext cx="5410200" cy="484188"/>
            <a:chOff x="1056" y="1519"/>
            <a:chExt cx="3408" cy="305"/>
          </a:xfrm>
        </p:grpSpPr>
        <p:sp>
          <p:nvSpPr>
            <p:cNvPr id="23" name="Line 4"/>
            <p:cNvSpPr>
              <a:spLocks noChangeShapeType="1"/>
            </p:cNvSpPr>
            <p:nvPr/>
          </p:nvSpPr>
          <p:spPr bwMode="auto">
            <a:xfrm>
              <a:off x="1056" y="1824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016" y="1519"/>
              <a:ext cx="197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rtl="0">
                <a:spcBef>
                  <a:spcPct val="50000"/>
                </a:spcBef>
              </a:pPr>
              <a:r>
                <a:rPr lang="en-US" sz="2000" dirty="0" err="1" smtClean="0">
                  <a:solidFill>
                    <a:srgbClr val="4330A4"/>
                  </a:solidFill>
                  <a:latin typeface="Comic Sans MS" charset="0"/>
                  <a:ea typeface="ＭＳ Ｐゴシック" charset="0"/>
                  <a:cs typeface="Arial" charset="0"/>
                </a:rPr>
                <a:t>g</a:t>
              </a:r>
              <a:r>
                <a:rPr lang="en-US" sz="2000" baseline="30000" dirty="0" err="1" smtClean="0">
                  <a:solidFill>
                    <a:srgbClr val="4330A4"/>
                  </a:solidFill>
                  <a:latin typeface="Comic Sans MS" charset="0"/>
                  <a:ea typeface="ＭＳ Ｐゴシック" charset="0"/>
                  <a:cs typeface="Arial" charset="0"/>
                </a:rPr>
                <a:t>x</a:t>
              </a:r>
              <a:r>
                <a:rPr lang="en-US" sz="2000" dirty="0" smtClean="0">
                  <a:solidFill>
                    <a:srgbClr val="4330A4"/>
                  </a:solidFill>
                  <a:latin typeface="Comic Sans MS" charset="0"/>
                  <a:ea typeface="ＭＳ Ｐゴシック" charset="0"/>
                  <a:cs typeface="Arial" charset="0"/>
                </a:rPr>
                <a:t> mod p =5</a:t>
              </a:r>
              <a:r>
                <a:rPr lang="en-US" sz="2000" baseline="30000" dirty="0" smtClean="0">
                  <a:solidFill>
                    <a:srgbClr val="4330A4"/>
                  </a:solidFill>
                  <a:latin typeface="Comic Sans MS" charset="0"/>
                  <a:ea typeface="ＭＳ Ｐゴシック" charset="0"/>
                  <a:cs typeface="Arial" charset="0"/>
                </a:rPr>
                <a:t>6 </a:t>
              </a:r>
              <a:r>
                <a:rPr lang="en-US" sz="2000" dirty="0" smtClean="0">
                  <a:solidFill>
                    <a:srgbClr val="4330A4"/>
                  </a:solidFill>
                  <a:latin typeface="Comic Sans MS" charset="0"/>
                  <a:ea typeface="ＭＳ Ｐゴシック" charset="0"/>
                  <a:cs typeface="Arial" charset="0"/>
                </a:rPr>
                <a:t>mod 23=8  </a:t>
              </a:r>
              <a:endParaRPr lang="en-US" sz="2000" dirty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187576" y="2226091"/>
            <a:ext cx="328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chooses a secret integer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x=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828422" y="2210702"/>
            <a:ext cx="34306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chooses a secret integer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=15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19699" y="3659866"/>
            <a:ext cx="3749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B95B22"/>
                </a:solidFill>
              </a:rPr>
              <a:t>key</a:t>
            </a:r>
            <a:r>
              <a:rPr lang="en-US" sz="2000" dirty="0" smtClean="0">
                <a:solidFill>
                  <a:srgbClr val="B95B22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B</a:t>
            </a:r>
            <a:r>
              <a:rPr lang="en-US" sz="2000" baseline="30000" dirty="0" err="1" smtClean="0"/>
              <a:t>x</a:t>
            </a:r>
            <a:r>
              <a:rPr lang="en-US" sz="2000" dirty="0" smtClean="0"/>
              <a:t>  </a:t>
            </a:r>
            <a:r>
              <a:rPr lang="en-US" sz="2000" dirty="0"/>
              <a:t>mod </a:t>
            </a:r>
            <a:r>
              <a:rPr lang="en-US" sz="2000" dirty="0" smtClean="0"/>
              <a:t>p = 19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mod 23 =</a:t>
            </a:r>
            <a:r>
              <a:rPr lang="en-US" sz="2000" dirty="0" smtClean="0">
                <a:solidFill>
                  <a:srgbClr val="B95B22"/>
                </a:solidFill>
              </a:rPr>
              <a:t>2</a:t>
            </a:r>
            <a:endParaRPr lang="en-US" sz="2000" dirty="0">
              <a:solidFill>
                <a:srgbClr val="B95B22"/>
              </a:solidFill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168944" y="3110594"/>
            <a:ext cx="3138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rtl="0">
              <a:spcBef>
                <a:spcPct val="50000"/>
              </a:spcBef>
            </a:pPr>
            <a:r>
              <a:rPr lang="en-US" sz="2000" dirty="0" err="1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g</a:t>
            </a:r>
            <a:r>
              <a:rPr lang="en-US" sz="2000" baseline="30000" dirty="0" err="1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y</a:t>
            </a:r>
            <a:r>
              <a:rPr lang="en-US" sz="2000" dirty="0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 mod p =5</a:t>
            </a:r>
            <a:r>
              <a:rPr lang="en-US" sz="2000" baseline="30000" dirty="0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15 </a:t>
            </a:r>
            <a:r>
              <a:rPr lang="en-US" sz="2000" dirty="0" smtClean="0">
                <a:solidFill>
                  <a:srgbClr val="4330A4"/>
                </a:solidFill>
                <a:latin typeface="Comic Sans MS" charset="0"/>
                <a:ea typeface="ＭＳ Ｐゴシック" charset="0"/>
                <a:cs typeface="Arial" charset="0"/>
              </a:rPr>
              <a:t>mod 23=19  </a:t>
            </a:r>
            <a:endParaRPr lang="en-US" sz="2000" dirty="0">
              <a:solidFill>
                <a:srgbClr val="4330A4"/>
              </a:solidFill>
              <a:latin typeface="Comic Sans MS" charset="0"/>
              <a:ea typeface="ＭＳ Ｐゴシック" charset="0"/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94256" y="3659866"/>
            <a:ext cx="37497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B95B22"/>
                </a:solidFill>
              </a:rPr>
              <a:t>key</a:t>
            </a:r>
            <a:r>
              <a:rPr lang="en-US" sz="2000" dirty="0" smtClean="0">
                <a:solidFill>
                  <a:srgbClr val="B95B22"/>
                </a:solidFill>
              </a:rPr>
              <a:t> </a:t>
            </a:r>
            <a:r>
              <a:rPr lang="en-US" sz="2000" dirty="0"/>
              <a:t>= </a:t>
            </a:r>
            <a:r>
              <a:rPr lang="en-US" sz="2000" dirty="0" smtClean="0"/>
              <a:t>A</a:t>
            </a:r>
            <a:r>
              <a:rPr lang="en-US" sz="2000" baseline="30000" dirty="0"/>
              <a:t>y</a:t>
            </a:r>
            <a:r>
              <a:rPr lang="en-US" sz="2000" dirty="0" smtClean="0"/>
              <a:t>  </a:t>
            </a:r>
            <a:r>
              <a:rPr lang="en-US" sz="2000" dirty="0"/>
              <a:t>mod </a:t>
            </a:r>
            <a:r>
              <a:rPr lang="en-US" sz="2000" dirty="0" smtClean="0"/>
              <a:t>p = 8</a:t>
            </a:r>
            <a:r>
              <a:rPr lang="en-US" sz="2000" baseline="30000" dirty="0" smtClean="0"/>
              <a:t>15</a:t>
            </a:r>
            <a:r>
              <a:rPr lang="en-US" sz="2000" dirty="0" smtClean="0"/>
              <a:t>mod 23 =</a:t>
            </a:r>
            <a:r>
              <a:rPr lang="en-US" sz="2000" dirty="0" smtClean="0">
                <a:solidFill>
                  <a:srgbClr val="B95B22"/>
                </a:solidFill>
              </a:rPr>
              <a:t>2</a:t>
            </a:r>
            <a:endParaRPr lang="en-US" sz="2000" dirty="0">
              <a:solidFill>
                <a:srgbClr val="B95B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484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build="p"/>
      <p:bldP spid="17" grpId="0"/>
      <p:bldP spid="21" grpId="0" animBg="1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780857" y="5189543"/>
            <a:ext cx="70852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OP sends relay extend cell to OR1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Specifies that the next hop will be OR2</a:t>
            </a: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Contains </a:t>
            </a:r>
            <a:r>
              <a:rPr lang="en-US" dirty="0"/>
              <a:t>the first half of the </a:t>
            </a:r>
            <a:r>
              <a:rPr lang="en-US" dirty="0" err="1"/>
              <a:t>Diffie</a:t>
            </a:r>
            <a:r>
              <a:rPr lang="en-US" dirty="0"/>
              <a:t>-Hellman handshake (</a:t>
            </a:r>
            <a:r>
              <a:rPr lang="en-US" dirty="0" smtClean="0"/>
              <a:t>g</a:t>
            </a:r>
            <a:r>
              <a:rPr lang="en-US" baseline="30000" dirty="0" smtClean="0"/>
              <a:t>x2</a:t>
            </a:r>
            <a:r>
              <a:rPr lang="en-US" dirty="0" smtClean="0"/>
              <a:t>) </a:t>
            </a: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Encrypted with the onion key of the </a:t>
            </a:r>
            <a:r>
              <a:rPr lang="en-US" dirty="0" smtClean="0"/>
              <a:t>OR2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Tor Circuit is built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6</a:t>
            </a:fld>
            <a:endParaRPr lang="en-US"/>
          </a:p>
        </p:txBody>
      </p:sp>
      <p:sp>
        <p:nvSpPr>
          <p:cNvPr id="5" name="Line 24"/>
          <p:cNvSpPr>
            <a:spLocks noChangeShapeType="1"/>
          </p:cNvSpPr>
          <p:nvPr/>
        </p:nvSpPr>
        <p:spPr bwMode="auto">
          <a:xfrm>
            <a:off x="4009352" y="2432050"/>
            <a:ext cx="22860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V="1">
            <a:off x="1207734" y="2666999"/>
            <a:ext cx="2068866" cy="196653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217134" y="3692525"/>
            <a:ext cx="990600" cy="527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Create c</a:t>
            </a:r>
            <a:r>
              <a:rPr lang="en-US" sz="1400" baseline="-25000" dirty="0"/>
              <a:t>1</a:t>
            </a:r>
            <a:r>
              <a:rPr lang="en-US" sz="1400" dirty="0"/>
              <a:t>, E(g</a:t>
            </a:r>
            <a:r>
              <a:rPr lang="en-US" sz="1400" baseline="30000" dirty="0"/>
              <a:t>x1</a:t>
            </a:r>
            <a:r>
              <a:rPr lang="en-US" sz="1400" dirty="0"/>
              <a:t>)</a:t>
            </a:r>
          </a:p>
        </p:txBody>
      </p:sp>
      <p:sp>
        <p:nvSpPr>
          <p:cNvPr id="12" name="Text Box 17"/>
          <p:cNvSpPr txBox="1">
            <a:spLocks noChangeArrowheads="1"/>
          </p:cNvSpPr>
          <p:nvPr/>
        </p:nvSpPr>
        <p:spPr bwMode="auto">
          <a:xfrm>
            <a:off x="2346325" y="2362200"/>
            <a:ext cx="1082675" cy="527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Created c</a:t>
            </a:r>
            <a:r>
              <a:rPr lang="en-US" sz="1400" baseline="-25000"/>
              <a:t>1</a:t>
            </a:r>
            <a:r>
              <a:rPr lang="en-US" sz="1400"/>
              <a:t>, g</a:t>
            </a:r>
            <a:r>
              <a:rPr lang="en-US" sz="1400" baseline="30000"/>
              <a:t>y1</a:t>
            </a:r>
            <a:r>
              <a:rPr lang="en-US" sz="1400"/>
              <a:t>, H(K</a:t>
            </a:r>
            <a:r>
              <a:rPr lang="en-US" sz="1400" baseline="-25000"/>
              <a:t>1</a:t>
            </a:r>
            <a:r>
              <a:rPr lang="en-US" sz="1400"/>
              <a:t>)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1207734" y="4335839"/>
            <a:ext cx="1235075" cy="739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 dirty="0"/>
              <a:t>Relay c</a:t>
            </a:r>
            <a:r>
              <a:rPr lang="en-US" sz="1400" baseline="-25000" dirty="0"/>
              <a:t>1</a:t>
            </a:r>
            <a:r>
              <a:rPr lang="en-US" sz="1400" dirty="0"/>
              <a:t> (Extend, OR</a:t>
            </a:r>
            <a:r>
              <a:rPr lang="en-US" sz="1400" baseline="-25000" dirty="0"/>
              <a:t>2</a:t>
            </a:r>
            <a:r>
              <a:rPr lang="en-US" sz="1400" dirty="0"/>
              <a:t>, E(g</a:t>
            </a:r>
            <a:r>
              <a:rPr lang="en-US" sz="1400" baseline="30000" dirty="0"/>
              <a:t>x1</a:t>
            </a:r>
            <a:r>
              <a:rPr lang="en-US" sz="1400" dirty="0"/>
              <a:t>))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3429000" y="1905000"/>
            <a:ext cx="1158875" cy="527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Create c</a:t>
            </a:r>
            <a:r>
              <a:rPr lang="en-US" sz="1400" baseline="-25000"/>
              <a:t>2</a:t>
            </a:r>
            <a:r>
              <a:rPr lang="en-US" sz="1400"/>
              <a:t> E(g</a:t>
            </a:r>
            <a:r>
              <a:rPr lang="en-US" sz="1400" baseline="30000"/>
              <a:t>x2</a:t>
            </a:r>
            <a:r>
              <a:rPr lang="en-US" sz="1400"/>
              <a:t>)</a:t>
            </a:r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257800" y="2286000"/>
            <a:ext cx="1082675" cy="52705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Created c</a:t>
            </a:r>
            <a:r>
              <a:rPr lang="en-US" sz="1400" baseline="-25000"/>
              <a:t>2</a:t>
            </a:r>
            <a:r>
              <a:rPr lang="en-US" sz="1400"/>
              <a:t>, g</a:t>
            </a:r>
            <a:r>
              <a:rPr lang="en-US" sz="1400" baseline="30000"/>
              <a:t>y2</a:t>
            </a:r>
            <a:r>
              <a:rPr lang="en-US" sz="1400"/>
              <a:t>, H(K</a:t>
            </a:r>
            <a:r>
              <a:rPr lang="en-US" sz="1400" baseline="-25000"/>
              <a:t>2</a:t>
            </a:r>
            <a:r>
              <a:rPr lang="en-US" sz="1400"/>
              <a:t>)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895600" y="2743200"/>
            <a:ext cx="1387475" cy="739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Relay c</a:t>
            </a:r>
            <a:r>
              <a:rPr lang="en-US" sz="1400" baseline="-25000"/>
              <a:t>1</a:t>
            </a:r>
            <a:r>
              <a:rPr lang="en-US" sz="1400"/>
              <a:t>(Extended, g</a:t>
            </a:r>
            <a:r>
              <a:rPr lang="en-US" sz="1400" baseline="30000"/>
              <a:t>y2</a:t>
            </a:r>
            <a:r>
              <a:rPr lang="en-US" sz="1400"/>
              <a:t>, H(K</a:t>
            </a:r>
            <a:r>
              <a:rPr lang="en-US" sz="1400" baseline="-25000"/>
              <a:t>2</a:t>
            </a:r>
            <a:r>
              <a:rPr lang="en-US" sz="1400"/>
              <a:t>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2648" y="4633535"/>
            <a:ext cx="595086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6600" y="2224921"/>
            <a:ext cx="732752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40475" y="2211010"/>
            <a:ext cx="76642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Cloud 33"/>
          <p:cNvSpPr/>
          <p:nvPr/>
        </p:nvSpPr>
        <p:spPr>
          <a:xfrm>
            <a:off x="1712263" y="1516698"/>
            <a:ext cx="6219282" cy="3369675"/>
          </a:xfrm>
          <a:prstGeom prst="cloud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06406" y="5205775"/>
            <a:ext cx="708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/>
              <a:t>OP sends a create cell to the 1</a:t>
            </a:r>
            <a:r>
              <a:rPr lang="en-US" baseline="30000" dirty="0"/>
              <a:t>st</a:t>
            </a:r>
            <a:r>
              <a:rPr lang="en-US" dirty="0"/>
              <a:t> node in the path it </a:t>
            </a:r>
            <a:r>
              <a:rPr lang="en-US" dirty="0" smtClean="0"/>
              <a:t>chooses, </a:t>
            </a:r>
            <a:endParaRPr lang="en-US" dirty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Contains </a:t>
            </a:r>
            <a:r>
              <a:rPr lang="en-US" dirty="0"/>
              <a:t>the first half of the </a:t>
            </a:r>
            <a:r>
              <a:rPr lang="en-US" dirty="0" err="1"/>
              <a:t>Diffie</a:t>
            </a:r>
            <a:r>
              <a:rPr lang="en-US" dirty="0"/>
              <a:t>-Hellman handshake (g</a:t>
            </a:r>
            <a:r>
              <a:rPr lang="en-US" baseline="30000" dirty="0"/>
              <a:t>x1</a:t>
            </a:r>
            <a:r>
              <a:rPr lang="en-US" dirty="0"/>
              <a:t>)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Encrypted with the onion key of the OR1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10650" y="5198308"/>
            <a:ext cx="708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OR1 responds with a </a:t>
            </a:r>
            <a:r>
              <a:rPr lang="en-US" i="1" dirty="0" smtClean="0"/>
              <a:t>created </a:t>
            </a:r>
            <a:r>
              <a:rPr lang="en-US" dirty="0" smtClean="0"/>
              <a:t>cell containing </a:t>
            </a:r>
            <a:r>
              <a:rPr lang="en-US" dirty="0" err="1" smtClean="0"/>
              <a:t>g</a:t>
            </a:r>
            <a:r>
              <a:rPr lang="en-US" baseline="30000" dirty="0" err="1" smtClean="0"/>
              <a:t>y</a:t>
            </a:r>
            <a:endParaRPr lang="en-US" baseline="300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Contains hash of the negotiated key K ( </a:t>
            </a:r>
            <a:r>
              <a:rPr lang="en-US" dirty="0" err="1" smtClean="0"/>
              <a:t>g</a:t>
            </a:r>
            <a:r>
              <a:rPr lang="en-US" baseline="30000" dirty="0" err="1" smtClean="0"/>
              <a:t>xy</a:t>
            </a:r>
            <a:r>
              <a:rPr lang="en-US" dirty="0" smtClean="0"/>
              <a:t>). 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/>
              <a:t>C</a:t>
            </a:r>
            <a:r>
              <a:rPr lang="en-US" dirty="0" smtClean="0"/>
              <a:t>ircuit between OP and OR1 is established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95458" y="5203049"/>
            <a:ext cx="59682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OR1 copy the E(g</a:t>
            </a:r>
            <a:r>
              <a:rPr lang="en-US" baseline="30000" dirty="0" smtClean="0"/>
              <a:t>x2</a:t>
            </a:r>
            <a:r>
              <a:rPr lang="en-US" dirty="0" smtClean="0"/>
              <a:t>) into a create cell and send to OR2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809119" y="5205419"/>
            <a:ext cx="5243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OR2 returns create cell to OR1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OR1 wraps g</a:t>
            </a:r>
            <a:r>
              <a:rPr lang="en-US" baseline="30000" dirty="0" smtClean="0"/>
              <a:t>y2</a:t>
            </a:r>
            <a:r>
              <a:rPr lang="en-US" dirty="0"/>
              <a:t> </a:t>
            </a:r>
            <a:r>
              <a:rPr lang="en-US" dirty="0" smtClean="0"/>
              <a:t>and K</a:t>
            </a:r>
            <a:r>
              <a:rPr lang="en-US" baseline="-25000" dirty="0" smtClean="0"/>
              <a:t>2</a:t>
            </a:r>
            <a:r>
              <a:rPr lang="en-US" dirty="0" smtClean="0"/>
              <a:t> and sends back to 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5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69 -0.05414 L 0.21244 -0.276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8" y="-111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7 -0.02058 L -0.1408 0.2016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11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7 -0.02058 L 0.16493 -0.2298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10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9" presetClass="exit" presetSubtype="0" fill="hold" grpId="2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-0.01619 L 0.1783 -0.0161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3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30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601 L -0.19167 0.0060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9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0949 L -0.19253 0.2141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02" y="11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9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5" grpId="0" animBg="1"/>
      <p:bldP spid="6" grpId="0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37" grpId="0"/>
      <p:bldP spid="37" grpId="1"/>
      <p:bldP spid="38" grpId="0"/>
      <p:bldP spid="38" grpId="1"/>
      <p:bldP spid="42" grpId="0"/>
      <p:bldP spid="42" grpId="1"/>
      <p:bldP spid="45" grpId="0"/>
      <p:bldP spid="4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Tor’s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833" y="2267700"/>
            <a:ext cx="5980228" cy="400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00200" y="6172200"/>
            <a:ext cx="541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u="sng">
                <a:solidFill>
                  <a:schemeClr val="tx2"/>
                </a:solidFill>
              </a:rPr>
              <a:t>http://en.wikipedia.org/wiki/File:Onion_diagram.svg</a:t>
            </a:r>
          </a:p>
        </p:txBody>
      </p:sp>
    </p:spTree>
    <p:extLst>
      <p:ext uri="{BB962C8B-B14F-4D97-AF65-F5344CB8AC3E}">
        <p14:creationId xmlns:p14="http://schemas.microsoft.com/office/powerpoint/2010/main" val="3453825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73789" y="3408947"/>
            <a:ext cx="1765779" cy="6305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/>
          <a:p>
            <a:r>
              <a:rPr lang="en-US" sz="1400" dirty="0" smtClean="0"/>
              <a:t>K1</a:t>
            </a:r>
          </a:p>
          <a:p>
            <a:endParaRPr lang="en-US" sz="1400" dirty="0"/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533400" y="3516313"/>
            <a:ext cx="1406168" cy="52322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K2</a:t>
            </a:r>
          </a:p>
          <a:p>
            <a:endParaRPr lang="en-US" sz="1400" dirty="0"/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882316" y="3636211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Tor Fetches a Website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FE4BAC9-6D41-4691-9299-18EF07EF0177}" type="slidenum">
              <a:rPr lang="en-US" smtClean="0"/>
              <a:t>8</a:t>
            </a:fld>
            <a:endParaRPr 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3823663" y="2362200"/>
            <a:ext cx="868653" cy="0"/>
          </a:xfrm>
          <a:prstGeom prst="line">
            <a:avLst/>
          </a:prstGeom>
          <a:ln>
            <a:solidFill>
              <a:srgbClr val="751DA8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Line 18"/>
          <p:cNvSpPr>
            <a:spLocks noChangeShapeType="1"/>
          </p:cNvSpPr>
          <p:nvPr/>
        </p:nvSpPr>
        <p:spPr bwMode="auto">
          <a:xfrm flipV="1">
            <a:off x="1600200" y="2667000"/>
            <a:ext cx="1676400" cy="1600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6" descr="j0234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495800"/>
            <a:ext cx="1371600" cy="133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1229895" y="3731756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7071894" y="2595641"/>
            <a:ext cx="852905" cy="1900159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451725" y="3211513"/>
            <a:ext cx="1485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/>
              <a:t>TCP Handshake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005114" y="4337050"/>
            <a:ext cx="595086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92316" y="2153562"/>
            <a:ext cx="76642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57240" y="2153562"/>
            <a:ext cx="76642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789" y="491281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OP iteratively </a:t>
            </a:r>
            <a:r>
              <a:rPr lang="en-US" dirty="0"/>
              <a:t>encrypts the cell </a:t>
            </a:r>
            <a:r>
              <a:rPr lang="en-US" dirty="0" smtClean="0"/>
              <a:t>with </a:t>
            </a:r>
            <a:r>
              <a:rPr lang="en-US" dirty="0"/>
              <a:t>the symmetric </a:t>
            </a:r>
            <a:r>
              <a:rPr lang="en-US" dirty="0" smtClean="0"/>
              <a:t>key of </a:t>
            </a:r>
            <a:r>
              <a:rPr lang="en-US" dirty="0"/>
              <a:t>each hop up to that 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85302" y="2141160"/>
            <a:ext cx="766423" cy="442079"/>
          </a:xfrm>
          <a:prstGeom prst="rect">
            <a:avLst/>
          </a:prstGeom>
          <a:noFill/>
          <a:ln w="31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OR3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5458739" y="2362200"/>
            <a:ext cx="1226563" cy="0"/>
          </a:xfrm>
          <a:prstGeom prst="line">
            <a:avLst/>
          </a:prstGeom>
          <a:ln>
            <a:solidFill>
              <a:srgbClr val="FFFF00"/>
            </a:solidFill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2064085" y="1630342"/>
            <a:ext cx="1406168" cy="52322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K2</a:t>
            </a:r>
          </a:p>
          <a:p>
            <a:endParaRPr lang="en-US" sz="1400" dirty="0"/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13001" y="1750240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60580" y="1845785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5041232" y="1736815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388811" y="1832360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6904788" y="1739669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7451725" y="2593967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7799304" y="2689512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904788" y="4183161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4515853" y="2679667"/>
            <a:ext cx="1406168" cy="52322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K2</a:t>
            </a:r>
          </a:p>
          <a:p>
            <a:endParaRPr lang="en-US" sz="1400" dirty="0"/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4864769" y="2799565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5212348" y="2895110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47" name="Text Box 23"/>
          <p:cNvSpPr txBox="1">
            <a:spLocks noChangeArrowheads="1"/>
          </p:cNvSpPr>
          <p:nvPr/>
        </p:nvSpPr>
        <p:spPr bwMode="auto">
          <a:xfrm>
            <a:off x="2587363" y="2667000"/>
            <a:ext cx="1765779" cy="6305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square">
            <a:noAutofit/>
          </a:bodyPr>
          <a:lstStyle/>
          <a:p>
            <a:r>
              <a:rPr lang="en-US" sz="1400" dirty="0" smtClean="0"/>
              <a:t>K1</a:t>
            </a:r>
          </a:p>
          <a:p>
            <a:endParaRPr lang="en-US" sz="1400" dirty="0"/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2946974" y="2774366"/>
            <a:ext cx="1406168" cy="52322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K2</a:t>
            </a:r>
          </a:p>
          <a:p>
            <a:endParaRPr lang="en-US" sz="1400" dirty="0"/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3295890" y="2894264"/>
            <a:ext cx="1029369" cy="40332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r>
              <a:rPr lang="en-US" sz="1400" dirty="0" smtClean="0"/>
              <a:t>K3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643469" y="2989809"/>
            <a:ext cx="709672" cy="30777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/>
              <a:t>msg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73789" y="1661119"/>
            <a:ext cx="18850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Know originator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Does not know </a:t>
            </a:r>
          </a:p>
          <a:p>
            <a:r>
              <a:rPr lang="en-US" dirty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he destination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3095" y="3408947"/>
            <a:ext cx="280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Does not know originator</a:t>
            </a:r>
          </a:p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dirty="0" smtClean="0">
                <a:solidFill>
                  <a:srgbClr val="0000FF"/>
                </a:solidFill>
              </a:rPr>
              <a:t>now the destination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16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-0.19884 " pathEditMode="relative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-0.19884 " pathEditMode="relative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-0.19884 " pathEditMode="relative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667 -0.19884 " pathEditMode="relative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084 -0.00209 " pathEditMode="relative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084 -0.00209 " pathEditMode="relative" ptsTypes="AA">
                                      <p:cBhvr>
                                        <p:cTn id="6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2084 -0.00209 " pathEditMode="relative" ptsTypes="AA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61 -0.00116 " pathEditMode="relative" ptsTypes="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4461 -0.00116 " pathEditMode="relative" ptsTypes="AA"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 -0.03195 L -0.04149 -0.23472 " pathEditMode="relative" ptsTypes="AA">
                                      <p:cBhvr>
                                        <p:cTn id="1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79 0 " pathEditMode="relative" ptsTypes="AA">
                                      <p:cBhvr>
                                        <p:cTn id="1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6579 0 " pathEditMode="relative" ptsTypes="AA">
                                      <p:cBhvr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052 0 " pathEditMode="relative" ptsTypes="AA">
                                      <p:cBhvr>
                                        <p:cTn id="1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052 0 " pathEditMode="relative" ptsTypes="AA"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052 0 " pathEditMode="relative" ptsTypes="AA">
                                      <p:cBhvr>
                                        <p:cTn id="1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67 0.18495 " pathEditMode="relative" ptsTypes="AA">
                                      <p:cBhvr>
                                        <p:cTn id="18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67 0.18495 " pathEditMode="relative" ptsTypes="AA">
                                      <p:cBhvr>
                                        <p:cTn id="1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67 0.18495 " pathEditMode="relative" ptsTypes="AA">
                                      <p:cBhvr>
                                        <p:cTn id="18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4167 0.18495 " pathEditMode="relative" ptsTypes="AA">
                                      <p:cBhvr>
                                        <p:cTn id="1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1" grpId="0" animBg="1"/>
      <p:bldP spid="21" grpId="1" animBg="1"/>
      <p:bldP spid="21" grpId="2" animBg="1"/>
      <p:bldP spid="20" grpId="0" animBg="1"/>
      <p:bldP spid="20" grpId="1" animBg="1"/>
      <p:bldP spid="20" grpId="2" animBg="1"/>
      <p:bldP spid="13" grpId="0" animBg="1"/>
      <p:bldP spid="13" grpId="1" animBg="1"/>
      <p:bldP spid="13" grpId="2" animBg="1"/>
      <p:bldP spid="15" grpId="0" animBg="1"/>
      <p:bldP spid="15" grpId="1" animBg="1"/>
      <p:bldP spid="16" grpId="0"/>
      <p:bldP spid="16" grpId="1"/>
      <p:bldP spid="8" grpId="0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5" grpId="0" animBg="1"/>
      <p:bldP spid="35" grpId="1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1" animBg="1"/>
      <p:bldP spid="40" grpId="2" animBg="1"/>
      <p:bldP spid="40" grpId="3" animBg="1"/>
      <p:bldP spid="40" grpId="4" animBg="1"/>
      <p:bldP spid="41" grpId="1" animBg="1"/>
      <p:bldP spid="41" grpId="2" animBg="1"/>
      <p:bldP spid="41" grpId="3" animBg="1"/>
      <p:bldP spid="41" grpId="4" animBg="1"/>
      <p:bldP spid="42" grpId="1" animBg="1"/>
      <p:bldP spid="42" grpId="2" animBg="1"/>
      <p:bldP spid="42" grpId="3" animBg="1"/>
      <p:bldP spid="42" grpId="4" animBg="1"/>
      <p:bldP spid="47" grpId="1" animBg="1"/>
      <p:bldP spid="47" grpId="2" animBg="1"/>
      <p:bldP spid="48" grpId="1" animBg="1"/>
      <p:bldP spid="48" grpId="2" animBg="1"/>
      <p:bldP spid="49" grpId="1" animBg="1"/>
      <p:bldP spid="49" grpId="2" animBg="1"/>
      <p:bldP spid="50" grpId="1" animBg="1"/>
      <p:bldP spid="50" grpId="2" animBg="1"/>
      <p:bldP spid="51" grpId="0"/>
      <p:bldP spid="51" grpId="1"/>
      <p:bldP spid="52" grpId="0"/>
      <p:bldP spid="5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/>
      </a:spPr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4259</TotalTime>
  <Words>1679</Words>
  <Application>Microsoft Macintosh PowerPoint</Application>
  <PresentationFormat>On-screen Show (4:3)</PresentationFormat>
  <Paragraphs>314</Paragraphs>
  <Slides>19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Median</vt:lpstr>
      <vt:lpstr>Increased Resiliency for Tor</vt:lpstr>
      <vt:lpstr>Introduction </vt:lpstr>
      <vt:lpstr>What is Tor</vt:lpstr>
      <vt:lpstr>Tor Network: the Basic</vt:lpstr>
      <vt:lpstr>Overview</vt:lpstr>
      <vt:lpstr>Diff-Hellman Key Exchange</vt:lpstr>
      <vt:lpstr>How a Tor Circuit is built</vt:lpstr>
      <vt:lpstr>Tor’s Message</vt:lpstr>
      <vt:lpstr>How Tor Fetches a Website</vt:lpstr>
      <vt:lpstr>How Clients Know the Topology</vt:lpstr>
      <vt:lpstr>A Problem with Tor Directory Servers</vt:lpstr>
      <vt:lpstr>DNS Resolution</vt:lpstr>
      <vt:lpstr>DNS Security Extension Resolution</vt:lpstr>
      <vt:lpstr>Consensus File (Partial)</vt:lpstr>
      <vt:lpstr>Consensus File (Partial) </vt:lpstr>
      <vt:lpstr>Replacing Directory Server with DNSSEC</vt:lpstr>
      <vt:lpstr>Replacing Directory Server with DNSSEC</vt:lpstr>
      <vt:lpstr>Conclusion </vt:lpstr>
      <vt:lpstr>References</vt:lpstr>
    </vt:vector>
  </TitlesOfParts>
  <Manager/>
  <Company>JHU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Daniel Obenshain</cp:lastModifiedBy>
  <cp:revision>61</cp:revision>
  <dcterms:created xsi:type="dcterms:W3CDTF">2013-04-25T18:07:56Z</dcterms:created>
  <dcterms:modified xsi:type="dcterms:W3CDTF">2013-05-03T19:24:45Z</dcterms:modified>
  <cp:category/>
</cp:coreProperties>
</file>