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291" r:id="rId35"/>
    <p:sldId id="292" r:id="rId36"/>
    <p:sldId id="293" r:id="rId37"/>
    <p:sldId id="294" r:id="rId38"/>
    <p:sldId id="295" r:id="rId39"/>
  </p:sldIdLst>
  <p:sldSz cx="9906000" cy="6858000" type="A4"/>
  <p:notesSz cx="6985000" cy="10121900"/>
  <p:embeddedFontLst>
    <p:embeddedFont>
      <p:font typeface="Helvetica Neue" panose="02000503000000020004" pitchFamily="2" charset="0"/>
      <p:bold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854">
          <p15:clr>
            <a:srgbClr val="A4A3A4"/>
          </p15:clr>
        </p15:guide>
        <p15:guide id="2" pos="112">
          <p15:clr>
            <a:srgbClr val="A4A3A4"/>
          </p15:clr>
        </p15:guide>
      </p15:sldGuideLst>
    </p:ext>
    <p:ext uri="{2D200454-40CA-4A62-9FC3-DE9A4176ACB9}">
      <p15:notesGuideLst xmlns:p15="http://schemas.microsoft.com/office/powerpoint/2012/main">
        <p15:guide id="1" orient="horz" pos="3189">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3FDCDD-53AB-46DF-B024-81F40C35C818}">
  <a:tblStyle styleId="{403FDCDD-53AB-46DF-B024-81F40C35C8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27CE99-F01E-43A8-B048-23793FA7BB7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06" d="100"/>
          <a:sy n="106" d="100"/>
        </p:scale>
        <p:origin x="1552" y="168"/>
      </p:cViewPr>
      <p:guideLst>
        <p:guide orient="horz" pos="3854"/>
        <p:guide pos="11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89"/>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98788" cy="544513"/>
          </a:xfrm>
          <a:prstGeom prst="rect">
            <a:avLst/>
          </a:prstGeom>
          <a:noFill/>
          <a:ln>
            <a:noFill/>
          </a:ln>
        </p:spPr>
        <p:txBody>
          <a:bodyPr spcFirstLastPara="1" wrap="square" lIns="96600" tIns="48300" rIns="96600" bIns="48300" anchor="t" anchorCtr="0">
            <a:noAutofit/>
          </a:bodyPr>
          <a:lstStyle>
            <a:lvl1pPr marR="0" lvl="0" algn="l" rtl="0">
              <a:spcBef>
                <a:spcPts val="0"/>
              </a:spcBef>
              <a:spcAft>
                <a:spcPts val="0"/>
              </a:spcAft>
              <a:buSzPts val="1400"/>
              <a:buNone/>
              <a:defRPr sz="13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46525" y="0"/>
            <a:ext cx="2998788" cy="544513"/>
          </a:xfrm>
          <a:prstGeom prst="rect">
            <a:avLst/>
          </a:prstGeom>
          <a:noFill/>
          <a:ln>
            <a:noFill/>
          </a:ln>
        </p:spPr>
        <p:txBody>
          <a:bodyPr spcFirstLastPara="1" wrap="square" lIns="96600" tIns="48300" rIns="96600" bIns="48300" anchor="t" anchorCtr="0">
            <a:noAutofit/>
          </a:bodyPr>
          <a:lstStyle>
            <a:lvl1pPr marR="0" lvl="0" algn="r" rtl="0">
              <a:spcBef>
                <a:spcPts val="0"/>
              </a:spcBef>
              <a:spcAft>
                <a:spcPts val="0"/>
              </a:spcAft>
              <a:buSzPts val="1400"/>
              <a:buNone/>
              <a:defRPr sz="13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757238" y="777875"/>
            <a:ext cx="5511800" cy="38163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6150" y="4826000"/>
            <a:ext cx="5132388" cy="4518025"/>
          </a:xfrm>
          <a:prstGeom prst="rect">
            <a:avLst/>
          </a:prstGeom>
          <a:noFill/>
          <a:ln>
            <a:noFill/>
          </a:ln>
        </p:spPr>
        <p:txBody>
          <a:bodyPr spcFirstLastPara="1" wrap="square" lIns="96600" tIns="48300" rIns="96600" bIns="483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77388"/>
            <a:ext cx="2998788" cy="544512"/>
          </a:xfrm>
          <a:prstGeom prst="rect">
            <a:avLst/>
          </a:prstGeom>
          <a:noFill/>
          <a:ln>
            <a:noFill/>
          </a:ln>
        </p:spPr>
        <p:txBody>
          <a:bodyPr spcFirstLastPara="1" wrap="square" lIns="96600" tIns="48300" rIns="96600" bIns="48300" anchor="b" anchorCtr="0">
            <a:noAutofit/>
          </a:bodyPr>
          <a:lstStyle>
            <a:lvl1pPr marR="0" lvl="0" algn="l" rtl="0">
              <a:spcBef>
                <a:spcPts val="0"/>
              </a:spcBef>
              <a:spcAft>
                <a:spcPts val="0"/>
              </a:spcAft>
              <a:buSzPts val="1400"/>
              <a:buNone/>
              <a:defRPr sz="1300" b="1"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46525" y="9577388"/>
            <a:ext cx="2998788" cy="544512"/>
          </a:xfrm>
          <a:prstGeom prst="rect">
            <a:avLst/>
          </a:prstGeom>
          <a:noFill/>
          <a:ln>
            <a:noFill/>
          </a:ln>
        </p:spPr>
        <p:txBody>
          <a:bodyPr spcFirstLastPara="1" wrap="square" lIns="96600" tIns="48300" rIns="96600" bIns="48300" anchor="b" anchorCtr="0">
            <a:noAutofit/>
          </a:bodyPr>
          <a:lstStyle/>
          <a:p>
            <a:pPr marL="0" marR="0" lvl="0" indent="0" algn="r" rtl="0">
              <a:spcBef>
                <a:spcPts val="0"/>
              </a:spcBef>
              <a:spcAft>
                <a:spcPts val="0"/>
              </a:spcAft>
              <a:buNone/>
            </a:pPr>
            <a:fld id="{00000000-1234-1234-1234-123412341234}" type="slidenum">
              <a:rPr lang="de-CH" sz="1300" b="1" i="0" u="none" strike="noStrike" cap="none">
                <a:solidFill>
                  <a:schemeClr val="dk1"/>
                </a:solidFill>
                <a:latin typeface="Times New Roman"/>
                <a:ea typeface="Times New Roman"/>
                <a:cs typeface="Times New Roman"/>
                <a:sym typeface="Times New Roman"/>
              </a:rPr>
              <a:t>‹Nr.›</a:t>
            </a:fld>
            <a:endParaRPr sz="1300" b="1"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Commercial_property"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en.wikipedia.org/wiki/Stop-loss_insurance" TargetMode="External"/><Relationship Id="rId4" Type="http://schemas.openxmlformats.org/officeDocument/2006/relationships/hyperlink" Target="https://en.wikipedia.org/wiki/Deductibl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551138b07_0_7: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gd551138b07_0_7:notes"/>
          <p:cNvSpPr txBox="1">
            <a:spLocks noGrp="1"/>
          </p:cNvSpPr>
          <p:nvPr>
            <p:ph type="body" idx="1"/>
          </p:nvPr>
        </p:nvSpPr>
        <p:spPr>
          <a:xfrm>
            <a:off x="946150" y="4826000"/>
            <a:ext cx="5132400" cy="4518000"/>
          </a:xfrm>
          <a:prstGeom prst="rect">
            <a:avLst/>
          </a:prstGeom>
          <a:noFill/>
          <a:ln>
            <a:noFill/>
          </a:ln>
        </p:spPr>
        <p:txBody>
          <a:bodyPr spcFirstLastPara="1" wrap="square" lIns="96600" tIns="48300" rIns="96600" bIns="48300" anchor="t" anchorCtr="0">
            <a:no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p:txBody>
      </p:sp>
      <p:sp>
        <p:nvSpPr>
          <p:cNvPr id="61" name="Google Shape;61;gd551138b07_0_7:notes"/>
          <p:cNvSpPr txBox="1">
            <a:spLocks noGrp="1"/>
          </p:cNvSpPr>
          <p:nvPr>
            <p:ph type="sldNum" idx="12"/>
          </p:nvPr>
        </p:nvSpPr>
        <p:spPr>
          <a:xfrm>
            <a:off x="3946525" y="9577388"/>
            <a:ext cx="2998800" cy="544500"/>
          </a:xfrm>
          <a:prstGeom prst="rect">
            <a:avLst/>
          </a:prstGeom>
          <a:noFill/>
          <a:ln>
            <a:noFill/>
          </a:ln>
        </p:spPr>
        <p:txBody>
          <a:bodyPr spcFirstLastPara="1" wrap="square" lIns="96600" tIns="48300" rIns="96600" bIns="48300" anchor="b" anchorCtr="0">
            <a:noAutofit/>
          </a:bodyPr>
          <a:lstStyle/>
          <a:p>
            <a:pPr marL="0" marR="0" lvl="0" indent="0" algn="r" rtl="0">
              <a:spcBef>
                <a:spcPts val="0"/>
              </a:spcBef>
              <a:spcAft>
                <a:spcPts val="0"/>
              </a:spcAft>
              <a:buNone/>
            </a:pPr>
            <a:fld id="{00000000-1234-1234-1234-123412341234}" type="slidenum">
              <a:rPr lang="de-CH" sz="1300" b="1" i="0" u="none" strike="noStrike" cap="none">
                <a:solidFill>
                  <a:schemeClr val="dk1"/>
                </a:solidFill>
                <a:latin typeface="Times New Roman"/>
                <a:ea typeface="Times New Roman"/>
                <a:cs typeface="Times New Roman"/>
                <a:sym typeface="Times New Roman"/>
              </a:rPr>
              <a:t>1</a:t>
            </a:fld>
            <a:endParaRPr sz="1300" b="1"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1da980ac0_2_38: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1da980ac0_2_38: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13" name="Google Shape;213;ge1da980ac0_2_38: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0e67d671e_0_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0e67d671e_0_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23" name="Google Shape;223;ge0e67d671e_0_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068e35fc8_0_8: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068e35fc8_0_8: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30" name="Google Shape;230;ge068e35fc8_0_8: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ad060def5_1_154: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ad060def5_1_15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37" name="Google Shape;237;g7ad060def5_1_15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0e67d671e_0_7: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0e67d671e_0_7: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44" name="Google Shape;244;ge0e67d671e_0_7: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ad060def5_1_144: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ad060def5_1_14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51" name="Google Shape;251;g7ad060def5_1_14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08407ecf4_1_165: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08407ecf4_1_165: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58" name="Google Shape;258;ge08407ecf4_1_165: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e08407ecf4_1_65: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e08407ecf4_1_65: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65" name="Google Shape;265;ge08407ecf4_1_65: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197dad14c_0_24: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197dad14c_0_2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72" name="Google Shape;272;ge197dad14c_0_2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08407ecf4_1_173: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08407ecf4_1_173: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79" name="Google Shape;279;ge08407ecf4_1_173: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d060def5_0_582: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d060def5_0_582: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71" name="Google Shape;71;g7ad060def5_0_582: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08407ecf4_1_179: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08407ecf4_1_179: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86" name="Google Shape;286;ge08407ecf4_1_179: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540306b47_0_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540306b47_0_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01" name="Google Shape;301;ge540306b47_0_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08407ecf4_1_217: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e08407ecf4_1_217: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10" name="Google Shape;310;ge08407ecf4_1_217: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None/>
            </a:pPr>
            <a:fld id="{00000000-1234-1234-1234-123412341234}" type="slidenum">
              <a:rPr lang="de-CH"/>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08407ecf4_1_15: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08407ecf4_1_15: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17" name="Google Shape;317;ge08407ecf4_1_15: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ad060def5_1_159: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ad060def5_1_159: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30" name="Google Shape;330;g7ad060def5_1_159: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197dad14c_0_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197dad14c_0_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37" name="Google Shape;337;ge197dad14c_0_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197dad14c_0_44: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197dad14c_0_4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lnSpc>
                <a:spcPct val="115000"/>
              </a:lnSpc>
              <a:spcBef>
                <a:spcPts val="0"/>
              </a:spcBef>
              <a:spcAft>
                <a:spcPts val="0"/>
              </a:spcAft>
              <a:buClr>
                <a:schemeClr val="dk1"/>
              </a:buClr>
              <a:buSzPts val="1100"/>
              <a:buFont typeface="Arial"/>
              <a:buNone/>
            </a:pPr>
            <a:r>
              <a:rPr lang="de-CH" b="1">
                <a:solidFill>
                  <a:srgbClr val="595959"/>
                </a:solidFill>
                <a:latin typeface="Arial"/>
                <a:ea typeface="Arial"/>
                <a:cs typeface="Arial"/>
                <a:sym typeface="Arial"/>
              </a:rPr>
              <a:t>Critical question: What is covered when ransomware attack causes a blackout?</a:t>
            </a:r>
            <a:endParaRPr b="1">
              <a:solidFill>
                <a:srgbClr val="59595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de-CH" b="1">
                <a:solidFill>
                  <a:srgbClr val="595959"/>
                </a:solidFill>
                <a:latin typeface="Arial"/>
                <a:ea typeface="Arial"/>
                <a:cs typeface="Arial"/>
                <a:sym typeface="Arial"/>
              </a:rPr>
              <a:t>Answer: Cyber and privacy insurance policies termed "cyber-extortion coverage". typically cover (1) monies to pay ransom demands, (2) experts to negotiate with hackers, and (3) the cost of computer forensics expert.</a:t>
            </a:r>
            <a:endParaRPr b="1">
              <a:solidFill>
                <a:srgbClr val="59595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b="1">
              <a:solidFill>
                <a:srgbClr val="59595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de-CH" sz="1050" b="1">
                <a:solidFill>
                  <a:srgbClr val="202122"/>
                </a:solidFill>
                <a:highlight>
                  <a:srgbClr val="FFFFFF"/>
                </a:highlight>
                <a:latin typeface="Arial"/>
                <a:ea typeface="Arial"/>
                <a:cs typeface="Arial"/>
                <a:sym typeface="Arial"/>
              </a:rPr>
              <a:t>Excess of loss</a:t>
            </a:r>
            <a:r>
              <a:rPr lang="de-CH" sz="1050">
                <a:solidFill>
                  <a:srgbClr val="202122"/>
                </a:solidFill>
                <a:highlight>
                  <a:srgbClr val="FFFFFF"/>
                </a:highlight>
                <a:latin typeface="Arial"/>
                <a:ea typeface="Arial"/>
                <a:cs typeface="Arial"/>
                <a:sym typeface="Arial"/>
              </a:rPr>
              <a:t> reinsurance can have three forms - "</a:t>
            </a:r>
            <a:r>
              <a:rPr lang="de-CH" sz="1050" b="1">
                <a:solidFill>
                  <a:srgbClr val="202122"/>
                </a:solidFill>
                <a:highlight>
                  <a:srgbClr val="FFFFFF"/>
                </a:highlight>
                <a:latin typeface="Arial"/>
                <a:ea typeface="Arial"/>
                <a:cs typeface="Arial"/>
                <a:sym typeface="Arial"/>
              </a:rPr>
              <a:t>Per Risk</a:t>
            </a:r>
            <a:r>
              <a:rPr lang="de-CH" sz="1050">
                <a:solidFill>
                  <a:srgbClr val="202122"/>
                </a:solidFill>
                <a:highlight>
                  <a:srgbClr val="FFFFFF"/>
                </a:highlight>
                <a:latin typeface="Arial"/>
                <a:ea typeface="Arial"/>
                <a:cs typeface="Arial"/>
                <a:sym typeface="Arial"/>
              </a:rPr>
              <a:t> XL" (Working XL), "Per Occurrence or Per Event XL" (</a:t>
            </a:r>
            <a:r>
              <a:rPr lang="de-CH" sz="1050" b="1">
                <a:solidFill>
                  <a:srgbClr val="202122"/>
                </a:solidFill>
                <a:highlight>
                  <a:srgbClr val="FFFFFF"/>
                </a:highlight>
                <a:latin typeface="Arial"/>
                <a:ea typeface="Arial"/>
                <a:cs typeface="Arial"/>
                <a:sym typeface="Arial"/>
              </a:rPr>
              <a:t>Catastrophe</a:t>
            </a:r>
            <a:r>
              <a:rPr lang="de-CH" sz="1050">
                <a:solidFill>
                  <a:srgbClr val="202122"/>
                </a:solidFill>
                <a:highlight>
                  <a:srgbClr val="FFFFFF"/>
                </a:highlight>
                <a:latin typeface="Arial"/>
                <a:ea typeface="Arial"/>
                <a:cs typeface="Arial"/>
                <a:sym typeface="Arial"/>
              </a:rPr>
              <a:t> or Cat XL), and "</a:t>
            </a:r>
            <a:r>
              <a:rPr lang="de-CH" sz="1050" b="1">
                <a:solidFill>
                  <a:srgbClr val="202122"/>
                </a:solidFill>
                <a:highlight>
                  <a:srgbClr val="FFFFFF"/>
                </a:highlight>
                <a:latin typeface="Arial"/>
                <a:ea typeface="Arial"/>
                <a:cs typeface="Arial"/>
                <a:sym typeface="Arial"/>
              </a:rPr>
              <a:t>Aggregate</a:t>
            </a:r>
            <a:r>
              <a:rPr lang="de-CH" sz="1050">
                <a:solidFill>
                  <a:srgbClr val="202122"/>
                </a:solidFill>
                <a:highlight>
                  <a:srgbClr val="FFFFFF"/>
                </a:highlight>
                <a:latin typeface="Arial"/>
                <a:ea typeface="Arial"/>
                <a:cs typeface="Arial"/>
                <a:sym typeface="Arial"/>
              </a:rPr>
              <a:t> XL".</a:t>
            </a:r>
            <a:endParaRPr sz="10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Clr>
                <a:schemeClr val="dk1"/>
              </a:buClr>
              <a:buSzPts val="1100"/>
              <a:buFont typeface="Arial"/>
              <a:buNone/>
            </a:pPr>
            <a:r>
              <a:rPr lang="de-CH" sz="1050">
                <a:solidFill>
                  <a:srgbClr val="202122"/>
                </a:solidFill>
                <a:highlight>
                  <a:srgbClr val="FFFFFF"/>
                </a:highlight>
                <a:latin typeface="Arial"/>
                <a:ea typeface="Arial"/>
                <a:cs typeface="Arial"/>
                <a:sym typeface="Arial"/>
              </a:rPr>
              <a:t>In </a:t>
            </a:r>
            <a:r>
              <a:rPr lang="de-CH" sz="1050" b="1">
                <a:solidFill>
                  <a:srgbClr val="202122"/>
                </a:solidFill>
                <a:highlight>
                  <a:srgbClr val="FFFFFF"/>
                </a:highlight>
                <a:latin typeface="Arial"/>
                <a:ea typeface="Arial"/>
                <a:cs typeface="Arial"/>
                <a:sym typeface="Arial"/>
              </a:rPr>
              <a:t>per risk</a:t>
            </a:r>
            <a:r>
              <a:rPr lang="de-CH" sz="1050">
                <a:solidFill>
                  <a:srgbClr val="202122"/>
                </a:solidFill>
                <a:highlight>
                  <a:srgbClr val="FFFFFF"/>
                </a:highlight>
                <a:latin typeface="Arial"/>
                <a:ea typeface="Arial"/>
                <a:cs typeface="Arial"/>
                <a:sym typeface="Arial"/>
              </a:rPr>
              <a:t>, the cedant's insurance policy limits are greater than the reinsurance retention. For example, an insurance company might insure </a:t>
            </a:r>
            <a:r>
              <a:rPr lang="de-CH" sz="1050">
                <a:solidFill>
                  <a:srgbClr val="0645AD"/>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commercial property</a:t>
            </a:r>
            <a:r>
              <a:rPr lang="de-CH" sz="1050">
                <a:solidFill>
                  <a:srgbClr val="202122"/>
                </a:solidFill>
                <a:highlight>
                  <a:srgbClr val="FFFFFF"/>
                </a:highlight>
                <a:latin typeface="Arial"/>
                <a:ea typeface="Arial"/>
                <a:cs typeface="Arial"/>
                <a:sym typeface="Arial"/>
              </a:rPr>
              <a:t> risks with policy limits up to $10 million, and then buy per risk reinsurance of $5 million in excess of $5 million. In this case a loss of $6 million on that policy will result in the recovery of $1 million from the reinsurer. These contracts usually contain event limits to prevent their misuse as a substitute for Catastrophe XLs.</a:t>
            </a:r>
            <a:endParaRPr sz="10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Clr>
                <a:schemeClr val="dk1"/>
              </a:buClr>
              <a:buSzPts val="1100"/>
              <a:buFont typeface="Arial"/>
              <a:buNone/>
            </a:pPr>
            <a:r>
              <a:rPr lang="de-CH" sz="1050">
                <a:solidFill>
                  <a:srgbClr val="202122"/>
                </a:solidFill>
                <a:highlight>
                  <a:srgbClr val="FFFFFF"/>
                </a:highlight>
                <a:latin typeface="Arial"/>
                <a:ea typeface="Arial"/>
                <a:cs typeface="Arial"/>
                <a:sym typeface="Arial"/>
              </a:rPr>
              <a:t>In </a:t>
            </a:r>
            <a:r>
              <a:rPr lang="de-CH" sz="1050" b="1">
                <a:solidFill>
                  <a:srgbClr val="202122"/>
                </a:solidFill>
                <a:highlight>
                  <a:srgbClr val="FFFFFF"/>
                </a:highlight>
                <a:latin typeface="Arial"/>
                <a:ea typeface="Arial"/>
                <a:cs typeface="Arial"/>
                <a:sym typeface="Arial"/>
              </a:rPr>
              <a:t>catastrophe</a:t>
            </a:r>
            <a:r>
              <a:rPr lang="de-CH" sz="1050">
                <a:solidFill>
                  <a:srgbClr val="202122"/>
                </a:solidFill>
                <a:highlight>
                  <a:srgbClr val="FFFFFF"/>
                </a:highlight>
                <a:latin typeface="Arial"/>
                <a:ea typeface="Arial"/>
                <a:cs typeface="Arial"/>
                <a:sym typeface="Arial"/>
              </a:rPr>
              <a:t> excess of loss, the cedant's retention is usually a multiple of the underlying policy limits, and the reinsurance contract usually contains a two risk warranty (i.e. they are designed to protect the cedant against catastrophic events that involve more than one policy, usually very many policies). For example, an insurance company issues homeowners' policies with limits of up to $500,000 and then buys catastrophe reinsurance of $22,000,000 in excess of $3,000,000. In that case, the insurance company would only recover from reinsurers in the event of multiple policy losses in one event (e.g., hurricane, earthquake, flood).</a:t>
            </a:r>
            <a:endParaRPr sz="10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Clr>
                <a:schemeClr val="dk1"/>
              </a:buClr>
              <a:buSzPts val="1100"/>
              <a:buFont typeface="Arial"/>
              <a:buNone/>
            </a:pPr>
            <a:r>
              <a:rPr lang="de-CH" sz="1050" b="1">
                <a:solidFill>
                  <a:srgbClr val="202122"/>
                </a:solidFill>
                <a:highlight>
                  <a:srgbClr val="FFFFFF"/>
                </a:highlight>
                <a:latin typeface="Arial"/>
                <a:ea typeface="Arial"/>
                <a:cs typeface="Arial"/>
                <a:sym typeface="Arial"/>
              </a:rPr>
              <a:t>Aggregate</a:t>
            </a:r>
            <a:r>
              <a:rPr lang="de-CH" sz="1050">
                <a:solidFill>
                  <a:srgbClr val="202122"/>
                </a:solidFill>
                <a:highlight>
                  <a:srgbClr val="FFFFFF"/>
                </a:highlight>
                <a:latin typeface="Arial"/>
                <a:ea typeface="Arial"/>
                <a:cs typeface="Arial"/>
                <a:sym typeface="Arial"/>
              </a:rPr>
              <a:t> XL affords a frequency protection to the reinsured. For instance if the company retains $1 million net any one vessel, $5 million annual aggregate limit in excess of $5m annual aggregate deductible, the cover would equate to 5 total losses (or more partial losses) in excess of 5 total losses (or more partial losses). Aggregate covers can also be linked to the cedant's gross premium income during a 12-month period, with limit and </a:t>
            </a:r>
            <a:r>
              <a:rPr lang="de-CH" sz="1050">
                <a:solidFill>
                  <a:srgbClr val="0645AD"/>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deductible</a:t>
            </a:r>
            <a:r>
              <a:rPr lang="de-CH" sz="1050">
                <a:solidFill>
                  <a:srgbClr val="202122"/>
                </a:solidFill>
                <a:highlight>
                  <a:srgbClr val="FFFFFF"/>
                </a:highlight>
                <a:latin typeface="Arial"/>
                <a:ea typeface="Arial"/>
                <a:cs typeface="Arial"/>
                <a:sym typeface="Arial"/>
              </a:rPr>
              <a:t> expressed as percentages and amounts. Such covers are then known as </a:t>
            </a:r>
            <a:r>
              <a:rPr lang="de-CH" sz="1050" b="1">
                <a:solidFill>
                  <a:srgbClr val="202122"/>
                </a:solidFill>
                <a:highlight>
                  <a:srgbClr val="FFFFFF"/>
                </a:highlight>
                <a:latin typeface="Arial"/>
                <a:ea typeface="Arial"/>
                <a:cs typeface="Arial"/>
                <a:sym typeface="Arial"/>
              </a:rPr>
              <a:t>"</a:t>
            </a:r>
            <a:r>
              <a:rPr lang="de-CH" sz="1050" b="1">
                <a:solidFill>
                  <a:srgbClr val="0645AD"/>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stop loss</a:t>
            </a:r>
            <a:r>
              <a:rPr lang="de-CH" sz="1050" b="1">
                <a:solidFill>
                  <a:srgbClr val="202122"/>
                </a:solidFill>
                <a:highlight>
                  <a:srgbClr val="FFFFFF"/>
                </a:highlight>
                <a:latin typeface="Arial"/>
                <a:ea typeface="Arial"/>
                <a:cs typeface="Arial"/>
                <a:sym typeface="Arial"/>
              </a:rPr>
              <a:t>"</a:t>
            </a:r>
            <a:r>
              <a:rPr lang="de-CH" sz="1050">
                <a:solidFill>
                  <a:srgbClr val="202122"/>
                </a:solidFill>
                <a:highlight>
                  <a:srgbClr val="FFFFFF"/>
                </a:highlight>
                <a:latin typeface="Arial"/>
                <a:ea typeface="Arial"/>
                <a:cs typeface="Arial"/>
                <a:sym typeface="Arial"/>
              </a:rPr>
              <a:t> contracts.</a:t>
            </a:r>
            <a:endParaRPr sz="1050">
              <a:solidFill>
                <a:srgbClr val="202122"/>
              </a:solidFill>
              <a:highlight>
                <a:srgbClr val="FFFFFF"/>
              </a:highlight>
              <a:latin typeface="Arial"/>
              <a:ea typeface="Arial"/>
              <a:cs typeface="Arial"/>
              <a:sym typeface="Arial"/>
            </a:endParaRPr>
          </a:p>
          <a:p>
            <a:pPr marL="0" lvl="0" indent="0" algn="l" rtl="0">
              <a:lnSpc>
                <a:spcPct val="115000"/>
              </a:lnSpc>
              <a:spcBef>
                <a:spcPts val="500"/>
              </a:spcBef>
              <a:spcAft>
                <a:spcPts val="0"/>
              </a:spcAft>
              <a:buClr>
                <a:schemeClr val="dk1"/>
              </a:buClr>
              <a:buSzPts val="1100"/>
              <a:buFont typeface="Arial"/>
              <a:buNone/>
            </a:pPr>
            <a:endParaRPr b="1">
              <a:solidFill>
                <a:srgbClr val="595959"/>
              </a:solidFill>
              <a:latin typeface="Arial"/>
              <a:ea typeface="Arial"/>
              <a:cs typeface="Arial"/>
              <a:sym typeface="Arial"/>
            </a:endParaRPr>
          </a:p>
          <a:p>
            <a:pPr marL="0" lvl="0" indent="0" algn="l" rtl="0">
              <a:spcBef>
                <a:spcPts val="1200"/>
              </a:spcBef>
              <a:spcAft>
                <a:spcPts val="0"/>
              </a:spcAft>
              <a:buNone/>
            </a:pPr>
            <a:endParaRPr/>
          </a:p>
        </p:txBody>
      </p:sp>
      <p:sp>
        <p:nvSpPr>
          <p:cNvPr id="345" name="Google Shape;345;ge197dad14c_0_4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08407ecf4_1_359: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08407ecf4_1_359: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52" name="Google Shape;352;ge08407ecf4_1_359: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08407ecf4_1_247:notes"/>
          <p:cNvSpPr>
            <a:spLocks noGrp="1" noRot="1" noChangeAspect="1"/>
          </p:cNvSpPr>
          <p:nvPr>
            <p:ph type="sldImg" idx="2"/>
          </p:nvPr>
        </p:nvSpPr>
        <p:spPr>
          <a:xfrm>
            <a:off x="757238" y="777875"/>
            <a:ext cx="5511800" cy="38163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08407ecf4_1_247: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59" name="Google Shape;359;ge08407ecf4_1_247: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1da980ac0_0_0:notes"/>
          <p:cNvSpPr>
            <a:spLocks noGrp="1" noRot="1" noChangeAspect="1"/>
          </p:cNvSpPr>
          <p:nvPr>
            <p:ph type="sldImg" idx="2"/>
          </p:nvPr>
        </p:nvSpPr>
        <p:spPr>
          <a:xfrm>
            <a:off x="757238" y="777875"/>
            <a:ext cx="5511800" cy="38163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1da980ac0_0_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80" name="Google Shape;380;ge1da980ac0_0_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ad060def5_0_714: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ad060def5_0_71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79" name="Google Shape;79;g7ad060def5_0_71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08407ecf4_1_91: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08407ecf4_1_91: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88" name="Google Shape;388;ge08407ecf4_1_91: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None/>
            </a:pPr>
            <a:fld id="{00000000-1234-1234-1234-123412341234}" type="slidenum">
              <a:rPr lang="de-CH"/>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e08407ecf4_1_30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e08407ecf4_1_30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398" name="Google Shape;398;ge08407ecf4_1_30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197dad14c_0_113: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e197dad14c_0_113: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06" name="Google Shape;406;ge197dad14c_0_113: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ad060def5_1_164:notes"/>
          <p:cNvSpPr>
            <a:spLocks noGrp="1" noRot="1" noChangeAspect="1"/>
          </p:cNvSpPr>
          <p:nvPr>
            <p:ph type="sldImg" idx="2"/>
          </p:nvPr>
        </p:nvSpPr>
        <p:spPr>
          <a:xfrm>
            <a:off x="757238" y="777875"/>
            <a:ext cx="5511800" cy="38163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7ad060def5_1_16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14" name="Google Shape;414;g7ad060def5_1_16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8407ecf4_7_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8407ecf4_7_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21" name="Google Shape;421;ge08407ecf4_7_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8407ecf4_7_9: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8407ecf4_7_9: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38" name="Google Shape;438;ge08407ecf4_7_9: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None/>
            </a:pPr>
            <a:fld id="{00000000-1234-1234-1234-123412341234}" type="slidenum">
              <a:rPr lang="de-CH"/>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6ef03ea33_0_23: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6ef03ea33_0_23: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45" name="Google Shape;445;gb6ef03ea33_0_23: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551138b07_0_106:notes"/>
          <p:cNvSpPr>
            <a:spLocks noGrp="1" noRot="1" noChangeAspect="1"/>
          </p:cNvSpPr>
          <p:nvPr>
            <p:ph type="sldImg" idx="2"/>
          </p:nvPr>
        </p:nvSpPr>
        <p:spPr>
          <a:xfrm>
            <a:off x="757238" y="777875"/>
            <a:ext cx="5511800" cy="38163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551138b07_0_106: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52" name="Google Shape;452;gd551138b07_0_106: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None/>
            </a:pPr>
            <a:fld id="{00000000-1234-1234-1234-123412341234}" type="slidenum">
              <a:rPr lang="de-CH"/>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ad060def5_1_179:notes"/>
          <p:cNvSpPr>
            <a:spLocks noGrp="1" noRot="1" noChangeAspect="1"/>
          </p:cNvSpPr>
          <p:nvPr>
            <p:ph type="sldImg" idx="2"/>
          </p:nvPr>
        </p:nvSpPr>
        <p:spPr>
          <a:xfrm>
            <a:off x="757238" y="777875"/>
            <a:ext cx="5511800" cy="38163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7ad060def5_1_179: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459" name="Google Shape;459;g7ad060def5_1_179: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38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1dd1ec322_0_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1dd1ec322_0_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85" name="Google Shape;85;ge1dd1ec322_0_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08407ecf4_7_15: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08407ecf4_7_15: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135" name="Google Shape;135;ge08407ecf4_7_15: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None/>
            </a:pPr>
            <a:fld id="{00000000-1234-1234-1234-123412341234}" type="slidenum">
              <a:rPr lang="de-CH"/>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ad060def5_0_552: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ad060def5_0_552: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178" name="Google Shape;178;g7ad060def5_0_552: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1dd1ec322_0_930: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1dd1ec322_0_930: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186" name="Google Shape;186;ge1dd1ec322_0_930: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068e35fc8_0_2: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068e35fc8_0_2: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194" name="Google Shape;194;ge068e35fc8_0_2: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197dad14c_0_104:notes"/>
          <p:cNvSpPr>
            <a:spLocks noGrp="1" noRot="1" noChangeAspect="1"/>
          </p:cNvSpPr>
          <p:nvPr>
            <p:ph type="sldImg" idx="2"/>
          </p:nvPr>
        </p:nvSpPr>
        <p:spPr>
          <a:xfrm>
            <a:off x="757238" y="777875"/>
            <a:ext cx="5511900" cy="38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197dad14c_0_104:notes"/>
          <p:cNvSpPr txBox="1">
            <a:spLocks noGrp="1"/>
          </p:cNvSpPr>
          <p:nvPr>
            <p:ph type="body" idx="1"/>
          </p:nvPr>
        </p:nvSpPr>
        <p:spPr>
          <a:xfrm>
            <a:off x="946150" y="4826000"/>
            <a:ext cx="5132400" cy="4518000"/>
          </a:xfrm>
          <a:prstGeom prst="rect">
            <a:avLst/>
          </a:prstGeom>
        </p:spPr>
        <p:txBody>
          <a:bodyPr spcFirstLastPara="1" wrap="square" lIns="96600" tIns="48300" rIns="96600" bIns="48300" anchor="t" anchorCtr="0">
            <a:noAutofit/>
          </a:bodyPr>
          <a:lstStyle/>
          <a:p>
            <a:pPr marL="0" lvl="0" indent="0" algn="l" rtl="0">
              <a:spcBef>
                <a:spcPts val="360"/>
              </a:spcBef>
              <a:spcAft>
                <a:spcPts val="0"/>
              </a:spcAft>
              <a:buNone/>
            </a:pPr>
            <a:endParaRPr/>
          </a:p>
        </p:txBody>
      </p:sp>
      <p:sp>
        <p:nvSpPr>
          <p:cNvPr id="201" name="Google Shape;201;ge197dad14c_0_104:notes"/>
          <p:cNvSpPr txBox="1">
            <a:spLocks noGrp="1"/>
          </p:cNvSpPr>
          <p:nvPr>
            <p:ph type="sldNum" idx="12"/>
          </p:nvPr>
        </p:nvSpPr>
        <p:spPr>
          <a:xfrm>
            <a:off x="3946525" y="9577388"/>
            <a:ext cx="2998800" cy="544500"/>
          </a:xfrm>
          <a:prstGeom prst="rect">
            <a:avLst/>
          </a:prstGeom>
        </p:spPr>
        <p:txBody>
          <a:bodyPr spcFirstLastPara="1" wrap="square" lIns="96600" tIns="48300" rIns="96600" bIns="48300" anchor="b" anchorCtr="0">
            <a:noAutofit/>
          </a:bodyPr>
          <a:lstStyle/>
          <a:p>
            <a:pPr marL="0" lvl="0" indent="0" algn="r" rtl="0">
              <a:spcBef>
                <a:spcPts val="0"/>
              </a:spcBef>
              <a:spcAft>
                <a:spcPts val="0"/>
              </a:spcAft>
              <a:buClr>
                <a:srgbClr val="000000"/>
              </a:buClr>
              <a:buFont typeface="Arial"/>
              <a:buNone/>
            </a:pPr>
            <a:fld id="{00000000-1234-1234-1234-123412341234}" type="slidenum">
              <a:rPr lang="de-CH"/>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p:cSld name="Titelfoli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742950" y="2130425"/>
            <a:ext cx="84201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lvl="0" algn="ctr">
              <a:lnSpc>
                <a:spcPct val="128571"/>
              </a:lnSpc>
              <a:spcBef>
                <a:spcPts val="280"/>
              </a:spcBef>
              <a:spcAft>
                <a:spcPts val="0"/>
              </a:spcAft>
              <a:buClr>
                <a:schemeClr val="dk1"/>
              </a:buClr>
              <a:buSzPts val="1820"/>
              <a:buNone/>
              <a:defRPr/>
            </a:lvl1pPr>
            <a:lvl2pPr lvl="1" algn="ctr">
              <a:lnSpc>
                <a:spcPct val="133333"/>
              </a:lnSpc>
              <a:spcBef>
                <a:spcPts val="120"/>
              </a:spcBef>
              <a:spcAft>
                <a:spcPts val="0"/>
              </a:spcAft>
              <a:buClr>
                <a:schemeClr val="dk1"/>
              </a:buClr>
              <a:buSzPts val="2400"/>
              <a:buFont typeface="Arial"/>
              <a:buNone/>
              <a:defRPr/>
            </a:lvl2pPr>
            <a:lvl3pPr lvl="2" algn="ctr">
              <a:lnSpc>
                <a:spcPct val="130000"/>
              </a:lnSpc>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360"/>
              </a:spcBef>
              <a:spcAft>
                <a:spcPts val="0"/>
              </a:spcAft>
              <a:buClr>
                <a:schemeClr val="dk1"/>
              </a:buClr>
              <a:buSzPts val="1800"/>
              <a:buFont typeface="Arial"/>
              <a:buNone/>
              <a:defRPr/>
            </a:lvl6pPr>
            <a:lvl7pPr lvl="6" algn="ctr">
              <a:spcBef>
                <a:spcPts val="360"/>
              </a:spcBef>
              <a:spcAft>
                <a:spcPts val="0"/>
              </a:spcAft>
              <a:buClr>
                <a:schemeClr val="dk1"/>
              </a:buClr>
              <a:buSzPts val="1800"/>
              <a:buFont typeface="Arial"/>
              <a:buNone/>
              <a:defRPr/>
            </a:lvl7pPr>
            <a:lvl8pPr lvl="7" algn="ctr">
              <a:spcBef>
                <a:spcPts val="360"/>
              </a:spcBef>
              <a:spcAft>
                <a:spcPts val="0"/>
              </a:spcAft>
              <a:buClr>
                <a:schemeClr val="dk1"/>
              </a:buClr>
              <a:buSzPts val="1800"/>
              <a:buFont typeface="Arial"/>
              <a:buNone/>
              <a:defRPr/>
            </a:lvl8pPr>
            <a:lvl9pPr lvl="8" algn="ctr">
              <a:spcBef>
                <a:spcPts val="360"/>
              </a:spcBef>
              <a:spcAft>
                <a:spcPts val="0"/>
              </a:spcAft>
              <a:buClr>
                <a:schemeClr val="dk1"/>
              </a:buClr>
              <a:buSzPts val="1800"/>
              <a:buFont typeface="Arial"/>
              <a:buNone/>
              <a:defRPr/>
            </a:lvl9pPr>
          </a:lstStyle>
          <a:p>
            <a:endParaRPr/>
          </a:p>
        </p:txBody>
      </p:sp>
      <p:sp>
        <p:nvSpPr>
          <p:cNvPr id="20" name="Google Shape;20;p2"/>
          <p:cNvSpPr txBox="1">
            <a:spLocks noGrp="1"/>
          </p:cNvSpPr>
          <p:nvPr>
            <p:ph type="sldNum" idx="12"/>
          </p:nvPr>
        </p:nvSpPr>
        <p:spPr>
          <a:xfrm>
            <a:off x="2889250" y="6477000"/>
            <a:ext cx="222885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1"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200" b="0" i="1"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200" b="0" i="1"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200" b="0" i="1"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200" b="0" i="1"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200" b="0" i="1"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200" b="0" i="1"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200" b="0" i="1"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200" b="0" i="1"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CH"/>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ld mit Beschriftung" type="picTx">
  <p:cSld name="PICTURE_WITH_CAPTION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941513" y="4800600"/>
            <a:ext cx="59436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1"/>
          <p:cNvSpPr>
            <a:spLocks noGrp="1"/>
          </p:cNvSpPr>
          <p:nvPr>
            <p:ph type="pic" idx="2"/>
          </p:nvPr>
        </p:nvSpPr>
        <p:spPr>
          <a:xfrm>
            <a:off x="1941513" y="612775"/>
            <a:ext cx="5943600" cy="4114800"/>
          </a:xfrm>
          <a:prstGeom prst="rect">
            <a:avLst/>
          </a:prstGeom>
          <a:noFill/>
          <a:ln>
            <a:noFill/>
          </a:ln>
        </p:spPr>
        <p:txBody>
          <a:bodyPr spcFirstLastPara="1" wrap="square" lIns="91425" tIns="45700" rIns="91425" bIns="45700" anchor="t" anchorCtr="0">
            <a:noAutofit/>
          </a:bodyPr>
          <a:lstStyle>
            <a:lvl1pPr marR="0" lvl="0" algn="l" rtl="0">
              <a:lnSpc>
                <a:spcPct val="112500"/>
              </a:lnSpc>
              <a:spcBef>
                <a:spcPts val="320"/>
              </a:spcBef>
              <a:spcAft>
                <a:spcPts val="0"/>
              </a:spcAft>
              <a:buClr>
                <a:schemeClr val="dk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14285"/>
              </a:lnSpc>
              <a:spcBef>
                <a:spcPts val="14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8333"/>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1" name="Google Shape;51;p11"/>
          <p:cNvSpPr txBox="1">
            <a:spLocks noGrp="1"/>
          </p:cNvSpPr>
          <p:nvPr>
            <p:ph type="body" idx="1"/>
          </p:nvPr>
        </p:nvSpPr>
        <p:spPr>
          <a:xfrm>
            <a:off x="1941513" y="5367338"/>
            <a:ext cx="5943600" cy="804862"/>
          </a:xfrm>
          <a:prstGeom prst="rect">
            <a:avLst/>
          </a:prstGeom>
          <a:noFill/>
          <a:ln>
            <a:noFill/>
          </a:ln>
        </p:spPr>
        <p:txBody>
          <a:bodyPr spcFirstLastPara="1" wrap="square" lIns="91425" tIns="45700" rIns="91425" bIns="45700" anchor="t" anchorCtr="0">
            <a:noAutofit/>
          </a:bodyPr>
          <a:lstStyle>
            <a:lvl1pPr marL="457200" lvl="0" indent="-228600" algn="l">
              <a:lnSpc>
                <a:spcPct val="257142"/>
              </a:lnSpc>
              <a:spcBef>
                <a:spcPts val="140"/>
              </a:spcBef>
              <a:spcAft>
                <a:spcPts val="0"/>
              </a:spcAft>
              <a:buClr>
                <a:schemeClr val="dk1"/>
              </a:buClr>
              <a:buSzPts val="910"/>
              <a:buNone/>
              <a:defRPr sz="1400"/>
            </a:lvl1pPr>
            <a:lvl2pPr marL="914400" lvl="1" indent="-228600" algn="l">
              <a:lnSpc>
                <a:spcPct val="266666"/>
              </a:lnSpc>
              <a:spcBef>
                <a:spcPts val="60"/>
              </a:spcBef>
              <a:spcAft>
                <a:spcPts val="0"/>
              </a:spcAft>
              <a:buClr>
                <a:schemeClr val="dk1"/>
              </a:buClr>
              <a:buSzPts val="1200"/>
              <a:buFont typeface="Arial"/>
              <a:buNone/>
              <a:defRPr sz="1200"/>
            </a:lvl2pPr>
            <a:lvl3pPr marL="1371600" lvl="2" indent="-228600" algn="l">
              <a:lnSpc>
                <a:spcPct val="260000"/>
              </a:lnSpc>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374650" y="219075"/>
            <a:ext cx="9209088"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2"/>
          <p:cNvSpPr txBox="1">
            <a:spLocks noGrp="1"/>
          </p:cNvSpPr>
          <p:nvPr>
            <p:ph type="body" idx="1"/>
          </p:nvPr>
        </p:nvSpPr>
        <p:spPr>
          <a:xfrm rot="5400000">
            <a:off x="2400300" y="-800100"/>
            <a:ext cx="5181600" cy="9220200"/>
          </a:xfrm>
          <a:prstGeom prst="rect">
            <a:avLst/>
          </a:prstGeom>
          <a:noFill/>
          <a:ln>
            <a:noFill/>
          </a:ln>
        </p:spPr>
        <p:txBody>
          <a:bodyPr spcFirstLastPara="1" wrap="square" lIns="91425" tIns="45700" rIns="91425" bIns="45700" anchor="t" anchorCtr="0">
            <a:noAutofit/>
          </a:bodyPr>
          <a:lstStyle>
            <a:lvl1pPr marL="457200" lvl="0" indent="-302895" algn="l">
              <a:lnSpc>
                <a:spcPct val="200000"/>
              </a:lnSpc>
              <a:spcBef>
                <a:spcPts val="180"/>
              </a:spcBef>
              <a:spcAft>
                <a:spcPts val="0"/>
              </a:spcAft>
              <a:buClr>
                <a:schemeClr val="dk1"/>
              </a:buClr>
              <a:buSzPts val="1170"/>
              <a:buChar char="❑"/>
              <a:defRPr/>
            </a:lvl1pPr>
            <a:lvl2pPr marL="914400" lvl="1" indent="-342900" algn="l">
              <a:lnSpc>
                <a:spcPct val="177777"/>
              </a:lnSpc>
              <a:spcBef>
                <a:spcPts val="90"/>
              </a:spcBef>
              <a:spcAft>
                <a:spcPts val="0"/>
              </a:spcAft>
              <a:buClr>
                <a:schemeClr val="dk1"/>
              </a:buClr>
              <a:buSzPts val="1800"/>
              <a:buChar char="–"/>
              <a:defRPr/>
            </a:lvl2pPr>
            <a:lvl3pPr marL="1371600" lvl="2" indent="-342900" algn="l">
              <a:lnSpc>
                <a:spcPct val="144444"/>
              </a:lnSpc>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rot="5400000">
            <a:off x="5357019" y="2156619"/>
            <a:ext cx="6181725" cy="2306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13"/>
          <p:cNvSpPr txBox="1">
            <a:spLocks noGrp="1"/>
          </p:cNvSpPr>
          <p:nvPr>
            <p:ph type="body" idx="1"/>
          </p:nvPr>
        </p:nvSpPr>
        <p:spPr>
          <a:xfrm rot="5400000">
            <a:off x="667544" y="-73819"/>
            <a:ext cx="6181725" cy="6767513"/>
          </a:xfrm>
          <a:prstGeom prst="rect">
            <a:avLst/>
          </a:prstGeom>
          <a:noFill/>
          <a:ln>
            <a:noFill/>
          </a:ln>
        </p:spPr>
        <p:txBody>
          <a:bodyPr spcFirstLastPara="1" wrap="square" lIns="91425" tIns="45700" rIns="91425" bIns="45700" anchor="t" anchorCtr="0">
            <a:noAutofit/>
          </a:bodyPr>
          <a:lstStyle>
            <a:lvl1pPr marL="457200" lvl="0" indent="-302895" algn="l">
              <a:lnSpc>
                <a:spcPct val="200000"/>
              </a:lnSpc>
              <a:spcBef>
                <a:spcPts val="180"/>
              </a:spcBef>
              <a:spcAft>
                <a:spcPts val="0"/>
              </a:spcAft>
              <a:buClr>
                <a:schemeClr val="dk1"/>
              </a:buClr>
              <a:buSzPts val="1170"/>
              <a:buChar char="❑"/>
              <a:defRPr/>
            </a:lvl1pPr>
            <a:lvl2pPr marL="914400" lvl="1" indent="-342900" algn="l">
              <a:lnSpc>
                <a:spcPct val="177777"/>
              </a:lnSpc>
              <a:spcBef>
                <a:spcPts val="90"/>
              </a:spcBef>
              <a:spcAft>
                <a:spcPts val="0"/>
              </a:spcAft>
              <a:buClr>
                <a:schemeClr val="dk1"/>
              </a:buClr>
              <a:buSzPts val="1800"/>
              <a:buChar char="–"/>
              <a:defRPr/>
            </a:lvl2pPr>
            <a:lvl3pPr marL="1371600" lvl="2" indent="-342900" algn="l">
              <a:lnSpc>
                <a:spcPct val="144444"/>
              </a:lnSpc>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74650" y="219075"/>
            <a:ext cx="9209088"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381000" y="1219200"/>
            <a:ext cx="9220200" cy="5181600"/>
          </a:xfrm>
          <a:prstGeom prst="rect">
            <a:avLst/>
          </a:prstGeom>
          <a:noFill/>
          <a:ln>
            <a:noFill/>
          </a:ln>
        </p:spPr>
        <p:txBody>
          <a:bodyPr spcFirstLastPara="1" wrap="square" lIns="91425" tIns="45700" rIns="91425" bIns="45700" anchor="t" anchorCtr="0">
            <a:noAutofit/>
          </a:bodyPr>
          <a:lstStyle>
            <a:lvl1pPr marL="457200" lvl="0" indent="-302895" algn="l">
              <a:lnSpc>
                <a:spcPct val="200000"/>
              </a:lnSpc>
              <a:spcBef>
                <a:spcPts val="180"/>
              </a:spcBef>
              <a:spcAft>
                <a:spcPts val="0"/>
              </a:spcAft>
              <a:buClr>
                <a:schemeClr val="dk1"/>
              </a:buClr>
              <a:buSzPts val="1170"/>
              <a:buChar char="❑"/>
              <a:defRPr/>
            </a:lvl1pPr>
            <a:lvl2pPr marL="914400" lvl="1" indent="-342900" algn="l">
              <a:lnSpc>
                <a:spcPct val="177777"/>
              </a:lnSpc>
              <a:spcBef>
                <a:spcPts val="90"/>
              </a:spcBef>
              <a:spcAft>
                <a:spcPts val="0"/>
              </a:spcAft>
              <a:buClr>
                <a:schemeClr val="dk1"/>
              </a:buClr>
              <a:buSzPts val="1800"/>
              <a:buChar char="–"/>
              <a:defRPr/>
            </a:lvl2pPr>
            <a:lvl3pPr marL="1371600" lvl="2" indent="-342900" algn="l">
              <a:lnSpc>
                <a:spcPct val="144444"/>
              </a:lnSpc>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sldNum" idx="12"/>
          </p:nvPr>
        </p:nvSpPr>
        <p:spPr>
          <a:xfrm>
            <a:off x="2889250" y="6477000"/>
            <a:ext cx="222885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1"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200" b="0" i="1"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200" b="0" i="1"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200" b="0" i="1"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200" b="0" i="1"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200" b="0" i="1"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200" b="0" i="1"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200" b="0" i="1"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200" b="0" i="1"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CH"/>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742950" y="2130425"/>
            <a:ext cx="84201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lvl="0" algn="ctr">
              <a:lnSpc>
                <a:spcPct val="128571"/>
              </a:lnSpc>
              <a:spcBef>
                <a:spcPts val="280"/>
              </a:spcBef>
              <a:spcAft>
                <a:spcPts val="0"/>
              </a:spcAft>
              <a:buClr>
                <a:schemeClr val="dk1"/>
              </a:buClr>
              <a:buSzPts val="1820"/>
              <a:buNone/>
              <a:defRPr/>
            </a:lvl1pPr>
            <a:lvl2pPr lvl="1" algn="ctr">
              <a:lnSpc>
                <a:spcPct val="133333"/>
              </a:lnSpc>
              <a:spcBef>
                <a:spcPts val="120"/>
              </a:spcBef>
              <a:spcAft>
                <a:spcPts val="0"/>
              </a:spcAft>
              <a:buClr>
                <a:schemeClr val="dk1"/>
              </a:buClr>
              <a:buSzPts val="2400"/>
              <a:buFont typeface="Arial"/>
              <a:buNone/>
              <a:defRPr/>
            </a:lvl2pPr>
            <a:lvl3pPr lvl="2" algn="ctr">
              <a:lnSpc>
                <a:spcPct val="130000"/>
              </a:lnSpc>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360"/>
              </a:spcBef>
              <a:spcAft>
                <a:spcPts val="0"/>
              </a:spcAft>
              <a:buClr>
                <a:schemeClr val="dk1"/>
              </a:buClr>
              <a:buSzPts val="1800"/>
              <a:buFont typeface="Arial"/>
              <a:buNone/>
              <a:defRPr/>
            </a:lvl6pPr>
            <a:lvl7pPr lvl="6" algn="ctr">
              <a:spcBef>
                <a:spcPts val="360"/>
              </a:spcBef>
              <a:spcAft>
                <a:spcPts val="0"/>
              </a:spcAft>
              <a:buClr>
                <a:schemeClr val="dk1"/>
              </a:buClr>
              <a:buSzPts val="1800"/>
              <a:buFont typeface="Arial"/>
              <a:buNone/>
              <a:defRPr/>
            </a:lvl7pPr>
            <a:lvl8pPr lvl="7" algn="ctr">
              <a:spcBef>
                <a:spcPts val="360"/>
              </a:spcBef>
              <a:spcAft>
                <a:spcPts val="0"/>
              </a:spcAft>
              <a:buClr>
                <a:schemeClr val="dk1"/>
              </a:buClr>
              <a:buSzPts val="1800"/>
              <a:buFont typeface="Arial"/>
              <a:buNone/>
              <a:defRPr/>
            </a:lvl8pPr>
            <a:lvl9pPr lvl="8" algn="ctr">
              <a:spcBef>
                <a:spcPts val="360"/>
              </a:spcBef>
              <a:spcAft>
                <a:spcPts val="0"/>
              </a:spcAft>
              <a:buClr>
                <a:schemeClr val="dk1"/>
              </a:buClr>
              <a:buSzPts val="1800"/>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bschnittsüberschrift"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82638" y="4406900"/>
            <a:ext cx="84201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82638" y="2906713"/>
            <a:ext cx="84201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80000"/>
              </a:lnSpc>
              <a:spcBef>
                <a:spcPts val="200"/>
              </a:spcBef>
              <a:spcAft>
                <a:spcPts val="0"/>
              </a:spcAft>
              <a:buClr>
                <a:schemeClr val="dk1"/>
              </a:buClr>
              <a:buSzPts val="1300"/>
              <a:buNone/>
              <a:defRPr sz="2000"/>
            </a:lvl1pPr>
            <a:lvl2pPr marL="914400" lvl="1" indent="-228600" algn="l">
              <a:lnSpc>
                <a:spcPct val="177777"/>
              </a:lnSpc>
              <a:spcBef>
                <a:spcPts val="90"/>
              </a:spcBef>
              <a:spcAft>
                <a:spcPts val="0"/>
              </a:spcAft>
              <a:buClr>
                <a:schemeClr val="dk1"/>
              </a:buClr>
              <a:buSzPts val="1800"/>
              <a:buFont typeface="Arial"/>
              <a:buNone/>
              <a:defRPr sz="1800"/>
            </a:lvl2pPr>
            <a:lvl3pPr marL="1371600" lvl="2" indent="-228600" algn="l">
              <a:lnSpc>
                <a:spcPct val="162500"/>
              </a:lnSpc>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74650" y="219075"/>
            <a:ext cx="9209088"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381000" y="1219200"/>
            <a:ext cx="4533900" cy="5181600"/>
          </a:xfrm>
          <a:prstGeom prst="rect">
            <a:avLst/>
          </a:prstGeom>
          <a:noFill/>
          <a:ln>
            <a:noFill/>
          </a:ln>
        </p:spPr>
        <p:txBody>
          <a:bodyPr spcFirstLastPara="1" wrap="square" lIns="91425" tIns="45700" rIns="91425" bIns="45700" anchor="t" anchorCtr="0">
            <a:noAutofit/>
          </a:bodyPr>
          <a:lstStyle>
            <a:lvl1pPr marL="457200" lvl="0" indent="-344170" algn="l">
              <a:lnSpc>
                <a:spcPct val="128571"/>
              </a:lnSpc>
              <a:spcBef>
                <a:spcPts val="280"/>
              </a:spcBef>
              <a:spcAft>
                <a:spcPts val="0"/>
              </a:spcAft>
              <a:buClr>
                <a:schemeClr val="dk1"/>
              </a:buClr>
              <a:buSzPts val="1820"/>
              <a:buChar char="❑"/>
              <a:defRPr sz="2800"/>
            </a:lvl1pPr>
            <a:lvl2pPr marL="914400" lvl="1" indent="-381000" algn="l">
              <a:lnSpc>
                <a:spcPct val="133333"/>
              </a:lnSpc>
              <a:spcBef>
                <a:spcPts val="120"/>
              </a:spcBef>
              <a:spcAft>
                <a:spcPts val="0"/>
              </a:spcAft>
              <a:buClr>
                <a:schemeClr val="dk1"/>
              </a:buClr>
              <a:buSzPts val="2400"/>
              <a:buFont typeface="Arial"/>
              <a:buChar char="–"/>
              <a:defRPr sz="2400"/>
            </a:lvl2pPr>
            <a:lvl3pPr marL="1371600" lvl="2" indent="-355600" algn="l">
              <a:lnSpc>
                <a:spcPct val="130000"/>
              </a:lnSpc>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4" name="Google Shape;34;p6"/>
          <p:cNvSpPr txBox="1">
            <a:spLocks noGrp="1"/>
          </p:cNvSpPr>
          <p:nvPr>
            <p:ph type="body" idx="2"/>
          </p:nvPr>
        </p:nvSpPr>
        <p:spPr>
          <a:xfrm>
            <a:off x="5067300" y="1219200"/>
            <a:ext cx="4533900" cy="5181600"/>
          </a:xfrm>
          <a:prstGeom prst="rect">
            <a:avLst/>
          </a:prstGeom>
          <a:noFill/>
          <a:ln>
            <a:noFill/>
          </a:ln>
        </p:spPr>
        <p:txBody>
          <a:bodyPr spcFirstLastPara="1" wrap="square" lIns="91425" tIns="45700" rIns="91425" bIns="45700" anchor="t" anchorCtr="0">
            <a:noAutofit/>
          </a:bodyPr>
          <a:lstStyle>
            <a:lvl1pPr marL="457200" lvl="0" indent="-344170" algn="l">
              <a:lnSpc>
                <a:spcPct val="128571"/>
              </a:lnSpc>
              <a:spcBef>
                <a:spcPts val="280"/>
              </a:spcBef>
              <a:spcAft>
                <a:spcPts val="0"/>
              </a:spcAft>
              <a:buClr>
                <a:schemeClr val="dk1"/>
              </a:buClr>
              <a:buSzPts val="1820"/>
              <a:buChar char="❑"/>
              <a:defRPr sz="2800"/>
            </a:lvl1pPr>
            <a:lvl2pPr marL="914400" lvl="1" indent="-381000" algn="l">
              <a:lnSpc>
                <a:spcPct val="133333"/>
              </a:lnSpc>
              <a:spcBef>
                <a:spcPts val="120"/>
              </a:spcBef>
              <a:spcAft>
                <a:spcPts val="0"/>
              </a:spcAft>
              <a:buClr>
                <a:schemeClr val="dk1"/>
              </a:buClr>
              <a:buSzPts val="2400"/>
              <a:buFont typeface="Arial"/>
              <a:buChar char="–"/>
              <a:defRPr sz="2400"/>
            </a:lvl2pPr>
            <a:lvl3pPr marL="1371600" lvl="2" indent="-355600" algn="l">
              <a:lnSpc>
                <a:spcPct val="130000"/>
              </a:lnSpc>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495300" y="1535113"/>
            <a:ext cx="4376738" cy="639762"/>
          </a:xfrm>
          <a:prstGeom prst="rect">
            <a:avLst/>
          </a:prstGeom>
          <a:noFill/>
          <a:ln>
            <a:noFill/>
          </a:ln>
        </p:spPr>
        <p:txBody>
          <a:bodyPr spcFirstLastPara="1" wrap="square" lIns="91425" tIns="45700" rIns="91425" bIns="45700" anchor="b" anchorCtr="0">
            <a:noAutofit/>
          </a:bodyPr>
          <a:lstStyle>
            <a:lvl1pPr marL="457200" lvl="0" indent="-228600" algn="l">
              <a:lnSpc>
                <a:spcPct val="150000"/>
              </a:lnSpc>
              <a:spcBef>
                <a:spcPts val="240"/>
              </a:spcBef>
              <a:spcAft>
                <a:spcPts val="0"/>
              </a:spcAft>
              <a:buClr>
                <a:schemeClr val="dk1"/>
              </a:buClr>
              <a:buSzPts val="1560"/>
              <a:buNone/>
              <a:defRPr sz="2400" b="1"/>
            </a:lvl1pPr>
            <a:lvl2pPr marL="914400" lvl="1" indent="-228600" algn="l">
              <a:lnSpc>
                <a:spcPct val="160000"/>
              </a:lnSpc>
              <a:spcBef>
                <a:spcPts val="100"/>
              </a:spcBef>
              <a:spcAft>
                <a:spcPts val="0"/>
              </a:spcAft>
              <a:buClr>
                <a:schemeClr val="dk1"/>
              </a:buClr>
              <a:buSzPts val="2000"/>
              <a:buFont typeface="Arial"/>
              <a:buNone/>
              <a:defRPr sz="2000" b="1"/>
            </a:lvl2pPr>
            <a:lvl3pPr marL="1371600" lvl="2" indent="-228600" algn="l">
              <a:lnSpc>
                <a:spcPct val="144444"/>
              </a:lnSpc>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8" name="Google Shape;38;p7"/>
          <p:cNvSpPr txBox="1">
            <a:spLocks noGrp="1"/>
          </p:cNvSpPr>
          <p:nvPr>
            <p:ph type="body" idx="2"/>
          </p:nvPr>
        </p:nvSpPr>
        <p:spPr>
          <a:xfrm>
            <a:off x="495300" y="2174875"/>
            <a:ext cx="437673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50000"/>
              </a:lnSpc>
              <a:spcBef>
                <a:spcPts val="240"/>
              </a:spcBef>
              <a:spcAft>
                <a:spcPts val="0"/>
              </a:spcAft>
              <a:buClr>
                <a:schemeClr val="dk1"/>
              </a:buClr>
              <a:buSzPts val="1560"/>
              <a:buChar char="❑"/>
              <a:defRPr sz="2400"/>
            </a:lvl1pPr>
            <a:lvl2pPr marL="914400" lvl="1" indent="-355600" algn="l">
              <a:lnSpc>
                <a:spcPct val="160000"/>
              </a:lnSpc>
              <a:spcBef>
                <a:spcPts val="100"/>
              </a:spcBef>
              <a:spcAft>
                <a:spcPts val="0"/>
              </a:spcAft>
              <a:buClr>
                <a:schemeClr val="dk1"/>
              </a:buClr>
              <a:buSzPts val="2000"/>
              <a:buFont typeface="Arial"/>
              <a:buChar char="–"/>
              <a:defRPr sz="2000"/>
            </a:lvl2pPr>
            <a:lvl3pPr marL="1371600" lvl="2" indent="-342900" algn="l">
              <a:lnSpc>
                <a:spcPct val="144444"/>
              </a:lnSpc>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39" name="Google Shape;39;p7"/>
          <p:cNvSpPr txBox="1">
            <a:spLocks noGrp="1"/>
          </p:cNvSpPr>
          <p:nvPr>
            <p:ph type="body" idx="3"/>
          </p:nvPr>
        </p:nvSpPr>
        <p:spPr>
          <a:xfrm>
            <a:off x="5032375" y="1535113"/>
            <a:ext cx="4378325" cy="639762"/>
          </a:xfrm>
          <a:prstGeom prst="rect">
            <a:avLst/>
          </a:prstGeom>
          <a:noFill/>
          <a:ln>
            <a:noFill/>
          </a:ln>
        </p:spPr>
        <p:txBody>
          <a:bodyPr spcFirstLastPara="1" wrap="square" lIns="91425" tIns="45700" rIns="91425" bIns="45700" anchor="b" anchorCtr="0">
            <a:noAutofit/>
          </a:bodyPr>
          <a:lstStyle>
            <a:lvl1pPr marL="457200" lvl="0" indent="-228600" algn="l">
              <a:lnSpc>
                <a:spcPct val="150000"/>
              </a:lnSpc>
              <a:spcBef>
                <a:spcPts val="240"/>
              </a:spcBef>
              <a:spcAft>
                <a:spcPts val="0"/>
              </a:spcAft>
              <a:buClr>
                <a:schemeClr val="dk1"/>
              </a:buClr>
              <a:buSzPts val="1560"/>
              <a:buNone/>
              <a:defRPr sz="2400" b="1"/>
            </a:lvl1pPr>
            <a:lvl2pPr marL="914400" lvl="1" indent="-228600" algn="l">
              <a:lnSpc>
                <a:spcPct val="160000"/>
              </a:lnSpc>
              <a:spcBef>
                <a:spcPts val="100"/>
              </a:spcBef>
              <a:spcAft>
                <a:spcPts val="0"/>
              </a:spcAft>
              <a:buClr>
                <a:schemeClr val="dk1"/>
              </a:buClr>
              <a:buSzPts val="2000"/>
              <a:buFont typeface="Arial"/>
              <a:buNone/>
              <a:defRPr sz="2000" b="1"/>
            </a:lvl2pPr>
            <a:lvl3pPr marL="1371600" lvl="2" indent="-228600" algn="l">
              <a:lnSpc>
                <a:spcPct val="144444"/>
              </a:lnSpc>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0" name="Google Shape;40;p7"/>
          <p:cNvSpPr txBox="1">
            <a:spLocks noGrp="1"/>
          </p:cNvSpPr>
          <p:nvPr>
            <p:ph type="body" idx="4"/>
          </p:nvPr>
        </p:nvSpPr>
        <p:spPr>
          <a:xfrm>
            <a:off x="5032375" y="2174875"/>
            <a:ext cx="437832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50000"/>
              </a:lnSpc>
              <a:spcBef>
                <a:spcPts val="240"/>
              </a:spcBef>
              <a:spcAft>
                <a:spcPts val="0"/>
              </a:spcAft>
              <a:buClr>
                <a:schemeClr val="dk1"/>
              </a:buClr>
              <a:buSzPts val="1560"/>
              <a:buChar char="❑"/>
              <a:defRPr sz="2400"/>
            </a:lvl1pPr>
            <a:lvl2pPr marL="914400" lvl="1" indent="-355600" algn="l">
              <a:lnSpc>
                <a:spcPct val="160000"/>
              </a:lnSpc>
              <a:spcBef>
                <a:spcPts val="100"/>
              </a:spcBef>
              <a:spcAft>
                <a:spcPts val="0"/>
              </a:spcAft>
              <a:buClr>
                <a:schemeClr val="dk1"/>
              </a:buClr>
              <a:buSzPts val="2000"/>
              <a:buFont typeface="Arial"/>
              <a:buChar char="–"/>
              <a:defRPr sz="2000"/>
            </a:lvl2pPr>
            <a:lvl3pPr marL="1371600" lvl="2" indent="-342900" algn="l">
              <a:lnSpc>
                <a:spcPct val="144444"/>
              </a:lnSpc>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74650" y="219075"/>
            <a:ext cx="9209088"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alt mit Beschriftung" type="objTx">
  <p:cSld name="OBJECT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495300" y="273050"/>
            <a:ext cx="3259138"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873500" y="273050"/>
            <a:ext cx="5537200" cy="5853113"/>
          </a:xfrm>
          <a:prstGeom prst="rect">
            <a:avLst/>
          </a:prstGeom>
          <a:noFill/>
          <a:ln>
            <a:noFill/>
          </a:ln>
        </p:spPr>
        <p:txBody>
          <a:bodyPr spcFirstLastPara="1" wrap="square" lIns="91425" tIns="45700" rIns="91425" bIns="45700" anchor="t" anchorCtr="0">
            <a:noAutofit/>
          </a:bodyPr>
          <a:lstStyle>
            <a:lvl1pPr marL="457200" lvl="0" indent="-360680" algn="l">
              <a:lnSpc>
                <a:spcPct val="112500"/>
              </a:lnSpc>
              <a:spcBef>
                <a:spcPts val="320"/>
              </a:spcBef>
              <a:spcAft>
                <a:spcPts val="0"/>
              </a:spcAft>
              <a:buClr>
                <a:schemeClr val="dk1"/>
              </a:buClr>
              <a:buSzPts val="2080"/>
              <a:buChar char="❑"/>
              <a:defRPr sz="3200"/>
            </a:lvl1pPr>
            <a:lvl2pPr marL="914400" lvl="1" indent="-406400" algn="l">
              <a:lnSpc>
                <a:spcPct val="114285"/>
              </a:lnSpc>
              <a:spcBef>
                <a:spcPts val="140"/>
              </a:spcBef>
              <a:spcAft>
                <a:spcPts val="0"/>
              </a:spcAft>
              <a:buClr>
                <a:schemeClr val="dk1"/>
              </a:buClr>
              <a:buSzPts val="2800"/>
              <a:buFont typeface="Arial"/>
              <a:buChar char="–"/>
              <a:defRPr sz="2800"/>
            </a:lvl2pPr>
            <a:lvl3pPr marL="1371600" lvl="2" indent="-381000" algn="l">
              <a:lnSpc>
                <a:spcPct val="108333"/>
              </a:lnSpc>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47" name="Google Shape;47;p10"/>
          <p:cNvSpPr txBox="1">
            <a:spLocks noGrp="1"/>
          </p:cNvSpPr>
          <p:nvPr>
            <p:ph type="body" idx="2"/>
          </p:nvPr>
        </p:nvSpPr>
        <p:spPr>
          <a:xfrm>
            <a:off x="495300" y="1435100"/>
            <a:ext cx="3259138" cy="4691063"/>
          </a:xfrm>
          <a:prstGeom prst="rect">
            <a:avLst/>
          </a:prstGeom>
          <a:noFill/>
          <a:ln>
            <a:noFill/>
          </a:ln>
        </p:spPr>
        <p:txBody>
          <a:bodyPr spcFirstLastPara="1" wrap="square" lIns="91425" tIns="45700" rIns="91425" bIns="45700" anchor="t" anchorCtr="0">
            <a:noAutofit/>
          </a:bodyPr>
          <a:lstStyle>
            <a:lvl1pPr marL="457200" lvl="0" indent="-228600" algn="l">
              <a:lnSpc>
                <a:spcPct val="257142"/>
              </a:lnSpc>
              <a:spcBef>
                <a:spcPts val="140"/>
              </a:spcBef>
              <a:spcAft>
                <a:spcPts val="0"/>
              </a:spcAft>
              <a:buClr>
                <a:schemeClr val="dk1"/>
              </a:buClr>
              <a:buSzPts val="910"/>
              <a:buNone/>
              <a:defRPr sz="1400"/>
            </a:lvl1pPr>
            <a:lvl2pPr marL="914400" lvl="1" indent="-228600" algn="l">
              <a:lnSpc>
                <a:spcPct val="266666"/>
              </a:lnSpc>
              <a:spcBef>
                <a:spcPts val="60"/>
              </a:spcBef>
              <a:spcAft>
                <a:spcPts val="0"/>
              </a:spcAft>
              <a:buClr>
                <a:schemeClr val="dk1"/>
              </a:buClr>
              <a:buSzPts val="1200"/>
              <a:buFont typeface="Arial"/>
              <a:buNone/>
              <a:defRPr sz="1200"/>
            </a:lvl2pPr>
            <a:lvl3pPr marL="1371600" lvl="2" indent="-228600" algn="l">
              <a:lnSpc>
                <a:spcPct val="260000"/>
              </a:lnSpc>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74650" y="219075"/>
            <a:ext cx="9209088" cy="685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0" u="none" strike="noStrike" cap="none">
                <a:solidFill>
                  <a:schemeClr val="accent2"/>
                </a:solidFill>
                <a:latin typeface="Arial"/>
                <a:ea typeface="Arial"/>
                <a:cs typeface="Arial"/>
                <a:sym typeface="Arial"/>
              </a:defRPr>
            </a:lvl1pPr>
            <a:lvl2pPr marR="0" lvl="1" algn="ctr" rtl="0">
              <a:spcBef>
                <a:spcPts val="0"/>
              </a:spcBef>
              <a:spcAft>
                <a:spcPts val="0"/>
              </a:spcAft>
              <a:buSzPts val="1400"/>
              <a:buNone/>
              <a:defRPr sz="3600" b="1" i="0" u="none" strike="noStrike" cap="none">
                <a:solidFill>
                  <a:schemeClr val="accent2"/>
                </a:solidFill>
                <a:latin typeface="Arial"/>
                <a:ea typeface="Arial"/>
                <a:cs typeface="Arial"/>
                <a:sym typeface="Arial"/>
              </a:defRPr>
            </a:lvl2pPr>
            <a:lvl3pPr marR="0" lvl="2" algn="ctr" rtl="0">
              <a:spcBef>
                <a:spcPts val="0"/>
              </a:spcBef>
              <a:spcAft>
                <a:spcPts val="0"/>
              </a:spcAft>
              <a:buSzPts val="1400"/>
              <a:buNone/>
              <a:defRPr sz="3600" b="1" i="0" u="none" strike="noStrike" cap="none">
                <a:solidFill>
                  <a:schemeClr val="accent2"/>
                </a:solidFill>
                <a:latin typeface="Arial"/>
                <a:ea typeface="Arial"/>
                <a:cs typeface="Arial"/>
                <a:sym typeface="Arial"/>
              </a:defRPr>
            </a:lvl3pPr>
            <a:lvl4pPr marR="0" lvl="3" algn="ctr" rtl="0">
              <a:spcBef>
                <a:spcPts val="0"/>
              </a:spcBef>
              <a:spcAft>
                <a:spcPts val="0"/>
              </a:spcAft>
              <a:buSzPts val="1400"/>
              <a:buNone/>
              <a:defRPr sz="3600" b="1" i="0" u="none" strike="noStrike" cap="none">
                <a:solidFill>
                  <a:schemeClr val="accent2"/>
                </a:solidFill>
                <a:latin typeface="Arial"/>
                <a:ea typeface="Arial"/>
                <a:cs typeface="Arial"/>
                <a:sym typeface="Arial"/>
              </a:defRPr>
            </a:lvl4pPr>
            <a:lvl5pPr marR="0" lvl="4" algn="ctr" rtl="0">
              <a:spcBef>
                <a:spcPts val="0"/>
              </a:spcBef>
              <a:spcAft>
                <a:spcPts val="0"/>
              </a:spcAft>
              <a:buSzPts val="1400"/>
              <a:buNone/>
              <a:defRPr sz="3600" b="1" i="0" u="none" strike="noStrike" cap="none">
                <a:solidFill>
                  <a:schemeClr val="accent2"/>
                </a:solidFill>
                <a:latin typeface="Arial"/>
                <a:ea typeface="Arial"/>
                <a:cs typeface="Arial"/>
                <a:sym typeface="Arial"/>
              </a:defRPr>
            </a:lvl5pPr>
            <a:lvl6pPr marR="0" lvl="5" algn="ctr" rtl="0">
              <a:spcBef>
                <a:spcPts val="0"/>
              </a:spcBef>
              <a:spcAft>
                <a:spcPts val="0"/>
              </a:spcAft>
              <a:buSzPts val="1400"/>
              <a:buNone/>
              <a:defRPr sz="3600" b="1" i="0" u="none" strike="noStrike" cap="none">
                <a:solidFill>
                  <a:schemeClr val="accent2"/>
                </a:solidFill>
                <a:latin typeface="Arial"/>
                <a:ea typeface="Arial"/>
                <a:cs typeface="Arial"/>
                <a:sym typeface="Arial"/>
              </a:defRPr>
            </a:lvl6pPr>
            <a:lvl7pPr marR="0" lvl="6" algn="ctr" rtl="0">
              <a:spcBef>
                <a:spcPts val="0"/>
              </a:spcBef>
              <a:spcAft>
                <a:spcPts val="0"/>
              </a:spcAft>
              <a:buSzPts val="1400"/>
              <a:buNone/>
              <a:defRPr sz="3600" b="1" i="0" u="none" strike="noStrike" cap="none">
                <a:solidFill>
                  <a:schemeClr val="accent2"/>
                </a:solidFill>
                <a:latin typeface="Arial"/>
                <a:ea typeface="Arial"/>
                <a:cs typeface="Arial"/>
                <a:sym typeface="Arial"/>
              </a:defRPr>
            </a:lvl7pPr>
            <a:lvl8pPr marR="0" lvl="7" algn="ctr" rtl="0">
              <a:spcBef>
                <a:spcPts val="0"/>
              </a:spcBef>
              <a:spcAft>
                <a:spcPts val="0"/>
              </a:spcAft>
              <a:buSzPts val="1400"/>
              <a:buNone/>
              <a:defRPr sz="3600" b="1" i="0" u="none" strike="noStrike" cap="none">
                <a:solidFill>
                  <a:schemeClr val="accent2"/>
                </a:solidFill>
                <a:latin typeface="Arial"/>
                <a:ea typeface="Arial"/>
                <a:cs typeface="Arial"/>
                <a:sym typeface="Arial"/>
              </a:defRPr>
            </a:lvl8pPr>
            <a:lvl9pPr marR="0" lvl="8" algn="ctr" rtl="0">
              <a:spcBef>
                <a:spcPts val="0"/>
              </a:spcBef>
              <a:spcAft>
                <a:spcPts val="0"/>
              </a:spcAft>
              <a:buSzPts val="1400"/>
              <a:buNone/>
              <a:defRPr sz="3600" b="1" i="0" u="none" strike="noStrike" cap="none">
                <a:solidFill>
                  <a:schemeClr val="accent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381000" y="1219200"/>
            <a:ext cx="9220200" cy="5181600"/>
          </a:xfrm>
          <a:prstGeom prst="rect">
            <a:avLst/>
          </a:prstGeom>
          <a:noFill/>
          <a:ln>
            <a:noFill/>
          </a:ln>
        </p:spPr>
        <p:txBody>
          <a:bodyPr spcFirstLastPara="1" wrap="square" lIns="91425" tIns="45700" rIns="91425" bIns="45700" anchor="t" anchorCtr="0">
            <a:noAutofit/>
          </a:bodyPr>
          <a:lstStyle>
            <a:lvl1pPr marL="457200" marR="0" lvl="0" indent="-344170" algn="l" rtl="0">
              <a:lnSpc>
                <a:spcPct val="128571"/>
              </a:lnSpc>
              <a:spcBef>
                <a:spcPts val="280"/>
              </a:spcBef>
              <a:spcAft>
                <a:spcPts val="0"/>
              </a:spcAft>
              <a:buClr>
                <a:schemeClr val="dk1"/>
              </a:buClr>
              <a:buSzPts val="182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lnSpc>
                <a:spcPct val="133333"/>
              </a:lnSpc>
              <a:spcBef>
                <a:spcPts val="12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3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381000" y="1066800"/>
            <a:ext cx="9220200" cy="76200"/>
          </a:xfrm>
          <a:prstGeom prst="rect">
            <a:avLst/>
          </a:prstGeom>
          <a:gradFill>
            <a:gsLst>
              <a:gs pos="0">
                <a:schemeClr val="lt2"/>
              </a:gs>
              <a:gs pos="100000">
                <a:srgbClr val="CDCDC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cxnSp>
        <p:nvCxnSpPr>
          <p:cNvPr id="13" name="Google Shape;13;p1"/>
          <p:cNvCxnSpPr/>
          <p:nvPr/>
        </p:nvCxnSpPr>
        <p:spPr>
          <a:xfrm>
            <a:off x="-6350" y="6477000"/>
            <a:ext cx="9912350" cy="0"/>
          </a:xfrm>
          <a:prstGeom prst="straightConnector1">
            <a:avLst/>
          </a:prstGeom>
          <a:noFill/>
          <a:ln w="12700" cap="flat" cmpd="sng">
            <a:solidFill>
              <a:srgbClr val="DADADA"/>
            </a:solidFill>
            <a:prstDash val="solid"/>
            <a:round/>
            <a:headEnd type="none" w="med" len="med"/>
            <a:tailEnd type="none" w="med" len="med"/>
          </a:ln>
        </p:spPr>
      </p:cxnSp>
      <p:sp>
        <p:nvSpPr>
          <p:cNvPr id="14" name="Google Shape;14;p1"/>
          <p:cNvSpPr txBox="1"/>
          <p:nvPr/>
        </p:nvSpPr>
        <p:spPr>
          <a:xfrm>
            <a:off x="292100" y="6538913"/>
            <a:ext cx="1646238"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CH" sz="1100" b="0" i="1" u="none" strike="noStrike" cap="none">
                <a:solidFill>
                  <a:srgbClr val="000000"/>
                </a:solidFill>
                <a:latin typeface="Helvetica Neue"/>
                <a:ea typeface="Helvetica Neue"/>
                <a:cs typeface="Helvetica Neue"/>
                <a:sym typeface="Helvetica Neue"/>
              </a:rPr>
              <a:t>CSG@IfI ©2019 </a:t>
            </a:r>
            <a:endParaRPr sz="1100" b="0" i="1" u="none" strike="noStrike" cap="none">
              <a:solidFill>
                <a:srgbClr val="000000"/>
              </a:solidFill>
              <a:latin typeface="Arial"/>
              <a:ea typeface="Arial"/>
              <a:cs typeface="Arial"/>
              <a:sym typeface="Arial"/>
            </a:endParaRPr>
          </a:p>
        </p:txBody>
      </p:sp>
      <p:sp>
        <p:nvSpPr>
          <p:cNvPr id="15" name="Google Shape;15;p1"/>
          <p:cNvSpPr txBox="1">
            <a:spLocks noGrp="1"/>
          </p:cNvSpPr>
          <p:nvPr>
            <p:ph type="sldNum" idx="12"/>
          </p:nvPr>
        </p:nvSpPr>
        <p:spPr>
          <a:xfrm>
            <a:off x="2889250" y="6477000"/>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1"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1"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1"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1"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1"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1"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1"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1"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1"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CH"/>
              <a:t>‹Nr.›</a:t>
            </a:fld>
            <a:endParaRPr/>
          </a:p>
        </p:txBody>
      </p:sp>
      <p:sp>
        <p:nvSpPr>
          <p:cNvPr id="16" name="Google Shape;16;p1"/>
          <p:cNvSpPr/>
          <p:nvPr/>
        </p:nvSpPr>
        <p:spPr>
          <a:xfrm>
            <a:off x="966000" y="6553200"/>
            <a:ext cx="845100" cy="24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www.air-worldwide.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hyperlink" Target="https://www.rms.com/" TargetMode="External"/><Relationship Id="rId5" Type="http://schemas.openxmlformats.org/officeDocument/2006/relationships/hyperlink" Target="https://www.advisenltd.com/" TargetMode="External"/><Relationship Id="rId4" Type="http://schemas.openxmlformats.org/officeDocument/2006/relationships/hyperlink" Target="https://www.cysmo.de/en/index.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150471" y="365125"/>
            <a:ext cx="9482400" cy="514500"/>
          </a:xfrm>
          <a:prstGeom prst="rect">
            <a:avLst/>
          </a:prstGeom>
          <a:noFill/>
          <a:ln>
            <a:noFill/>
          </a:ln>
        </p:spPr>
        <p:txBody>
          <a:bodyPr spcFirstLastPara="1" wrap="square" lIns="91425" tIns="45700" rIns="91425" bIns="45700" anchor="ctr" anchorCtr="1">
            <a:noAutofit/>
          </a:bodyPr>
          <a:lstStyle/>
          <a:p>
            <a:pPr marL="0" marR="0" lvl="0" indent="0" algn="ctr" rtl="0">
              <a:lnSpc>
                <a:spcPct val="133333"/>
              </a:lnSpc>
              <a:spcBef>
                <a:spcPts val="0"/>
              </a:spcBef>
              <a:spcAft>
                <a:spcPts val="0"/>
              </a:spcAft>
              <a:buClr>
                <a:schemeClr val="dk1"/>
              </a:buClr>
              <a:buSzPts val="1170"/>
              <a:buFont typeface="Noto Sans Symbols"/>
              <a:buNone/>
            </a:pPr>
            <a:r>
              <a:rPr lang="de-CH" sz="1800" b="1" i="1">
                <a:solidFill>
                  <a:schemeClr val="dk1"/>
                </a:solidFill>
              </a:rPr>
              <a:t>Master Project - Final Presentation</a:t>
            </a:r>
            <a:endParaRPr/>
          </a:p>
        </p:txBody>
      </p:sp>
      <p:pic>
        <p:nvPicPr>
          <p:cNvPr id="64" name="Google Shape;64;p14" descr="uzh_logo_e.pdf"/>
          <p:cNvPicPr preferRelativeResize="0"/>
          <p:nvPr/>
        </p:nvPicPr>
        <p:blipFill rotWithShape="1">
          <a:blip r:embed="rId3">
            <a:alphaModFix/>
          </a:blip>
          <a:srcRect/>
          <a:stretch/>
        </p:blipFill>
        <p:spPr>
          <a:xfrm>
            <a:off x="287338" y="5373688"/>
            <a:ext cx="2728911" cy="860425"/>
          </a:xfrm>
          <a:prstGeom prst="rect">
            <a:avLst/>
          </a:prstGeom>
          <a:noFill/>
          <a:ln>
            <a:noFill/>
          </a:ln>
        </p:spPr>
      </p:pic>
      <p:sp>
        <p:nvSpPr>
          <p:cNvPr id="65" name="Google Shape;65;p14"/>
          <p:cNvSpPr txBox="1">
            <a:spLocks noGrp="1"/>
          </p:cNvSpPr>
          <p:nvPr>
            <p:ph type="ctrTitle"/>
          </p:nvPr>
        </p:nvSpPr>
        <p:spPr>
          <a:xfrm>
            <a:off x="396510" y="1367913"/>
            <a:ext cx="9236400" cy="1470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de-CH" sz="3400"/>
              <a:t>A Framework for the Definition and Analysis of Cyber Insurance Requirements</a:t>
            </a:r>
            <a:endParaRPr sz="3400"/>
          </a:p>
        </p:txBody>
      </p:sp>
      <p:pic>
        <p:nvPicPr>
          <p:cNvPr id="66" name="Google Shape;66;p14"/>
          <p:cNvPicPr preferRelativeResize="0"/>
          <p:nvPr/>
        </p:nvPicPr>
        <p:blipFill rotWithShape="1">
          <a:blip r:embed="rId4">
            <a:alphaModFix/>
          </a:blip>
          <a:srcRect/>
          <a:stretch/>
        </p:blipFill>
        <p:spPr>
          <a:xfrm>
            <a:off x="7829550" y="5272088"/>
            <a:ext cx="1177925" cy="966787"/>
          </a:xfrm>
          <a:prstGeom prst="rect">
            <a:avLst/>
          </a:prstGeom>
          <a:noFill/>
          <a:ln>
            <a:noFill/>
          </a:ln>
        </p:spPr>
      </p:pic>
      <p:sp>
        <p:nvSpPr>
          <p:cNvPr id="67" name="Google Shape;67;p14"/>
          <p:cNvSpPr txBox="1">
            <a:spLocks noGrp="1"/>
          </p:cNvSpPr>
          <p:nvPr>
            <p:ph type="subTitle" idx="1"/>
          </p:nvPr>
        </p:nvSpPr>
        <p:spPr>
          <a:xfrm>
            <a:off x="1485900" y="3006500"/>
            <a:ext cx="69342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300"/>
              <a:buNone/>
            </a:pPr>
            <a:r>
              <a:rPr lang="de-CH" sz="2000" b="1"/>
              <a:t>Viktor Matejka, Juan Huacan</a:t>
            </a:r>
            <a:endParaRPr sz="2000" b="1"/>
          </a:p>
          <a:p>
            <a:pPr marL="0" lvl="0" indent="0" algn="ctr" rtl="0">
              <a:lnSpc>
                <a:spcPct val="100000"/>
              </a:lnSpc>
              <a:spcBef>
                <a:spcPts val="0"/>
              </a:spcBef>
              <a:spcAft>
                <a:spcPts val="0"/>
              </a:spcAft>
              <a:buClr>
                <a:schemeClr val="dk1"/>
              </a:buClr>
              <a:buSzPts val="1300"/>
              <a:buNone/>
            </a:pPr>
            <a:r>
              <a:rPr lang="de-CH" sz="1600" b="1"/>
              <a:t>Supervisors: Muriel Franco, Eder Scheid</a:t>
            </a:r>
            <a:endParaRPr sz="1600" b="1" i="1"/>
          </a:p>
          <a:p>
            <a:pPr marL="0" lvl="0" indent="0" algn="ctr" rtl="0">
              <a:lnSpc>
                <a:spcPct val="100000"/>
              </a:lnSpc>
              <a:spcBef>
                <a:spcPts val="200"/>
              </a:spcBef>
              <a:spcAft>
                <a:spcPts val="0"/>
              </a:spcAft>
              <a:buClr>
                <a:schemeClr val="dk1"/>
              </a:buClr>
              <a:buSzPts val="1300"/>
              <a:buNone/>
            </a:pPr>
            <a:endParaRPr sz="2000" i="1"/>
          </a:p>
          <a:p>
            <a:pPr marL="0" lvl="0" indent="0" algn="ctr" rtl="0">
              <a:lnSpc>
                <a:spcPct val="100000"/>
              </a:lnSpc>
              <a:spcBef>
                <a:spcPts val="200"/>
              </a:spcBef>
              <a:spcAft>
                <a:spcPts val="0"/>
              </a:spcAft>
              <a:buClr>
                <a:schemeClr val="dk1"/>
              </a:buClr>
              <a:buSzPts val="1300"/>
              <a:buNone/>
            </a:pPr>
            <a:r>
              <a:rPr lang="de-CH" sz="2000" i="1"/>
              <a:t>Communication Systems Group CSG</a:t>
            </a:r>
            <a:br>
              <a:rPr lang="de-CH" sz="2000" i="1"/>
            </a:br>
            <a:r>
              <a:rPr lang="de-CH" sz="2000" i="1"/>
              <a:t>Department of Informatics IfI</a:t>
            </a:r>
            <a:br>
              <a:rPr lang="de-CH" sz="2000" i="1"/>
            </a:br>
            <a:r>
              <a:rPr lang="de-CH" sz="2000" i="1"/>
              <a:t>University of Zürich UZH</a:t>
            </a:r>
            <a:endParaRPr sz="2000" i="1"/>
          </a:p>
          <a:p>
            <a:pPr marL="0" lvl="0" indent="0" algn="ctr" rtl="0">
              <a:lnSpc>
                <a:spcPct val="100000"/>
              </a:lnSpc>
              <a:spcBef>
                <a:spcPts val="200"/>
              </a:spcBef>
              <a:spcAft>
                <a:spcPts val="0"/>
              </a:spcAft>
              <a:buClr>
                <a:schemeClr val="dk1"/>
              </a:buClr>
              <a:buSzPts val="1300"/>
              <a:buNone/>
            </a:pPr>
            <a:endParaRPr sz="2000" i="1"/>
          </a:p>
          <a:p>
            <a:pPr marL="0" lvl="0" indent="0" algn="ctr" rtl="0">
              <a:lnSpc>
                <a:spcPct val="100000"/>
              </a:lnSpc>
              <a:spcBef>
                <a:spcPts val="200"/>
              </a:spcBef>
              <a:spcAft>
                <a:spcPts val="0"/>
              </a:spcAft>
              <a:buClr>
                <a:schemeClr val="dk1"/>
              </a:buClr>
              <a:buSzPts val="1300"/>
              <a:buNone/>
            </a:pPr>
            <a:r>
              <a:rPr lang="de-CH" sz="2000" i="1"/>
              <a:t>June 25th, 2021</a:t>
            </a:r>
            <a:endParaRPr sz="2000" i="1"/>
          </a:p>
          <a:p>
            <a:pPr marL="0" lvl="0" indent="0" algn="ctr" rtl="0">
              <a:lnSpc>
                <a:spcPct val="100000"/>
              </a:lnSpc>
              <a:spcBef>
                <a:spcPts val="200"/>
              </a:spcBef>
              <a:spcAft>
                <a:spcPts val="0"/>
              </a:spcAft>
              <a:buClr>
                <a:schemeClr val="dk1"/>
              </a:buClr>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Structure of interview</a:t>
            </a:r>
            <a:endParaRPr/>
          </a:p>
        </p:txBody>
      </p:sp>
      <p:sp>
        <p:nvSpPr>
          <p:cNvPr id="216" name="Google Shape;216;p23"/>
          <p:cNvSpPr txBox="1"/>
          <p:nvPr/>
        </p:nvSpPr>
        <p:spPr>
          <a:xfrm>
            <a:off x="523975" y="1652250"/>
            <a:ext cx="3900300" cy="55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None/>
            </a:pPr>
            <a:r>
              <a:rPr lang="de-CH" sz="2000" b="1">
                <a:solidFill>
                  <a:schemeClr val="dk1"/>
                </a:solidFill>
              </a:rPr>
              <a:t>Survey</a:t>
            </a:r>
            <a:endParaRPr sz="2000" b="1">
              <a:solidFill>
                <a:schemeClr val="dk1"/>
              </a:solidFill>
            </a:endParaRPr>
          </a:p>
          <a:p>
            <a:pPr marL="457200" marR="0" lvl="0" indent="-342900" algn="l" rtl="0">
              <a:lnSpc>
                <a:spcPct val="115000"/>
              </a:lnSpc>
              <a:spcBef>
                <a:spcPts val="1200"/>
              </a:spcBef>
              <a:spcAft>
                <a:spcPts val="0"/>
              </a:spcAft>
              <a:buClr>
                <a:schemeClr val="dk1"/>
              </a:buClr>
              <a:buSzPts val="1800"/>
              <a:buChar char="●"/>
            </a:pPr>
            <a:r>
              <a:rPr lang="de-CH" sz="1800">
                <a:solidFill>
                  <a:schemeClr val="dk1"/>
                </a:solidFill>
              </a:rPr>
              <a:t>General Information</a:t>
            </a:r>
            <a:endParaRPr sz="1800">
              <a:solidFill>
                <a:schemeClr val="dk1"/>
              </a:solidFill>
            </a:endParaRPr>
          </a:p>
          <a:p>
            <a:pPr marL="457200" marR="0" lvl="0" indent="-342900" algn="l" rtl="0">
              <a:lnSpc>
                <a:spcPct val="115000"/>
              </a:lnSpc>
              <a:spcBef>
                <a:spcPts val="0"/>
              </a:spcBef>
              <a:spcAft>
                <a:spcPts val="0"/>
              </a:spcAft>
              <a:buClr>
                <a:schemeClr val="dk1"/>
              </a:buClr>
              <a:buSzPts val="1800"/>
              <a:buChar char="●"/>
            </a:pPr>
            <a:r>
              <a:rPr lang="de-CH" sz="1800">
                <a:solidFill>
                  <a:schemeClr val="dk1"/>
                </a:solidFill>
              </a:rPr>
              <a:t>Framework</a:t>
            </a:r>
            <a:endParaRPr sz="1800">
              <a:solidFill>
                <a:schemeClr val="dk1"/>
              </a:solidFill>
            </a:endParaRPr>
          </a:p>
        </p:txBody>
      </p:sp>
      <p:pic>
        <p:nvPicPr>
          <p:cNvPr id="217" name="Google Shape;217;p23"/>
          <p:cNvPicPr preferRelativeResize="0"/>
          <p:nvPr/>
        </p:nvPicPr>
        <p:blipFill>
          <a:blip r:embed="rId3">
            <a:alphaModFix/>
          </a:blip>
          <a:stretch>
            <a:fillRect/>
          </a:stretch>
        </p:blipFill>
        <p:spPr>
          <a:xfrm>
            <a:off x="675325" y="2632175"/>
            <a:ext cx="3178874" cy="3418501"/>
          </a:xfrm>
          <a:prstGeom prst="rect">
            <a:avLst/>
          </a:prstGeom>
          <a:noFill/>
          <a:ln>
            <a:noFill/>
          </a:ln>
        </p:spPr>
      </p:pic>
      <p:sp>
        <p:nvSpPr>
          <p:cNvPr id="218" name="Google Shape;218;p23"/>
          <p:cNvSpPr txBox="1"/>
          <p:nvPr/>
        </p:nvSpPr>
        <p:spPr>
          <a:xfrm>
            <a:off x="5123350" y="1252075"/>
            <a:ext cx="3900300" cy="55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0"/>
              </a:spcBef>
              <a:spcAft>
                <a:spcPts val="1200"/>
              </a:spcAft>
              <a:buNone/>
            </a:pPr>
            <a:r>
              <a:rPr lang="de-CH" sz="2000" b="1">
                <a:solidFill>
                  <a:schemeClr val="dk1"/>
                </a:solidFill>
              </a:rPr>
              <a:t>Semi-structured interview </a:t>
            </a:r>
            <a:endParaRPr sz="2000">
              <a:solidFill>
                <a:schemeClr val="dk1"/>
              </a:solidFill>
            </a:endParaRPr>
          </a:p>
        </p:txBody>
      </p:sp>
      <p:pic>
        <p:nvPicPr>
          <p:cNvPr id="219" name="Google Shape;219;p23"/>
          <p:cNvPicPr preferRelativeResize="0"/>
          <p:nvPr/>
        </p:nvPicPr>
        <p:blipFill>
          <a:blip r:embed="rId4">
            <a:alphaModFix/>
          </a:blip>
          <a:stretch>
            <a:fillRect/>
          </a:stretch>
        </p:blipFill>
        <p:spPr>
          <a:xfrm>
            <a:off x="5123351" y="2632175"/>
            <a:ext cx="3735074" cy="1467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par>
                                <p:cTn id="8" presetID="10" presetClass="entr" presetSubtype="0"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1000"/>
                                        <p:tgtEl>
                                          <p:spTgt spid="2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8"/>
                                        </p:tgtEl>
                                        <p:attrNameLst>
                                          <p:attrName>style.visibility</p:attrName>
                                        </p:attrNameLst>
                                      </p:cBhvr>
                                      <p:to>
                                        <p:strVal val="visible"/>
                                      </p:to>
                                    </p:set>
                                    <p:animEffect transition="in" filter="fade">
                                      <p:cBhvr>
                                        <p:cTn id="15" dur="1000"/>
                                        <p:tgtEl>
                                          <p:spTgt spid="218"/>
                                        </p:tgtEl>
                                      </p:cBhvr>
                                    </p:animEffect>
                                  </p:childTnLst>
                                </p:cTn>
                              </p:par>
                              <p:par>
                                <p:cTn id="16" presetID="10" presetClass="entr" presetSubtype="0" fill="hold" nodeType="withEffect">
                                  <p:stCondLst>
                                    <p:cond delay="0"/>
                                  </p:stCondLst>
                                  <p:childTnLst>
                                    <p:set>
                                      <p:cBhvr>
                                        <p:cTn id="17" dur="1" fill="hold">
                                          <p:stCondLst>
                                            <p:cond delay="0"/>
                                          </p:stCondLst>
                                        </p:cTn>
                                        <p:tgtEl>
                                          <p:spTgt spid="219"/>
                                        </p:tgtEl>
                                        <p:attrNameLst>
                                          <p:attrName>style.visibility</p:attrName>
                                        </p:attrNameLst>
                                      </p:cBhvr>
                                      <p:to>
                                        <p:strVal val="visible"/>
                                      </p:to>
                                    </p:set>
                                    <p:animEffect transition="in" filter="fade">
                                      <p:cBhvr>
                                        <p:cTn id="18"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Interviews with experts - Takeaways</a:t>
            </a:r>
            <a:endParaRPr/>
          </a:p>
        </p:txBody>
      </p:sp>
      <p:graphicFrame>
        <p:nvGraphicFramePr>
          <p:cNvPr id="226" name="Google Shape;226;p24"/>
          <p:cNvGraphicFramePr/>
          <p:nvPr/>
        </p:nvGraphicFramePr>
        <p:xfrm>
          <a:off x="458000" y="1229475"/>
          <a:ext cx="3000000" cy="3000000"/>
        </p:xfrm>
        <a:graphic>
          <a:graphicData uri="http://schemas.openxmlformats.org/drawingml/2006/table">
            <a:tbl>
              <a:tblPr>
                <a:noFill/>
                <a:tableStyleId>{403FDCDD-53AB-46DF-B024-81F40C35C818}</a:tableStyleId>
              </a:tblPr>
              <a:tblGrid>
                <a:gridCol w="2134000">
                  <a:extLst>
                    <a:ext uri="{9D8B030D-6E8A-4147-A177-3AD203B41FA5}">
                      <a16:colId xmlns:a16="http://schemas.microsoft.com/office/drawing/2014/main" val="20000"/>
                    </a:ext>
                  </a:extLst>
                </a:gridCol>
                <a:gridCol w="2671700">
                  <a:extLst>
                    <a:ext uri="{9D8B030D-6E8A-4147-A177-3AD203B41FA5}">
                      <a16:colId xmlns:a16="http://schemas.microsoft.com/office/drawing/2014/main" val="20001"/>
                    </a:ext>
                  </a:extLst>
                </a:gridCol>
                <a:gridCol w="4236700">
                  <a:extLst>
                    <a:ext uri="{9D8B030D-6E8A-4147-A177-3AD203B41FA5}">
                      <a16:colId xmlns:a16="http://schemas.microsoft.com/office/drawing/2014/main" val="20002"/>
                    </a:ext>
                  </a:extLst>
                </a:gridCol>
              </a:tblGrid>
              <a:tr h="507300">
                <a:tc>
                  <a:txBody>
                    <a:bodyPr/>
                    <a:lstStyle/>
                    <a:p>
                      <a:pPr marL="0" lvl="0" indent="0" algn="ctr" rtl="0">
                        <a:spcBef>
                          <a:spcPts val="0"/>
                        </a:spcBef>
                        <a:spcAft>
                          <a:spcPts val="0"/>
                        </a:spcAft>
                        <a:buNone/>
                      </a:pPr>
                      <a:r>
                        <a:rPr lang="de-CH" sz="1800" b="1" u="sng"/>
                        <a:t>Framework Pillar</a:t>
                      </a:r>
                      <a:endParaRPr sz="1800" b="1" u="sng"/>
                    </a:p>
                  </a:txBody>
                  <a:tcPr marL="91425" marR="91425" marT="91425" marB="91425"/>
                </a:tc>
                <a:tc gridSpan="2">
                  <a:txBody>
                    <a:bodyPr/>
                    <a:lstStyle/>
                    <a:p>
                      <a:pPr marL="0" lvl="0" indent="0" algn="ctr" rtl="0">
                        <a:spcBef>
                          <a:spcPts val="0"/>
                        </a:spcBef>
                        <a:spcAft>
                          <a:spcPts val="0"/>
                        </a:spcAft>
                        <a:buClr>
                          <a:schemeClr val="dk1"/>
                        </a:buClr>
                        <a:buSzPts val="1100"/>
                        <a:buFont typeface="Arial"/>
                        <a:buNone/>
                      </a:pPr>
                      <a:r>
                        <a:rPr lang="de-CH" sz="1800" b="1" u="sng">
                          <a:solidFill>
                            <a:schemeClr val="dk1"/>
                          </a:solidFill>
                        </a:rPr>
                        <a:t>General Information</a:t>
                      </a:r>
                      <a:endParaRPr/>
                    </a:p>
                  </a:txBody>
                  <a:tcPr marL="91425" marR="91425" marT="91425" marB="91425"/>
                </a:tc>
                <a:tc hMerge="1">
                  <a:txBody>
                    <a:bodyPr/>
                    <a:lstStyle/>
                    <a:p>
                      <a:endParaRPr lang="de-DE"/>
                    </a:p>
                  </a:txBody>
                  <a:tcPr/>
                </a:tc>
                <a:extLst>
                  <a:ext uri="{0D108BD9-81ED-4DB2-BD59-A6C34878D82A}">
                    <a16:rowId xmlns:a16="http://schemas.microsoft.com/office/drawing/2014/main" val="10000"/>
                  </a:ext>
                </a:extLst>
              </a:tr>
              <a:tr h="973200">
                <a:tc>
                  <a:txBody>
                    <a:bodyPr/>
                    <a:lstStyle/>
                    <a:p>
                      <a:pPr marL="0" lvl="0" indent="0" algn="l" rtl="0">
                        <a:spcBef>
                          <a:spcPts val="0"/>
                        </a:spcBef>
                        <a:spcAft>
                          <a:spcPts val="0"/>
                        </a:spcAft>
                        <a:buNone/>
                      </a:pPr>
                      <a:r>
                        <a:rPr lang="de-CH" b="1"/>
                        <a:t>Market Model</a:t>
                      </a:r>
                      <a:endParaRPr b="1"/>
                    </a:p>
                  </a:txBody>
                  <a:tcPr marL="91425" marR="91425" marT="91425" marB="91425" anchor="ctr"/>
                </a:tc>
                <a:tc>
                  <a:txBody>
                    <a:bodyPr/>
                    <a:lstStyle/>
                    <a:p>
                      <a:pPr marL="0" lvl="0" indent="0" algn="l" rtl="0">
                        <a:spcBef>
                          <a:spcPts val="0"/>
                        </a:spcBef>
                        <a:spcAft>
                          <a:spcPts val="0"/>
                        </a:spcAft>
                        <a:buNone/>
                      </a:pPr>
                      <a:r>
                        <a:rPr lang="de-CH" b="1"/>
                        <a:t>Challenges of cyber insurance</a:t>
                      </a:r>
                      <a:endParaRPr b="1"/>
                    </a:p>
                  </a:txBody>
                  <a:tcPr marL="91425" marR="91425" marT="91425" marB="91425" anchor="ctr"/>
                </a:tc>
                <a:tc>
                  <a:txBody>
                    <a:bodyPr/>
                    <a:lstStyle/>
                    <a:p>
                      <a:pPr marL="457200" lvl="0" indent="-317500" algn="l" rtl="0">
                        <a:spcBef>
                          <a:spcPts val="0"/>
                        </a:spcBef>
                        <a:spcAft>
                          <a:spcPts val="0"/>
                        </a:spcAft>
                        <a:buSzPts val="1400"/>
                        <a:buChar char="-"/>
                      </a:pPr>
                      <a:r>
                        <a:rPr lang="de-CH"/>
                        <a:t>Interdependent security/Systemic risks</a:t>
                      </a:r>
                      <a:endParaRPr/>
                    </a:p>
                    <a:p>
                      <a:pPr marL="457200" lvl="0" indent="-317500" algn="l" rtl="0">
                        <a:spcBef>
                          <a:spcPts val="0"/>
                        </a:spcBef>
                        <a:spcAft>
                          <a:spcPts val="0"/>
                        </a:spcAft>
                        <a:buSzPts val="1400"/>
                        <a:buChar char="-"/>
                      </a:pPr>
                      <a:r>
                        <a:rPr lang="de-CH"/>
                        <a:t>Reputational risks</a:t>
                      </a:r>
                      <a:endParaRPr/>
                    </a:p>
                    <a:p>
                      <a:pPr marL="457200" lvl="0" indent="-317500" algn="l" rtl="0">
                        <a:spcBef>
                          <a:spcPts val="0"/>
                        </a:spcBef>
                        <a:spcAft>
                          <a:spcPts val="0"/>
                        </a:spcAft>
                        <a:buSzPts val="1400"/>
                        <a:buChar char="-"/>
                      </a:pPr>
                      <a:r>
                        <a:rPr lang="de-CH"/>
                        <a:t>Limited actuarial data</a:t>
                      </a:r>
                      <a:endParaRPr/>
                    </a:p>
                  </a:txBody>
                  <a:tcPr marL="91425" marR="91425" marT="91425" marB="91425" anchor="ctr"/>
                </a:tc>
                <a:extLst>
                  <a:ext uri="{0D108BD9-81ED-4DB2-BD59-A6C34878D82A}">
                    <a16:rowId xmlns:a16="http://schemas.microsoft.com/office/drawing/2014/main" val="10001"/>
                  </a:ext>
                </a:extLst>
              </a:tr>
              <a:tr h="475825">
                <a:tc rowSpan="2">
                  <a:txBody>
                    <a:bodyPr/>
                    <a:lstStyle/>
                    <a:p>
                      <a:pPr marL="0" lvl="0" indent="0" algn="l" rtl="0">
                        <a:spcBef>
                          <a:spcPts val="0"/>
                        </a:spcBef>
                        <a:spcAft>
                          <a:spcPts val="0"/>
                        </a:spcAft>
                        <a:buNone/>
                      </a:pPr>
                      <a:r>
                        <a:rPr lang="de-CH" b="1"/>
                        <a:t>Premium and Contract Design</a:t>
                      </a:r>
                      <a:endParaRPr b="1"/>
                    </a:p>
                  </a:txBody>
                  <a:tcPr marL="91425" marR="91425" marT="91425" marB="91425" anchor="ctr"/>
                </a:tc>
                <a:tc>
                  <a:txBody>
                    <a:bodyPr/>
                    <a:lstStyle/>
                    <a:p>
                      <a:pPr marL="0" lvl="0" indent="0" algn="l" rtl="0">
                        <a:spcBef>
                          <a:spcPts val="0"/>
                        </a:spcBef>
                        <a:spcAft>
                          <a:spcPts val="0"/>
                        </a:spcAft>
                        <a:buNone/>
                      </a:pPr>
                      <a:r>
                        <a:rPr lang="de-CH" b="1"/>
                        <a:t>Methods used for underwriting process</a:t>
                      </a:r>
                      <a:endParaRPr b="1"/>
                    </a:p>
                  </a:txBody>
                  <a:tcPr marL="91425" marR="91425" marT="91425" marB="91425" anchor="ctr"/>
                </a:tc>
                <a:tc>
                  <a:txBody>
                    <a:bodyPr/>
                    <a:lstStyle/>
                    <a:p>
                      <a:pPr marL="457200" lvl="0" indent="-317500" algn="l" rtl="0">
                        <a:spcBef>
                          <a:spcPts val="0"/>
                        </a:spcBef>
                        <a:spcAft>
                          <a:spcPts val="0"/>
                        </a:spcAft>
                        <a:buSzPts val="1400"/>
                        <a:buChar char="-"/>
                      </a:pPr>
                      <a:r>
                        <a:rPr lang="de-CH"/>
                        <a:t>Questionnaires</a:t>
                      </a:r>
                      <a:endParaRPr/>
                    </a:p>
                    <a:p>
                      <a:pPr marL="457200" lvl="0" indent="-317500" algn="l" rtl="0">
                        <a:spcBef>
                          <a:spcPts val="0"/>
                        </a:spcBef>
                        <a:spcAft>
                          <a:spcPts val="0"/>
                        </a:spcAft>
                        <a:buSzPts val="1400"/>
                        <a:buChar char="-"/>
                      </a:pPr>
                      <a:r>
                        <a:rPr lang="de-CH"/>
                        <a:t>Security audits</a:t>
                      </a:r>
                      <a:endParaRPr/>
                    </a:p>
                    <a:p>
                      <a:pPr marL="457200" lvl="0" indent="-317500" algn="l" rtl="0">
                        <a:spcBef>
                          <a:spcPts val="0"/>
                        </a:spcBef>
                        <a:spcAft>
                          <a:spcPts val="0"/>
                        </a:spcAft>
                        <a:buSzPts val="1400"/>
                        <a:buChar char="-"/>
                      </a:pPr>
                      <a:r>
                        <a:rPr lang="de-CH"/>
                        <a:t>Partnerships with cyber-security vendors</a:t>
                      </a:r>
                      <a:endParaRPr/>
                    </a:p>
                  </a:txBody>
                  <a:tcPr marL="91425" marR="91425" marT="91425" marB="91425" anchor="ctr"/>
                </a:tc>
                <a:extLst>
                  <a:ext uri="{0D108BD9-81ED-4DB2-BD59-A6C34878D82A}">
                    <a16:rowId xmlns:a16="http://schemas.microsoft.com/office/drawing/2014/main" val="10002"/>
                  </a:ext>
                </a:extLst>
              </a:tr>
              <a:tr h="475825">
                <a:tc vMerge="1">
                  <a:txBody>
                    <a:bodyPr/>
                    <a:lstStyle/>
                    <a:p>
                      <a:endParaRPr lang="de-DE"/>
                    </a:p>
                  </a:txBody>
                  <a:tcPr/>
                </a:tc>
                <a:tc>
                  <a:txBody>
                    <a:bodyPr/>
                    <a:lstStyle/>
                    <a:p>
                      <a:pPr marL="0" lvl="0" indent="0" algn="l" rtl="0">
                        <a:spcBef>
                          <a:spcPts val="0"/>
                        </a:spcBef>
                        <a:spcAft>
                          <a:spcPts val="0"/>
                        </a:spcAft>
                        <a:buNone/>
                      </a:pPr>
                      <a:r>
                        <a:rPr lang="de-CH" b="1">
                          <a:solidFill>
                            <a:schemeClr val="dk1"/>
                          </a:solidFill>
                        </a:rPr>
                        <a:t>Most relevant steps of cyber insurance process</a:t>
                      </a:r>
                      <a:endParaRPr/>
                    </a:p>
                  </a:txBody>
                  <a:tcPr marL="91425" marR="91425" marT="91425" marB="91425" anchor="ctr"/>
                </a:tc>
                <a:tc>
                  <a:txBody>
                    <a:bodyPr/>
                    <a:lstStyle/>
                    <a:p>
                      <a:pPr marL="457200" lvl="0" indent="-317500" algn="l" rtl="0">
                        <a:spcBef>
                          <a:spcPts val="0"/>
                        </a:spcBef>
                        <a:spcAft>
                          <a:spcPts val="0"/>
                        </a:spcAft>
                        <a:buSzPts val="1400"/>
                        <a:buChar char="-"/>
                      </a:pPr>
                      <a:r>
                        <a:rPr lang="de-CH"/>
                        <a:t>Claim handling</a:t>
                      </a:r>
                      <a:endParaRPr/>
                    </a:p>
                    <a:p>
                      <a:pPr marL="457200" lvl="0" indent="-317500" algn="l" rtl="0">
                        <a:spcBef>
                          <a:spcPts val="0"/>
                        </a:spcBef>
                        <a:spcAft>
                          <a:spcPts val="0"/>
                        </a:spcAft>
                        <a:buSzPts val="1400"/>
                        <a:buChar char="-"/>
                      </a:pPr>
                      <a:r>
                        <a:rPr lang="de-CH"/>
                        <a:t>Individual risk estimation</a:t>
                      </a:r>
                      <a:endParaRPr/>
                    </a:p>
                  </a:txBody>
                  <a:tcPr marL="91425" marR="91425" marT="91425" marB="91425" anchor="ctr"/>
                </a:tc>
                <a:extLst>
                  <a:ext uri="{0D108BD9-81ED-4DB2-BD59-A6C34878D82A}">
                    <a16:rowId xmlns:a16="http://schemas.microsoft.com/office/drawing/2014/main" val="10003"/>
                  </a:ext>
                </a:extLst>
              </a:tr>
              <a:tr h="475825">
                <a:tc>
                  <a:txBody>
                    <a:bodyPr/>
                    <a:lstStyle/>
                    <a:p>
                      <a:pPr marL="0" lvl="0" indent="0" algn="l" rtl="0">
                        <a:spcBef>
                          <a:spcPts val="0"/>
                        </a:spcBef>
                        <a:spcAft>
                          <a:spcPts val="0"/>
                        </a:spcAft>
                        <a:buNone/>
                      </a:pPr>
                      <a:r>
                        <a:rPr lang="de-CH" b="1"/>
                        <a:t>Environment</a:t>
                      </a:r>
                      <a:endParaRPr b="1"/>
                    </a:p>
                  </a:txBody>
                  <a:tcPr marL="91425" marR="91425" marT="91425" marB="91425"/>
                </a:tc>
                <a:tc>
                  <a:txBody>
                    <a:bodyPr/>
                    <a:lstStyle/>
                    <a:p>
                      <a:pPr marL="0" lvl="0" indent="0" algn="l" rtl="0">
                        <a:spcBef>
                          <a:spcPts val="0"/>
                        </a:spcBef>
                        <a:spcAft>
                          <a:spcPts val="0"/>
                        </a:spcAft>
                        <a:buNone/>
                      </a:pPr>
                      <a:r>
                        <a:rPr lang="de-CH" b="1">
                          <a:solidFill>
                            <a:schemeClr val="dk1"/>
                          </a:solidFill>
                        </a:rPr>
                        <a:t>Regulation</a:t>
                      </a:r>
                      <a:endParaRPr b="1">
                        <a:solidFill>
                          <a:schemeClr val="dk1"/>
                        </a:solidFill>
                      </a:endParaRPr>
                    </a:p>
                  </a:txBody>
                  <a:tcPr marL="91425" marR="91425" marT="91425" marB="91425" anchor="ctr"/>
                </a:tc>
                <a:tc>
                  <a:txBody>
                    <a:bodyPr/>
                    <a:lstStyle/>
                    <a:p>
                      <a:pPr marL="457200" lvl="0" indent="-317500" algn="l" rtl="0">
                        <a:spcBef>
                          <a:spcPts val="0"/>
                        </a:spcBef>
                        <a:spcAft>
                          <a:spcPts val="0"/>
                        </a:spcAft>
                        <a:buSzPts val="1400"/>
                        <a:buChar char="-"/>
                      </a:pPr>
                      <a:r>
                        <a:rPr lang="de-CH"/>
                        <a:t>Cyber insurance well regulated</a:t>
                      </a:r>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Interviews with experts - Takeaways</a:t>
            </a:r>
            <a:endParaRPr/>
          </a:p>
        </p:txBody>
      </p:sp>
      <p:graphicFrame>
        <p:nvGraphicFramePr>
          <p:cNvPr id="233" name="Google Shape;233;p25"/>
          <p:cNvGraphicFramePr/>
          <p:nvPr/>
        </p:nvGraphicFramePr>
        <p:xfrm>
          <a:off x="528950" y="1475200"/>
          <a:ext cx="3000000" cy="3000000"/>
        </p:xfrm>
        <a:graphic>
          <a:graphicData uri="http://schemas.openxmlformats.org/drawingml/2006/table">
            <a:tbl>
              <a:tblPr>
                <a:noFill/>
                <a:tableStyleId>{403FDCDD-53AB-46DF-B024-81F40C35C818}</a:tableStyleId>
              </a:tblPr>
              <a:tblGrid>
                <a:gridCol w="2137350">
                  <a:extLst>
                    <a:ext uri="{9D8B030D-6E8A-4147-A177-3AD203B41FA5}">
                      <a16:colId xmlns:a16="http://schemas.microsoft.com/office/drawing/2014/main" val="20000"/>
                    </a:ext>
                  </a:extLst>
                </a:gridCol>
                <a:gridCol w="6917450">
                  <a:extLst>
                    <a:ext uri="{9D8B030D-6E8A-4147-A177-3AD203B41FA5}">
                      <a16:colId xmlns:a16="http://schemas.microsoft.com/office/drawing/2014/main" val="20001"/>
                    </a:ext>
                  </a:extLst>
                </a:gridCol>
              </a:tblGrid>
              <a:tr h="672200">
                <a:tc>
                  <a:txBody>
                    <a:bodyPr/>
                    <a:lstStyle/>
                    <a:p>
                      <a:pPr marL="0" lvl="0" indent="0" algn="ctr" rtl="0">
                        <a:spcBef>
                          <a:spcPts val="0"/>
                        </a:spcBef>
                        <a:spcAft>
                          <a:spcPts val="0"/>
                        </a:spcAft>
                        <a:buNone/>
                      </a:pPr>
                      <a:r>
                        <a:rPr lang="de-CH" sz="1800" b="1" u="sng"/>
                        <a:t>Framework Pillar</a:t>
                      </a:r>
                      <a:endParaRPr sz="1800" b="1" u="sng"/>
                    </a:p>
                  </a:txBody>
                  <a:tcPr marL="91425" marR="91425" marT="91425" marB="91425"/>
                </a:tc>
                <a:tc>
                  <a:txBody>
                    <a:bodyPr/>
                    <a:lstStyle/>
                    <a:p>
                      <a:pPr marL="0" lvl="0" indent="0" algn="ctr" rtl="0">
                        <a:spcBef>
                          <a:spcPts val="0"/>
                        </a:spcBef>
                        <a:spcAft>
                          <a:spcPts val="0"/>
                        </a:spcAft>
                        <a:buNone/>
                      </a:pPr>
                      <a:r>
                        <a:rPr lang="de-CH" sz="1800" b="1" u="sng">
                          <a:solidFill>
                            <a:schemeClr val="dk1"/>
                          </a:solidFill>
                        </a:rPr>
                        <a:t>Feedback</a:t>
                      </a:r>
                      <a:endParaRPr sz="1800" b="1" u="sng"/>
                    </a:p>
                  </a:txBody>
                  <a:tcPr marL="91425" marR="91425" marT="91425" marB="91425"/>
                </a:tc>
                <a:extLst>
                  <a:ext uri="{0D108BD9-81ED-4DB2-BD59-A6C34878D82A}">
                    <a16:rowId xmlns:a16="http://schemas.microsoft.com/office/drawing/2014/main" val="10000"/>
                  </a:ext>
                </a:extLst>
              </a:tr>
              <a:tr h="1868900">
                <a:tc>
                  <a:txBody>
                    <a:bodyPr/>
                    <a:lstStyle/>
                    <a:p>
                      <a:pPr marL="0" lvl="0" indent="0" algn="l" rtl="0">
                        <a:spcBef>
                          <a:spcPts val="0"/>
                        </a:spcBef>
                        <a:spcAft>
                          <a:spcPts val="0"/>
                        </a:spcAft>
                        <a:buNone/>
                      </a:pPr>
                      <a:r>
                        <a:rPr lang="de-CH" b="1"/>
                        <a:t>Market Model</a:t>
                      </a:r>
                      <a:endParaRPr b="1"/>
                    </a:p>
                  </a:txBody>
                  <a:tcPr marL="91425" marR="91425" marT="91425" marB="91425" anchor="ctr"/>
                </a:tc>
                <a:tc>
                  <a:txBody>
                    <a:bodyPr/>
                    <a:lstStyle/>
                    <a:p>
                      <a:pPr marL="457200" lvl="0" indent="-317500" algn="l" rtl="0">
                        <a:spcBef>
                          <a:spcPts val="0"/>
                        </a:spcBef>
                        <a:spcAft>
                          <a:spcPts val="0"/>
                        </a:spcAft>
                        <a:buSzPts val="1400"/>
                        <a:buChar char="-"/>
                      </a:pPr>
                      <a:r>
                        <a:rPr lang="de-CH"/>
                        <a:t>Suitable for users that begin in this field, it is complete (e.g. start-ups).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de-CH">
                          <a:solidFill>
                            <a:schemeClr val="dk1"/>
                          </a:solidFill>
                        </a:rPr>
                        <a:t>Too broad for seasoned insurers already in the business.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de-CH"/>
                        <a:t>Emphasize the importance for companies to do both: reinforce security standards and get cyber insurance.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de-CH"/>
                        <a:t>Importance of cyber reinsurance confirmed</a:t>
                      </a:r>
                      <a:endParaRPr/>
                    </a:p>
                  </a:txBody>
                  <a:tcPr marL="91425" marR="91425" marT="91425" marB="91425"/>
                </a:tc>
                <a:extLst>
                  <a:ext uri="{0D108BD9-81ED-4DB2-BD59-A6C34878D82A}">
                    <a16:rowId xmlns:a16="http://schemas.microsoft.com/office/drawing/2014/main" val="10001"/>
                  </a:ext>
                </a:extLst>
              </a:tr>
              <a:tr h="706475">
                <a:tc>
                  <a:txBody>
                    <a:bodyPr/>
                    <a:lstStyle/>
                    <a:p>
                      <a:pPr marL="0" lvl="0" indent="0" algn="l" rtl="0">
                        <a:spcBef>
                          <a:spcPts val="0"/>
                        </a:spcBef>
                        <a:spcAft>
                          <a:spcPts val="0"/>
                        </a:spcAft>
                        <a:buNone/>
                      </a:pPr>
                      <a:r>
                        <a:rPr lang="de-CH" b="1"/>
                        <a:t>Premium calculation</a:t>
                      </a:r>
                      <a:endParaRPr b="1"/>
                    </a:p>
                  </a:txBody>
                  <a:tcPr marL="91425" marR="91425" marT="91425" marB="91425"/>
                </a:tc>
                <a:tc>
                  <a:txBody>
                    <a:bodyPr/>
                    <a:lstStyle/>
                    <a:p>
                      <a:pPr marL="457200" lvl="0" indent="-317500" algn="l" rtl="0">
                        <a:spcBef>
                          <a:spcPts val="0"/>
                        </a:spcBef>
                        <a:spcAft>
                          <a:spcPts val="0"/>
                        </a:spcAft>
                        <a:buSzPts val="1400"/>
                        <a:buChar char="-"/>
                      </a:pPr>
                      <a:r>
                        <a:rPr lang="de-CH"/>
                        <a:t>Unanimous agreement of completeness and understandability of this pillar.</a:t>
                      </a:r>
                      <a:endParaRPr/>
                    </a:p>
                    <a:p>
                      <a:pPr marL="457200" lvl="0" indent="-317500" algn="l" rtl="0">
                        <a:spcBef>
                          <a:spcPts val="0"/>
                        </a:spcBef>
                        <a:spcAft>
                          <a:spcPts val="0"/>
                        </a:spcAft>
                        <a:buSzPts val="1400"/>
                        <a:buChar char="-"/>
                      </a:pPr>
                      <a:r>
                        <a:rPr lang="de-CH" b="1"/>
                        <a:t>IMPORTANT</a:t>
                      </a:r>
                      <a:r>
                        <a:rPr lang="de-CH"/>
                        <a:t>: Confirmation of base rate with modifications</a:t>
                      </a:r>
                      <a:endParaRPr/>
                    </a:p>
                  </a:txBody>
                  <a:tcPr marL="91425" marR="91425" marT="91425" marB="91425"/>
                </a:tc>
                <a:extLst>
                  <a:ext uri="{0D108BD9-81ED-4DB2-BD59-A6C34878D82A}">
                    <a16:rowId xmlns:a16="http://schemas.microsoft.com/office/drawing/2014/main" val="10002"/>
                  </a:ext>
                </a:extLst>
              </a:tr>
              <a:tr h="801575">
                <a:tc>
                  <a:txBody>
                    <a:bodyPr/>
                    <a:lstStyle/>
                    <a:p>
                      <a:pPr marL="0" lvl="0" indent="0" algn="l" rtl="0">
                        <a:spcBef>
                          <a:spcPts val="0"/>
                        </a:spcBef>
                        <a:spcAft>
                          <a:spcPts val="0"/>
                        </a:spcAft>
                        <a:buNone/>
                      </a:pPr>
                      <a:r>
                        <a:rPr lang="de-CH" b="1"/>
                        <a:t>Environment</a:t>
                      </a:r>
                      <a:endParaRPr b="1"/>
                    </a:p>
                  </a:txBody>
                  <a:tcPr marL="91425" marR="91425" marT="91425" marB="91425"/>
                </a:tc>
                <a:tc>
                  <a:txBody>
                    <a:bodyPr/>
                    <a:lstStyle/>
                    <a:p>
                      <a:pPr marL="457200" lvl="0" indent="-317500" algn="l" rtl="0">
                        <a:spcBef>
                          <a:spcPts val="0"/>
                        </a:spcBef>
                        <a:spcAft>
                          <a:spcPts val="0"/>
                        </a:spcAft>
                        <a:buSzPts val="1400"/>
                        <a:buChar char="-"/>
                      </a:pPr>
                      <a:r>
                        <a:rPr lang="de-CH"/>
                        <a:t>Emphasize the presence of “external malicious attacks”</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txBox="1">
            <a:spLocks noGrp="1"/>
          </p:cNvSpPr>
          <p:nvPr>
            <p:ph type="title"/>
          </p:nvPr>
        </p:nvSpPr>
        <p:spPr>
          <a:xfrm>
            <a:off x="348450" y="30861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REFINEMENT OF THE FRAMEWORK</a:t>
            </a:r>
            <a:endParaRPr/>
          </a:p>
        </p:txBody>
      </p:sp>
      <p:sp>
        <p:nvSpPr>
          <p:cNvPr id="240" name="Google Shape;240;p26"/>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Refinement of the framework</a:t>
            </a:r>
            <a:endParaRPr/>
          </a:p>
        </p:txBody>
      </p:sp>
      <p:pic>
        <p:nvPicPr>
          <p:cNvPr id="247" name="Google Shape;247;p27"/>
          <p:cNvPicPr preferRelativeResize="0"/>
          <p:nvPr/>
        </p:nvPicPr>
        <p:blipFill>
          <a:blip r:embed="rId3">
            <a:alphaModFix/>
          </a:blip>
          <a:stretch>
            <a:fillRect/>
          </a:stretch>
        </p:blipFill>
        <p:spPr>
          <a:xfrm>
            <a:off x="152400" y="1438275"/>
            <a:ext cx="9601200" cy="45693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348450" y="30861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PREMIUM CALCULATION</a:t>
            </a:r>
            <a:endParaRPr/>
          </a:p>
        </p:txBody>
      </p:sp>
      <p:sp>
        <p:nvSpPr>
          <p:cNvPr id="254" name="Google Shape;254;p28"/>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Premium Calculation</a:t>
            </a:r>
            <a:endParaRPr/>
          </a:p>
        </p:txBody>
      </p:sp>
      <p:sp>
        <p:nvSpPr>
          <p:cNvPr id="261" name="Google Shape;261;p29"/>
          <p:cNvSpPr txBox="1">
            <a:spLocks noGrp="1"/>
          </p:cNvSpPr>
          <p:nvPr>
            <p:ph type="body" idx="1"/>
          </p:nvPr>
        </p:nvSpPr>
        <p:spPr>
          <a:xfrm>
            <a:off x="381000" y="1219200"/>
            <a:ext cx="9209100" cy="5181600"/>
          </a:xfrm>
          <a:prstGeom prst="rect">
            <a:avLst/>
          </a:prstGeom>
        </p:spPr>
        <p:txBody>
          <a:bodyPr spcFirstLastPara="1" wrap="square" lIns="91425" tIns="45700" rIns="91425" bIns="45700" anchor="t" anchorCtr="0">
            <a:noAutofit/>
          </a:bodyPr>
          <a:lstStyle/>
          <a:p>
            <a:pPr marL="457200" marR="0" lvl="0" indent="-355600" algn="l" rtl="0">
              <a:lnSpc>
                <a:spcPct val="200000"/>
              </a:lnSpc>
              <a:spcBef>
                <a:spcPts val="180"/>
              </a:spcBef>
              <a:spcAft>
                <a:spcPts val="0"/>
              </a:spcAft>
              <a:buSzPts val="2000"/>
              <a:buChar char="❑"/>
            </a:pPr>
            <a:r>
              <a:rPr lang="de-CH" sz="2000"/>
              <a:t>Literature review</a:t>
            </a:r>
            <a:endParaRPr sz="2000"/>
          </a:p>
          <a:p>
            <a:pPr marL="457200" marR="0" lvl="0" indent="-355600" algn="l" rtl="0">
              <a:lnSpc>
                <a:spcPct val="200000"/>
              </a:lnSpc>
              <a:spcBef>
                <a:spcPts val="0"/>
              </a:spcBef>
              <a:spcAft>
                <a:spcPts val="0"/>
              </a:spcAft>
              <a:buSzPts val="2000"/>
              <a:buChar char="❑"/>
            </a:pPr>
            <a:r>
              <a:rPr lang="de-CH" sz="2000"/>
              <a:t>Empirical analysis: Challenges and approach to analysis</a:t>
            </a:r>
            <a:endParaRPr sz="2000"/>
          </a:p>
          <a:p>
            <a:pPr marL="457200" marR="0" lvl="0" indent="-355600" algn="l" rtl="0">
              <a:lnSpc>
                <a:spcPct val="200000"/>
              </a:lnSpc>
              <a:spcBef>
                <a:spcPts val="0"/>
              </a:spcBef>
              <a:spcAft>
                <a:spcPts val="0"/>
              </a:spcAft>
              <a:buSzPts val="2000"/>
              <a:buChar char="❑"/>
            </a:pPr>
            <a:r>
              <a:rPr lang="de-CH" sz="2000"/>
              <a:t>Outcomes</a:t>
            </a:r>
            <a:endParaRPr sz="2000"/>
          </a:p>
          <a:p>
            <a:pPr marL="914400" marR="0" lvl="1" indent="-355600" algn="l" rtl="0">
              <a:lnSpc>
                <a:spcPct val="200000"/>
              </a:lnSpc>
              <a:spcBef>
                <a:spcPts val="0"/>
              </a:spcBef>
              <a:spcAft>
                <a:spcPts val="0"/>
              </a:spcAft>
              <a:buSzPts val="2000"/>
              <a:buChar char="–"/>
            </a:pPr>
            <a:r>
              <a:rPr lang="de-CH" sz="2000"/>
              <a:t>What can be generalised about premium calculation?</a:t>
            </a:r>
            <a:endParaRPr sz="2000"/>
          </a:p>
          <a:p>
            <a:pPr marL="1371600" lvl="2" indent="-355600" algn="l" rtl="0">
              <a:lnSpc>
                <a:spcPct val="200000"/>
              </a:lnSpc>
              <a:spcBef>
                <a:spcPts val="0"/>
              </a:spcBef>
              <a:spcAft>
                <a:spcPts val="0"/>
              </a:spcAft>
              <a:buSzPts val="2000"/>
              <a:buFont typeface="Noto Sans Symbols"/>
              <a:buChar char="•"/>
            </a:pPr>
            <a:r>
              <a:rPr lang="de-CH"/>
              <a:t>Typical </a:t>
            </a:r>
            <a:r>
              <a:rPr lang="de-CH" sz="2000"/>
              <a:t>premium calculation process</a:t>
            </a:r>
            <a:endParaRPr sz="2000"/>
          </a:p>
          <a:p>
            <a:pPr marL="914400" marR="0" lvl="1" indent="-355600" algn="l" rtl="0">
              <a:lnSpc>
                <a:spcPct val="200000"/>
              </a:lnSpc>
              <a:spcBef>
                <a:spcPts val="0"/>
              </a:spcBef>
              <a:spcAft>
                <a:spcPts val="0"/>
              </a:spcAft>
              <a:buSzPts val="2000"/>
              <a:buChar char="–"/>
            </a:pPr>
            <a:r>
              <a:rPr lang="de-CH" sz="2000"/>
              <a:t>What can not?</a:t>
            </a:r>
            <a:endParaRPr sz="2000"/>
          </a:p>
          <a:p>
            <a:pPr marL="1371600" lvl="2" indent="-355600" algn="l" rtl="0">
              <a:lnSpc>
                <a:spcPct val="200000"/>
              </a:lnSpc>
              <a:spcBef>
                <a:spcPts val="0"/>
              </a:spcBef>
              <a:spcAft>
                <a:spcPts val="0"/>
              </a:spcAft>
              <a:buSzPts val="2000"/>
              <a:buChar char="•"/>
            </a:pPr>
            <a:r>
              <a:rPr lang="de-CH" sz="2000"/>
              <a:t>Heterogeneity </a:t>
            </a:r>
            <a:r>
              <a:rPr lang="de-CH"/>
              <a:t>in policies, risk segmentation, assumptions</a:t>
            </a:r>
            <a:endParaRPr/>
          </a:p>
          <a:p>
            <a:pPr marL="0" lvl="0" indent="0" algn="l" rtl="0">
              <a:lnSpc>
                <a:spcPct val="200000"/>
              </a:lnSpc>
              <a:spcBef>
                <a:spcPts val="180"/>
              </a:spcBef>
              <a:spcAft>
                <a:spcPts val="0"/>
              </a:spcAft>
              <a:buNone/>
            </a:pP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000"/>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000"/>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000"/>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000"/>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000"/>
                                        <p:tgtEl>
                                          <p:spTgt spid="2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Effect transition="in" filter="fade">
                                      <p:cBhvr>
                                        <p:cTn id="32" dur="1000"/>
                                        <p:tgtEl>
                                          <p:spTgt spid="2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1">
                                            <p:txEl>
                                              <p:pRg st="6" end="6"/>
                                            </p:txEl>
                                          </p:spTgt>
                                        </p:tgtEl>
                                        <p:attrNameLst>
                                          <p:attrName>style.visibility</p:attrName>
                                        </p:attrNameLst>
                                      </p:cBhvr>
                                      <p:to>
                                        <p:strVal val="visible"/>
                                      </p:to>
                                    </p:set>
                                    <p:animEffect transition="in" filter="fade">
                                      <p:cBhvr>
                                        <p:cTn id="37" dur="1000"/>
                                        <p:tgtEl>
                                          <p:spTgt spid="2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1">
                                            <p:txEl>
                                              <p:pRg st="7" end="7"/>
                                            </p:txEl>
                                          </p:spTgt>
                                        </p:tgtEl>
                                        <p:attrNameLst>
                                          <p:attrName>style.visibility</p:attrName>
                                        </p:attrNameLst>
                                      </p:cBhvr>
                                      <p:to>
                                        <p:strVal val="visible"/>
                                      </p:to>
                                    </p:set>
                                    <p:animEffect transition="in" filter="fade">
                                      <p:cBhvr>
                                        <p:cTn id="42" dur="1000"/>
                                        <p:tgtEl>
                                          <p:spTgt spid="2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sz="2800"/>
              <a:t>Literature review: Key papers on modelling and pricing</a:t>
            </a:r>
            <a:endParaRPr sz="2800"/>
          </a:p>
        </p:txBody>
      </p:sp>
      <p:graphicFrame>
        <p:nvGraphicFramePr>
          <p:cNvPr id="268" name="Google Shape;268;p30"/>
          <p:cNvGraphicFramePr/>
          <p:nvPr/>
        </p:nvGraphicFramePr>
        <p:xfrm>
          <a:off x="1194800" y="1321199"/>
          <a:ext cx="3000000" cy="3000000"/>
        </p:xfrm>
        <a:graphic>
          <a:graphicData uri="http://schemas.openxmlformats.org/drawingml/2006/table">
            <a:tbl>
              <a:tblPr>
                <a:noFill/>
                <a:tableStyleId>{403FDCDD-53AB-46DF-B024-81F40C35C818}</a:tableStyleId>
              </a:tblPr>
              <a:tblGrid>
                <a:gridCol w="1671100">
                  <a:extLst>
                    <a:ext uri="{9D8B030D-6E8A-4147-A177-3AD203B41FA5}">
                      <a16:colId xmlns:a16="http://schemas.microsoft.com/office/drawing/2014/main" val="20000"/>
                    </a:ext>
                  </a:extLst>
                </a:gridCol>
                <a:gridCol w="1671100">
                  <a:extLst>
                    <a:ext uri="{9D8B030D-6E8A-4147-A177-3AD203B41FA5}">
                      <a16:colId xmlns:a16="http://schemas.microsoft.com/office/drawing/2014/main" val="20001"/>
                    </a:ext>
                  </a:extLst>
                </a:gridCol>
                <a:gridCol w="884800">
                  <a:extLst>
                    <a:ext uri="{9D8B030D-6E8A-4147-A177-3AD203B41FA5}">
                      <a16:colId xmlns:a16="http://schemas.microsoft.com/office/drawing/2014/main" val="20002"/>
                    </a:ext>
                  </a:extLst>
                </a:gridCol>
                <a:gridCol w="1957875">
                  <a:extLst>
                    <a:ext uri="{9D8B030D-6E8A-4147-A177-3AD203B41FA5}">
                      <a16:colId xmlns:a16="http://schemas.microsoft.com/office/drawing/2014/main" val="20003"/>
                    </a:ext>
                  </a:extLst>
                </a:gridCol>
                <a:gridCol w="1375100">
                  <a:extLst>
                    <a:ext uri="{9D8B030D-6E8A-4147-A177-3AD203B41FA5}">
                      <a16:colId xmlns:a16="http://schemas.microsoft.com/office/drawing/2014/main" val="20004"/>
                    </a:ext>
                  </a:extLst>
                </a:gridCol>
              </a:tblGrid>
              <a:tr h="694075">
                <a:tc>
                  <a:txBody>
                    <a:bodyPr/>
                    <a:lstStyle/>
                    <a:p>
                      <a:pPr marL="0" lvl="0" indent="0" algn="ctr" rtl="0">
                        <a:spcBef>
                          <a:spcPts val="0"/>
                        </a:spcBef>
                        <a:spcAft>
                          <a:spcPts val="0"/>
                        </a:spcAft>
                        <a:buNone/>
                      </a:pPr>
                      <a:r>
                        <a:rPr lang="de-CH" sz="1200">
                          <a:solidFill>
                            <a:schemeClr val="lt1"/>
                          </a:solidFill>
                        </a:rPr>
                        <a:t>Paper</a:t>
                      </a:r>
                      <a:endParaRPr sz="1200">
                        <a:solidFill>
                          <a:schemeClr val="lt1"/>
                        </a:solidFill>
                      </a:endParaRPr>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200">
                          <a:solidFill>
                            <a:schemeClr val="lt1"/>
                          </a:solidFill>
                        </a:rPr>
                        <a:t>Title</a:t>
                      </a:r>
                      <a:endParaRPr sz="1200">
                        <a:solidFill>
                          <a:schemeClr val="lt1"/>
                        </a:solidFill>
                      </a:endParaRPr>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200">
                          <a:solidFill>
                            <a:schemeClr val="lt1"/>
                          </a:solidFill>
                        </a:rPr>
                        <a:t>Risk Modelling</a:t>
                      </a:r>
                      <a:endParaRPr sz="1200">
                        <a:solidFill>
                          <a:schemeClr val="lt1"/>
                        </a:solidFill>
                      </a:endParaRPr>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200">
                          <a:solidFill>
                            <a:schemeClr val="lt1"/>
                          </a:solidFill>
                        </a:rPr>
                        <a:t>Premium Calculation</a:t>
                      </a:r>
                      <a:endParaRPr sz="1200">
                        <a:solidFill>
                          <a:schemeClr val="lt1"/>
                        </a:solidFill>
                      </a:endParaRPr>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200">
                          <a:solidFill>
                            <a:schemeClr val="lt1"/>
                          </a:solidFill>
                        </a:rPr>
                        <a:t>Data Sources</a:t>
                      </a:r>
                      <a:endParaRPr sz="1200">
                        <a:solidFill>
                          <a:schemeClr val="lt1"/>
                        </a:solidFill>
                      </a:endParaRPr>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876950">
                <a:tc>
                  <a:txBody>
                    <a:bodyPr/>
                    <a:lstStyle/>
                    <a:p>
                      <a:pPr marL="0" lvl="0" indent="0" algn="ctr" rtl="0">
                        <a:spcBef>
                          <a:spcPts val="0"/>
                        </a:spcBef>
                        <a:spcAft>
                          <a:spcPts val="0"/>
                        </a:spcAft>
                        <a:buNone/>
                      </a:pPr>
                      <a:r>
                        <a:rPr lang="de-CH" sz="1200"/>
                        <a:t>Böhme et al. (2019)</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A Fundamental Approach to Cyber Risk Analysis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NO</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94075">
                <a:tc>
                  <a:txBody>
                    <a:bodyPr/>
                    <a:lstStyle/>
                    <a:p>
                      <a:pPr marL="0" lvl="0" indent="0" algn="ctr" rtl="0">
                        <a:spcBef>
                          <a:spcPts val="0"/>
                        </a:spcBef>
                        <a:spcAft>
                          <a:spcPts val="0"/>
                        </a:spcAft>
                        <a:buNone/>
                      </a:pPr>
                      <a:r>
                        <a:rPr lang="de-CH" sz="1200"/>
                        <a:t>Bardopoulos (2020)</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CYBER-INSURANCE PRICING MODELS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NO (focus on model)</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169550">
                <a:tc>
                  <a:txBody>
                    <a:bodyPr/>
                    <a:lstStyle/>
                    <a:p>
                      <a:pPr marL="0" lvl="0" indent="0" algn="ctr" rtl="0">
                        <a:spcBef>
                          <a:spcPts val="0"/>
                        </a:spcBef>
                        <a:spcAft>
                          <a:spcPts val="0"/>
                        </a:spcAft>
                        <a:buNone/>
                      </a:pPr>
                      <a:r>
                        <a:rPr lang="de-CH" sz="1200"/>
                        <a:t>Romanovsky et al. (2019)</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600"/>
                        </a:spcAft>
                        <a:buNone/>
                      </a:pPr>
                      <a:r>
                        <a:rPr lang="de-CH" sz="1200"/>
                        <a:t>Content analysis of cyber insurance policies: how do carriers price cyber risk</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NO</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 (review of policies)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200"/>
                        <a:t>partially</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876950">
                <a:tc>
                  <a:txBody>
                    <a:bodyPr/>
                    <a:lstStyle/>
                    <a:p>
                      <a:pPr marL="0" lvl="0" indent="0" algn="ctr" rtl="0">
                        <a:spcBef>
                          <a:spcPts val="0"/>
                        </a:spcBef>
                        <a:spcAft>
                          <a:spcPts val="0"/>
                        </a:spcAft>
                        <a:buNone/>
                      </a:pPr>
                      <a:r>
                        <a:rPr lang="de-CH" sz="1200"/>
                        <a:t>Xu &amp; Hua (2017)</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200"/>
                        <a:t>Cybersecurity Insurance: Modeling and Pricing </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200"/>
                        <a:t>NO</a:t>
                      </a:r>
                      <a:endParaRPr sz="1200"/>
                    </a:p>
                  </a:txBody>
                  <a:tcPr marL="90000" marR="91425" marT="54000"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694075">
                <a:tc gridSpan="2">
                  <a:txBody>
                    <a:bodyPr/>
                    <a:lstStyle/>
                    <a:p>
                      <a:pPr marL="0" lvl="0" indent="0" algn="ctr" rtl="0">
                        <a:spcBef>
                          <a:spcPts val="0"/>
                        </a:spcBef>
                        <a:spcAft>
                          <a:spcPts val="0"/>
                        </a:spcAft>
                        <a:buNone/>
                      </a:pPr>
                      <a:r>
                        <a:rPr lang="de-CH" sz="1200"/>
                        <a:t>Master Project</a:t>
                      </a:r>
                      <a:endParaRPr sz="1200"/>
                    </a:p>
                    <a:p>
                      <a:pPr marL="0" lvl="0" indent="0" algn="ctr" rtl="0">
                        <a:spcBef>
                          <a:spcPts val="0"/>
                        </a:spcBef>
                        <a:spcAft>
                          <a:spcPts val="0"/>
                        </a:spcAft>
                        <a:buNone/>
                      </a:pPr>
                      <a:r>
                        <a:rPr lang="de-CH" sz="1200"/>
                        <a:t>Cyber Insurance Framework</a:t>
                      </a:r>
                      <a:endParaRPr sz="1200"/>
                    </a:p>
                  </a:txBody>
                  <a:tcPr marL="90000" marR="91425" marT="5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D9E7FD"/>
                    </a:solidFill>
                  </a:tcPr>
                </a:tc>
                <a:tc hMerge="1">
                  <a:txBody>
                    <a:bodyPr/>
                    <a:lstStyle/>
                    <a:p>
                      <a:endParaRPr lang="de-DE"/>
                    </a:p>
                  </a:txBody>
                  <a:tcPr/>
                </a:tc>
                <a:tc>
                  <a:txBody>
                    <a:bodyPr/>
                    <a:lstStyle/>
                    <a:p>
                      <a:pPr marL="0" lvl="0" indent="0" algn="ctr" rtl="0">
                        <a:spcBef>
                          <a:spcPts val="0"/>
                        </a:spcBef>
                        <a:spcAft>
                          <a:spcPts val="0"/>
                        </a:spcAft>
                        <a:buNone/>
                      </a:pPr>
                      <a:r>
                        <a:rPr lang="de-CH" sz="1200"/>
                        <a:t>in reference</a:t>
                      </a:r>
                      <a:endParaRPr sz="1200"/>
                    </a:p>
                  </a:txBody>
                  <a:tcPr marL="90000" marR="91425" marT="5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D9E7FD"/>
                    </a:solidFill>
                  </a:tcPr>
                </a:tc>
                <a:tc>
                  <a:txBody>
                    <a:bodyPr/>
                    <a:lstStyle/>
                    <a:p>
                      <a:pPr marL="0" lvl="0" indent="0" algn="ctr" rtl="0">
                        <a:spcBef>
                          <a:spcPts val="0"/>
                        </a:spcBef>
                        <a:spcAft>
                          <a:spcPts val="0"/>
                        </a:spcAft>
                        <a:buNone/>
                      </a:pPr>
                      <a:r>
                        <a:rPr lang="de-CH" sz="1200"/>
                        <a:t>YES (practical focus)</a:t>
                      </a:r>
                      <a:endParaRPr sz="1200"/>
                    </a:p>
                  </a:txBody>
                  <a:tcPr marL="90000" marR="91425" marT="5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D9E7FD"/>
                    </a:solidFill>
                  </a:tcPr>
                </a:tc>
                <a:tc>
                  <a:txBody>
                    <a:bodyPr/>
                    <a:lstStyle/>
                    <a:p>
                      <a:pPr marL="0" lvl="0" indent="0" algn="ctr" rtl="0">
                        <a:spcBef>
                          <a:spcPts val="0"/>
                        </a:spcBef>
                        <a:spcAft>
                          <a:spcPts val="0"/>
                        </a:spcAft>
                        <a:buNone/>
                      </a:pPr>
                      <a:r>
                        <a:rPr lang="de-CH" sz="1200"/>
                        <a:t>YES</a:t>
                      </a:r>
                      <a:endParaRPr sz="1200"/>
                    </a:p>
                  </a:txBody>
                  <a:tcPr marL="90000" marR="91425" marT="5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D9E7F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Challenges - Premium calculation</a:t>
            </a:r>
            <a:endParaRPr/>
          </a:p>
        </p:txBody>
      </p:sp>
      <p:sp>
        <p:nvSpPr>
          <p:cNvPr id="275" name="Google Shape;275;p31"/>
          <p:cNvSpPr txBox="1">
            <a:spLocks noGrp="1"/>
          </p:cNvSpPr>
          <p:nvPr>
            <p:ph type="body" idx="1"/>
          </p:nvPr>
        </p:nvSpPr>
        <p:spPr>
          <a:xfrm>
            <a:off x="381000" y="1219200"/>
            <a:ext cx="9209100" cy="51816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SzPts val="2000"/>
              <a:buChar char="❑"/>
            </a:pPr>
            <a:r>
              <a:rPr lang="de-CH" sz="2000"/>
              <a:t>Proprietary data</a:t>
            </a:r>
            <a:endParaRPr sz="2000"/>
          </a:p>
          <a:p>
            <a:pPr marL="457200" lvl="0" indent="-355600" algn="l" rtl="0">
              <a:lnSpc>
                <a:spcPct val="150000"/>
              </a:lnSpc>
              <a:spcBef>
                <a:spcPts val="0"/>
              </a:spcBef>
              <a:spcAft>
                <a:spcPts val="0"/>
              </a:spcAft>
              <a:buSzPts val="2000"/>
              <a:buChar char="❑"/>
            </a:pPr>
            <a:r>
              <a:rPr lang="de-CH" sz="2000"/>
              <a:t>Intransparency and gap between documented process and practice</a:t>
            </a:r>
            <a:endParaRPr sz="2000"/>
          </a:p>
          <a:p>
            <a:pPr marL="914400" lvl="1" indent="-355600" algn="l" rtl="0">
              <a:lnSpc>
                <a:spcPct val="150000"/>
              </a:lnSpc>
              <a:spcBef>
                <a:spcPts val="0"/>
              </a:spcBef>
              <a:spcAft>
                <a:spcPts val="0"/>
              </a:spcAft>
              <a:buSzPts val="2000"/>
              <a:buChar char="–"/>
            </a:pPr>
            <a:r>
              <a:rPr lang="de-CH" sz="2000"/>
              <a:t>Underwriters apply discretion and “</a:t>
            </a:r>
            <a:r>
              <a:rPr lang="de-CH" sz="2000" i="1"/>
              <a:t>gut-feelings</a:t>
            </a:r>
            <a:r>
              <a:rPr lang="de-CH" sz="2000"/>
              <a:t>” when determining actual premiums in many cases</a:t>
            </a:r>
            <a:endParaRPr sz="2000"/>
          </a:p>
          <a:p>
            <a:pPr marL="457200" lvl="0" indent="-355600" algn="l" rtl="0">
              <a:lnSpc>
                <a:spcPct val="150000"/>
              </a:lnSpc>
              <a:spcBef>
                <a:spcPts val="0"/>
              </a:spcBef>
              <a:spcAft>
                <a:spcPts val="0"/>
              </a:spcAft>
              <a:buSzPts val="2000"/>
              <a:buChar char="❑"/>
            </a:pPr>
            <a:r>
              <a:rPr lang="de-CH" sz="2000" b="1"/>
              <a:t>Number of modelling approaches (at least 23 different) </a:t>
            </a:r>
            <a:endParaRPr sz="2000"/>
          </a:p>
          <a:p>
            <a:pPr marL="0" lvl="0" indent="0" algn="l" rtl="0">
              <a:lnSpc>
                <a:spcPct val="150000"/>
              </a:lnSpc>
              <a:spcBef>
                <a:spcPts val="1200"/>
              </a:spcBef>
              <a:spcAft>
                <a:spcPts val="0"/>
              </a:spcAft>
              <a:buNone/>
            </a:pPr>
            <a:endParaRPr sz="2000" b="1">
              <a:solidFill>
                <a:srgbClr val="FF0000"/>
              </a:solidFill>
            </a:endParaRPr>
          </a:p>
          <a:p>
            <a:pPr marL="0" lvl="0" indent="0" algn="l" rtl="0">
              <a:lnSpc>
                <a:spcPct val="150000"/>
              </a:lnSpc>
              <a:spcBef>
                <a:spcPts val="1200"/>
              </a:spcBef>
              <a:spcAft>
                <a:spcPts val="0"/>
              </a:spcAft>
              <a:buNone/>
            </a:pPr>
            <a:endParaRPr sz="2000"/>
          </a:p>
          <a:p>
            <a:pPr marL="0" lvl="0" indent="0" algn="l" rtl="0">
              <a:lnSpc>
                <a:spcPct val="150000"/>
              </a:lnSpc>
              <a:spcBef>
                <a:spcPts val="1200"/>
              </a:spcBef>
              <a:spcAft>
                <a:spcPts val="1200"/>
              </a:spcAft>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10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10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Effect transition="in" filter="fade">
                                      <p:cBhvr>
                                        <p:cTn id="17" dur="1000"/>
                                        <p:tgtEl>
                                          <p:spTgt spid="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Effect transition="in" filter="fade">
                                      <p:cBhvr>
                                        <p:cTn id="22" dur="1000"/>
                                        <p:tgtEl>
                                          <p:spTgt spid="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
                                            <p:txEl>
                                              <p:pRg st="4" end="4"/>
                                            </p:txEl>
                                          </p:spTgt>
                                        </p:tgtEl>
                                        <p:attrNameLst>
                                          <p:attrName>style.visibility</p:attrName>
                                        </p:attrNameLst>
                                      </p:cBhvr>
                                      <p:to>
                                        <p:strVal val="visible"/>
                                      </p:to>
                                    </p:set>
                                    <p:animEffect transition="in" filter="fade">
                                      <p:cBhvr>
                                        <p:cTn id="27" dur="1000"/>
                                        <p:tgtEl>
                                          <p:spTgt spid="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5">
                                            <p:txEl>
                                              <p:pRg st="5" end="5"/>
                                            </p:txEl>
                                          </p:spTgt>
                                        </p:tgtEl>
                                        <p:attrNameLst>
                                          <p:attrName>style.visibility</p:attrName>
                                        </p:attrNameLst>
                                      </p:cBhvr>
                                      <p:to>
                                        <p:strVal val="visible"/>
                                      </p:to>
                                    </p:set>
                                    <p:animEffect transition="in" filter="fade">
                                      <p:cBhvr>
                                        <p:cTn id="32" dur="1000"/>
                                        <p:tgtEl>
                                          <p:spTgt spid="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5">
                                            <p:txEl>
                                              <p:pRg st="6" end="6"/>
                                            </p:txEl>
                                          </p:spTgt>
                                        </p:tgtEl>
                                        <p:attrNameLst>
                                          <p:attrName>style.visibility</p:attrName>
                                        </p:attrNameLst>
                                      </p:cBhvr>
                                      <p:to>
                                        <p:strVal val="visible"/>
                                      </p:to>
                                    </p:set>
                                    <p:animEffect transition="in" filter="fade">
                                      <p:cBhvr>
                                        <p:cTn id="37" dur="1000"/>
                                        <p:tgtEl>
                                          <p:spTgt spid="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Solution - Empirical analysis</a:t>
            </a:r>
            <a:endParaRPr/>
          </a:p>
        </p:txBody>
      </p:sp>
      <p:sp>
        <p:nvSpPr>
          <p:cNvPr id="282" name="Google Shape;282;p32"/>
          <p:cNvSpPr txBox="1">
            <a:spLocks noGrp="1"/>
          </p:cNvSpPr>
          <p:nvPr>
            <p:ph type="body" idx="1"/>
          </p:nvPr>
        </p:nvSpPr>
        <p:spPr>
          <a:xfrm>
            <a:off x="348450" y="1242500"/>
            <a:ext cx="9377700" cy="518160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0"/>
              </a:spcBef>
              <a:spcAft>
                <a:spcPts val="0"/>
              </a:spcAft>
              <a:buSzPts val="2000"/>
              <a:buAutoNum type="arabicPeriod"/>
            </a:pPr>
            <a:r>
              <a:rPr lang="de-CH" sz="2000"/>
              <a:t>Clearly define scope and </a:t>
            </a:r>
            <a:r>
              <a:rPr lang="de-CH" sz="2000" b="1"/>
              <a:t>focus on production approaches </a:t>
            </a:r>
            <a:r>
              <a:rPr lang="de-CH" sz="2000"/>
              <a:t>of market leading companies (rather than proposals)</a:t>
            </a:r>
            <a:endParaRPr sz="2000"/>
          </a:p>
          <a:p>
            <a:pPr marL="457200" lvl="0" indent="-355600" algn="l" rtl="0">
              <a:lnSpc>
                <a:spcPct val="150000"/>
              </a:lnSpc>
              <a:spcBef>
                <a:spcPts val="0"/>
              </a:spcBef>
              <a:spcAft>
                <a:spcPts val="0"/>
              </a:spcAft>
              <a:buSzPts val="2000"/>
              <a:buAutoNum type="arabicPeriod"/>
            </a:pPr>
            <a:r>
              <a:rPr lang="de-CH" sz="2000" b="1"/>
              <a:t>Choose SERFF</a:t>
            </a:r>
            <a:r>
              <a:rPr lang="de-CH" sz="2000"/>
              <a:t> (mandatory policy database in the U.S.) by NAIC </a:t>
            </a:r>
            <a:r>
              <a:rPr lang="de-CH" sz="2000" b="1"/>
              <a:t>as chief data source</a:t>
            </a:r>
            <a:endParaRPr sz="2000"/>
          </a:p>
          <a:p>
            <a:pPr marL="457200" lvl="0" indent="-355600" algn="l" rtl="0">
              <a:lnSpc>
                <a:spcPct val="150000"/>
              </a:lnSpc>
              <a:spcBef>
                <a:spcPts val="0"/>
              </a:spcBef>
              <a:spcAft>
                <a:spcPts val="0"/>
              </a:spcAft>
              <a:buSzPts val="2000"/>
              <a:buAutoNum type="arabicPeriod"/>
            </a:pPr>
            <a:r>
              <a:rPr lang="de-CH" sz="2000" b="1"/>
              <a:t>Select a sample:</a:t>
            </a:r>
            <a:endParaRPr sz="2000" b="1"/>
          </a:p>
          <a:p>
            <a:pPr marL="914400" lvl="1" indent="-355600" algn="l" rtl="0">
              <a:lnSpc>
                <a:spcPct val="150000"/>
              </a:lnSpc>
              <a:spcBef>
                <a:spcPts val="0"/>
              </a:spcBef>
              <a:spcAft>
                <a:spcPts val="0"/>
              </a:spcAft>
              <a:buSzPts val="2000"/>
              <a:buChar char="❏"/>
            </a:pPr>
            <a:r>
              <a:rPr lang="de-CH" sz="2000"/>
              <a:t>8 underwriting manuals, 34 contracts for analysis of coverage and exclusions (following methodology of Romanovsky et al.)</a:t>
            </a:r>
            <a:endParaRPr sz="2000"/>
          </a:p>
          <a:p>
            <a:pPr marL="457200" lvl="0" indent="-355600" algn="l" rtl="0">
              <a:lnSpc>
                <a:spcPct val="150000"/>
              </a:lnSpc>
              <a:spcBef>
                <a:spcPts val="0"/>
              </a:spcBef>
              <a:spcAft>
                <a:spcPts val="0"/>
              </a:spcAft>
              <a:buSzPts val="2000"/>
              <a:buAutoNum type="arabicPeriod"/>
            </a:pPr>
            <a:r>
              <a:rPr lang="de-CH" sz="2000"/>
              <a:t>Analyse, reimplement (tabular calculations) and test </a:t>
            </a:r>
            <a:endParaRPr sz="2000"/>
          </a:p>
          <a:p>
            <a:pPr marL="457200" lvl="0" indent="-355600" algn="l" rtl="0">
              <a:lnSpc>
                <a:spcPct val="150000"/>
              </a:lnSpc>
              <a:spcBef>
                <a:spcPts val="0"/>
              </a:spcBef>
              <a:spcAft>
                <a:spcPts val="0"/>
              </a:spcAft>
              <a:buSzPts val="2000"/>
              <a:buAutoNum type="arabicPeriod"/>
            </a:pPr>
            <a:r>
              <a:rPr lang="de-CH" sz="2000"/>
              <a:t>Compare</a:t>
            </a:r>
            <a:endParaRPr sz="2000"/>
          </a:p>
          <a:p>
            <a:pPr marL="457200" lvl="0" indent="-355600" algn="l" rtl="0">
              <a:lnSpc>
                <a:spcPct val="150000"/>
              </a:lnSpc>
              <a:spcBef>
                <a:spcPts val="0"/>
              </a:spcBef>
              <a:spcAft>
                <a:spcPts val="0"/>
              </a:spcAft>
              <a:buSzPts val="2000"/>
              <a:buAutoNum type="arabicPeriod"/>
            </a:pPr>
            <a:r>
              <a:rPr lang="de-CH" sz="2000" b="1"/>
              <a:t>Extract a generalisable premium calculation process</a:t>
            </a:r>
            <a:endParaRPr sz="2000" b="1"/>
          </a:p>
          <a:p>
            <a:pPr marL="457200" lvl="0" indent="-355600" algn="l" rtl="0">
              <a:lnSpc>
                <a:spcPct val="150000"/>
              </a:lnSpc>
              <a:spcBef>
                <a:spcPts val="0"/>
              </a:spcBef>
              <a:spcAft>
                <a:spcPts val="0"/>
              </a:spcAft>
              <a:buSzPts val="2000"/>
              <a:buAutoNum type="arabicPeriod"/>
            </a:pPr>
            <a:r>
              <a:rPr lang="de-CH" sz="2000" b="1"/>
              <a:t>Apply</a:t>
            </a:r>
            <a:r>
              <a:rPr lang="de-CH" sz="2000"/>
              <a:t> to case studies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fade">
                                      <p:cBhvr>
                                        <p:cTn id="7" dur="1000"/>
                                        <p:tgtEl>
                                          <p:spTgt spid="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Effect transition="in" filter="fade">
                                      <p:cBhvr>
                                        <p:cTn id="12" dur="1000"/>
                                        <p:tgtEl>
                                          <p:spTgt spid="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Effect transition="in" filter="fade">
                                      <p:cBhvr>
                                        <p:cTn id="17" dur="1000"/>
                                        <p:tgtEl>
                                          <p:spTgt spid="2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Effect transition="in" filter="fade">
                                      <p:cBhvr>
                                        <p:cTn id="22" dur="1000"/>
                                        <p:tgtEl>
                                          <p:spTgt spid="2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2">
                                            <p:txEl>
                                              <p:pRg st="4" end="4"/>
                                            </p:txEl>
                                          </p:spTgt>
                                        </p:tgtEl>
                                        <p:attrNameLst>
                                          <p:attrName>style.visibility</p:attrName>
                                        </p:attrNameLst>
                                      </p:cBhvr>
                                      <p:to>
                                        <p:strVal val="visible"/>
                                      </p:to>
                                    </p:set>
                                    <p:animEffect transition="in" filter="fade">
                                      <p:cBhvr>
                                        <p:cTn id="27" dur="1000"/>
                                        <p:tgtEl>
                                          <p:spTgt spid="2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2">
                                            <p:txEl>
                                              <p:pRg st="5" end="5"/>
                                            </p:txEl>
                                          </p:spTgt>
                                        </p:tgtEl>
                                        <p:attrNameLst>
                                          <p:attrName>style.visibility</p:attrName>
                                        </p:attrNameLst>
                                      </p:cBhvr>
                                      <p:to>
                                        <p:strVal val="visible"/>
                                      </p:to>
                                    </p:set>
                                    <p:animEffect transition="in" filter="fade">
                                      <p:cBhvr>
                                        <p:cTn id="32" dur="1000"/>
                                        <p:tgtEl>
                                          <p:spTgt spid="2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2">
                                            <p:txEl>
                                              <p:pRg st="6" end="6"/>
                                            </p:txEl>
                                          </p:spTgt>
                                        </p:tgtEl>
                                        <p:attrNameLst>
                                          <p:attrName>style.visibility</p:attrName>
                                        </p:attrNameLst>
                                      </p:cBhvr>
                                      <p:to>
                                        <p:strVal val="visible"/>
                                      </p:to>
                                    </p:set>
                                    <p:animEffect transition="in" filter="fade">
                                      <p:cBhvr>
                                        <p:cTn id="37" dur="1000"/>
                                        <p:tgtEl>
                                          <p:spTgt spid="2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2">
                                            <p:txEl>
                                              <p:pRg st="7" end="7"/>
                                            </p:txEl>
                                          </p:spTgt>
                                        </p:tgtEl>
                                        <p:attrNameLst>
                                          <p:attrName>style.visibility</p:attrName>
                                        </p:attrNameLst>
                                      </p:cBhvr>
                                      <p:to>
                                        <p:strVal val="visible"/>
                                      </p:to>
                                    </p:set>
                                    <p:animEffect transition="in" filter="fade">
                                      <p:cBhvr>
                                        <p:cTn id="42" dur="1000"/>
                                        <p:tgtEl>
                                          <p:spTgt spid="2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idx="4294967295"/>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Table of Contents</a:t>
            </a:r>
            <a:endParaRPr/>
          </a:p>
        </p:txBody>
      </p:sp>
      <p:sp>
        <p:nvSpPr>
          <p:cNvPr id="74" name="Google Shape;74;p15"/>
          <p:cNvSpPr txBox="1">
            <a:spLocks noGrp="1"/>
          </p:cNvSpPr>
          <p:nvPr>
            <p:ph type="body" idx="4294967295"/>
          </p:nvPr>
        </p:nvSpPr>
        <p:spPr>
          <a:xfrm>
            <a:off x="381000" y="1219200"/>
            <a:ext cx="9220200" cy="5181600"/>
          </a:xfrm>
          <a:prstGeom prst="rect">
            <a:avLst/>
          </a:prstGeom>
        </p:spPr>
        <p:txBody>
          <a:bodyPr spcFirstLastPara="1" wrap="square" lIns="91425" tIns="45700" rIns="91425" bIns="45700" anchor="t" anchorCtr="0">
            <a:noAutofit/>
          </a:bodyPr>
          <a:lstStyle/>
          <a:p>
            <a:pPr marL="0" marR="0" lvl="0" indent="0" algn="l" rtl="0">
              <a:lnSpc>
                <a:spcPct val="200000"/>
              </a:lnSpc>
              <a:spcBef>
                <a:spcPts val="180"/>
              </a:spcBef>
              <a:spcAft>
                <a:spcPts val="0"/>
              </a:spcAft>
              <a:buNone/>
            </a:pPr>
            <a:endParaRPr sz="2000"/>
          </a:p>
          <a:p>
            <a:pPr marL="457200" marR="0" lvl="0" indent="-355600" algn="l" rtl="0">
              <a:lnSpc>
                <a:spcPct val="200000"/>
              </a:lnSpc>
              <a:spcBef>
                <a:spcPts val="180"/>
              </a:spcBef>
              <a:spcAft>
                <a:spcPts val="0"/>
              </a:spcAft>
              <a:buSzPts val="2000"/>
              <a:buChar char="❑"/>
            </a:pPr>
            <a:r>
              <a:rPr lang="de-CH" sz="2000"/>
              <a:t>Methodology</a:t>
            </a:r>
            <a:endParaRPr sz="2000"/>
          </a:p>
          <a:p>
            <a:pPr marL="457200" marR="0" lvl="0" indent="-355600" algn="l" rtl="0">
              <a:lnSpc>
                <a:spcPct val="200000"/>
              </a:lnSpc>
              <a:spcBef>
                <a:spcPts val="0"/>
              </a:spcBef>
              <a:spcAft>
                <a:spcPts val="0"/>
              </a:spcAft>
              <a:buSzPts val="2000"/>
              <a:buChar char="❑"/>
            </a:pPr>
            <a:r>
              <a:rPr lang="de-CH" sz="2000"/>
              <a:t>Interviews with Experts</a:t>
            </a:r>
            <a:endParaRPr sz="2000"/>
          </a:p>
          <a:p>
            <a:pPr marL="457200" marR="0" lvl="0" indent="-355600" algn="l" rtl="0">
              <a:lnSpc>
                <a:spcPct val="200000"/>
              </a:lnSpc>
              <a:spcBef>
                <a:spcPts val="0"/>
              </a:spcBef>
              <a:spcAft>
                <a:spcPts val="0"/>
              </a:spcAft>
              <a:buSzPts val="2000"/>
              <a:buChar char="❑"/>
            </a:pPr>
            <a:r>
              <a:rPr lang="de-CH" sz="2000"/>
              <a:t>Refinement of the Framework</a:t>
            </a:r>
            <a:endParaRPr sz="2000"/>
          </a:p>
          <a:p>
            <a:pPr marL="457200" marR="0" lvl="0" indent="-355600" algn="l" rtl="0">
              <a:lnSpc>
                <a:spcPct val="200000"/>
              </a:lnSpc>
              <a:spcBef>
                <a:spcPts val="0"/>
              </a:spcBef>
              <a:spcAft>
                <a:spcPts val="0"/>
              </a:spcAft>
              <a:buSzPts val="2000"/>
              <a:buChar char="❑"/>
            </a:pPr>
            <a:r>
              <a:rPr lang="de-CH" sz="2000"/>
              <a:t>Premium Calculation</a:t>
            </a:r>
            <a:endParaRPr sz="2000"/>
          </a:p>
          <a:p>
            <a:pPr marL="457200" marR="0" lvl="0" indent="-355600" algn="l" rtl="0">
              <a:lnSpc>
                <a:spcPct val="200000"/>
              </a:lnSpc>
              <a:spcBef>
                <a:spcPts val="0"/>
              </a:spcBef>
              <a:spcAft>
                <a:spcPts val="0"/>
              </a:spcAft>
              <a:buSzPts val="2000"/>
              <a:buChar char="❑"/>
            </a:pPr>
            <a:r>
              <a:rPr lang="de-CH" sz="2000"/>
              <a:t>Case Studies (Application of the Framework)</a:t>
            </a:r>
            <a:endParaRPr sz="2000"/>
          </a:p>
          <a:p>
            <a:pPr marL="457200" marR="0" lvl="0" indent="-355600" algn="l" rtl="0">
              <a:lnSpc>
                <a:spcPct val="200000"/>
              </a:lnSpc>
              <a:spcBef>
                <a:spcPts val="0"/>
              </a:spcBef>
              <a:spcAft>
                <a:spcPts val="0"/>
              </a:spcAft>
              <a:buSzPts val="2000"/>
              <a:buChar char="❑"/>
            </a:pPr>
            <a:r>
              <a:rPr lang="de-CH" sz="2000"/>
              <a:t>Conclusions &amp; Future Work</a:t>
            </a:r>
            <a:endParaRPr sz="2000">
              <a:highlight>
                <a:srgbClr val="FFFF00"/>
              </a:highlight>
              <a:latin typeface="Helvetica Neue"/>
              <a:ea typeface="Helvetica Neue"/>
              <a:cs typeface="Helvetica Neue"/>
              <a:sym typeface="Helvetica Neue"/>
            </a:endParaRPr>
          </a:p>
        </p:txBody>
      </p:sp>
      <p:sp>
        <p:nvSpPr>
          <p:cNvPr id="75" name="Google Shape;75;p15"/>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sz="2900"/>
              <a:t>What can be generalised about premium calculation?</a:t>
            </a:r>
            <a:endParaRPr sz="2900"/>
          </a:p>
        </p:txBody>
      </p:sp>
      <p:pic>
        <p:nvPicPr>
          <p:cNvPr id="289" name="Google Shape;289;p33"/>
          <p:cNvPicPr preferRelativeResize="0"/>
          <p:nvPr/>
        </p:nvPicPr>
        <p:blipFill>
          <a:blip r:embed="rId3">
            <a:alphaModFix/>
          </a:blip>
          <a:stretch>
            <a:fillRect/>
          </a:stretch>
        </p:blipFill>
        <p:spPr>
          <a:xfrm>
            <a:off x="2057150" y="1168518"/>
            <a:ext cx="506825" cy="541195"/>
          </a:xfrm>
          <a:prstGeom prst="rect">
            <a:avLst/>
          </a:prstGeom>
          <a:noFill/>
          <a:ln>
            <a:noFill/>
          </a:ln>
        </p:spPr>
      </p:pic>
      <p:pic>
        <p:nvPicPr>
          <p:cNvPr id="290" name="Google Shape;290;p33"/>
          <p:cNvPicPr preferRelativeResize="0"/>
          <p:nvPr/>
        </p:nvPicPr>
        <p:blipFill>
          <a:blip r:embed="rId4">
            <a:alphaModFix/>
          </a:blip>
          <a:stretch>
            <a:fillRect/>
          </a:stretch>
        </p:blipFill>
        <p:spPr>
          <a:xfrm>
            <a:off x="5008230" y="1286021"/>
            <a:ext cx="595000" cy="383257"/>
          </a:xfrm>
          <a:prstGeom prst="rect">
            <a:avLst/>
          </a:prstGeom>
          <a:noFill/>
          <a:ln>
            <a:noFill/>
          </a:ln>
        </p:spPr>
      </p:pic>
      <p:pic>
        <p:nvPicPr>
          <p:cNvPr id="291" name="Google Shape;291;p33"/>
          <p:cNvPicPr preferRelativeResize="0"/>
          <p:nvPr/>
        </p:nvPicPr>
        <p:blipFill>
          <a:blip r:embed="rId5">
            <a:alphaModFix/>
          </a:blip>
          <a:stretch>
            <a:fillRect/>
          </a:stretch>
        </p:blipFill>
        <p:spPr>
          <a:xfrm>
            <a:off x="5862749" y="1235860"/>
            <a:ext cx="506817" cy="483575"/>
          </a:xfrm>
          <a:prstGeom prst="rect">
            <a:avLst/>
          </a:prstGeom>
          <a:noFill/>
          <a:ln>
            <a:noFill/>
          </a:ln>
        </p:spPr>
      </p:pic>
      <p:pic>
        <p:nvPicPr>
          <p:cNvPr id="292" name="Google Shape;292;p33"/>
          <p:cNvPicPr preferRelativeResize="0"/>
          <p:nvPr/>
        </p:nvPicPr>
        <p:blipFill>
          <a:blip r:embed="rId6">
            <a:alphaModFix/>
          </a:blip>
          <a:stretch>
            <a:fillRect/>
          </a:stretch>
        </p:blipFill>
        <p:spPr>
          <a:xfrm>
            <a:off x="3874850" y="1279708"/>
            <a:ext cx="999725" cy="395891"/>
          </a:xfrm>
          <a:prstGeom prst="rect">
            <a:avLst/>
          </a:prstGeom>
          <a:noFill/>
          <a:ln>
            <a:noFill/>
          </a:ln>
        </p:spPr>
      </p:pic>
      <p:pic>
        <p:nvPicPr>
          <p:cNvPr id="293" name="Google Shape;293;p33"/>
          <p:cNvPicPr preferRelativeResize="0"/>
          <p:nvPr/>
        </p:nvPicPr>
        <p:blipFill>
          <a:blip r:embed="rId7">
            <a:alphaModFix/>
          </a:blip>
          <a:stretch>
            <a:fillRect/>
          </a:stretch>
        </p:blipFill>
        <p:spPr>
          <a:xfrm>
            <a:off x="2630175" y="1297253"/>
            <a:ext cx="1244675" cy="283750"/>
          </a:xfrm>
          <a:prstGeom prst="rect">
            <a:avLst/>
          </a:prstGeom>
          <a:noFill/>
          <a:ln>
            <a:noFill/>
          </a:ln>
        </p:spPr>
      </p:pic>
      <p:pic>
        <p:nvPicPr>
          <p:cNvPr id="294" name="Google Shape;294;p33"/>
          <p:cNvPicPr preferRelativeResize="0"/>
          <p:nvPr/>
        </p:nvPicPr>
        <p:blipFill>
          <a:blip r:embed="rId8">
            <a:alphaModFix/>
          </a:blip>
          <a:stretch>
            <a:fillRect/>
          </a:stretch>
        </p:blipFill>
        <p:spPr>
          <a:xfrm>
            <a:off x="6828588" y="1197746"/>
            <a:ext cx="746899" cy="383250"/>
          </a:xfrm>
          <a:prstGeom prst="rect">
            <a:avLst/>
          </a:prstGeom>
          <a:noFill/>
          <a:ln>
            <a:noFill/>
          </a:ln>
        </p:spPr>
      </p:pic>
      <p:pic>
        <p:nvPicPr>
          <p:cNvPr id="295" name="Google Shape;295;p33"/>
          <p:cNvPicPr preferRelativeResize="0"/>
          <p:nvPr/>
        </p:nvPicPr>
        <p:blipFill>
          <a:blip r:embed="rId9">
            <a:alphaModFix/>
          </a:blip>
          <a:stretch>
            <a:fillRect/>
          </a:stretch>
        </p:blipFill>
        <p:spPr>
          <a:xfrm>
            <a:off x="7656320" y="1197332"/>
            <a:ext cx="999725" cy="483575"/>
          </a:xfrm>
          <a:prstGeom prst="rect">
            <a:avLst/>
          </a:prstGeom>
          <a:noFill/>
          <a:ln>
            <a:noFill/>
          </a:ln>
        </p:spPr>
      </p:pic>
      <p:pic>
        <p:nvPicPr>
          <p:cNvPr id="296" name="Google Shape;296;p33"/>
          <p:cNvPicPr preferRelativeResize="0"/>
          <p:nvPr/>
        </p:nvPicPr>
        <p:blipFill>
          <a:blip r:embed="rId10">
            <a:alphaModFix/>
          </a:blip>
          <a:stretch>
            <a:fillRect/>
          </a:stretch>
        </p:blipFill>
        <p:spPr>
          <a:xfrm>
            <a:off x="8800850" y="1203872"/>
            <a:ext cx="595000" cy="547552"/>
          </a:xfrm>
          <a:prstGeom prst="rect">
            <a:avLst/>
          </a:prstGeom>
          <a:noFill/>
          <a:ln>
            <a:noFill/>
          </a:ln>
        </p:spPr>
      </p:pic>
      <p:graphicFrame>
        <p:nvGraphicFramePr>
          <p:cNvPr id="297" name="Google Shape;297;p33"/>
          <p:cNvGraphicFramePr/>
          <p:nvPr/>
        </p:nvGraphicFramePr>
        <p:xfrm>
          <a:off x="585563" y="1754075"/>
          <a:ext cx="3000000" cy="3000000"/>
        </p:xfrm>
        <a:graphic>
          <a:graphicData uri="http://schemas.openxmlformats.org/drawingml/2006/table">
            <a:tbl>
              <a:tblPr>
                <a:noFill/>
                <a:tableStyleId>{403FDCDD-53AB-46DF-B024-81F40C35C818}</a:tableStyleId>
              </a:tblPr>
              <a:tblGrid>
                <a:gridCol w="1285250">
                  <a:extLst>
                    <a:ext uri="{9D8B030D-6E8A-4147-A177-3AD203B41FA5}">
                      <a16:colId xmlns:a16="http://schemas.microsoft.com/office/drawing/2014/main" val="20000"/>
                    </a:ext>
                  </a:extLst>
                </a:gridCol>
                <a:gridCol w="969300">
                  <a:extLst>
                    <a:ext uri="{9D8B030D-6E8A-4147-A177-3AD203B41FA5}">
                      <a16:colId xmlns:a16="http://schemas.microsoft.com/office/drawing/2014/main" val="20001"/>
                    </a:ext>
                  </a:extLst>
                </a:gridCol>
                <a:gridCol w="969300">
                  <a:extLst>
                    <a:ext uri="{9D8B030D-6E8A-4147-A177-3AD203B41FA5}">
                      <a16:colId xmlns:a16="http://schemas.microsoft.com/office/drawing/2014/main" val="20002"/>
                    </a:ext>
                  </a:extLst>
                </a:gridCol>
                <a:gridCol w="892825">
                  <a:extLst>
                    <a:ext uri="{9D8B030D-6E8A-4147-A177-3AD203B41FA5}">
                      <a16:colId xmlns:a16="http://schemas.microsoft.com/office/drawing/2014/main" val="20003"/>
                    </a:ext>
                  </a:extLst>
                </a:gridCol>
                <a:gridCol w="1020300">
                  <a:extLst>
                    <a:ext uri="{9D8B030D-6E8A-4147-A177-3AD203B41FA5}">
                      <a16:colId xmlns:a16="http://schemas.microsoft.com/office/drawing/2014/main" val="20004"/>
                    </a:ext>
                  </a:extLst>
                </a:gridCol>
                <a:gridCol w="918300">
                  <a:extLst>
                    <a:ext uri="{9D8B030D-6E8A-4147-A177-3AD203B41FA5}">
                      <a16:colId xmlns:a16="http://schemas.microsoft.com/office/drawing/2014/main" val="20005"/>
                    </a:ext>
                  </a:extLst>
                </a:gridCol>
                <a:gridCol w="1045775">
                  <a:extLst>
                    <a:ext uri="{9D8B030D-6E8A-4147-A177-3AD203B41FA5}">
                      <a16:colId xmlns:a16="http://schemas.microsoft.com/office/drawing/2014/main" val="20006"/>
                    </a:ext>
                  </a:extLst>
                </a:gridCol>
                <a:gridCol w="969300">
                  <a:extLst>
                    <a:ext uri="{9D8B030D-6E8A-4147-A177-3AD203B41FA5}">
                      <a16:colId xmlns:a16="http://schemas.microsoft.com/office/drawing/2014/main" val="20007"/>
                    </a:ext>
                  </a:extLst>
                </a:gridCol>
                <a:gridCol w="969300">
                  <a:extLst>
                    <a:ext uri="{9D8B030D-6E8A-4147-A177-3AD203B41FA5}">
                      <a16:colId xmlns:a16="http://schemas.microsoft.com/office/drawing/2014/main" val="20008"/>
                    </a:ext>
                  </a:extLst>
                </a:gridCol>
              </a:tblGrid>
              <a:tr h="524350">
                <a:tc>
                  <a:txBody>
                    <a:bodyPr/>
                    <a:lstStyle/>
                    <a:p>
                      <a:pPr marL="0" lvl="0" indent="0" algn="ctr" rtl="0">
                        <a:spcBef>
                          <a:spcPts val="0"/>
                        </a:spcBef>
                        <a:spcAft>
                          <a:spcPts val="0"/>
                        </a:spcAft>
                        <a:buNone/>
                      </a:pPr>
                      <a:r>
                        <a:rPr lang="de-CH" sz="1300">
                          <a:solidFill>
                            <a:schemeClr val="lt1"/>
                          </a:solidFill>
                        </a:rPr>
                        <a:t>Company</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Chubb</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Travelers</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NYMAGIC</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Zurich</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Amerirust</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Hiscox</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BCS</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de-CH" sz="1300">
                          <a:solidFill>
                            <a:schemeClr val="lt1"/>
                          </a:solidFill>
                        </a:rPr>
                        <a:t>HSB</a:t>
                      </a:r>
                      <a:endParaRPr sz="13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80975">
                <a:tc>
                  <a:txBody>
                    <a:bodyPr/>
                    <a:lstStyle/>
                    <a:p>
                      <a:pPr marL="0" lvl="0" indent="0" algn="l" rtl="0">
                        <a:spcBef>
                          <a:spcPts val="0"/>
                        </a:spcBef>
                        <a:spcAft>
                          <a:spcPts val="0"/>
                        </a:spcAft>
                        <a:buNone/>
                      </a:pPr>
                      <a:r>
                        <a:rPr lang="de-CH" sz="1300"/>
                        <a:t>Base rate</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1748000">
                <a:tc>
                  <a:txBody>
                    <a:bodyPr/>
                    <a:lstStyle/>
                    <a:p>
                      <a:pPr marL="0" lvl="0" indent="0" algn="l" rtl="0">
                        <a:spcBef>
                          <a:spcPts val="0"/>
                        </a:spcBef>
                        <a:spcAft>
                          <a:spcPts val="0"/>
                        </a:spcAft>
                        <a:buNone/>
                      </a:pPr>
                      <a:r>
                        <a:rPr lang="de-CH" sz="1300"/>
                        <a:t>Base rate metric</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de-CH" sz="1300"/>
                        <a:t>Prospective fiscal year revenue</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de-CH" sz="1300"/>
                        <a:t>Total Assets Under Management</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de-CH" sz="1300">
                          <a:solidFill>
                            <a:schemeClr val="dk1"/>
                          </a:solidFill>
                        </a:rPr>
                        <a:t>Limit/deductible combination</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de-CH" sz="1300"/>
                        <a:t>Annualized projected revenue</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de-CH" sz="1300">
                          <a:solidFill>
                            <a:schemeClr val="dk1"/>
                          </a:solidFill>
                        </a:rPr>
                        <a:t>Revenue</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de-CH" sz="1300"/>
                        <a:t>Revenue (marginal calculation)</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de-CH" sz="1300"/>
                        <a:t>Total Interest Income x Rateable Revenue Factor</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de-CH" sz="1300"/>
                        <a:t>Combination of Annual Revenue and Net Operating Expenses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79100">
                <a:tc>
                  <a:txBody>
                    <a:bodyPr/>
                    <a:lstStyle/>
                    <a:p>
                      <a:pPr marL="0" lvl="0" indent="0" algn="l" rtl="0">
                        <a:spcBef>
                          <a:spcPts val="0"/>
                        </a:spcBef>
                        <a:spcAft>
                          <a:spcPts val="0"/>
                        </a:spcAft>
                        <a:buNone/>
                      </a:pPr>
                      <a:r>
                        <a:rPr lang="de-CH" sz="1300"/>
                        <a:t>Industry segmentation</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NO</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de-CH" sz="1300">
                          <a:solidFill>
                            <a:schemeClr val="dk1"/>
                          </a:solidFill>
                        </a:rPr>
                        <a:t>YES - for eligibility</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NO</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707850">
                <a:tc>
                  <a:txBody>
                    <a:bodyPr/>
                    <a:lstStyle/>
                    <a:p>
                      <a:pPr marL="0" lvl="0" indent="0" algn="l" rtl="0">
                        <a:spcBef>
                          <a:spcPts val="0"/>
                        </a:spcBef>
                        <a:spcAft>
                          <a:spcPts val="0"/>
                        </a:spcAft>
                        <a:buNone/>
                      </a:pPr>
                      <a:r>
                        <a:rPr lang="de-CH" sz="1300"/>
                        <a:t>Other risk segmentation</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Hazard groups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Business Classes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Tiers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Tiers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NO</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Hazard Groups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Groups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Occupancy tiers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707850">
                <a:tc>
                  <a:txBody>
                    <a:bodyPr/>
                    <a:lstStyle/>
                    <a:p>
                      <a:pPr marL="0" lvl="0" indent="0" algn="l" rtl="0">
                        <a:spcBef>
                          <a:spcPts val="0"/>
                        </a:spcBef>
                        <a:spcAft>
                          <a:spcPts val="0"/>
                        </a:spcAft>
                        <a:buNone/>
                      </a:pPr>
                      <a:r>
                        <a:rPr lang="de-CH" sz="1300"/>
                        <a:t>Information security pricing</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NO</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NO</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NO</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de-CH" sz="1300"/>
                        <a:t>YES</a:t>
                      </a:r>
                      <a:endParaRPr sz="1300"/>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04" name="Google Shape;304;p34"/>
          <p:cNvSpPr txBox="1">
            <a:spLocks noGrp="1"/>
          </p:cNvSpPr>
          <p:nvPr>
            <p:ph type="body" idx="1"/>
          </p:nvPr>
        </p:nvSpPr>
        <p:spPr>
          <a:xfrm>
            <a:off x="381000" y="1219200"/>
            <a:ext cx="9220200" cy="5181600"/>
          </a:xfrm>
          <a:prstGeom prst="rect">
            <a:avLst/>
          </a:prstGeom>
        </p:spPr>
        <p:txBody>
          <a:bodyPr spcFirstLastPara="1" wrap="square" lIns="91425" tIns="45700" rIns="91425" bIns="45700" anchor="t" anchorCtr="0">
            <a:noAutofit/>
          </a:bodyPr>
          <a:lstStyle/>
          <a:p>
            <a:pPr marL="0" lvl="0" indent="0" algn="l" rtl="0">
              <a:spcBef>
                <a:spcPts val="180"/>
              </a:spcBef>
              <a:spcAft>
                <a:spcPts val="0"/>
              </a:spcAft>
              <a:buNone/>
            </a:pPr>
            <a:endParaRPr/>
          </a:p>
        </p:txBody>
      </p:sp>
      <p:sp>
        <p:nvSpPr>
          <p:cNvPr id="305" name="Google Shape;305;p34"/>
          <p:cNvSpPr txBox="1">
            <a:spLocks noGrp="1"/>
          </p:cNvSpPr>
          <p:nvPr>
            <p:ph type="sldNum" idx="12"/>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21</a:t>
            </a:fld>
            <a:endParaRPr/>
          </a:p>
        </p:txBody>
      </p:sp>
      <p:graphicFrame>
        <p:nvGraphicFramePr>
          <p:cNvPr id="306" name="Google Shape;306;p34"/>
          <p:cNvGraphicFramePr/>
          <p:nvPr/>
        </p:nvGraphicFramePr>
        <p:xfrm>
          <a:off x="952500" y="1714500"/>
          <a:ext cx="3000000" cy="3000000"/>
        </p:xfrm>
        <a:graphic>
          <a:graphicData uri="http://schemas.openxmlformats.org/drawingml/2006/table">
            <a:tbl>
              <a:tblPr>
                <a:noFill/>
                <a:tableStyleId>{403FDCDD-53AB-46DF-B024-81F40C35C818}</a:tableStyleId>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81000">
                <a:tc gridSpan="3">
                  <a:txBody>
                    <a:bodyPr/>
                    <a:lstStyle/>
                    <a:p>
                      <a:pPr marL="0" lvl="0" indent="0" algn="l" rtl="0">
                        <a:spcBef>
                          <a:spcPts val="0"/>
                        </a:spcBef>
                        <a:spcAft>
                          <a:spcPts val="0"/>
                        </a:spcAft>
                        <a:buNone/>
                      </a:pPr>
                      <a:r>
                        <a:rPr lang="de-CH"/>
                        <a:t>Underwriting manuals/guidelines (regulatory filings) used for the premium calculation chapter</a:t>
                      </a:r>
                      <a:endParaRPr/>
                    </a:p>
                  </a:txBody>
                  <a:tcPr marL="91425" marR="91425" marT="91425" marB="91425"/>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de-CH" b="1"/>
                        <a:t>Company</a:t>
                      </a:r>
                      <a:endParaRPr b="1"/>
                    </a:p>
                  </a:txBody>
                  <a:tcPr marL="91425" marR="91425" marT="91425" marB="91425"/>
                </a:tc>
                <a:tc>
                  <a:txBody>
                    <a:bodyPr/>
                    <a:lstStyle/>
                    <a:p>
                      <a:pPr marL="0" lvl="0" indent="0" algn="l" rtl="0">
                        <a:spcBef>
                          <a:spcPts val="0"/>
                        </a:spcBef>
                        <a:spcAft>
                          <a:spcPts val="0"/>
                        </a:spcAft>
                        <a:buNone/>
                      </a:pPr>
                      <a:r>
                        <a:rPr lang="de-CH" b="1"/>
                        <a:t>SERFF Number</a:t>
                      </a:r>
                      <a:endParaRPr b="1"/>
                    </a:p>
                  </a:txBody>
                  <a:tcPr marL="91425" marR="91425" marT="91425" marB="91425"/>
                </a:tc>
                <a:tc>
                  <a:txBody>
                    <a:bodyPr/>
                    <a:lstStyle/>
                    <a:p>
                      <a:pPr marL="0" lvl="0" indent="0" algn="l" rtl="0">
                        <a:spcBef>
                          <a:spcPts val="0"/>
                        </a:spcBef>
                        <a:spcAft>
                          <a:spcPts val="0"/>
                        </a:spcAft>
                        <a:buNone/>
                      </a:pPr>
                      <a:r>
                        <a:rPr lang="de-CH" b="1"/>
                        <a:t>Reference used in this report</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de-CH"/>
                        <a:t>Chubb</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de-CH">
                          <a:solidFill>
                            <a:schemeClr val="dk1"/>
                          </a:solidFill>
                        </a:rPr>
                        <a:t>Travelers</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UM2</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de-CH"/>
                        <a:t>NYMAGIC</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UM3</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de-CH"/>
                        <a:t>ZURICH</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de-CH"/>
                        <a:t>AmeriTrust</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UM5</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de-CH">
                          <a:solidFill>
                            <a:schemeClr val="dk1"/>
                          </a:solidFill>
                        </a:rPr>
                        <a:t>HISCOX</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XSX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UM6</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de-CH"/>
                        <a:t>BCS</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UM7</a:t>
                      </a:r>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de-CH"/>
                        <a:t>HSB by Munich Re</a:t>
                      </a:r>
                      <a:endParaRPr/>
                    </a:p>
                  </a:txBody>
                  <a:tcPr marL="91425" marR="91425" marT="91425" marB="91425"/>
                </a:tc>
                <a:tc>
                  <a:txBody>
                    <a:bodyPr/>
                    <a:lstStyle/>
                    <a:p>
                      <a:pPr marL="0" lvl="0" indent="0" algn="l" rtl="0">
                        <a:spcBef>
                          <a:spcPts val="0"/>
                        </a:spcBef>
                        <a:spcAft>
                          <a:spcPts val="0"/>
                        </a:spcAft>
                        <a:buNone/>
                      </a:pPr>
                      <a:r>
                        <a:rPr lang="de-CH">
                          <a:solidFill>
                            <a:srgbClr val="FFFF00"/>
                          </a:solidFill>
                        </a:rPr>
                        <a:t>XX</a:t>
                      </a:r>
                      <a:endParaRPr>
                        <a:solidFill>
                          <a:srgbClr val="FFFF00"/>
                        </a:solidFill>
                      </a:endParaRPr>
                    </a:p>
                  </a:txBody>
                  <a:tcPr marL="91425" marR="91425" marT="91425" marB="91425"/>
                </a:tc>
                <a:tc>
                  <a:txBody>
                    <a:bodyPr/>
                    <a:lstStyle/>
                    <a:p>
                      <a:pPr marL="0" lvl="0" indent="0" algn="l" rtl="0">
                        <a:spcBef>
                          <a:spcPts val="0"/>
                        </a:spcBef>
                        <a:spcAft>
                          <a:spcPts val="0"/>
                        </a:spcAft>
                        <a:buNone/>
                      </a:pPr>
                      <a:r>
                        <a:rPr lang="de-CH"/>
                        <a:t>UM8</a:t>
                      </a:r>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sz="2900"/>
              <a:t>What </a:t>
            </a:r>
            <a:r>
              <a:rPr lang="de-CH" sz="2900" u="sng"/>
              <a:t>can not</a:t>
            </a:r>
            <a:r>
              <a:rPr lang="de-CH" sz="2900"/>
              <a:t> be generalised about premium calculation?</a:t>
            </a:r>
            <a:endParaRPr sz="2900"/>
          </a:p>
        </p:txBody>
      </p:sp>
      <p:sp>
        <p:nvSpPr>
          <p:cNvPr id="313" name="Google Shape;313;p35"/>
          <p:cNvSpPr txBox="1">
            <a:spLocks noGrp="1"/>
          </p:cNvSpPr>
          <p:nvPr>
            <p:ph type="body" idx="4294967295"/>
          </p:nvPr>
        </p:nvSpPr>
        <p:spPr>
          <a:xfrm>
            <a:off x="381000" y="1219200"/>
            <a:ext cx="9209100" cy="5181600"/>
          </a:xfrm>
          <a:prstGeom prst="rect">
            <a:avLst/>
          </a:prstGeom>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000"/>
          </a:p>
          <a:p>
            <a:pPr marL="457200" marR="0" lvl="0" indent="-355600" algn="l" rtl="0">
              <a:lnSpc>
                <a:spcPct val="150000"/>
              </a:lnSpc>
              <a:spcBef>
                <a:spcPts val="0"/>
              </a:spcBef>
              <a:spcAft>
                <a:spcPts val="0"/>
              </a:spcAft>
              <a:buSzPts val="2000"/>
              <a:buChar char="❏"/>
            </a:pPr>
            <a:r>
              <a:rPr lang="de-CH" sz="2000"/>
              <a:t>Contracts highly heterogeneous</a:t>
            </a:r>
            <a:endParaRPr sz="2000"/>
          </a:p>
          <a:p>
            <a:pPr marL="457200" marR="0" lvl="0" indent="-355600" algn="l" rtl="0">
              <a:lnSpc>
                <a:spcPct val="150000"/>
              </a:lnSpc>
              <a:spcBef>
                <a:spcPts val="0"/>
              </a:spcBef>
              <a:spcAft>
                <a:spcPts val="0"/>
              </a:spcAft>
              <a:buSzPts val="2000"/>
              <a:buChar char="❏"/>
            </a:pPr>
            <a:r>
              <a:rPr lang="de-CH" sz="2000"/>
              <a:t>Different terminology and coverage definitions</a:t>
            </a:r>
            <a:endParaRPr sz="2000"/>
          </a:p>
          <a:p>
            <a:pPr marL="457200" marR="0" lvl="0" indent="-355600" algn="l" rtl="0">
              <a:lnSpc>
                <a:spcPct val="150000"/>
              </a:lnSpc>
              <a:spcBef>
                <a:spcPts val="0"/>
              </a:spcBef>
              <a:spcAft>
                <a:spcPts val="0"/>
              </a:spcAft>
              <a:buSzPts val="2000"/>
              <a:buChar char="❏"/>
            </a:pPr>
            <a:r>
              <a:rPr lang="de-CH" sz="2000"/>
              <a:t>Some differences in exclusions</a:t>
            </a:r>
            <a:endParaRPr sz="2000"/>
          </a:p>
          <a:p>
            <a:pPr marL="457200" marR="0" lvl="0" indent="-355600" algn="l" rtl="0">
              <a:lnSpc>
                <a:spcPct val="150000"/>
              </a:lnSpc>
              <a:spcBef>
                <a:spcPts val="0"/>
              </a:spcBef>
              <a:spcAft>
                <a:spcPts val="0"/>
              </a:spcAft>
              <a:buSzPts val="2000"/>
              <a:buChar char="❏"/>
            </a:pPr>
            <a:r>
              <a:rPr lang="de-CH" sz="2000"/>
              <a:t>Different risk segmenting</a:t>
            </a:r>
            <a:endParaRPr sz="2000"/>
          </a:p>
          <a:p>
            <a:pPr marL="457200" marR="0" lvl="0" indent="-355600" algn="l" rtl="0">
              <a:lnSpc>
                <a:spcPct val="150000"/>
              </a:lnSpc>
              <a:spcBef>
                <a:spcPts val="0"/>
              </a:spcBef>
              <a:spcAft>
                <a:spcPts val="0"/>
              </a:spcAft>
              <a:buSzPts val="2000"/>
              <a:buChar char="❏"/>
            </a:pPr>
            <a:r>
              <a:rPr lang="de-CH" sz="2000"/>
              <a:t>Geographic differences</a:t>
            </a:r>
            <a:endParaRPr sz="2000"/>
          </a:p>
          <a:p>
            <a:pPr marL="0" lvl="0" indent="0" algn="l" rtl="0">
              <a:lnSpc>
                <a:spcPct val="150000"/>
              </a:lnSpc>
              <a:spcBef>
                <a:spcPts val="0"/>
              </a:spcBef>
              <a:spcAft>
                <a:spcPts val="0"/>
              </a:spcAft>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Effect transition="in" filter="fade">
                                      <p:cBhvr>
                                        <p:cTn id="7" dur="1000"/>
                                        <p:tgtEl>
                                          <p:spTgt spid="3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3">
                                            <p:txEl>
                                              <p:pRg st="1" end="1"/>
                                            </p:txEl>
                                          </p:spTgt>
                                        </p:tgtEl>
                                        <p:attrNameLst>
                                          <p:attrName>style.visibility</p:attrName>
                                        </p:attrNameLst>
                                      </p:cBhvr>
                                      <p:to>
                                        <p:strVal val="visible"/>
                                      </p:to>
                                    </p:set>
                                    <p:animEffect transition="in" filter="fade">
                                      <p:cBhvr>
                                        <p:cTn id="12" dur="1000"/>
                                        <p:tgtEl>
                                          <p:spTgt spid="3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xEl>
                                              <p:pRg st="2" end="2"/>
                                            </p:txEl>
                                          </p:spTgt>
                                        </p:tgtEl>
                                        <p:attrNameLst>
                                          <p:attrName>style.visibility</p:attrName>
                                        </p:attrNameLst>
                                      </p:cBhvr>
                                      <p:to>
                                        <p:strVal val="visible"/>
                                      </p:to>
                                    </p:set>
                                    <p:animEffect transition="in" filter="fade">
                                      <p:cBhvr>
                                        <p:cTn id="17" dur="1000"/>
                                        <p:tgtEl>
                                          <p:spTgt spid="3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3">
                                            <p:txEl>
                                              <p:pRg st="3" end="3"/>
                                            </p:txEl>
                                          </p:spTgt>
                                        </p:tgtEl>
                                        <p:attrNameLst>
                                          <p:attrName>style.visibility</p:attrName>
                                        </p:attrNameLst>
                                      </p:cBhvr>
                                      <p:to>
                                        <p:strVal val="visible"/>
                                      </p:to>
                                    </p:set>
                                    <p:animEffect transition="in" filter="fade">
                                      <p:cBhvr>
                                        <p:cTn id="22" dur="1000"/>
                                        <p:tgtEl>
                                          <p:spTgt spid="3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3">
                                            <p:txEl>
                                              <p:pRg st="4" end="4"/>
                                            </p:txEl>
                                          </p:spTgt>
                                        </p:tgtEl>
                                        <p:attrNameLst>
                                          <p:attrName>style.visibility</p:attrName>
                                        </p:attrNameLst>
                                      </p:cBhvr>
                                      <p:to>
                                        <p:strVal val="visible"/>
                                      </p:to>
                                    </p:set>
                                    <p:animEffect transition="in" filter="fade">
                                      <p:cBhvr>
                                        <p:cTn id="27" dur="1000"/>
                                        <p:tgtEl>
                                          <p:spTgt spid="3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3">
                                            <p:txEl>
                                              <p:pRg st="5" end="5"/>
                                            </p:txEl>
                                          </p:spTgt>
                                        </p:tgtEl>
                                        <p:attrNameLst>
                                          <p:attrName>style.visibility</p:attrName>
                                        </p:attrNameLst>
                                      </p:cBhvr>
                                      <p:to>
                                        <p:strVal val="visible"/>
                                      </p:to>
                                    </p:set>
                                    <p:animEffect transition="in" filter="fade">
                                      <p:cBhvr>
                                        <p:cTn id="32" dur="1000"/>
                                        <p:tgtEl>
                                          <p:spTgt spid="3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3">
                                            <p:txEl>
                                              <p:pRg st="6" end="6"/>
                                            </p:txEl>
                                          </p:spTgt>
                                        </p:tgtEl>
                                        <p:attrNameLst>
                                          <p:attrName>style.visibility</p:attrName>
                                        </p:attrNameLst>
                                      </p:cBhvr>
                                      <p:to>
                                        <p:strVal val="visible"/>
                                      </p:to>
                                    </p:set>
                                    <p:animEffect transition="in" filter="fade">
                                      <p:cBhvr>
                                        <p:cTn id="37" dur="1000"/>
                                        <p:tgtEl>
                                          <p:spTgt spid="3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495300" y="274644"/>
            <a:ext cx="8915400" cy="573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sz="3100"/>
              <a:t>Formula/process heterogeneity across different policies</a:t>
            </a:r>
            <a:endParaRPr sz="3100"/>
          </a:p>
        </p:txBody>
      </p:sp>
      <p:sp>
        <p:nvSpPr>
          <p:cNvPr id="320" name="Google Shape;320;p36"/>
          <p:cNvSpPr txBox="1">
            <a:spLocks noGrp="1"/>
          </p:cNvSpPr>
          <p:nvPr>
            <p:ph type="body" idx="3"/>
          </p:nvPr>
        </p:nvSpPr>
        <p:spPr>
          <a:xfrm>
            <a:off x="5331900" y="1203450"/>
            <a:ext cx="1678200" cy="573300"/>
          </a:xfrm>
          <a:prstGeom prst="rect">
            <a:avLst/>
          </a:prstGeom>
        </p:spPr>
        <p:txBody>
          <a:bodyPr spcFirstLastPara="1" wrap="square" lIns="91425" tIns="45700" rIns="91425" bIns="45700" anchor="b" anchorCtr="0">
            <a:noAutofit/>
          </a:bodyPr>
          <a:lstStyle/>
          <a:p>
            <a:pPr marL="0" lvl="0" indent="0" algn="l" rtl="0">
              <a:spcBef>
                <a:spcPts val="240"/>
              </a:spcBef>
              <a:spcAft>
                <a:spcPts val="0"/>
              </a:spcAft>
              <a:buClr>
                <a:schemeClr val="dk1"/>
              </a:buClr>
              <a:buSzPts val="1100"/>
              <a:buFont typeface="Arial"/>
              <a:buNone/>
            </a:pPr>
            <a:r>
              <a:rPr lang="de-CH"/>
              <a:t>Example</a:t>
            </a:r>
            <a:endParaRPr/>
          </a:p>
        </p:txBody>
      </p:sp>
      <p:pic>
        <p:nvPicPr>
          <p:cNvPr id="321" name="Google Shape;321;p36"/>
          <p:cNvPicPr preferRelativeResize="0"/>
          <p:nvPr/>
        </p:nvPicPr>
        <p:blipFill>
          <a:blip r:embed="rId3">
            <a:alphaModFix/>
          </a:blip>
          <a:stretch>
            <a:fillRect/>
          </a:stretch>
        </p:blipFill>
        <p:spPr>
          <a:xfrm>
            <a:off x="1077450" y="1962075"/>
            <a:ext cx="3252475" cy="4325550"/>
          </a:xfrm>
          <a:prstGeom prst="rect">
            <a:avLst/>
          </a:prstGeom>
          <a:noFill/>
          <a:ln>
            <a:noFill/>
          </a:ln>
        </p:spPr>
      </p:pic>
      <p:graphicFrame>
        <p:nvGraphicFramePr>
          <p:cNvPr id="322" name="Google Shape;322;p36"/>
          <p:cNvGraphicFramePr/>
          <p:nvPr/>
        </p:nvGraphicFramePr>
        <p:xfrm>
          <a:off x="4879975" y="1962075"/>
          <a:ext cx="3000000" cy="3000000"/>
        </p:xfrm>
        <a:graphic>
          <a:graphicData uri="http://schemas.openxmlformats.org/drawingml/2006/table">
            <a:tbl>
              <a:tblPr>
                <a:noFill/>
                <a:tableStyleId>{A727CE99-F01E-43A8-B048-23793FA7BB7A}</a:tableStyleId>
              </a:tblPr>
              <a:tblGrid>
                <a:gridCol w="962025">
                  <a:extLst>
                    <a:ext uri="{9D8B030D-6E8A-4147-A177-3AD203B41FA5}">
                      <a16:colId xmlns:a16="http://schemas.microsoft.com/office/drawing/2014/main" val="20000"/>
                    </a:ext>
                  </a:extLst>
                </a:gridCol>
                <a:gridCol w="31813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de-CH" sz="1000" b="1"/>
                        <a:t>Steps</a:t>
                      </a:r>
                      <a:endParaRPr sz="1000" b="1"/>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34A853"/>
                    </a:solidFill>
                  </a:tcPr>
                </a:tc>
                <a:tc>
                  <a:txBody>
                    <a:bodyPr/>
                    <a:lstStyle/>
                    <a:p>
                      <a:pPr marL="0" lvl="0" indent="0" algn="l" rtl="0">
                        <a:spcBef>
                          <a:spcPts val="0"/>
                        </a:spcBef>
                        <a:spcAft>
                          <a:spcPts val="0"/>
                        </a:spcAft>
                        <a:buNone/>
                      </a:pPr>
                      <a:r>
                        <a:rPr lang="de-CH" sz="1000" b="1">
                          <a:solidFill>
                            <a:srgbClr val="FFFFFF"/>
                          </a:solidFill>
                        </a:rPr>
                        <a:t>Step name</a:t>
                      </a:r>
                      <a:endParaRPr sz="1000" b="1">
                        <a:solidFill>
                          <a:srgbClr val="FFFFFF"/>
                        </a:solidFill>
                      </a:endParaRPr>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34A853"/>
                    </a:solidFill>
                  </a:tcPr>
                </a:tc>
                <a:extLst>
                  <a:ext uri="{0D108BD9-81ED-4DB2-BD59-A6C34878D82A}">
                    <a16:rowId xmlns:a16="http://schemas.microsoft.com/office/drawing/2014/main" val="10000"/>
                  </a:ext>
                </a:extLst>
              </a:tr>
              <a:tr h="257175">
                <a:tc>
                  <a:txBody>
                    <a:bodyPr/>
                    <a:lstStyle/>
                    <a:p>
                      <a:pPr marL="0" lvl="0" indent="0" algn="l" rtl="0">
                        <a:spcBef>
                          <a:spcPts val="0"/>
                        </a:spcBef>
                        <a:spcAft>
                          <a:spcPts val="0"/>
                        </a:spcAft>
                        <a:buNone/>
                      </a:pPr>
                      <a:r>
                        <a:rPr lang="de-CH" sz="1000"/>
                        <a:t>Step 1</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tc>
                  <a:txBody>
                    <a:bodyPr/>
                    <a:lstStyle/>
                    <a:p>
                      <a:pPr marL="0" lvl="0" indent="0" algn="l" rtl="0">
                        <a:spcBef>
                          <a:spcPts val="0"/>
                        </a:spcBef>
                        <a:spcAft>
                          <a:spcPts val="0"/>
                        </a:spcAft>
                        <a:buNone/>
                      </a:pPr>
                      <a:r>
                        <a:rPr lang="de-CH" sz="1000"/>
                        <a:t>Determine Tier</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extLst>
                  <a:ext uri="{0D108BD9-81ED-4DB2-BD59-A6C34878D82A}">
                    <a16:rowId xmlns:a16="http://schemas.microsoft.com/office/drawing/2014/main" val="10001"/>
                  </a:ext>
                </a:extLst>
              </a:tr>
              <a:tr h="257175">
                <a:tc>
                  <a:txBody>
                    <a:bodyPr/>
                    <a:lstStyle/>
                    <a:p>
                      <a:pPr marL="0" lvl="0" indent="0" algn="l" rtl="0">
                        <a:spcBef>
                          <a:spcPts val="0"/>
                        </a:spcBef>
                        <a:spcAft>
                          <a:spcPts val="0"/>
                        </a:spcAft>
                        <a:buNone/>
                      </a:pPr>
                      <a:r>
                        <a:rPr lang="de-CH" sz="1000"/>
                        <a:t>Step 2</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tcPr>
                </a:tc>
                <a:tc>
                  <a:txBody>
                    <a:bodyPr/>
                    <a:lstStyle/>
                    <a:p>
                      <a:pPr marL="0" lvl="0" indent="0" algn="l" rtl="0">
                        <a:spcBef>
                          <a:spcPts val="0"/>
                        </a:spcBef>
                        <a:spcAft>
                          <a:spcPts val="0"/>
                        </a:spcAft>
                        <a:buNone/>
                      </a:pPr>
                      <a:r>
                        <a:rPr lang="de-CH" sz="1000"/>
                        <a:t>Determine Revenue</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tcPr>
                </a:tc>
                <a:extLst>
                  <a:ext uri="{0D108BD9-81ED-4DB2-BD59-A6C34878D82A}">
                    <a16:rowId xmlns:a16="http://schemas.microsoft.com/office/drawing/2014/main" val="10002"/>
                  </a:ext>
                </a:extLst>
              </a:tr>
              <a:tr h="257175">
                <a:tc>
                  <a:txBody>
                    <a:bodyPr/>
                    <a:lstStyle/>
                    <a:p>
                      <a:pPr marL="0" lvl="0" indent="0" algn="l" rtl="0">
                        <a:spcBef>
                          <a:spcPts val="0"/>
                        </a:spcBef>
                        <a:spcAft>
                          <a:spcPts val="0"/>
                        </a:spcAft>
                        <a:buNone/>
                      </a:pPr>
                      <a:r>
                        <a:rPr lang="de-CH" sz="1000"/>
                        <a:t>Step 3</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tc>
                  <a:txBody>
                    <a:bodyPr/>
                    <a:lstStyle/>
                    <a:p>
                      <a:pPr marL="0" lvl="0" indent="0" algn="l" rtl="0">
                        <a:spcBef>
                          <a:spcPts val="0"/>
                        </a:spcBef>
                        <a:spcAft>
                          <a:spcPts val="0"/>
                        </a:spcAft>
                        <a:buNone/>
                      </a:pPr>
                      <a:r>
                        <a:rPr lang="de-CH" sz="1000"/>
                        <a:t>Select Base Rate (using Linear Interpolation)</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extLst>
                  <a:ext uri="{0D108BD9-81ED-4DB2-BD59-A6C34878D82A}">
                    <a16:rowId xmlns:a16="http://schemas.microsoft.com/office/drawing/2014/main" val="10003"/>
                  </a:ext>
                </a:extLst>
              </a:tr>
              <a:tr h="257175">
                <a:tc>
                  <a:txBody>
                    <a:bodyPr/>
                    <a:lstStyle/>
                    <a:p>
                      <a:pPr marL="0" lvl="0" indent="0" algn="l" rtl="0">
                        <a:spcBef>
                          <a:spcPts val="0"/>
                        </a:spcBef>
                        <a:spcAft>
                          <a:spcPts val="0"/>
                        </a:spcAft>
                        <a:buNone/>
                      </a:pPr>
                      <a:r>
                        <a:rPr lang="de-CH" sz="1000"/>
                        <a:t>Step 4</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tcPr>
                </a:tc>
                <a:tc>
                  <a:txBody>
                    <a:bodyPr/>
                    <a:lstStyle/>
                    <a:p>
                      <a:pPr marL="0" lvl="0" indent="0" algn="l" rtl="0">
                        <a:spcBef>
                          <a:spcPts val="0"/>
                        </a:spcBef>
                        <a:spcAft>
                          <a:spcPts val="0"/>
                        </a:spcAft>
                        <a:buNone/>
                      </a:pPr>
                      <a:r>
                        <a:rPr lang="de-CH" sz="1000"/>
                        <a:t>(OPTIONAL) Apply Increased Limit Factor based on Tier</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tcPr>
                </a:tc>
                <a:extLst>
                  <a:ext uri="{0D108BD9-81ED-4DB2-BD59-A6C34878D82A}">
                    <a16:rowId xmlns:a16="http://schemas.microsoft.com/office/drawing/2014/main" val="10004"/>
                  </a:ext>
                </a:extLst>
              </a:tr>
              <a:tr h="257175">
                <a:tc>
                  <a:txBody>
                    <a:bodyPr/>
                    <a:lstStyle/>
                    <a:p>
                      <a:pPr marL="0" lvl="0" indent="0" algn="l" rtl="0">
                        <a:spcBef>
                          <a:spcPts val="0"/>
                        </a:spcBef>
                        <a:spcAft>
                          <a:spcPts val="0"/>
                        </a:spcAft>
                        <a:buNone/>
                      </a:pPr>
                      <a:r>
                        <a:rPr lang="de-CH" sz="1000"/>
                        <a:t>Step 5</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tc>
                  <a:txBody>
                    <a:bodyPr/>
                    <a:lstStyle/>
                    <a:p>
                      <a:pPr marL="0" lvl="0" indent="0" algn="l" rtl="0">
                        <a:spcBef>
                          <a:spcPts val="0"/>
                        </a:spcBef>
                        <a:spcAft>
                          <a:spcPts val="0"/>
                        </a:spcAft>
                        <a:buNone/>
                      </a:pPr>
                      <a:r>
                        <a:rPr lang="de-CH" sz="1000"/>
                        <a:t>(OPTIONAL) Sublimit Adjustment Factor</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extLst>
                  <a:ext uri="{0D108BD9-81ED-4DB2-BD59-A6C34878D82A}">
                    <a16:rowId xmlns:a16="http://schemas.microsoft.com/office/drawing/2014/main" val="10005"/>
                  </a:ext>
                </a:extLst>
              </a:tr>
              <a:tr h="257175">
                <a:tc>
                  <a:txBody>
                    <a:bodyPr/>
                    <a:lstStyle/>
                    <a:p>
                      <a:pPr marL="0" lvl="0" indent="0" algn="l" rtl="0">
                        <a:spcBef>
                          <a:spcPts val="0"/>
                        </a:spcBef>
                        <a:spcAft>
                          <a:spcPts val="0"/>
                        </a:spcAft>
                        <a:buNone/>
                      </a:pPr>
                      <a:r>
                        <a:rPr lang="de-CH" sz="1000"/>
                        <a:t>Step 6</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tcPr>
                </a:tc>
                <a:tc>
                  <a:txBody>
                    <a:bodyPr/>
                    <a:lstStyle/>
                    <a:p>
                      <a:pPr marL="0" lvl="0" indent="0" algn="l" rtl="0">
                        <a:spcBef>
                          <a:spcPts val="0"/>
                        </a:spcBef>
                        <a:spcAft>
                          <a:spcPts val="0"/>
                        </a:spcAft>
                        <a:buNone/>
                      </a:pPr>
                      <a:r>
                        <a:rPr lang="de-CH" sz="1000"/>
                        <a:t>(OPTIONAL) Qualifying Period Factor</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tcPr>
                </a:tc>
                <a:extLst>
                  <a:ext uri="{0D108BD9-81ED-4DB2-BD59-A6C34878D82A}">
                    <a16:rowId xmlns:a16="http://schemas.microsoft.com/office/drawing/2014/main" val="10006"/>
                  </a:ext>
                </a:extLst>
              </a:tr>
              <a:tr h="257175">
                <a:tc>
                  <a:txBody>
                    <a:bodyPr/>
                    <a:lstStyle/>
                    <a:p>
                      <a:pPr marL="0" lvl="0" indent="0" algn="l" rtl="0">
                        <a:spcBef>
                          <a:spcPts val="0"/>
                        </a:spcBef>
                        <a:spcAft>
                          <a:spcPts val="0"/>
                        </a:spcAft>
                        <a:buNone/>
                      </a:pPr>
                      <a:r>
                        <a:rPr lang="de-CH" sz="1000"/>
                        <a:t>Step 7</a:t>
                      </a:r>
                      <a:endParaRPr sz="1000"/>
                    </a:p>
                  </a:txBody>
                  <a:tcPr marL="91425" marR="91425" marT="91425" marB="91425">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tc>
                  <a:txBody>
                    <a:bodyPr/>
                    <a:lstStyle/>
                    <a:p>
                      <a:pPr marL="0" lvl="0" indent="0" algn="l" rtl="0">
                        <a:spcBef>
                          <a:spcPts val="0"/>
                        </a:spcBef>
                        <a:spcAft>
                          <a:spcPts val="0"/>
                        </a:spcAft>
                        <a:buNone/>
                      </a:pPr>
                      <a:r>
                        <a:rPr lang="de-CH" sz="1000"/>
                        <a:t>(OPTIONAL) Protection Period Factor</a:t>
                      </a:r>
                      <a:endParaRPr sz="1000"/>
                    </a:p>
                  </a:txBody>
                  <a:tcPr marL="91425" marR="91425" marT="91425" marB="91425">
                    <a:lnT w="8650" cap="flat" cmpd="sng">
                      <a:solidFill>
                        <a:srgbClr val="7AD694"/>
                      </a:solidFill>
                      <a:prstDash val="solid"/>
                      <a:round/>
                      <a:headEnd type="none" w="sm" len="sm"/>
                      <a:tailEnd type="none" w="sm" len="sm"/>
                    </a:lnT>
                    <a:lnB w="8650" cap="flat" cmpd="sng">
                      <a:solidFill>
                        <a:srgbClr val="7AD694"/>
                      </a:solidFill>
                      <a:prstDash val="solid"/>
                      <a:round/>
                      <a:headEnd type="none" w="sm" len="sm"/>
                      <a:tailEnd type="none" w="sm" len="sm"/>
                    </a:lnB>
                    <a:solidFill>
                      <a:srgbClr val="D1F1DA"/>
                    </a:solidFill>
                  </a:tcPr>
                </a:tc>
                <a:extLst>
                  <a:ext uri="{0D108BD9-81ED-4DB2-BD59-A6C34878D82A}">
                    <a16:rowId xmlns:a16="http://schemas.microsoft.com/office/drawing/2014/main" val="10007"/>
                  </a:ext>
                </a:extLst>
              </a:tr>
            </a:tbl>
          </a:graphicData>
        </a:graphic>
      </p:graphicFrame>
      <p:sp>
        <p:nvSpPr>
          <p:cNvPr id="323" name="Google Shape;323;p36"/>
          <p:cNvSpPr txBox="1">
            <a:spLocks noGrp="1"/>
          </p:cNvSpPr>
          <p:nvPr>
            <p:ph type="body" idx="3"/>
          </p:nvPr>
        </p:nvSpPr>
        <p:spPr>
          <a:xfrm>
            <a:off x="1464375" y="1203450"/>
            <a:ext cx="3073500" cy="573300"/>
          </a:xfrm>
          <a:prstGeom prst="rect">
            <a:avLst/>
          </a:prstGeom>
        </p:spPr>
        <p:txBody>
          <a:bodyPr spcFirstLastPara="1" wrap="square" lIns="91425" tIns="45700" rIns="91425" bIns="45700" anchor="b" anchorCtr="0">
            <a:noAutofit/>
          </a:bodyPr>
          <a:lstStyle/>
          <a:p>
            <a:pPr marL="0" lvl="0" indent="0" algn="l" rtl="0">
              <a:spcBef>
                <a:spcPts val="240"/>
              </a:spcBef>
              <a:spcAft>
                <a:spcPts val="0"/>
              </a:spcAft>
              <a:buNone/>
            </a:pPr>
            <a:r>
              <a:rPr lang="de-CH"/>
              <a:t>Example </a:t>
            </a:r>
            <a:endParaRPr/>
          </a:p>
        </p:txBody>
      </p:sp>
      <p:pic>
        <p:nvPicPr>
          <p:cNvPr id="324" name="Google Shape;324;p36"/>
          <p:cNvPicPr preferRelativeResize="0"/>
          <p:nvPr/>
        </p:nvPicPr>
        <p:blipFill>
          <a:blip r:embed="rId4">
            <a:alphaModFix/>
          </a:blip>
          <a:stretch>
            <a:fillRect/>
          </a:stretch>
        </p:blipFill>
        <p:spPr>
          <a:xfrm>
            <a:off x="3176102" y="1203450"/>
            <a:ext cx="594989" cy="635355"/>
          </a:xfrm>
          <a:prstGeom prst="rect">
            <a:avLst/>
          </a:prstGeom>
          <a:noFill/>
          <a:ln>
            <a:noFill/>
          </a:ln>
        </p:spPr>
      </p:pic>
      <p:pic>
        <p:nvPicPr>
          <p:cNvPr id="325" name="Google Shape;325;p36"/>
          <p:cNvPicPr preferRelativeResize="0"/>
          <p:nvPr/>
        </p:nvPicPr>
        <p:blipFill>
          <a:blip r:embed="rId5">
            <a:alphaModFix/>
          </a:blip>
          <a:stretch>
            <a:fillRect/>
          </a:stretch>
        </p:blipFill>
        <p:spPr>
          <a:xfrm>
            <a:off x="7266229" y="1284012"/>
            <a:ext cx="736250" cy="474241"/>
          </a:xfrm>
          <a:prstGeom prst="rect">
            <a:avLst/>
          </a:prstGeom>
          <a:noFill/>
          <a:ln>
            <a:noFill/>
          </a:ln>
        </p:spPr>
      </p:pic>
      <p:sp>
        <p:nvSpPr>
          <p:cNvPr id="326" name="Google Shape;326;p36"/>
          <p:cNvSpPr txBox="1"/>
          <p:nvPr/>
        </p:nvSpPr>
        <p:spPr>
          <a:xfrm>
            <a:off x="5325362" y="5558600"/>
            <a:ext cx="3252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CH" sz="1700" b="1"/>
              <a:t>23 vs. 7 steps foreseen</a:t>
            </a:r>
            <a:endParaRPr sz="17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7"/>
          <p:cNvSpPr txBox="1">
            <a:spLocks noGrp="1"/>
          </p:cNvSpPr>
          <p:nvPr>
            <p:ph type="title"/>
          </p:nvPr>
        </p:nvSpPr>
        <p:spPr>
          <a:xfrm>
            <a:off x="348450" y="30861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CASE STUDY (APPLICATION OF FRAMEWORK)</a:t>
            </a:r>
            <a:endParaRPr/>
          </a:p>
        </p:txBody>
      </p:sp>
      <p:sp>
        <p:nvSpPr>
          <p:cNvPr id="333" name="Google Shape;333;p37"/>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8"/>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Case Study: eCommerce</a:t>
            </a:r>
            <a:endParaRPr/>
          </a:p>
        </p:txBody>
      </p:sp>
      <p:sp>
        <p:nvSpPr>
          <p:cNvPr id="340" name="Google Shape;340;p38"/>
          <p:cNvSpPr txBox="1">
            <a:spLocks noGrp="1"/>
          </p:cNvSpPr>
          <p:nvPr>
            <p:ph type="body" idx="1"/>
          </p:nvPr>
        </p:nvSpPr>
        <p:spPr>
          <a:xfrm>
            <a:off x="276250" y="4576800"/>
            <a:ext cx="9405900" cy="1782000"/>
          </a:xfrm>
          <a:prstGeom prst="rect">
            <a:avLst/>
          </a:prstGeom>
          <a:solidFill>
            <a:srgbClr val="CFE2F3"/>
          </a:solidFill>
          <a:ln w="2857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00000"/>
              </a:lnSpc>
              <a:spcBef>
                <a:spcPts val="280"/>
              </a:spcBef>
              <a:spcAft>
                <a:spcPts val="0"/>
              </a:spcAft>
              <a:buNone/>
            </a:pPr>
            <a:r>
              <a:rPr lang="de-CH" sz="1800" b="1">
                <a:solidFill>
                  <a:schemeClr val="accent2"/>
                </a:solidFill>
              </a:rPr>
              <a:t>Case summary: Key inputs</a:t>
            </a:r>
            <a:endParaRPr sz="1800" b="1">
              <a:solidFill>
                <a:schemeClr val="accent2"/>
              </a:solidFill>
            </a:endParaRPr>
          </a:p>
          <a:p>
            <a:pPr marL="0" lvl="0" indent="0" algn="l" rtl="0">
              <a:lnSpc>
                <a:spcPct val="100000"/>
              </a:lnSpc>
              <a:spcBef>
                <a:spcPts val="0"/>
              </a:spcBef>
              <a:spcAft>
                <a:spcPts val="0"/>
              </a:spcAft>
              <a:buClr>
                <a:schemeClr val="dk1"/>
              </a:buClr>
              <a:buSzPts val="1100"/>
              <a:buFont typeface="Arial"/>
              <a:buNone/>
            </a:pPr>
            <a:r>
              <a:rPr lang="de-CH" sz="1400" b="1">
                <a:solidFill>
                  <a:srgbClr val="595959"/>
                </a:solidFill>
              </a:rPr>
              <a:t>Modelled after an actual European eCommerce company</a:t>
            </a:r>
            <a:endParaRPr sz="1400" b="1">
              <a:solidFill>
                <a:srgbClr val="595959"/>
              </a:solidFill>
            </a:endParaRPr>
          </a:p>
          <a:p>
            <a:pPr marL="0" lvl="0" indent="0" algn="l" rtl="0">
              <a:lnSpc>
                <a:spcPct val="100000"/>
              </a:lnSpc>
              <a:spcBef>
                <a:spcPts val="1200"/>
              </a:spcBef>
              <a:spcAft>
                <a:spcPts val="0"/>
              </a:spcAft>
              <a:buClr>
                <a:schemeClr val="dk1"/>
              </a:buClr>
              <a:buSzPts val="1100"/>
              <a:buFont typeface="Arial"/>
              <a:buNone/>
            </a:pPr>
            <a:r>
              <a:rPr lang="de-CH" sz="1400" b="1">
                <a:solidFill>
                  <a:srgbClr val="595959"/>
                </a:solidFill>
              </a:rPr>
              <a:t>Revenue:</a:t>
            </a:r>
            <a:r>
              <a:rPr lang="de-CH" sz="600">
                <a:solidFill>
                  <a:srgbClr val="000000"/>
                </a:solidFill>
              </a:rPr>
              <a:t>  </a:t>
            </a:r>
            <a:r>
              <a:rPr lang="de-CH" sz="1400">
                <a:solidFill>
                  <a:srgbClr val="595959"/>
                </a:solidFill>
              </a:rPr>
              <a:t>43 000 000,00 CHF</a:t>
            </a:r>
            <a:r>
              <a:rPr lang="de-CH" sz="600">
                <a:solidFill>
                  <a:srgbClr val="000000"/>
                </a:solidFill>
              </a:rPr>
              <a:t> </a:t>
            </a:r>
            <a:endParaRPr sz="1400">
              <a:solidFill>
                <a:srgbClr val="595959"/>
              </a:solidFill>
            </a:endParaRPr>
          </a:p>
          <a:p>
            <a:pPr marL="0" lvl="0" indent="0" algn="l" rtl="0">
              <a:lnSpc>
                <a:spcPct val="100000"/>
              </a:lnSpc>
              <a:spcBef>
                <a:spcPts val="1200"/>
              </a:spcBef>
              <a:spcAft>
                <a:spcPts val="0"/>
              </a:spcAft>
              <a:buClr>
                <a:schemeClr val="dk1"/>
              </a:buClr>
              <a:buSzPts val="1100"/>
              <a:buFont typeface="Arial"/>
              <a:buNone/>
            </a:pPr>
            <a:r>
              <a:rPr lang="de-CH" sz="1400" b="1">
                <a:solidFill>
                  <a:srgbClr val="595959"/>
                </a:solidFill>
              </a:rPr>
              <a:t>Asset size: </a:t>
            </a:r>
            <a:r>
              <a:rPr lang="de-CH" sz="1400">
                <a:solidFill>
                  <a:srgbClr val="595959"/>
                </a:solidFill>
              </a:rPr>
              <a:t>314 000 000,00 CHF </a:t>
            </a:r>
            <a:endParaRPr sz="1400">
              <a:solidFill>
                <a:srgbClr val="595959"/>
              </a:solidFill>
            </a:endParaRPr>
          </a:p>
          <a:p>
            <a:pPr marL="0" lvl="0" indent="0" algn="l" rtl="0">
              <a:lnSpc>
                <a:spcPct val="100000"/>
              </a:lnSpc>
              <a:spcBef>
                <a:spcPts val="1200"/>
              </a:spcBef>
              <a:spcAft>
                <a:spcPts val="0"/>
              </a:spcAft>
              <a:buClr>
                <a:schemeClr val="dk1"/>
              </a:buClr>
              <a:buSzPts val="1100"/>
              <a:buFont typeface="Arial"/>
              <a:buNone/>
            </a:pPr>
            <a:r>
              <a:rPr lang="de-CH" sz="1400" b="1">
                <a:solidFill>
                  <a:srgbClr val="595959"/>
                </a:solidFill>
              </a:rPr>
              <a:t>Industry: </a:t>
            </a:r>
            <a:r>
              <a:rPr lang="de-CH" sz="1400">
                <a:solidFill>
                  <a:srgbClr val="595959"/>
                </a:solidFill>
              </a:rPr>
              <a:t>Home &amp; Furniture Retail / eCommerce with some physical locations</a:t>
            </a:r>
            <a:endParaRPr sz="1400">
              <a:solidFill>
                <a:srgbClr val="595959"/>
              </a:solidFill>
              <a:highlight>
                <a:srgbClr val="FF0000"/>
              </a:highlight>
            </a:endParaRPr>
          </a:p>
          <a:p>
            <a:pPr marL="0" lvl="0" indent="0" algn="l" rtl="0">
              <a:lnSpc>
                <a:spcPct val="115000"/>
              </a:lnSpc>
              <a:spcBef>
                <a:spcPts val="1200"/>
              </a:spcBef>
              <a:spcAft>
                <a:spcPts val="1200"/>
              </a:spcAft>
              <a:buNone/>
            </a:pPr>
            <a:endParaRPr sz="2000" b="1">
              <a:solidFill>
                <a:schemeClr val="accent2"/>
              </a:solidFill>
            </a:endParaRPr>
          </a:p>
        </p:txBody>
      </p:sp>
      <p:sp>
        <p:nvSpPr>
          <p:cNvPr id="341" name="Google Shape;341;p38"/>
          <p:cNvSpPr txBox="1"/>
          <p:nvPr/>
        </p:nvSpPr>
        <p:spPr>
          <a:xfrm>
            <a:off x="250050" y="1186050"/>
            <a:ext cx="9333900" cy="3401700"/>
          </a:xfrm>
          <a:prstGeom prst="rect">
            <a:avLst/>
          </a:prstGeom>
          <a:noFill/>
          <a:ln>
            <a:noFill/>
          </a:ln>
        </p:spPr>
        <p:txBody>
          <a:bodyPr spcFirstLastPara="1" wrap="square" lIns="91425" tIns="91425" rIns="91425" bIns="91425" anchor="t" anchorCtr="0">
            <a:spAutoFit/>
          </a:bodyPr>
          <a:lstStyle/>
          <a:p>
            <a:pPr marL="914400" lvl="1" indent="-355600" algn="l" rtl="0">
              <a:lnSpc>
                <a:spcPct val="150000"/>
              </a:lnSpc>
              <a:spcBef>
                <a:spcPts val="0"/>
              </a:spcBef>
              <a:spcAft>
                <a:spcPts val="0"/>
              </a:spcAft>
              <a:buClr>
                <a:schemeClr val="dk1"/>
              </a:buClr>
              <a:buSzPts val="2000"/>
              <a:buChar char="❏"/>
            </a:pPr>
            <a:r>
              <a:rPr lang="de-CH" sz="2000" b="1">
                <a:solidFill>
                  <a:schemeClr val="dk1"/>
                </a:solidFill>
              </a:rPr>
              <a:t>Set-up: </a:t>
            </a:r>
            <a:r>
              <a:rPr lang="de-CH" sz="2000">
                <a:solidFill>
                  <a:schemeClr val="dk1"/>
                </a:solidFill>
              </a:rPr>
              <a:t>Insurance company wants to enter the cyber insurance market by offering coverage to mid sized to eCommerce companies interested in purchasing business interruption policy (e.g. due to DDoS, Privacy Breach, Security Breach, Administrative Error ...)</a:t>
            </a:r>
            <a:endParaRPr sz="2000">
              <a:solidFill>
                <a:schemeClr val="dk1"/>
              </a:solidFill>
            </a:endParaRPr>
          </a:p>
          <a:p>
            <a:pPr marL="914400" lvl="1" indent="-355600" algn="l" rtl="0">
              <a:lnSpc>
                <a:spcPct val="115000"/>
              </a:lnSpc>
              <a:spcBef>
                <a:spcPts val="0"/>
              </a:spcBef>
              <a:spcAft>
                <a:spcPts val="0"/>
              </a:spcAft>
              <a:buClr>
                <a:schemeClr val="dk1"/>
              </a:buClr>
              <a:buSzPts val="2000"/>
              <a:buChar char="❏"/>
            </a:pPr>
            <a:r>
              <a:rPr lang="de-CH" sz="2000" b="1">
                <a:solidFill>
                  <a:schemeClr val="dk1"/>
                </a:solidFill>
              </a:rPr>
              <a:t>Case study goals:</a:t>
            </a:r>
            <a:r>
              <a:rPr lang="de-CH" sz="2000">
                <a:solidFill>
                  <a:schemeClr val="dk1"/>
                </a:solidFill>
              </a:rPr>
              <a:t> </a:t>
            </a:r>
            <a:endParaRPr sz="2000">
              <a:solidFill>
                <a:schemeClr val="dk1"/>
              </a:solidFill>
            </a:endParaRPr>
          </a:p>
          <a:p>
            <a:pPr marL="1371600" lvl="2" indent="-355600" algn="l" rtl="0">
              <a:lnSpc>
                <a:spcPct val="115000"/>
              </a:lnSpc>
              <a:spcBef>
                <a:spcPts val="0"/>
              </a:spcBef>
              <a:spcAft>
                <a:spcPts val="0"/>
              </a:spcAft>
              <a:buClr>
                <a:schemeClr val="dk1"/>
              </a:buClr>
              <a:buSzPts val="2000"/>
              <a:buChar char="❏"/>
            </a:pPr>
            <a:r>
              <a:rPr lang="de-CH" sz="2000">
                <a:solidFill>
                  <a:schemeClr val="dk1"/>
                </a:solidFill>
              </a:rPr>
              <a:t>Holistic application of the framework</a:t>
            </a:r>
            <a:endParaRPr sz="2000">
              <a:solidFill>
                <a:schemeClr val="dk1"/>
              </a:solidFill>
            </a:endParaRPr>
          </a:p>
          <a:p>
            <a:pPr marL="1371600" lvl="2" indent="-355600" algn="l" rtl="0">
              <a:lnSpc>
                <a:spcPct val="115000"/>
              </a:lnSpc>
              <a:spcBef>
                <a:spcPts val="0"/>
              </a:spcBef>
              <a:spcAft>
                <a:spcPts val="0"/>
              </a:spcAft>
              <a:buClr>
                <a:schemeClr val="dk1"/>
              </a:buClr>
              <a:buSzPts val="2000"/>
              <a:buChar char="❏"/>
            </a:pPr>
            <a:r>
              <a:rPr lang="de-CH" sz="2000">
                <a:solidFill>
                  <a:schemeClr val="dk1"/>
                </a:solidFill>
              </a:rPr>
              <a:t>Demonstration of typical premium calculation</a:t>
            </a:r>
            <a:endParaRPr sz="2000">
              <a:solidFill>
                <a:schemeClr val="dk1"/>
              </a:solidFill>
            </a:endParaRPr>
          </a:p>
          <a:p>
            <a:pPr marL="1828800" lvl="3" indent="-355600" algn="l" rtl="0">
              <a:lnSpc>
                <a:spcPct val="115000"/>
              </a:lnSpc>
              <a:spcBef>
                <a:spcPts val="0"/>
              </a:spcBef>
              <a:spcAft>
                <a:spcPts val="0"/>
              </a:spcAft>
              <a:buClr>
                <a:schemeClr val="dk1"/>
              </a:buClr>
              <a:buSzPts val="2000"/>
              <a:buChar char="❏"/>
            </a:pPr>
            <a:r>
              <a:rPr lang="de-CH" sz="2000">
                <a:solidFill>
                  <a:schemeClr val="dk1"/>
                </a:solidFill>
              </a:rPr>
              <a:t>Pricing in absolute terms </a:t>
            </a:r>
            <a:r>
              <a:rPr lang="de-CH" sz="2000" u="sng">
                <a:solidFill>
                  <a:schemeClr val="dk1"/>
                </a:solidFill>
              </a:rPr>
              <a:t>not </a:t>
            </a:r>
            <a:r>
              <a:rPr lang="de-CH" sz="2000">
                <a:solidFill>
                  <a:schemeClr val="dk1"/>
                </a:solidFill>
              </a:rPr>
              <a:t>in focus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title"/>
          </p:nvPr>
        </p:nvSpPr>
        <p:spPr>
          <a:xfrm>
            <a:off x="348450" y="2473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Case Study: Market Model Pillar</a:t>
            </a:r>
            <a:endParaRPr/>
          </a:p>
        </p:txBody>
      </p:sp>
      <p:sp>
        <p:nvSpPr>
          <p:cNvPr id="348" name="Google Shape;348;p39"/>
          <p:cNvSpPr txBox="1">
            <a:spLocks noGrp="1"/>
          </p:cNvSpPr>
          <p:nvPr>
            <p:ph type="body" idx="1"/>
          </p:nvPr>
        </p:nvSpPr>
        <p:spPr>
          <a:xfrm>
            <a:off x="364650" y="1219200"/>
            <a:ext cx="9176700" cy="5181600"/>
          </a:xfrm>
          <a:prstGeom prst="rect">
            <a:avLst/>
          </a:prstGeom>
        </p:spPr>
        <p:txBody>
          <a:bodyPr spcFirstLastPara="1" wrap="square" lIns="91425" tIns="45700" rIns="91425" bIns="45700" anchor="t" anchorCtr="0">
            <a:noAutofit/>
          </a:bodyPr>
          <a:lstStyle/>
          <a:p>
            <a:pPr marL="457200" marR="0" lvl="0" indent="-349250" algn="l" rtl="0">
              <a:lnSpc>
                <a:spcPct val="150000"/>
              </a:lnSpc>
              <a:spcBef>
                <a:spcPts val="0"/>
              </a:spcBef>
              <a:spcAft>
                <a:spcPts val="0"/>
              </a:spcAft>
              <a:buSzPts val="1900"/>
              <a:buChar char="❏"/>
            </a:pPr>
            <a:r>
              <a:rPr lang="de-CH" sz="1900" b="1"/>
              <a:t>Customer expectations:</a:t>
            </a:r>
            <a:r>
              <a:rPr lang="de-CH" sz="1900"/>
              <a:t> Streamlined process (small ticket comparatively)</a:t>
            </a:r>
            <a:endParaRPr sz="1900"/>
          </a:p>
          <a:p>
            <a:pPr marL="914400" lvl="1" indent="-349250" algn="l" rtl="0">
              <a:lnSpc>
                <a:spcPct val="150000"/>
              </a:lnSpc>
              <a:spcBef>
                <a:spcPts val="0"/>
              </a:spcBef>
              <a:spcAft>
                <a:spcPts val="0"/>
              </a:spcAft>
              <a:buSzPts val="1900"/>
              <a:buChar char="❏"/>
            </a:pPr>
            <a:r>
              <a:rPr lang="de-CH" sz="1900" b="1"/>
              <a:t>Selected Key Coverage:</a:t>
            </a:r>
            <a:r>
              <a:rPr lang="de-CH" sz="1900"/>
              <a:t> Business Interruption (first-party) - however, most steps (and some modifiers) analogous for other types of coverage</a:t>
            </a:r>
            <a:endParaRPr sz="1900"/>
          </a:p>
          <a:p>
            <a:pPr marL="457200" marR="0" lvl="0" indent="-349250" algn="l" rtl="0">
              <a:lnSpc>
                <a:spcPct val="150000"/>
              </a:lnSpc>
              <a:spcBef>
                <a:spcPts val="0"/>
              </a:spcBef>
              <a:spcAft>
                <a:spcPts val="0"/>
              </a:spcAft>
              <a:buSzPts val="1900"/>
              <a:buChar char="❏"/>
            </a:pPr>
            <a:r>
              <a:rPr lang="de-CH" sz="1900" b="1"/>
              <a:t>Underwriting process:</a:t>
            </a:r>
            <a:r>
              <a:rPr lang="de-CH" sz="1900"/>
              <a:t> Questionnaire / underwriting meeting (broker)</a:t>
            </a:r>
            <a:endParaRPr sz="1900"/>
          </a:p>
          <a:p>
            <a:pPr marL="457200" marR="0" lvl="0" indent="-349250" algn="l" rtl="0">
              <a:lnSpc>
                <a:spcPct val="150000"/>
              </a:lnSpc>
              <a:spcBef>
                <a:spcPts val="0"/>
              </a:spcBef>
              <a:spcAft>
                <a:spcPts val="0"/>
              </a:spcAft>
              <a:buSzPts val="1900"/>
              <a:buChar char="❏"/>
            </a:pPr>
            <a:r>
              <a:rPr lang="de-CH" sz="1900" b="1"/>
              <a:t>Reinsurance: </a:t>
            </a:r>
            <a:r>
              <a:rPr lang="de-CH" sz="1900"/>
              <a:t>Some type</a:t>
            </a:r>
            <a:r>
              <a:rPr lang="de-CH" sz="1900" b="1"/>
              <a:t> </a:t>
            </a:r>
            <a:r>
              <a:rPr lang="de-CH" sz="1900"/>
              <a:t>non-proportional reinsurance treaty agreement (or reinsurance pool) to cover for possible aggregation</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Effect transition="in" filter="fade">
                                      <p:cBhvr>
                                        <p:cTn id="7" dur="1000"/>
                                        <p:tgtEl>
                                          <p:spTgt spid="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Effect transition="in" filter="fade">
                                      <p:cBhvr>
                                        <p:cTn id="12" dur="1000"/>
                                        <p:tgtEl>
                                          <p:spTgt spid="3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Effect transition="in" filter="fade">
                                      <p:cBhvr>
                                        <p:cTn id="17" dur="1000"/>
                                        <p:tgtEl>
                                          <p:spTgt spid="3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Effect transition="in" filter="fade">
                                      <p:cBhvr>
                                        <p:cTn id="22" dur="1000"/>
                                        <p:tgtEl>
                                          <p:spTgt spid="3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0"/>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Case Study: Premium Pillar</a:t>
            </a:r>
            <a:endParaRPr/>
          </a:p>
          <a:p>
            <a:pPr marL="0" lvl="0" indent="0" algn="ctr" rtl="0">
              <a:spcBef>
                <a:spcPts val="0"/>
              </a:spcBef>
              <a:spcAft>
                <a:spcPts val="0"/>
              </a:spcAft>
              <a:buNone/>
            </a:pPr>
            <a:r>
              <a:rPr lang="de-CH" sz="2500"/>
              <a:t>Overall setup</a:t>
            </a:r>
            <a:endParaRPr sz="2500"/>
          </a:p>
        </p:txBody>
      </p:sp>
      <p:sp>
        <p:nvSpPr>
          <p:cNvPr id="355" name="Google Shape;355;p40"/>
          <p:cNvSpPr txBox="1">
            <a:spLocks noGrp="1"/>
          </p:cNvSpPr>
          <p:nvPr>
            <p:ph type="body" idx="1"/>
          </p:nvPr>
        </p:nvSpPr>
        <p:spPr>
          <a:xfrm>
            <a:off x="381000" y="1219200"/>
            <a:ext cx="9202800" cy="5181600"/>
          </a:xfrm>
          <a:prstGeom prst="rect">
            <a:avLst/>
          </a:prstGeom>
        </p:spPr>
        <p:txBody>
          <a:bodyPr spcFirstLastPara="1" wrap="square" lIns="91425" tIns="45700" rIns="91425" bIns="45700" anchor="t" anchorCtr="0">
            <a:noAutofit/>
          </a:bodyPr>
          <a:lstStyle/>
          <a:p>
            <a:pPr marL="457200" lvl="0" indent="-349250" algn="l" rtl="0">
              <a:lnSpc>
                <a:spcPct val="150000"/>
              </a:lnSpc>
              <a:spcBef>
                <a:spcPts val="0"/>
              </a:spcBef>
              <a:spcAft>
                <a:spcPts val="0"/>
              </a:spcAft>
              <a:buSzPts val="1900"/>
              <a:buChar char="❏"/>
            </a:pPr>
            <a:r>
              <a:rPr lang="de-CH" sz="1900" b="1"/>
              <a:t>Pricing scheme:</a:t>
            </a:r>
            <a:r>
              <a:rPr lang="de-CH" sz="1900"/>
              <a:t> Base rate with modifications</a:t>
            </a:r>
            <a:endParaRPr sz="1900" b="1"/>
          </a:p>
          <a:p>
            <a:pPr marL="457200" lvl="0" indent="-349250" algn="l" rtl="0">
              <a:lnSpc>
                <a:spcPct val="150000"/>
              </a:lnSpc>
              <a:spcBef>
                <a:spcPts val="0"/>
              </a:spcBef>
              <a:spcAft>
                <a:spcPts val="0"/>
              </a:spcAft>
              <a:buSzPts val="1900"/>
              <a:buChar char="❏"/>
            </a:pPr>
            <a:r>
              <a:rPr lang="de-CH" sz="1900" b="1"/>
              <a:t>Risk assessment</a:t>
            </a:r>
            <a:r>
              <a:rPr lang="de-CH" sz="1900"/>
              <a:t> - 2 options for the case</a:t>
            </a:r>
            <a:endParaRPr sz="1900"/>
          </a:p>
          <a:p>
            <a:pPr marL="914400" lvl="1" indent="-349250" algn="l" rtl="0">
              <a:lnSpc>
                <a:spcPct val="150000"/>
              </a:lnSpc>
              <a:spcBef>
                <a:spcPts val="0"/>
              </a:spcBef>
              <a:spcAft>
                <a:spcPts val="0"/>
              </a:spcAft>
              <a:buSzPts val="1900"/>
              <a:buChar char="❏"/>
            </a:pPr>
            <a:r>
              <a:rPr lang="de-CH" sz="1900"/>
              <a:t>either broker model (supports risk assessment) with underwriter approval</a:t>
            </a:r>
            <a:endParaRPr sz="1900"/>
          </a:p>
          <a:p>
            <a:pPr marL="914400" lvl="1" indent="-349250" algn="l" rtl="0">
              <a:lnSpc>
                <a:spcPct val="150000"/>
              </a:lnSpc>
              <a:spcBef>
                <a:spcPts val="0"/>
              </a:spcBef>
              <a:spcAft>
                <a:spcPts val="0"/>
              </a:spcAft>
              <a:buSzPts val="1900"/>
              <a:buChar char="❏"/>
            </a:pPr>
            <a:r>
              <a:rPr lang="de-CH" sz="1900"/>
              <a:t>or automated underwriting engine based on self-assessment (legally binding), possibly with underwriter approval/manual adjustments</a:t>
            </a:r>
            <a:endParaRPr sz="1900"/>
          </a:p>
          <a:p>
            <a:pPr marL="457200" lvl="0" indent="-349250" algn="l" rtl="0">
              <a:lnSpc>
                <a:spcPct val="150000"/>
              </a:lnSpc>
              <a:spcBef>
                <a:spcPts val="0"/>
              </a:spcBef>
              <a:spcAft>
                <a:spcPts val="0"/>
              </a:spcAft>
              <a:buSzPts val="1900"/>
              <a:buChar char="❏"/>
            </a:pPr>
            <a:r>
              <a:rPr lang="de-CH" sz="1900" b="1"/>
              <a:t>Risk analysis - actuarial data / modifier value source used in the case study:</a:t>
            </a:r>
            <a:r>
              <a:rPr lang="de-CH" sz="1900"/>
              <a:t> Chubb Reinsurance (SERFF database)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CH"/>
              <a:t>Case Study: Premium Pillar</a:t>
            </a:r>
            <a:endParaRPr/>
          </a:p>
          <a:p>
            <a:pPr marL="0" lvl="0" indent="0" algn="ctr" rtl="0">
              <a:spcBef>
                <a:spcPts val="0"/>
              </a:spcBef>
              <a:spcAft>
                <a:spcPts val="0"/>
              </a:spcAft>
              <a:buNone/>
            </a:pPr>
            <a:r>
              <a:rPr lang="de-CH" sz="2500"/>
              <a:t>Premium Calculation</a:t>
            </a:r>
            <a:endParaRPr sz="4200"/>
          </a:p>
        </p:txBody>
      </p:sp>
      <p:graphicFrame>
        <p:nvGraphicFramePr>
          <p:cNvPr id="362" name="Google Shape;362;p41"/>
          <p:cNvGraphicFramePr/>
          <p:nvPr/>
        </p:nvGraphicFramePr>
        <p:xfrm>
          <a:off x="449813" y="1194375"/>
          <a:ext cx="9133900" cy="5385625"/>
        </p:xfrm>
        <a:graphic>
          <a:graphicData uri="http://schemas.openxmlformats.org/drawingml/2006/table">
            <a:tbl>
              <a:tblPr>
                <a:noFill/>
                <a:tableStyleId>{A727CE99-F01E-43A8-B048-23793FA7BB7A}</a:tableStyleId>
              </a:tblPr>
              <a:tblGrid>
                <a:gridCol w="634750">
                  <a:extLst>
                    <a:ext uri="{9D8B030D-6E8A-4147-A177-3AD203B41FA5}">
                      <a16:colId xmlns:a16="http://schemas.microsoft.com/office/drawing/2014/main" val="20000"/>
                    </a:ext>
                  </a:extLst>
                </a:gridCol>
                <a:gridCol w="2589500">
                  <a:extLst>
                    <a:ext uri="{9D8B030D-6E8A-4147-A177-3AD203B41FA5}">
                      <a16:colId xmlns:a16="http://schemas.microsoft.com/office/drawing/2014/main" val="20001"/>
                    </a:ext>
                  </a:extLst>
                </a:gridCol>
                <a:gridCol w="1495000">
                  <a:extLst>
                    <a:ext uri="{9D8B030D-6E8A-4147-A177-3AD203B41FA5}">
                      <a16:colId xmlns:a16="http://schemas.microsoft.com/office/drawing/2014/main" val="20002"/>
                    </a:ext>
                  </a:extLst>
                </a:gridCol>
                <a:gridCol w="2349900">
                  <a:extLst>
                    <a:ext uri="{9D8B030D-6E8A-4147-A177-3AD203B41FA5}">
                      <a16:colId xmlns:a16="http://schemas.microsoft.com/office/drawing/2014/main" val="20003"/>
                    </a:ext>
                  </a:extLst>
                </a:gridCol>
                <a:gridCol w="2064750">
                  <a:extLst>
                    <a:ext uri="{9D8B030D-6E8A-4147-A177-3AD203B41FA5}">
                      <a16:colId xmlns:a16="http://schemas.microsoft.com/office/drawing/2014/main" val="20004"/>
                    </a:ext>
                  </a:extLst>
                </a:gridCol>
              </a:tblGrid>
              <a:tr h="263650">
                <a:tc>
                  <a:txBody>
                    <a:bodyPr/>
                    <a:lstStyle/>
                    <a:p>
                      <a:pPr marL="0" lvl="0" indent="0" algn="ctr" rtl="0">
                        <a:lnSpc>
                          <a:spcPct val="115000"/>
                        </a:lnSpc>
                        <a:spcBef>
                          <a:spcPts val="0"/>
                        </a:spcBef>
                        <a:spcAft>
                          <a:spcPts val="0"/>
                        </a:spcAft>
                        <a:buNone/>
                      </a:pPr>
                      <a:r>
                        <a:rPr lang="de-CH" sz="1100" b="1">
                          <a:solidFill>
                            <a:schemeClr val="lt1"/>
                          </a:solidFill>
                        </a:rPr>
                        <a:t>Steps</a:t>
                      </a:r>
                      <a:endParaRPr sz="1100" b="1">
                        <a:solidFill>
                          <a:schemeClr val="lt1"/>
                        </a:solidFill>
                      </a:endParaRPr>
                    </a:p>
                  </a:txBody>
                  <a:tcPr marL="18000" marR="91425" marT="18000" marB="18000">
                    <a:lnL w="8650" cap="flat" cmpd="sng">
                      <a:solidFill>
                        <a:srgbClr val="7AD694"/>
                      </a:solidFill>
                      <a:prstDash val="solid"/>
                      <a:round/>
                      <a:headEnd type="none" w="sm" len="sm"/>
                      <a:tailEnd type="none" w="sm" len="sm"/>
                    </a:lnL>
                    <a:lnT w="8650" cap="flat" cmpd="sng">
                      <a:solidFill>
                        <a:srgbClr val="7AD694"/>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100" b="1">
                          <a:solidFill>
                            <a:srgbClr val="FFFFFF"/>
                          </a:solidFill>
                        </a:rPr>
                        <a:t>Step name</a:t>
                      </a:r>
                      <a:endParaRPr sz="1100" b="1">
                        <a:solidFill>
                          <a:srgbClr val="FFFFFF"/>
                        </a:solidFill>
                      </a:endParaRPr>
                    </a:p>
                  </a:txBody>
                  <a:tcPr marL="18000" marR="91425" marT="18000" marB="18000">
                    <a:lnT w="8650" cap="flat" cmpd="sng">
                      <a:solidFill>
                        <a:srgbClr val="7AD694"/>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100" b="1">
                          <a:solidFill>
                            <a:srgbClr val="FFFFFF"/>
                          </a:solidFill>
                        </a:rPr>
                        <a:t>Result</a:t>
                      </a:r>
                      <a:endParaRPr sz="1100" b="1">
                        <a:solidFill>
                          <a:srgbClr val="FFFFFF"/>
                        </a:solidFill>
                      </a:endParaRPr>
                    </a:p>
                  </a:txBody>
                  <a:tcPr marL="18000" marR="91425" marT="18000" marB="18000">
                    <a:lnT w="8650" cap="flat" cmpd="sng">
                      <a:solidFill>
                        <a:srgbClr val="7AD694"/>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100" b="1">
                          <a:solidFill>
                            <a:srgbClr val="FFFFFF"/>
                          </a:solidFill>
                        </a:rPr>
                        <a:t>Comments</a:t>
                      </a:r>
                      <a:endParaRPr sz="1100" b="1">
                        <a:solidFill>
                          <a:srgbClr val="FFFFFF"/>
                        </a:solidFill>
                      </a:endParaRPr>
                    </a:p>
                  </a:txBody>
                  <a:tcPr marL="18000" marR="91425" marT="18000" marB="18000">
                    <a:lnT w="8650" cap="flat" cmpd="sng">
                      <a:solidFill>
                        <a:srgbClr val="7AD694"/>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100" b="1">
                          <a:solidFill>
                            <a:srgbClr val="FFFFFF"/>
                          </a:solidFill>
                        </a:rPr>
                        <a:t>Framework mapping</a:t>
                      </a:r>
                      <a:endParaRPr sz="1100" b="1">
                        <a:solidFill>
                          <a:srgbClr val="FFFFFF"/>
                        </a:solidFill>
                      </a:endParaRPr>
                    </a:p>
                  </a:txBody>
                  <a:tcPr marL="18000" marR="91425" marT="18000" marB="18000">
                    <a:lnT w="8650" cap="flat" cmpd="sng">
                      <a:solidFill>
                        <a:srgbClr val="7AD694"/>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extLst>
                  <a:ext uri="{0D108BD9-81ED-4DB2-BD59-A6C34878D82A}">
                    <a16:rowId xmlns:a16="http://schemas.microsoft.com/office/drawing/2014/main" val="10000"/>
                  </a:ext>
                </a:extLst>
              </a:tr>
              <a:tr h="414050">
                <a:tc>
                  <a:txBody>
                    <a:bodyPr/>
                    <a:lstStyle/>
                    <a:p>
                      <a:pPr marL="0" lvl="0" indent="0" algn="ctr" rtl="0">
                        <a:lnSpc>
                          <a:spcPct val="115000"/>
                        </a:lnSpc>
                        <a:spcBef>
                          <a:spcPts val="0"/>
                        </a:spcBef>
                        <a:spcAft>
                          <a:spcPts val="0"/>
                        </a:spcAft>
                        <a:buNone/>
                      </a:pPr>
                      <a:r>
                        <a:rPr lang="de-CH" sz="1100"/>
                        <a:t>Step 1</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de-CH" sz="1100"/>
                        <a:t>Input customer annual revenue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de-CH" sz="1100"/>
                        <a:t> 47 000 000,00 CHF </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de-CH" sz="1100"/>
                        <a:t>Risk assessment</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16675">
                <a:tc>
                  <a:txBody>
                    <a:bodyPr/>
                    <a:lstStyle/>
                    <a:p>
                      <a:pPr marL="0" lvl="0" indent="0" algn="ctr" rtl="0">
                        <a:lnSpc>
                          <a:spcPct val="115000"/>
                        </a:lnSpc>
                        <a:spcBef>
                          <a:spcPts val="0"/>
                        </a:spcBef>
                        <a:spcAft>
                          <a:spcPts val="0"/>
                        </a:spcAft>
                        <a:buNone/>
                      </a:pPr>
                      <a:r>
                        <a:rPr lang="de-CH" sz="1100"/>
                        <a:t>Step 2</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lnSpc>
                          <a:spcPct val="115000"/>
                        </a:lnSpc>
                        <a:spcBef>
                          <a:spcPts val="0"/>
                        </a:spcBef>
                        <a:spcAft>
                          <a:spcPts val="0"/>
                        </a:spcAft>
                        <a:buNone/>
                      </a:pPr>
                      <a:r>
                        <a:rPr lang="de-CH" sz="1100"/>
                        <a:t>Determine overall risk group (0-6)</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2</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Material amounts of new records and generally store </a:t>
                      </a:r>
                      <a:endParaRPr sz="1100"/>
                    </a:p>
                    <a:p>
                      <a:pPr marL="0" lvl="0" indent="0" algn="ctr" rtl="0">
                        <a:spcBef>
                          <a:spcPts val="0"/>
                        </a:spcBef>
                        <a:spcAft>
                          <a:spcPts val="0"/>
                        </a:spcAft>
                        <a:buNone/>
                      </a:pPr>
                      <a:r>
                        <a:rPr lang="de-CH" sz="1100"/>
                        <a:t>Material amounts of historical Moderately-critical products</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Risk modelling and risk assessment</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extLst>
                  <a:ext uri="{0D108BD9-81ED-4DB2-BD59-A6C34878D82A}">
                    <a16:rowId xmlns:a16="http://schemas.microsoft.com/office/drawing/2014/main" val="10002"/>
                  </a:ext>
                </a:extLst>
              </a:tr>
              <a:tr h="414050">
                <a:tc>
                  <a:txBody>
                    <a:bodyPr/>
                    <a:lstStyle/>
                    <a:p>
                      <a:pPr marL="0" lvl="0" indent="0" algn="ctr" rtl="0">
                        <a:lnSpc>
                          <a:spcPct val="115000"/>
                        </a:lnSpc>
                        <a:spcBef>
                          <a:spcPts val="0"/>
                        </a:spcBef>
                        <a:spcAft>
                          <a:spcPts val="0"/>
                        </a:spcAft>
                        <a:buNone/>
                      </a:pPr>
                      <a:r>
                        <a:rPr lang="de-CH" sz="1100"/>
                        <a:t>Step 3</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de-CH" sz="1100"/>
                        <a:t>Select applicable coverage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de-CH" sz="1100"/>
                        <a:t>Business Interruption </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de-CH" sz="1100"/>
                        <a:t>Malicious cyber act causes cyber damage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de-CH" sz="1100"/>
                        <a:t>Contractual - coverage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4050">
                <a:tc>
                  <a:txBody>
                    <a:bodyPr/>
                    <a:lstStyle/>
                    <a:p>
                      <a:pPr marL="0" lvl="0" indent="0" algn="ctr" rtl="0">
                        <a:lnSpc>
                          <a:spcPct val="115000"/>
                        </a:lnSpc>
                        <a:spcBef>
                          <a:spcPts val="0"/>
                        </a:spcBef>
                        <a:spcAft>
                          <a:spcPts val="0"/>
                        </a:spcAft>
                        <a:buNone/>
                      </a:pPr>
                      <a:r>
                        <a:rPr lang="de-CH" sz="1100">
                          <a:solidFill>
                            <a:schemeClr val="dk1"/>
                          </a:solidFill>
                        </a:rPr>
                        <a:t>Step 4</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lnSpc>
                          <a:spcPct val="115000"/>
                        </a:lnSpc>
                        <a:spcBef>
                          <a:spcPts val="0"/>
                        </a:spcBef>
                        <a:spcAft>
                          <a:spcPts val="0"/>
                        </a:spcAft>
                        <a:buNone/>
                      </a:pPr>
                      <a:r>
                        <a:rPr lang="de-CH" sz="1100"/>
                        <a:t>Select applicable base rate </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lnSpc>
                          <a:spcPct val="115000"/>
                        </a:lnSpc>
                        <a:spcBef>
                          <a:spcPts val="0"/>
                        </a:spcBef>
                        <a:spcAft>
                          <a:spcPts val="0"/>
                        </a:spcAft>
                        <a:buNone/>
                      </a:pPr>
                      <a:r>
                        <a:rPr lang="de-CH" sz="1100"/>
                        <a:t>CHF 3974</a:t>
                      </a:r>
                      <a:endParaRPr sz="1100"/>
                    </a:p>
                  </a:txBody>
                  <a:tcPr marL="18000" marR="91425" marT="18000" marB="18000">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Linear interpolation on actuarial tables</a:t>
                      </a:r>
                      <a:endParaRPr sz="1100"/>
                    </a:p>
                  </a:txBody>
                  <a:tcPr marL="18000" marR="91425" marT="18000" marB="18000">
                    <a:lnL w="8650" cap="flat" cmpd="sng">
                      <a:solidFill>
                        <a:srgbClr val="7AD694">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Risk modelling</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extLst>
                  <a:ext uri="{0D108BD9-81ED-4DB2-BD59-A6C34878D82A}">
                    <a16:rowId xmlns:a16="http://schemas.microsoft.com/office/drawing/2014/main" val="10004"/>
                  </a:ext>
                </a:extLst>
              </a:tr>
              <a:tr h="414050">
                <a:tc>
                  <a:txBody>
                    <a:bodyPr/>
                    <a:lstStyle/>
                    <a:p>
                      <a:pPr marL="0" lvl="0" indent="0" algn="ctr" rtl="0">
                        <a:lnSpc>
                          <a:spcPct val="115000"/>
                        </a:lnSpc>
                        <a:spcBef>
                          <a:spcPts val="0"/>
                        </a:spcBef>
                        <a:spcAft>
                          <a:spcPts val="0"/>
                        </a:spcAft>
                        <a:buNone/>
                      </a:pPr>
                      <a:r>
                        <a:rPr lang="de-CH" sz="1100"/>
                        <a:t>Step 5</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Select applicable retention</a:t>
                      </a:r>
                      <a:endParaRPr sz="1100"/>
                    </a:p>
                  </a:txBody>
                  <a:tcPr marL="18000" marR="91425" marT="18000" marB="18000">
                    <a:lnL w="9525" cap="flat" cmpd="sng">
                      <a:solidFill>
                        <a:srgbClr val="000000">
                          <a:alpha val="0"/>
                        </a:srgbClr>
                      </a:solidFill>
                      <a:prstDash val="solid"/>
                      <a:round/>
                      <a:headEnd type="none" w="sm" len="sm"/>
                      <a:tailEnd type="none" w="sm" len="sm"/>
                    </a:lnL>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CHF 10k retention</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0.975</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Contractual - coverage</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5"/>
                  </a:ext>
                </a:extLst>
              </a:tr>
              <a:tr h="546450">
                <a:tc>
                  <a:txBody>
                    <a:bodyPr/>
                    <a:lstStyle/>
                    <a:p>
                      <a:pPr marL="0" lvl="0" indent="0" algn="ctr" rtl="0">
                        <a:lnSpc>
                          <a:spcPct val="115000"/>
                        </a:lnSpc>
                        <a:spcBef>
                          <a:spcPts val="0"/>
                        </a:spcBef>
                        <a:spcAft>
                          <a:spcPts val="0"/>
                        </a:spcAft>
                        <a:buNone/>
                      </a:pPr>
                      <a:r>
                        <a:rPr lang="de-CH" sz="1100"/>
                        <a:t>Step 6</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lnSpc>
                          <a:spcPct val="115000"/>
                        </a:lnSpc>
                        <a:spcBef>
                          <a:spcPts val="0"/>
                        </a:spcBef>
                        <a:spcAft>
                          <a:spcPts val="0"/>
                        </a:spcAft>
                        <a:buNone/>
                      </a:pPr>
                      <a:r>
                        <a:rPr lang="de-CH" sz="1100"/>
                        <a:t>Select applicable limits and sublimits</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Clr>
                          <a:schemeClr val="dk1"/>
                        </a:buClr>
                        <a:buSzPts val="1100"/>
                        <a:buFont typeface="Arial"/>
                        <a:buNone/>
                      </a:pPr>
                      <a:r>
                        <a:rPr lang="de-CH" sz="1100">
                          <a:solidFill>
                            <a:schemeClr val="dk1"/>
                          </a:solidFill>
                        </a:rPr>
                        <a:t>CHF 1M per occurrence / aggregate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Clr>
                          <a:schemeClr val="dk1"/>
                        </a:buClr>
                        <a:buSzPts val="1100"/>
                        <a:buFont typeface="Arial"/>
                        <a:buNone/>
                      </a:pPr>
                      <a:r>
                        <a:rPr lang="de-CH" sz="1100">
                          <a:solidFill>
                            <a:schemeClr val="dk1"/>
                          </a:solidFill>
                        </a:rPr>
                        <a:t>Contractual - coverage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extLst>
                  <a:ext uri="{0D108BD9-81ED-4DB2-BD59-A6C34878D82A}">
                    <a16:rowId xmlns:a16="http://schemas.microsoft.com/office/drawing/2014/main" val="10006"/>
                  </a:ext>
                </a:extLst>
              </a:tr>
              <a:tr h="414050">
                <a:tc>
                  <a:txBody>
                    <a:bodyPr/>
                    <a:lstStyle/>
                    <a:p>
                      <a:pPr marL="0" lvl="0" indent="0" algn="ctr" rtl="0">
                        <a:lnSpc>
                          <a:spcPct val="115000"/>
                        </a:lnSpc>
                        <a:spcBef>
                          <a:spcPts val="0"/>
                        </a:spcBef>
                        <a:spcAft>
                          <a:spcPts val="0"/>
                        </a:spcAft>
                        <a:buNone/>
                      </a:pPr>
                      <a:r>
                        <a:rPr lang="de-CH" sz="1100"/>
                        <a:t>Step 7</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Determine business interruption deductible hours</a:t>
                      </a:r>
                      <a:endParaRPr sz="1100"/>
                    </a:p>
                  </a:txBody>
                  <a:tcPr marL="18000" marR="91425" marT="18000" marB="18000">
                    <a:lnL w="9525" cap="flat" cmpd="sng">
                      <a:solidFill>
                        <a:srgbClr val="000000">
                          <a:alpha val="0"/>
                        </a:srgbClr>
                      </a:solidFill>
                      <a:prstDash val="solid"/>
                      <a:round/>
                      <a:headEnd type="none" w="sm" len="sm"/>
                      <a:tailEnd type="none" w="sm" len="sm"/>
                    </a:lnL>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5</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1.20 factor</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de-CH" sz="1100">
                          <a:solidFill>
                            <a:schemeClr val="dk1"/>
                          </a:solidFill>
                        </a:rPr>
                        <a:t>Contractual - coverage</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7"/>
                  </a:ext>
                </a:extLst>
              </a:tr>
              <a:tr h="414050">
                <a:tc>
                  <a:txBody>
                    <a:bodyPr/>
                    <a:lstStyle/>
                    <a:p>
                      <a:pPr marL="0" marR="0" lvl="0" indent="0" algn="ctr" rtl="0">
                        <a:lnSpc>
                          <a:spcPct val="115000"/>
                        </a:lnSpc>
                        <a:spcBef>
                          <a:spcPts val="0"/>
                        </a:spcBef>
                        <a:spcAft>
                          <a:spcPts val="0"/>
                        </a:spcAft>
                        <a:buNone/>
                      </a:pPr>
                      <a:r>
                        <a:rPr lang="de-CH" sz="1100"/>
                        <a:t>Step 8</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marR="0" lvl="0" indent="0" algn="ctr" rtl="0">
                        <a:lnSpc>
                          <a:spcPct val="115000"/>
                        </a:lnSpc>
                        <a:spcBef>
                          <a:spcPts val="0"/>
                        </a:spcBef>
                        <a:spcAft>
                          <a:spcPts val="0"/>
                        </a:spcAft>
                        <a:buNone/>
                      </a:pPr>
                      <a:r>
                        <a:rPr lang="de-CH" sz="1100"/>
                        <a:t>Adjust relevant limit modifiers </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750k</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0.875 factor, revenue in a typical week</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Clr>
                          <a:schemeClr val="dk1"/>
                        </a:buClr>
                        <a:buSzPts val="1100"/>
                        <a:buFont typeface="Arial"/>
                        <a:buNone/>
                      </a:pPr>
                      <a:r>
                        <a:rPr lang="de-CH" sz="1100">
                          <a:solidFill>
                            <a:schemeClr val="dk1"/>
                          </a:solidFill>
                        </a:rPr>
                        <a:t>Contractual - coverage</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A1C3FA"/>
                    </a:solidFill>
                  </a:tcPr>
                </a:tc>
                <a:extLst>
                  <a:ext uri="{0D108BD9-81ED-4DB2-BD59-A6C34878D82A}">
                    <a16:rowId xmlns:a16="http://schemas.microsoft.com/office/drawing/2014/main" val="10008"/>
                  </a:ext>
                </a:extLst>
              </a:tr>
              <a:tr h="414050">
                <a:tc>
                  <a:txBody>
                    <a:bodyPr/>
                    <a:lstStyle/>
                    <a:p>
                      <a:pPr marL="0" lvl="0" indent="0" algn="ctr" rtl="0">
                        <a:lnSpc>
                          <a:spcPct val="115000"/>
                        </a:lnSpc>
                        <a:spcBef>
                          <a:spcPts val="0"/>
                        </a:spcBef>
                        <a:spcAft>
                          <a:spcPts val="0"/>
                        </a:spcAft>
                        <a:buNone/>
                      </a:pPr>
                      <a:r>
                        <a:rPr lang="de-CH" sz="1100"/>
                        <a:t>Step 9</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Coverage specific confidence factors</a:t>
                      </a:r>
                      <a:endParaRPr sz="1100"/>
                    </a:p>
                  </a:txBody>
                  <a:tcPr marL="18000" marR="91425" marT="18000" marB="18000">
                    <a:lnL w="9525" cap="flat" cmpd="sng">
                      <a:solidFill>
                        <a:srgbClr val="000000">
                          <a:alpha val="0"/>
                        </a:srgbClr>
                      </a:solidFill>
                      <a:prstDash val="solid"/>
                      <a:round/>
                      <a:headEnd type="none" w="sm" len="sm"/>
                      <a:tailEnd type="none" w="sm" len="sm"/>
                    </a:lnL>
                    <a:lnT w="8650" cap="flat" cmpd="sng">
                      <a:solidFill>
                        <a:srgbClr val="7AD694">
                          <a:alpha val="0"/>
                        </a:srgb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100"/>
                        <a:t>1</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100"/>
                        <a:t>overall Alpha (C) assumed 1</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de-CH" sz="1100"/>
                        <a:t>Risk assessment</a:t>
                      </a:r>
                      <a:endParaRPr sz="1100"/>
                    </a:p>
                  </a:txBody>
                  <a:tcPr marL="18000" marR="91425" marT="18000" marB="18000">
                    <a:lnT w="8650" cap="flat" cmpd="sng">
                      <a:solidFill>
                        <a:srgbClr val="7AD694">
                          <a:alpha val="0"/>
                        </a:srgb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9"/>
                  </a:ext>
                </a:extLst>
              </a:tr>
              <a:tr h="414050">
                <a:tc>
                  <a:txBody>
                    <a:bodyPr/>
                    <a:lstStyle/>
                    <a:p>
                      <a:pPr marL="0" lvl="0" indent="0" algn="ctr" rtl="0">
                        <a:lnSpc>
                          <a:spcPct val="115000"/>
                        </a:lnSpc>
                        <a:spcBef>
                          <a:spcPts val="0"/>
                        </a:spcBef>
                        <a:spcAft>
                          <a:spcPts val="0"/>
                        </a:spcAft>
                        <a:buNone/>
                      </a:pPr>
                      <a:r>
                        <a:rPr lang="de-CH" sz="1100"/>
                        <a:t>Step 10</a:t>
                      </a:r>
                      <a:endParaRPr sz="1100"/>
                    </a:p>
                  </a:txBody>
                  <a:tcPr marL="18000" marR="91425" marT="18000" marB="18000">
                    <a:lnL w="86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solidFill>
                      <a:srgbClr val="A1C3FA"/>
                    </a:solidFill>
                  </a:tcPr>
                </a:tc>
                <a:tc>
                  <a:txBody>
                    <a:bodyPr/>
                    <a:lstStyle/>
                    <a:p>
                      <a:pPr marL="0" lvl="0" indent="0" algn="ctr" rtl="0">
                        <a:lnSpc>
                          <a:spcPct val="115000"/>
                        </a:lnSpc>
                        <a:spcBef>
                          <a:spcPts val="0"/>
                        </a:spcBef>
                        <a:spcAft>
                          <a:spcPts val="0"/>
                        </a:spcAft>
                        <a:buNone/>
                      </a:pPr>
                      <a:r>
                        <a:rPr lang="de-CH" sz="1100"/>
                        <a:t>Enterprise specific confidence factors</a:t>
                      </a:r>
                      <a:endParaRPr sz="1100"/>
                    </a:p>
                  </a:txBody>
                  <a:tcPr marL="18000" marR="91425" marT="18000" marB="18000">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t>1</a:t>
                      </a:r>
                      <a:endParaRPr sz="1100"/>
                    </a:p>
                  </a:txBody>
                  <a:tcPr marL="18000" marR="91425" marT="18000" marB="18000">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Clr>
                          <a:schemeClr val="dk1"/>
                        </a:buClr>
                        <a:buSzPts val="1100"/>
                        <a:buFont typeface="Arial"/>
                        <a:buNone/>
                      </a:pPr>
                      <a:r>
                        <a:rPr lang="de-CH" sz="1100">
                          <a:solidFill>
                            <a:schemeClr val="dk1"/>
                          </a:solidFill>
                        </a:rPr>
                        <a:t>overall Alpha (E) assumed 1</a:t>
                      </a:r>
                      <a:endParaRPr sz="1100"/>
                    </a:p>
                  </a:txBody>
                  <a:tcPr marL="18000" marR="91425" marT="18000" marB="18000">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solidFill>
                      <a:srgbClr val="A1C3FA"/>
                    </a:solidFill>
                  </a:tcPr>
                </a:tc>
                <a:tc>
                  <a:txBody>
                    <a:bodyPr/>
                    <a:lstStyle/>
                    <a:p>
                      <a:pPr marL="0" lvl="0" indent="0" algn="ctr" rtl="0">
                        <a:spcBef>
                          <a:spcPts val="0"/>
                        </a:spcBef>
                        <a:spcAft>
                          <a:spcPts val="0"/>
                        </a:spcAft>
                        <a:buNone/>
                      </a:pPr>
                      <a:r>
                        <a:rPr lang="de-CH" sz="1100">
                          <a:solidFill>
                            <a:schemeClr val="dk1"/>
                          </a:solidFill>
                        </a:rPr>
                        <a:t>Risk assessment</a:t>
                      </a:r>
                      <a:endParaRPr sz="1100">
                        <a:solidFill>
                          <a:schemeClr val="dk1"/>
                        </a:solidFill>
                      </a:endParaRPr>
                    </a:p>
                  </a:txBody>
                  <a:tcPr marL="18000" marR="91425" marT="18000" marB="18000">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chemeClr val="lt1">
                          <a:alpha val="0"/>
                        </a:schemeClr>
                      </a:solidFill>
                      <a:prstDash val="solid"/>
                      <a:round/>
                      <a:headEnd type="none" w="sm" len="sm"/>
                      <a:tailEnd type="none" w="sm" len="sm"/>
                    </a:lnB>
                    <a:solidFill>
                      <a:srgbClr val="A1C3FA"/>
                    </a:solidFill>
                  </a:tcPr>
                </a:tc>
                <a:extLst>
                  <a:ext uri="{0D108BD9-81ED-4DB2-BD59-A6C34878D82A}">
                    <a16:rowId xmlns:a16="http://schemas.microsoft.com/office/drawing/2014/main" val="10010"/>
                  </a:ext>
                </a:extLst>
              </a:tr>
              <a:tr h="546450">
                <a:tc>
                  <a:txBody>
                    <a:bodyPr/>
                    <a:lstStyle/>
                    <a:p>
                      <a:pPr marL="0" lvl="0" indent="0" algn="ctr" rtl="0">
                        <a:lnSpc>
                          <a:spcPct val="115000"/>
                        </a:lnSpc>
                        <a:spcBef>
                          <a:spcPts val="0"/>
                        </a:spcBef>
                        <a:spcAft>
                          <a:spcPts val="0"/>
                        </a:spcAft>
                        <a:buNone/>
                      </a:pPr>
                      <a:r>
                        <a:rPr lang="de-CH" sz="1100"/>
                        <a:t>Step 11</a:t>
                      </a:r>
                      <a:endParaRPr sz="1100"/>
                    </a:p>
                  </a:txBody>
                  <a:tcPr marL="18000" marR="91425" marT="18000" marB="18000">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Annual premium (business interruption)</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b="1"/>
                        <a:t>CHF 4068</a:t>
                      </a:r>
                      <a:endParaRPr sz="1100" b="1"/>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analogous process would be applied to other coverage elements</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de-CH" sz="1100"/>
                        <a:t>Premium calculation</a:t>
                      </a:r>
                      <a:endParaRPr sz="1100"/>
                    </a:p>
                  </a:txBody>
                  <a:tcPr marL="18000" marR="91425" marT="18000" marB="180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chemeClr val="lt1">
                          <a:alpha val="0"/>
                        </a:scheme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CH"/>
              <a:t>Case Study: Premium Pillar</a:t>
            </a:r>
            <a:endParaRPr/>
          </a:p>
          <a:p>
            <a:pPr marL="0" lvl="0" indent="0" algn="ctr" rtl="0">
              <a:spcBef>
                <a:spcPts val="0"/>
              </a:spcBef>
              <a:spcAft>
                <a:spcPts val="0"/>
              </a:spcAft>
              <a:buNone/>
            </a:pPr>
            <a:r>
              <a:rPr lang="de-CH" sz="2500"/>
              <a:t>Risk analysis &amp; Segmenting risks</a:t>
            </a:r>
            <a:endParaRPr/>
          </a:p>
        </p:txBody>
      </p:sp>
      <p:graphicFrame>
        <p:nvGraphicFramePr>
          <p:cNvPr id="383" name="Google Shape;383;p44"/>
          <p:cNvGraphicFramePr/>
          <p:nvPr/>
        </p:nvGraphicFramePr>
        <p:xfrm>
          <a:off x="859838" y="1236800"/>
          <a:ext cx="8186300" cy="5000575"/>
        </p:xfrm>
        <a:graphic>
          <a:graphicData uri="http://schemas.openxmlformats.org/drawingml/2006/table">
            <a:tbl>
              <a:tblPr>
                <a:noFill/>
                <a:tableStyleId>{A727CE99-F01E-43A8-B048-23793FA7BB7A}</a:tableStyleId>
              </a:tblPr>
              <a:tblGrid>
                <a:gridCol w="1104150">
                  <a:extLst>
                    <a:ext uri="{9D8B030D-6E8A-4147-A177-3AD203B41FA5}">
                      <a16:colId xmlns:a16="http://schemas.microsoft.com/office/drawing/2014/main" val="20000"/>
                    </a:ext>
                  </a:extLst>
                </a:gridCol>
                <a:gridCol w="1604450">
                  <a:extLst>
                    <a:ext uri="{9D8B030D-6E8A-4147-A177-3AD203B41FA5}">
                      <a16:colId xmlns:a16="http://schemas.microsoft.com/office/drawing/2014/main" val="20001"/>
                    </a:ext>
                  </a:extLst>
                </a:gridCol>
                <a:gridCol w="1509575">
                  <a:extLst>
                    <a:ext uri="{9D8B030D-6E8A-4147-A177-3AD203B41FA5}">
                      <a16:colId xmlns:a16="http://schemas.microsoft.com/office/drawing/2014/main" val="20002"/>
                    </a:ext>
                  </a:extLst>
                </a:gridCol>
                <a:gridCol w="1613125">
                  <a:extLst>
                    <a:ext uri="{9D8B030D-6E8A-4147-A177-3AD203B41FA5}">
                      <a16:colId xmlns:a16="http://schemas.microsoft.com/office/drawing/2014/main" val="20003"/>
                    </a:ext>
                  </a:extLst>
                </a:gridCol>
                <a:gridCol w="785000">
                  <a:extLst>
                    <a:ext uri="{9D8B030D-6E8A-4147-A177-3AD203B41FA5}">
                      <a16:colId xmlns:a16="http://schemas.microsoft.com/office/drawing/2014/main" val="20004"/>
                    </a:ext>
                  </a:extLst>
                </a:gridCol>
                <a:gridCol w="785000">
                  <a:extLst>
                    <a:ext uri="{9D8B030D-6E8A-4147-A177-3AD203B41FA5}">
                      <a16:colId xmlns:a16="http://schemas.microsoft.com/office/drawing/2014/main" val="20005"/>
                    </a:ext>
                  </a:extLst>
                </a:gridCol>
                <a:gridCol w="785000">
                  <a:extLst>
                    <a:ext uri="{9D8B030D-6E8A-4147-A177-3AD203B41FA5}">
                      <a16:colId xmlns:a16="http://schemas.microsoft.com/office/drawing/2014/main" val="20006"/>
                    </a:ext>
                  </a:extLst>
                </a:gridCol>
              </a:tblGrid>
              <a:tr h="487200">
                <a:tc>
                  <a:txBody>
                    <a:bodyPr/>
                    <a:lstStyle/>
                    <a:p>
                      <a:pPr marL="0" lvl="0" indent="0" algn="l" rtl="0">
                        <a:lnSpc>
                          <a:spcPct val="100000"/>
                        </a:lnSpc>
                        <a:spcBef>
                          <a:spcPts val="0"/>
                        </a:spcBef>
                        <a:spcAft>
                          <a:spcPts val="0"/>
                        </a:spcAft>
                        <a:buNone/>
                      </a:pPr>
                      <a:r>
                        <a:rPr lang="de-CH" sz="1000" b="1">
                          <a:solidFill>
                            <a:schemeClr val="lt1"/>
                          </a:solidFill>
                        </a:rPr>
                        <a:t>Company</a:t>
                      </a:r>
                      <a:endParaRPr sz="1000" b="1">
                        <a:solidFill>
                          <a:schemeClr val="lt1"/>
                        </a:solidFill>
                      </a:endParaRPr>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l" rtl="0">
                        <a:lnSpc>
                          <a:spcPct val="100000"/>
                        </a:lnSpc>
                        <a:spcBef>
                          <a:spcPts val="0"/>
                        </a:spcBef>
                        <a:spcAft>
                          <a:spcPts val="0"/>
                        </a:spcAft>
                        <a:buNone/>
                      </a:pPr>
                      <a:r>
                        <a:rPr lang="de-CH" sz="1000" b="1">
                          <a:solidFill>
                            <a:schemeClr val="lt1"/>
                          </a:solidFill>
                        </a:rPr>
                        <a:t>Base rate metric</a:t>
                      </a:r>
                      <a:endParaRPr sz="1000" b="1">
                        <a:solidFill>
                          <a:schemeClr val="lt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l" rtl="0">
                        <a:lnSpc>
                          <a:spcPct val="100000"/>
                        </a:lnSpc>
                        <a:spcBef>
                          <a:spcPts val="0"/>
                        </a:spcBef>
                        <a:spcAft>
                          <a:spcPts val="0"/>
                        </a:spcAft>
                        <a:buNone/>
                      </a:pPr>
                      <a:r>
                        <a:rPr lang="de-CH" sz="1000" b="1">
                          <a:solidFill>
                            <a:schemeClr val="lt1"/>
                          </a:solidFill>
                        </a:rPr>
                        <a:t>Risk Group</a:t>
                      </a:r>
                      <a:endParaRPr sz="1000" b="1">
                        <a:solidFill>
                          <a:schemeClr val="lt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l" rtl="0">
                        <a:lnSpc>
                          <a:spcPct val="100000"/>
                        </a:lnSpc>
                        <a:spcBef>
                          <a:spcPts val="0"/>
                        </a:spcBef>
                        <a:spcAft>
                          <a:spcPts val="0"/>
                        </a:spcAft>
                        <a:buNone/>
                      </a:pPr>
                      <a:r>
                        <a:rPr lang="de-CH" sz="1000" b="1">
                          <a:solidFill>
                            <a:schemeClr val="lt1"/>
                          </a:solidFill>
                        </a:rPr>
                        <a:t>Industry Classification</a:t>
                      </a:r>
                      <a:endParaRPr sz="1000" b="1">
                        <a:solidFill>
                          <a:schemeClr val="lt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l" rtl="0">
                        <a:lnSpc>
                          <a:spcPct val="100000"/>
                        </a:lnSpc>
                        <a:spcBef>
                          <a:spcPts val="0"/>
                        </a:spcBef>
                        <a:spcAft>
                          <a:spcPts val="0"/>
                        </a:spcAft>
                        <a:buNone/>
                      </a:pPr>
                      <a:r>
                        <a:rPr lang="de-CH" sz="1000" b="1">
                          <a:solidFill>
                            <a:schemeClr val="lt1"/>
                          </a:solidFill>
                        </a:rPr>
                        <a:t>Alpha (overall)</a:t>
                      </a:r>
                      <a:endParaRPr sz="1000" b="1">
                        <a:solidFill>
                          <a:schemeClr val="lt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l" rtl="0">
                        <a:lnSpc>
                          <a:spcPct val="100000"/>
                        </a:lnSpc>
                        <a:spcBef>
                          <a:spcPts val="0"/>
                        </a:spcBef>
                        <a:spcAft>
                          <a:spcPts val="0"/>
                        </a:spcAft>
                        <a:buNone/>
                      </a:pPr>
                      <a:r>
                        <a:rPr lang="de-CH" sz="1000" b="1">
                          <a:solidFill>
                            <a:schemeClr val="lt1"/>
                          </a:solidFill>
                        </a:rPr>
                        <a:t>Default Limit</a:t>
                      </a:r>
                      <a:endParaRPr sz="1000" b="1">
                        <a:solidFill>
                          <a:schemeClr val="lt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l" rtl="0">
                        <a:lnSpc>
                          <a:spcPct val="100000"/>
                        </a:lnSpc>
                        <a:spcBef>
                          <a:spcPts val="0"/>
                        </a:spcBef>
                        <a:spcAft>
                          <a:spcPts val="0"/>
                        </a:spcAft>
                        <a:buNone/>
                      </a:pPr>
                      <a:r>
                        <a:rPr lang="de-CH" sz="1000" b="1">
                          <a:solidFill>
                            <a:schemeClr val="lt1"/>
                          </a:solidFill>
                        </a:rPr>
                        <a:t>Retention</a:t>
                      </a:r>
                      <a:endParaRPr sz="1000" b="1">
                        <a:solidFill>
                          <a:schemeClr val="lt1"/>
                        </a:solidFill>
                      </a:endParaRPr>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extLst>
                  <a:ext uri="{0D108BD9-81ED-4DB2-BD59-A6C34878D82A}">
                    <a16:rowId xmlns:a16="http://schemas.microsoft.com/office/drawing/2014/main" val="10000"/>
                  </a:ext>
                </a:extLst>
              </a:tr>
              <a:tr h="487200">
                <a:tc>
                  <a:txBody>
                    <a:bodyPr/>
                    <a:lstStyle/>
                    <a:p>
                      <a:pPr marL="0" lvl="0" indent="0" algn="l" rtl="0">
                        <a:lnSpc>
                          <a:spcPct val="100000"/>
                        </a:lnSpc>
                        <a:spcBef>
                          <a:spcPts val="0"/>
                        </a:spcBef>
                        <a:spcAft>
                          <a:spcPts val="0"/>
                        </a:spcAft>
                        <a:buNone/>
                      </a:pPr>
                      <a:r>
                        <a:rPr lang="de-CH" sz="1000"/>
                        <a:t>Chubb</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Prospective fiscal year revenue</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Hazard group 3</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N/A</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10000</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1"/>
                  </a:ext>
                </a:extLst>
              </a:tr>
              <a:tr h="487200">
                <a:tc>
                  <a:txBody>
                    <a:bodyPr/>
                    <a:lstStyle/>
                    <a:p>
                      <a:pPr marL="0" lvl="0" indent="0" algn="l" rtl="0">
                        <a:lnSpc>
                          <a:spcPct val="100000"/>
                        </a:lnSpc>
                        <a:spcBef>
                          <a:spcPts val="0"/>
                        </a:spcBef>
                        <a:spcAft>
                          <a:spcPts val="0"/>
                        </a:spcAft>
                        <a:buNone/>
                      </a:pPr>
                      <a:r>
                        <a:rPr lang="de-CH" sz="1000"/>
                        <a:t>Travelers</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Annual Revenue</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N/A</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PUBLIC, PRIVATE and NON-PROFIT</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25000</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2"/>
                  </a:ext>
                </a:extLst>
              </a:tr>
              <a:tr h="794575">
                <a:tc>
                  <a:txBody>
                    <a:bodyPr/>
                    <a:lstStyle/>
                    <a:p>
                      <a:pPr marL="0" lvl="0" indent="0" algn="l" rtl="0">
                        <a:lnSpc>
                          <a:spcPct val="100000"/>
                        </a:lnSpc>
                        <a:spcBef>
                          <a:spcPts val="0"/>
                        </a:spcBef>
                        <a:spcAft>
                          <a:spcPts val="0"/>
                        </a:spcAft>
                        <a:buNone/>
                      </a:pPr>
                      <a:r>
                        <a:rPr lang="de-CH" sz="1000"/>
                        <a:t>NY Marine and General Insurance (HSB policy)</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Flat by Tier, Limit and Deductible combination</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Tier 2</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N/A</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10000</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3"/>
                  </a:ext>
                </a:extLst>
              </a:tr>
              <a:tr h="639475">
                <a:tc>
                  <a:txBody>
                    <a:bodyPr/>
                    <a:lstStyle/>
                    <a:p>
                      <a:pPr marL="0" lvl="0" indent="0" algn="l" rtl="0">
                        <a:lnSpc>
                          <a:spcPct val="100000"/>
                        </a:lnSpc>
                        <a:spcBef>
                          <a:spcPts val="0"/>
                        </a:spcBef>
                        <a:spcAft>
                          <a:spcPts val="0"/>
                        </a:spcAft>
                        <a:buNone/>
                      </a:pPr>
                      <a:r>
                        <a:rPr lang="de-CH" sz="1000"/>
                        <a:t>Zurich NA</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Annualized projected revenue</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Tier 2</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57 Home Furniture, Furnishings and Equipment Stores                          </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25000</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4"/>
                  </a:ext>
                </a:extLst>
              </a:tr>
              <a:tr h="487200">
                <a:tc>
                  <a:txBody>
                    <a:bodyPr/>
                    <a:lstStyle/>
                    <a:p>
                      <a:pPr marL="0" lvl="0" indent="0" algn="l" rtl="0">
                        <a:lnSpc>
                          <a:spcPct val="100000"/>
                        </a:lnSpc>
                        <a:spcBef>
                          <a:spcPts val="0"/>
                        </a:spcBef>
                        <a:spcAft>
                          <a:spcPts val="0"/>
                        </a:spcAft>
                        <a:buNone/>
                      </a:pPr>
                      <a:r>
                        <a:rPr lang="de-CH" sz="1000"/>
                        <a:t>AmeriTrust ( Lloyd’s)</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Annual Revenue</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No risk groups (small business policy)</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No risk groups (small business policy)</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5"/>
                  </a:ext>
                </a:extLst>
              </a:tr>
              <a:tr h="487200">
                <a:tc>
                  <a:txBody>
                    <a:bodyPr/>
                    <a:lstStyle/>
                    <a:p>
                      <a:pPr marL="0" lvl="0" indent="0" algn="l" rtl="0">
                        <a:lnSpc>
                          <a:spcPct val="100000"/>
                        </a:lnSpc>
                        <a:spcBef>
                          <a:spcPts val="0"/>
                        </a:spcBef>
                        <a:spcAft>
                          <a:spcPts val="0"/>
                        </a:spcAft>
                        <a:buNone/>
                      </a:pPr>
                      <a:r>
                        <a:rPr lang="de-CH" sz="1000"/>
                        <a:t>Hiscox Insurance</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Revenue (marginal calculation)</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N/A</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ALL COMPANIES</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10000</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6"/>
                  </a:ext>
                </a:extLst>
              </a:tr>
              <a:tr h="487200">
                <a:tc>
                  <a:txBody>
                    <a:bodyPr/>
                    <a:lstStyle/>
                    <a:p>
                      <a:pPr marL="0" lvl="0" indent="0" algn="l" rtl="0">
                        <a:lnSpc>
                          <a:spcPct val="100000"/>
                        </a:lnSpc>
                        <a:spcBef>
                          <a:spcPts val="0"/>
                        </a:spcBef>
                        <a:spcAft>
                          <a:spcPts val="0"/>
                        </a:spcAft>
                        <a:buNone/>
                      </a:pPr>
                      <a:r>
                        <a:rPr lang="de-CH" sz="1000"/>
                        <a:t>BCS</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Total sales x Rateable Revenue Factor</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Group 3</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eCommerce - Industry group 3</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l" rtl="0">
                        <a:lnSpc>
                          <a:spcPct val="100000"/>
                        </a:lnSpc>
                        <a:spcBef>
                          <a:spcPts val="0"/>
                        </a:spcBef>
                        <a:spcAft>
                          <a:spcPts val="0"/>
                        </a:spcAft>
                        <a:buNone/>
                      </a:pPr>
                      <a:r>
                        <a:rPr lang="de-CH" sz="1000"/>
                        <a:t>based on revenue</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7"/>
                  </a:ext>
                </a:extLst>
              </a:tr>
              <a:tr h="639475">
                <a:tc>
                  <a:txBody>
                    <a:bodyPr/>
                    <a:lstStyle/>
                    <a:p>
                      <a:pPr marL="0" lvl="0" indent="0" algn="l" rtl="0">
                        <a:lnSpc>
                          <a:spcPct val="100000"/>
                        </a:lnSpc>
                        <a:spcBef>
                          <a:spcPts val="0"/>
                        </a:spcBef>
                        <a:spcAft>
                          <a:spcPts val="0"/>
                        </a:spcAft>
                        <a:buNone/>
                      </a:pPr>
                      <a:r>
                        <a:rPr lang="de-CH" sz="1000"/>
                        <a:t>HSB</a:t>
                      </a:r>
                      <a:endParaRPr sz="1000"/>
                    </a:p>
                  </a:txBody>
                  <a:tcPr marL="91425" marR="91425" marT="91425" marB="91425" anchor="ctr">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Combination of Annual Revenue and Net Operating Expenses</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Occupancy Tier 2</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N/A</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1000000</a:t>
                      </a:r>
                      <a:endParaRPr sz="1000"/>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de-CH" sz="1000"/>
                        <a:t>10000</a:t>
                      </a:r>
                      <a:endParaRPr sz="1000"/>
                    </a:p>
                  </a:txBody>
                  <a:tcPr marL="91425" marR="91425" marT="91425" marB="91425" anchor="ctr">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84" name="Google Shape;384;p44"/>
          <p:cNvSpPr/>
          <p:nvPr/>
        </p:nvSpPr>
        <p:spPr>
          <a:xfrm rot="384314">
            <a:off x="7221120" y="1301661"/>
            <a:ext cx="2188964" cy="1483770"/>
          </a:xfrm>
          <a:prstGeom prst="rect">
            <a:avLst/>
          </a:prstGeom>
          <a:solidFill>
            <a:srgbClr val="307BF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CH"/>
              <a:t>SKIPPED - POSSIBLY FOR 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48450" y="28575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de-CH"/>
              <a:t>METHODOLOGY</a:t>
            </a:r>
            <a:endParaRPr/>
          </a:p>
          <a:p>
            <a:pPr marL="0" lvl="0" indent="0" algn="ct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495300" y="274644"/>
            <a:ext cx="8915400" cy="573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CH"/>
              <a:t>Case Study: Premium Pillar</a:t>
            </a:r>
            <a:endParaRPr/>
          </a:p>
          <a:p>
            <a:pPr marL="0" lvl="0" indent="0" algn="ctr" rtl="0">
              <a:spcBef>
                <a:spcPts val="0"/>
              </a:spcBef>
              <a:spcAft>
                <a:spcPts val="0"/>
              </a:spcAft>
              <a:buNone/>
            </a:pPr>
            <a:r>
              <a:rPr lang="de-CH" sz="2500"/>
              <a:t>Risk assessment: Information Security pricing example </a:t>
            </a:r>
            <a:endParaRPr sz="1900"/>
          </a:p>
        </p:txBody>
      </p:sp>
      <p:graphicFrame>
        <p:nvGraphicFramePr>
          <p:cNvPr id="391" name="Google Shape;391;p45"/>
          <p:cNvGraphicFramePr/>
          <p:nvPr/>
        </p:nvGraphicFramePr>
        <p:xfrm>
          <a:off x="845675" y="1867050"/>
          <a:ext cx="3000000" cy="3000000"/>
        </p:xfrm>
        <a:graphic>
          <a:graphicData uri="http://schemas.openxmlformats.org/drawingml/2006/table">
            <a:tbl>
              <a:tblPr>
                <a:noFill/>
                <a:tableStyleId>{A727CE99-F01E-43A8-B048-23793FA7BB7A}</a:tableStyleId>
              </a:tblPr>
              <a:tblGrid>
                <a:gridCol w="2328900">
                  <a:extLst>
                    <a:ext uri="{9D8B030D-6E8A-4147-A177-3AD203B41FA5}">
                      <a16:colId xmlns:a16="http://schemas.microsoft.com/office/drawing/2014/main" val="20000"/>
                    </a:ext>
                  </a:extLst>
                </a:gridCol>
                <a:gridCol w="779275">
                  <a:extLst>
                    <a:ext uri="{9D8B030D-6E8A-4147-A177-3AD203B41FA5}">
                      <a16:colId xmlns:a16="http://schemas.microsoft.com/office/drawing/2014/main" val="20001"/>
                    </a:ext>
                  </a:extLst>
                </a:gridCol>
                <a:gridCol w="1022325">
                  <a:extLst>
                    <a:ext uri="{9D8B030D-6E8A-4147-A177-3AD203B41FA5}">
                      <a16:colId xmlns:a16="http://schemas.microsoft.com/office/drawing/2014/main" val="20002"/>
                    </a:ext>
                  </a:extLst>
                </a:gridCol>
              </a:tblGrid>
              <a:tr h="423700">
                <a:tc>
                  <a:txBody>
                    <a:bodyPr/>
                    <a:lstStyle/>
                    <a:p>
                      <a:pPr marL="0" lvl="0" indent="0" algn="l" rtl="0">
                        <a:lnSpc>
                          <a:spcPct val="115000"/>
                        </a:lnSpc>
                        <a:spcBef>
                          <a:spcPts val="0"/>
                        </a:spcBef>
                        <a:spcAft>
                          <a:spcPts val="0"/>
                        </a:spcAft>
                        <a:buNone/>
                      </a:pPr>
                      <a:r>
                        <a:rPr lang="de-CH" sz="1100" b="1">
                          <a:solidFill>
                            <a:schemeClr val="accent3"/>
                          </a:solidFill>
                        </a:rPr>
                        <a:t>Business Interruption</a:t>
                      </a:r>
                      <a:endParaRPr sz="1100" b="1">
                        <a:solidFill>
                          <a:schemeClr val="accent3"/>
                        </a:solidFill>
                      </a:endParaRPr>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100" b="1">
                          <a:solidFill>
                            <a:schemeClr val="accent3"/>
                          </a:solidFill>
                        </a:rPr>
                        <a:t>Range (Low)</a:t>
                      </a:r>
                      <a:endParaRPr sz="1100" b="1">
                        <a:solidFill>
                          <a:schemeClr val="accent3"/>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100" b="1">
                          <a:solidFill>
                            <a:schemeClr val="accent3"/>
                          </a:solidFill>
                        </a:rPr>
                        <a:t>Range (High)</a:t>
                      </a:r>
                      <a:endParaRPr sz="1100" b="1">
                        <a:solidFill>
                          <a:schemeClr val="accent3"/>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extLst>
                  <a:ext uri="{0D108BD9-81ED-4DB2-BD59-A6C34878D82A}">
                    <a16:rowId xmlns:a16="http://schemas.microsoft.com/office/drawing/2014/main" val="10000"/>
                  </a:ext>
                </a:extLst>
              </a:tr>
              <a:tr h="260450">
                <a:tc>
                  <a:txBody>
                    <a:bodyPr/>
                    <a:lstStyle/>
                    <a:p>
                      <a:pPr marL="0" lvl="0" indent="0" algn="l" rtl="0">
                        <a:lnSpc>
                          <a:spcPct val="115000"/>
                        </a:lnSpc>
                        <a:spcBef>
                          <a:spcPts val="0"/>
                        </a:spcBef>
                        <a:spcAft>
                          <a:spcPts val="0"/>
                        </a:spcAft>
                        <a:buNone/>
                      </a:pPr>
                      <a:r>
                        <a:rPr lang="de-CH" sz="1100"/>
                        <a:t>Critical Application Assessments</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1"/>
                  </a:ext>
                </a:extLst>
              </a:tr>
              <a:tr h="260450">
                <a:tc>
                  <a:txBody>
                    <a:bodyPr/>
                    <a:lstStyle/>
                    <a:p>
                      <a:pPr marL="0" lvl="0" indent="0" algn="l" rtl="0">
                        <a:lnSpc>
                          <a:spcPct val="115000"/>
                        </a:lnSpc>
                        <a:spcBef>
                          <a:spcPts val="0"/>
                        </a:spcBef>
                        <a:spcAft>
                          <a:spcPts val="0"/>
                        </a:spcAft>
                        <a:buNone/>
                      </a:pPr>
                      <a:r>
                        <a:rPr lang="de-CH" sz="1100"/>
                        <a:t>Criticality of Network to Applicant</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D9E7FD">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D9E7FD">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D9E7FD">
                          <a:alpha val="0"/>
                        </a:srgbClr>
                      </a:solidFill>
                      <a:prstDash val="solid"/>
                      <a:round/>
                      <a:headEnd type="none" w="sm" len="sm"/>
                      <a:tailEnd type="none" w="sm" len="sm"/>
                    </a:lnB>
                  </a:tcPr>
                </a:tc>
                <a:extLst>
                  <a:ext uri="{0D108BD9-81ED-4DB2-BD59-A6C34878D82A}">
                    <a16:rowId xmlns:a16="http://schemas.microsoft.com/office/drawing/2014/main" val="10002"/>
                  </a:ext>
                </a:extLst>
              </a:tr>
              <a:tr h="260450">
                <a:tc>
                  <a:txBody>
                    <a:bodyPr/>
                    <a:lstStyle/>
                    <a:p>
                      <a:pPr marL="0" lvl="0" indent="0" algn="l" rtl="0">
                        <a:lnSpc>
                          <a:spcPct val="115000"/>
                        </a:lnSpc>
                        <a:spcBef>
                          <a:spcPts val="0"/>
                        </a:spcBef>
                        <a:spcAft>
                          <a:spcPts val="0"/>
                        </a:spcAft>
                        <a:buNone/>
                      </a:pPr>
                      <a:r>
                        <a:rPr lang="de-CH" sz="1100"/>
                        <a:t>Dependency on real time transactions</a:t>
                      </a:r>
                      <a:endParaRPr sz="1100"/>
                    </a:p>
                  </a:txBody>
                  <a:tcPr marL="91425" marR="91425" marT="91425" marB="91425">
                    <a:lnL w="8650" cap="flat" cmpd="sng">
                      <a:solidFill>
                        <a:srgbClr val="D9E7FD">
                          <a:alpha val="0"/>
                        </a:srgbClr>
                      </a:solidFill>
                      <a:prstDash val="solid"/>
                      <a:round/>
                      <a:headEnd type="none" w="sm" len="sm"/>
                      <a:tailEnd type="none" w="sm" len="sm"/>
                    </a:lnL>
                    <a:lnR w="9525" cap="flat" cmpd="sng">
                      <a:solidFill>
                        <a:srgbClr val="D9E7FD">
                          <a:alpha val="0"/>
                        </a:srgbClr>
                      </a:solidFill>
                      <a:prstDash val="solid"/>
                      <a:round/>
                      <a:headEnd type="none" w="sm" len="sm"/>
                      <a:tailEnd type="none" w="sm" len="sm"/>
                    </a:lnR>
                    <a:lnT w="8650" cap="flat" cmpd="sng">
                      <a:solidFill>
                        <a:srgbClr val="D9E7FD">
                          <a:alpha val="0"/>
                        </a:srgbClr>
                      </a:solidFill>
                      <a:prstDash val="solid"/>
                      <a:round/>
                      <a:headEnd type="none" w="sm" len="sm"/>
                      <a:tailEnd type="none" w="sm" len="sm"/>
                    </a:lnT>
                    <a:lnB w="8650" cap="flat" cmpd="sng">
                      <a:solidFill>
                        <a:srgbClr val="D9E7FD">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D9E7FD">
                          <a:alpha val="0"/>
                        </a:srgbClr>
                      </a:solidFill>
                      <a:prstDash val="solid"/>
                      <a:round/>
                      <a:headEnd type="none" w="sm" len="sm"/>
                      <a:tailEnd type="none" w="sm" len="sm"/>
                    </a:lnL>
                    <a:lnR w="9525" cap="flat" cmpd="sng">
                      <a:solidFill>
                        <a:srgbClr val="D9E7FD">
                          <a:alpha val="0"/>
                        </a:srgbClr>
                      </a:solidFill>
                      <a:prstDash val="solid"/>
                      <a:round/>
                      <a:headEnd type="none" w="sm" len="sm"/>
                      <a:tailEnd type="none" w="sm" len="sm"/>
                    </a:lnR>
                    <a:lnT w="8650" cap="flat" cmpd="sng">
                      <a:solidFill>
                        <a:srgbClr val="D9E7FD">
                          <a:alpha val="0"/>
                        </a:srgbClr>
                      </a:solidFill>
                      <a:prstDash val="solid"/>
                      <a:round/>
                      <a:headEnd type="none" w="sm" len="sm"/>
                      <a:tailEnd type="none" w="sm" len="sm"/>
                    </a:lnT>
                    <a:lnB w="8650" cap="flat" cmpd="sng">
                      <a:solidFill>
                        <a:srgbClr val="D9E7FD">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D9E7FD">
                          <a:alpha val="0"/>
                        </a:srgbClr>
                      </a:solidFill>
                      <a:prstDash val="solid"/>
                      <a:round/>
                      <a:headEnd type="none" w="sm" len="sm"/>
                      <a:tailEnd type="none" w="sm" len="sm"/>
                    </a:lnL>
                    <a:lnR w="9525" cap="flat" cmpd="sng">
                      <a:solidFill>
                        <a:srgbClr val="D9E7FD">
                          <a:alpha val="0"/>
                        </a:srgbClr>
                      </a:solidFill>
                      <a:prstDash val="solid"/>
                      <a:round/>
                      <a:headEnd type="none" w="sm" len="sm"/>
                      <a:tailEnd type="none" w="sm" len="sm"/>
                    </a:lnR>
                    <a:lnT w="8650" cap="flat" cmpd="sng">
                      <a:solidFill>
                        <a:srgbClr val="D9E7FD">
                          <a:alpha val="0"/>
                        </a:srgbClr>
                      </a:solidFill>
                      <a:prstDash val="solid"/>
                      <a:round/>
                      <a:headEnd type="none" w="sm" len="sm"/>
                      <a:tailEnd type="none" w="sm" len="sm"/>
                    </a:lnT>
                    <a:lnB w="8650" cap="flat" cmpd="sng">
                      <a:solidFill>
                        <a:srgbClr val="D9E7FD">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3"/>
                  </a:ext>
                </a:extLst>
              </a:tr>
              <a:tr h="260450">
                <a:tc>
                  <a:txBody>
                    <a:bodyPr/>
                    <a:lstStyle/>
                    <a:p>
                      <a:pPr marL="0" lvl="0" indent="0" algn="l" rtl="0">
                        <a:lnSpc>
                          <a:spcPct val="115000"/>
                        </a:lnSpc>
                        <a:spcBef>
                          <a:spcPts val="0"/>
                        </a:spcBef>
                        <a:spcAft>
                          <a:spcPts val="0"/>
                        </a:spcAft>
                        <a:buNone/>
                      </a:pPr>
                      <a:r>
                        <a:rPr lang="de-CH" sz="1100"/>
                        <a:t>Loss History</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D9E7FD">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D9E7FD">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D9E7FD">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4"/>
                  </a:ext>
                </a:extLst>
              </a:tr>
              <a:tr h="260450">
                <a:tc>
                  <a:txBody>
                    <a:bodyPr/>
                    <a:lstStyle/>
                    <a:p>
                      <a:pPr marL="0" lvl="0" indent="0" algn="l" rtl="0">
                        <a:lnSpc>
                          <a:spcPct val="115000"/>
                        </a:lnSpc>
                        <a:spcBef>
                          <a:spcPts val="0"/>
                        </a:spcBef>
                        <a:spcAft>
                          <a:spcPts val="0"/>
                        </a:spcAft>
                        <a:buNone/>
                      </a:pPr>
                      <a:r>
                        <a:rPr lang="de-CH" sz="1100"/>
                        <a:t>Mirror/Backup Procedures</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5"/>
                  </a:ext>
                </a:extLst>
              </a:tr>
              <a:tr h="260450">
                <a:tc>
                  <a:txBody>
                    <a:bodyPr/>
                    <a:lstStyle/>
                    <a:p>
                      <a:pPr marL="0" lvl="0" indent="0" algn="l" rtl="0">
                        <a:lnSpc>
                          <a:spcPct val="115000"/>
                        </a:lnSpc>
                        <a:spcBef>
                          <a:spcPts val="0"/>
                        </a:spcBef>
                        <a:spcAft>
                          <a:spcPts val="0"/>
                        </a:spcAft>
                        <a:buNone/>
                      </a:pPr>
                      <a:r>
                        <a:rPr lang="de-CH" sz="1100"/>
                        <a:t>Network Technology</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6"/>
                  </a:ext>
                </a:extLst>
              </a:tr>
              <a:tr h="260450">
                <a:tc>
                  <a:txBody>
                    <a:bodyPr/>
                    <a:lstStyle/>
                    <a:p>
                      <a:pPr marL="0" lvl="0" indent="0" algn="l" rtl="0">
                        <a:lnSpc>
                          <a:spcPct val="115000"/>
                        </a:lnSpc>
                        <a:spcBef>
                          <a:spcPts val="0"/>
                        </a:spcBef>
                        <a:spcAft>
                          <a:spcPts val="0"/>
                        </a:spcAft>
                        <a:buNone/>
                      </a:pPr>
                      <a:r>
                        <a:rPr lang="de-CH" sz="1100"/>
                        <a:t>Risk Management for IR Planning</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7"/>
                  </a:ext>
                </a:extLst>
              </a:tr>
              <a:tr h="260450">
                <a:tc>
                  <a:txBody>
                    <a:bodyPr/>
                    <a:lstStyle/>
                    <a:p>
                      <a:pPr marL="0" lvl="0" indent="0" algn="l" rtl="0">
                        <a:lnSpc>
                          <a:spcPct val="115000"/>
                        </a:lnSpc>
                        <a:spcBef>
                          <a:spcPts val="0"/>
                        </a:spcBef>
                        <a:spcAft>
                          <a:spcPts val="0"/>
                        </a:spcAft>
                        <a:buNone/>
                      </a:pPr>
                      <a:r>
                        <a:rPr lang="de-CH" sz="1100"/>
                        <a:t>Technology Risk Management Process</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8"/>
                  </a:ext>
                </a:extLst>
              </a:tr>
              <a:tr h="260450">
                <a:tc>
                  <a:txBody>
                    <a:bodyPr/>
                    <a:lstStyle/>
                    <a:p>
                      <a:pPr marL="0" lvl="0" indent="0" algn="l" rtl="0">
                        <a:lnSpc>
                          <a:spcPct val="115000"/>
                        </a:lnSpc>
                        <a:spcBef>
                          <a:spcPts val="0"/>
                        </a:spcBef>
                        <a:spcAft>
                          <a:spcPts val="0"/>
                        </a:spcAft>
                        <a:buNone/>
                      </a:pPr>
                      <a:r>
                        <a:rPr lang="de-CH" sz="1100"/>
                        <a:t>Volatility/Recovery in Sales</a:t>
                      </a:r>
                      <a:endParaRPr sz="11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0,75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100"/>
                        <a:t>1,25</a:t>
                      </a:r>
                      <a:endParaRPr sz="11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9"/>
                  </a:ext>
                </a:extLst>
              </a:tr>
            </a:tbl>
          </a:graphicData>
        </a:graphic>
      </p:graphicFrame>
      <p:graphicFrame>
        <p:nvGraphicFramePr>
          <p:cNvPr id="392" name="Google Shape;392;p45"/>
          <p:cNvGraphicFramePr/>
          <p:nvPr/>
        </p:nvGraphicFramePr>
        <p:xfrm>
          <a:off x="5508450" y="1867050"/>
          <a:ext cx="3000000" cy="3000000"/>
        </p:xfrm>
        <a:graphic>
          <a:graphicData uri="http://schemas.openxmlformats.org/drawingml/2006/table">
            <a:tbl>
              <a:tblPr>
                <a:noFill/>
                <a:tableStyleId>{A727CE99-F01E-43A8-B048-23793FA7BB7A}</a:tableStyleId>
              </a:tblPr>
              <a:tblGrid>
                <a:gridCol w="1295525">
                  <a:extLst>
                    <a:ext uri="{9D8B030D-6E8A-4147-A177-3AD203B41FA5}">
                      <a16:colId xmlns:a16="http://schemas.microsoft.com/office/drawing/2014/main" val="20000"/>
                    </a:ext>
                  </a:extLst>
                </a:gridCol>
                <a:gridCol w="1295525">
                  <a:extLst>
                    <a:ext uri="{9D8B030D-6E8A-4147-A177-3AD203B41FA5}">
                      <a16:colId xmlns:a16="http://schemas.microsoft.com/office/drawing/2014/main" val="20001"/>
                    </a:ext>
                  </a:extLst>
                </a:gridCol>
                <a:gridCol w="1144275">
                  <a:extLst>
                    <a:ext uri="{9D8B030D-6E8A-4147-A177-3AD203B41FA5}">
                      <a16:colId xmlns:a16="http://schemas.microsoft.com/office/drawing/2014/main" val="20002"/>
                    </a:ext>
                  </a:extLst>
                </a:gridCol>
              </a:tblGrid>
              <a:tr h="0">
                <a:tc>
                  <a:txBody>
                    <a:bodyPr/>
                    <a:lstStyle/>
                    <a:p>
                      <a:pPr marL="0" lvl="0" indent="0" algn="l" rtl="0">
                        <a:lnSpc>
                          <a:spcPct val="115000"/>
                        </a:lnSpc>
                        <a:spcBef>
                          <a:spcPts val="0"/>
                        </a:spcBef>
                        <a:spcAft>
                          <a:spcPts val="0"/>
                        </a:spcAft>
                        <a:buNone/>
                      </a:pPr>
                      <a:r>
                        <a:rPr lang="de-CH" sz="1000" b="1">
                          <a:solidFill>
                            <a:schemeClr val="accent3"/>
                          </a:solidFill>
                        </a:rPr>
                        <a:t>Modifier Description</a:t>
                      </a:r>
                      <a:endParaRPr sz="1000" b="1">
                        <a:solidFill>
                          <a:schemeClr val="accent3"/>
                        </a:solidFill>
                      </a:endParaRPr>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000" b="1">
                          <a:solidFill>
                            <a:schemeClr val="accent3"/>
                          </a:solidFill>
                        </a:rPr>
                        <a:t>Range (Low)</a:t>
                      </a:r>
                      <a:endParaRPr sz="1000" b="1">
                        <a:solidFill>
                          <a:schemeClr val="accent3"/>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tc>
                  <a:txBody>
                    <a:bodyPr/>
                    <a:lstStyle/>
                    <a:p>
                      <a:pPr marL="0" lvl="0" indent="0" algn="ctr" rtl="0">
                        <a:lnSpc>
                          <a:spcPct val="115000"/>
                        </a:lnSpc>
                        <a:spcBef>
                          <a:spcPts val="0"/>
                        </a:spcBef>
                        <a:spcAft>
                          <a:spcPts val="0"/>
                        </a:spcAft>
                        <a:buNone/>
                      </a:pPr>
                      <a:r>
                        <a:rPr lang="de-CH" sz="1000" b="1">
                          <a:solidFill>
                            <a:schemeClr val="accent3"/>
                          </a:solidFill>
                        </a:rPr>
                        <a:t>Range (High)</a:t>
                      </a:r>
                      <a:endParaRPr sz="1000" b="1">
                        <a:solidFill>
                          <a:schemeClr val="accent3"/>
                        </a:solidFill>
                      </a:endParaRPr>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0C58D3"/>
                    </a:solidFill>
                  </a:tcPr>
                </a:tc>
                <a:extLst>
                  <a:ext uri="{0D108BD9-81ED-4DB2-BD59-A6C34878D82A}">
                    <a16:rowId xmlns:a16="http://schemas.microsoft.com/office/drawing/2014/main" val="10000"/>
                  </a:ext>
                </a:extLst>
              </a:tr>
              <a:tr h="285750">
                <a:tc>
                  <a:txBody>
                    <a:bodyPr/>
                    <a:lstStyle/>
                    <a:p>
                      <a:pPr marL="0" lvl="0" indent="0" algn="l" rtl="0">
                        <a:lnSpc>
                          <a:spcPct val="115000"/>
                        </a:lnSpc>
                        <a:spcBef>
                          <a:spcPts val="0"/>
                        </a:spcBef>
                        <a:spcAft>
                          <a:spcPts val="0"/>
                        </a:spcAft>
                        <a:buNone/>
                      </a:pPr>
                      <a:r>
                        <a:rPr lang="de-CH" sz="1000"/>
                        <a:t>Centralized Policies &amp; Procedures</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de-CH" sz="1000"/>
                        <a:t>Financial Condition</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de-CH" sz="1000"/>
                        <a:t>Nature of Operations</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de-CH" sz="1000"/>
                        <a:t>Network Security</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de-CH" sz="1000"/>
                        <a:t>Physical Security</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5"/>
                  </a:ext>
                </a:extLst>
              </a:tr>
              <a:tr h="285750">
                <a:tc>
                  <a:txBody>
                    <a:bodyPr/>
                    <a:lstStyle/>
                    <a:p>
                      <a:pPr marL="0" lvl="0" indent="0" algn="l" rtl="0">
                        <a:lnSpc>
                          <a:spcPct val="115000"/>
                        </a:lnSpc>
                        <a:spcBef>
                          <a:spcPts val="0"/>
                        </a:spcBef>
                        <a:spcAft>
                          <a:spcPts val="0"/>
                        </a:spcAft>
                        <a:buNone/>
                      </a:pPr>
                      <a:r>
                        <a:rPr lang="de-CH" sz="1000"/>
                        <a:t>Quality of Service Provider Contracts</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de-CH" sz="1000"/>
                        <a:t>Quality of Service Providers</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de-CH" sz="1000"/>
                        <a:t>Risk Management Controls</a:t>
                      </a:r>
                      <a:endParaRPr sz="1000"/>
                    </a:p>
                  </a:txBody>
                  <a:tcPr marL="91425" marR="91425" marT="91425" marB="91425">
                    <a:lnL w="8650" cap="flat" cmpd="sng">
                      <a:solidFill>
                        <a:srgbClr val="7AD694">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0,75</a:t>
                      </a:r>
                      <a:endParaRPr sz="1000"/>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de-CH" sz="1000"/>
                        <a:t>1,25</a:t>
                      </a:r>
                      <a:endParaRPr sz="1000"/>
                    </a:p>
                  </a:txBody>
                  <a:tcPr marL="91425" marR="91425" marT="91425" marB="91425">
                    <a:lnL w="9525" cap="flat" cmpd="sng">
                      <a:solidFill>
                        <a:srgbClr val="000000">
                          <a:alpha val="0"/>
                        </a:srgbClr>
                      </a:solidFill>
                      <a:prstDash val="solid"/>
                      <a:round/>
                      <a:headEnd type="none" w="sm" len="sm"/>
                      <a:tailEnd type="none" w="sm" len="sm"/>
                    </a:lnL>
                    <a:lnR w="8650" cap="flat" cmpd="sng">
                      <a:solidFill>
                        <a:srgbClr val="7AD694">
                          <a:alpha val="0"/>
                        </a:srgbClr>
                      </a:solidFill>
                      <a:prstDash val="solid"/>
                      <a:round/>
                      <a:headEnd type="none" w="sm" len="sm"/>
                      <a:tailEnd type="none" w="sm" len="sm"/>
                    </a:lnR>
                    <a:lnT w="8650" cap="flat" cmpd="sng">
                      <a:solidFill>
                        <a:srgbClr val="7AD694">
                          <a:alpha val="0"/>
                        </a:srgbClr>
                      </a:solidFill>
                      <a:prstDash val="solid"/>
                      <a:round/>
                      <a:headEnd type="none" w="sm" len="sm"/>
                      <a:tailEnd type="none" w="sm" len="sm"/>
                    </a:lnT>
                    <a:lnB w="8650" cap="flat" cmpd="sng">
                      <a:solidFill>
                        <a:srgbClr val="7AD694">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93" name="Google Shape;393;p45"/>
          <p:cNvSpPr txBox="1"/>
          <p:nvPr/>
        </p:nvSpPr>
        <p:spPr>
          <a:xfrm>
            <a:off x="1485000" y="1221150"/>
            <a:ext cx="32343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de-CH" sz="2500" b="1">
                <a:solidFill>
                  <a:schemeClr val="accent2"/>
                </a:solidFill>
              </a:rPr>
              <a:t>Coverage specific</a:t>
            </a:r>
            <a:endParaRPr sz="1000"/>
          </a:p>
        </p:txBody>
      </p:sp>
      <p:sp>
        <p:nvSpPr>
          <p:cNvPr id="394" name="Google Shape;394;p45"/>
          <p:cNvSpPr txBox="1"/>
          <p:nvPr/>
        </p:nvSpPr>
        <p:spPr>
          <a:xfrm>
            <a:off x="5758963" y="1221450"/>
            <a:ext cx="32343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de-CH" sz="2500" b="1">
                <a:solidFill>
                  <a:schemeClr val="accent2"/>
                </a:solidFill>
              </a:rPr>
              <a:t>Enterprise specific</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6"/>
          <p:cNvSpPr txBox="1">
            <a:spLocks noGrp="1"/>
          </p:cNvSpPr>
          <p:nvPr>
            <p:ph type="title"/>
          </p:nvPr>
        </p:nvSpPr>
        <p:spPr>
          <a:xfrm>
            <a:off x="495300" y="46038"/>
            <a:ext cx="89154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de-CH"/>
              <a:t>Case Study: Premium Pillar</a:t>
            </a:r>
            <a:endParaRPr/>
          </a:p>
          <a:p>
            <a:pPr marL="0" lvl="0" indent="0" algn="ctr" rtl="0">
              <a:spcBef>
                <a:spcPts val="0"/>
              </a:spcBef>
              <a:spcAft>
                <a:spcPts val="0"/>
              </a:spcAft>
              <a:buNone/>
            </a:pPr>
            <a:r>
              <a:rPr lang="de-CH" sz="2500"/>
              <a:t>Contractual: Typical exclusions</a:t>
            </a:r>
            <a:endParaRPr sz="2500"/>
          </a:p>
        </p:txBody>
      </p:sp>
      <p:sp>
        <p:nvSpPr>
          <p:cNvPr id="401" name="Google Shape;401;p46"/>
          <p:cNvSpPr txBox="1">
            <a:spLocks noGrp="1"/>
          </p:cNvSpPr>
          <p:nvPr>
            <p:ph type="body" idx="1"/>
          </p:nvPr>
        </p:nvSpPr>
        <p:spPr>
          <a:xfrm>
            <a:off x="495300" y="1306525"/>
            <a:ext cx="8915400" cy="1331100"/>
          </a:xfrm>
          <a:prstGeom prst="rect">
            <a:avLst/>
          </a:prstGeom>
        </p:spPr>
        <p:txBody>
          <a:bodyPr spcFirstLastPara="1" wrap="square" lIns="91425" tIns="45700" rIns="91425" bIns="45700" anchor="t" anchorCtr="0">
            <a:noAutofit/>
          </a:bodyPr>
          <a:lstStyle/>
          <a:p>
            <a:pPr marL="0" lvl="0" indent="0" algn="l" rtl="0">
              <a:spcBef>
                <a:spcPts val="240"/>
              </a:spcBef>
              <a:spcAft>
                <a:spcPts val="0"/>
              </a:spcAft>
              <a:buNone/>
            </a:pPr>
            <a:r>
              <a:rPr lang="de-CH" sz="1600" b="0"/>
              <a:t>We analysed 34 policies (source: SERFF) and matched exclusions to common categories proposed by Romanovsky et al. to estimate the “typical ones” expected in a generalised contract</a:t>
            </a:r>
            <a:endParaRPr sz="1600" b="0"/>
          </a:p>
        </p:txBody>
      </p:sp>
      <p:pic>
        <p:nvPicPr>
          <p:cNvPr id="402" name="Google Shape;402;p46" title="图表"/>
          <p:cNvPicPr preferRelativeResize="0"/>
          <p:nvPr/>
        </p:nvPicPr>
        <p:blipFill>
          <a:blip r:embed="rId3">
            <a:alphaModFix/>
          </a:blip>
          <a:stretch>
            <a:fillRect/>
          </a:stretch>
        </p:blipFill>
        <p:spPr>
          <a:xfrm>
            <a:off x="1322700" y="2069375"/>
            <a:ext cx="7517243" cy="4378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7"/>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Environment: Data sharing</a:t>
            </a:r>
            <a:br>
              <a:rPr lang="de-CH" sz="2400"/>
            </a:br>
            <a:r>
              <a:rPr lang="de-CH" sz="2400"/>
              <a:t>How do insurers cope with information asymmetries?</a:t>
            </a:r>
            <a:endParaRPr sz="2400"/>
          </a:p>
        </p:txBody>
      </p:sp>
      <p:graphicFrame>
        <p:nvGraphicFramePr>
          <p:cNvPr id="409" name="Google Shape;409;p47"/>
          <p:cNvGraphicFramePr/>
          <p:nvPr/>
        </p:nvGraphicFramePr>
        <p:xfrm>
          <a:off x="697600" y="1307125"/>
          <a:ext cx="3000000" cy="3000000"/>
        </p:xfrm>
        <a:graphic>
          <a:graphicData uri="http://schemas.openxmlformats.org/drawingml/2006/table">
            <a:tbl>
              <a:tblPr>
                <a:noFill/>
                <a:tableStyleId>{A727CE99-F01E-43A8-B048-23793FA7BB7A}</a:tableStyleId>
              </a:tblPr>
              <a:tblGrid>
                <a:gridCol w="2180225">
                  <a:extLst>
                    <a:ext uri="{9D8B030D-6E8A-4147-A177-3AD203B41FA5}">
                      <a16:colId xmlns:a16="http://schemas.microsoft.com/office/drawing/2014/main" val="20000"/>
                    </a:ext>
                  </a:extLst>
                </a:gridCol>
                <a:gridCol w="2250775">
                  <a:extLst>
                    <a:ext uri="{9D8B030D-6E8A-4147-A177-3AD203B41FA5}">
                      <a16:colId xmlns:a16="http://schemas.microsoft.com/office/drawing/2014/main" val="20001"/>
                    </a:ext>
                  </a:extLst>
                </a:gridCol>
                <a:gridCol w="1719825">
                  <a:extLst>
                    <a:ext uri="{9D8B030D-6E8A-4147-A177-3AD203B41FA5}">
                      <a16:colId xmlns:a16="http://schemas.microsoft.com/office/drawing/2014/main" val="20002"/>
                    </a:ext>
                  </a:extLst>
                </a:gridCol>
                <a:gridCol w="2412375">
                  <a:extLst>
                    <a:ext uri="{9D8B030D-6E8A-4147-A177-3AD203B41FA5}">
                      <a16:colId xmlns:a16="http://schemas.microsoft.com/office/drawing/2014/main" val="20003"/>
                    </a:ext>
                  </a:extLst>
                </a:gridCol>
              </a:tblGrid>
              <a:tr h="484075">
                <a:tc>
                  <a:txBody>
                    <a:bodyPr/>
                    <a:lstStyle/>
                    <a:p>
                      <a:pPr marL="0" lvl="0" indent="0" algn="l" rtl="0">
                        <a:lnSpc>
                          <a:spcPct val="180000"/>
                        </a:lnSpc>
                        <a:spcBef>
                          <a:spcPts val="0"/>
                        </a:spcBef>
                        <a:spcAft>
                          <a:spcPts val="0"/>
                        </a:spcAft>
                        <a:buNone/>
                      </a:pPr>
                      <a:r>
                        <a:rPr lang="de-CH" sz="1200">
                          <a:solidFill>
                            <a:schemeClr val="lt1"/>
                          </a:solidFill>
                        </a:rPr>
                        <a:t>Risk Analysis Tool</a:t>
                      </a:r>
                      <a:endParaRPr sz="1200">
                        <a:solidFill>
                          <a:schemeClr val="lt1"/>
                        </a:solidFill>
                      </a:endParaRPr>
                    </a:p>
                  </a:txBody>
                  <a:tcPr marL="63500" marR="63500" marT="63500" marB="63500">
                    <a:lnL w="12700" cap="flat" cmpd="sng">
                      <a:solidFill>
                        <a:schemeClr val="accent2">
                          <a:alpha val="0"/>
                        </a:schemeClr>
                      </a:solidFill>
                      <a:prstDash val="solid"/>
                      <a:round/>
                      <a:headEnd type="none" w="sm" len="sm"/>
                      <a:tailEnd type="none" w="sm" len="sm"/>
                    </a:lnL>
                    <a:lnR w="12700" cap="flat" cmpd="sng">
                      <a:solidFill>
                        <a:schemeClr val="accent2">
                          <a:alpha val="0"/>
                        </a:scheme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chemeClr val="accent2">
                          <a:alpha val="0"/>
                        </a:schemeClr>
                      </a:solidFill>
                      <a:prstDash val="solid"/>
                      <a:round/>
                      <a:headEnd type="none" w="sm" len="sm"/>
                      <a:tailEnd type="none" w="sm" len="sm"/>
                    </a:lnB>
                    <a:solidFill>
                      <a:schemeClr val="accent2"/>
                    </a:solidFill>
                  </a:tcPr>
                </a:tc>
                <a:tc>
                  <a:txBody>
                    <a:bodyPr/>
                    <a:lstStyle/>
                    <a:p>
                      <a:pPr marL="0" lvl="0" indent="0" algn="l" rtl="0">
                        <a:lnSpc>
                          <a:spcPct val="180000"/>
                        </a:lnSpc>
                        <a:spcBef>
                          <a:spcPts val="0"/>
                        </a:spcBef>
                        <a:spcAft>
                          <a:spcPts val="0"/>
                        </a:spcAft>
                        <a:buNone/>
                      </a:pPr>
                      <a:r>
                        <a:rPr lang="de-CH" sz="1200">
                          <a:solidFill>
                            <a:schemeClr val="lt1"/>
                          </a:solidFill>
                        </a:rPr>
                        <a:t>Link</a:t>
                      </a:r>
                      <a:endParaRPr sz="1200">
                        <a:solidFill>
                          <a:schemeClr val="lt1"/>
                        </a:solidFill>
                      </a:endParaRPr>
                    </a:p>
                  </a:txBody>
                  <a:tcPr marL="63500" marR="63500" marT="63500" marB="63500">
                    <a:lnL w="12700" cap="flat" cmpd="sng">
                      <a:solidFill>
                        <a:schemeClr val="accent2">
                          <a:alpha val="0"/>
                        </a:schemeClr>
                      </a:solidFill>
                      <a:prstDash val="solid"/>
                      <a:round/>
                      <a:headEnd type="none" w="sm" len="sm"/>
                      <a:tailEnd type="none" w="sm" len="sm"/>
                    </a:lnL>
                    <a:lnR w="12700" cap="flat" cmpd="sng">
                      <a:solidFill>
                        <a:schemeClr val="accent2">
                          <a:alpha val="0"/>
                        </a:scheme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chemeClr val="accent2">
                          <a:alpha val="0"/>
                        </a:schemeClr>
                      </a:solidFill>
                      <a:prstDash val="solid"/>
                      <a:round/>
                      <a:headEnd type="none" w="sm" len="sm"/>
                      <a:tailEnd type="none" w="sm" len="sm"/>
                    </a:lnB>
                    <a:solidFill>
                      <a:schemeClr val="accent2"/>
                    </a:solidFill>
                  </a:tcPr>
                </a:tc>
                <a:tc>
                  <a:txBody>
                    <a:bodyPr/>
                    <a:lstStyle/>
                    <a:p>
                      <a:pPr marL="0" lvl="0" indent="0" algn="l" rtl="0">
                        <a:lnSpc>
                          <a:spcPct val="180000"/>
                        </a:lnSpc>
                        <a:spcBef>
                          <a:spcPts val="0"/>
                        </a:spcBef>
                        <a:spcAft>
                          <a:spcPts val="0"/>
                        </a:spcAft>
                        <a:buNone/>
                      </a:pPr>
                      <a:r>
                        <a:rPr lang="de-CH" sz="1200">
                          <a:solidFill>
                            <a:schemeClr val="lt1"/>
                          </a:solidFill>
                        </a:rPr>
                        <a:t>Source</a:t>
                      </a:r>
                      <a:endParaRPr sz="1200">
                        <a:solidFill>
                          <a:schemeClr val="lt1"/>
                        </a:solidFill>
                      </a:endParaRPr>
                    </a:p>
                  </a:txBody>
                  <a:tcPr marL="63500" marR="63500" marT="63500" marB="63500">
                    <a:lnL w="12700" cap="flat" cmpd="sng">
                      <a:solidFill>
                        <a:schemeClr val="accent2">
                          <a:alpha val="0"/>
                        </a:schemeClr>
                      </a:solidFill>
                      <a:prstDash val="solid"/>
                      <a:round/>
                      <a:headEnd type="none" w="sm" len="sm"/>
                      <a:tailEnd type="none" w="sm" len="sm"/>
                    </a:lnL>
                    <a:lnR w="12700" cap="flat" cmpd="sng">
                      <a:solidFill>
                        <a:schemeClr val="accent2">
                          <a:alpha val="0"/>
                        </a:scheme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chemeClr val="accent2">
                          <a:alpha val="0"/>
                        </a:schemeClr>
                      </a:solidFill>
                      <a:prstDash val="solid"/>
                      <a:round/>
                      <a:headEnd type="none" w="sm" len="sm"/>
                      <a:tailEnd type="none" w="sm" len="sm"/>
                    </a:lnB>
                    <a:solidFill>
                      <a:schemeClr val="accent2"/>
                    </a:solidFill>
                  </a:tcPr>
                </a:tc>
                <a:tc>
                  <a:txBody>
                    <a:bodyPr/>
                    <a:lstStyle/>
                    <a:p>
                      <a:pPr marL="0" lvl="0" indent="0" algn="l" rtl="0">
                        <a:lnSpc>
                          <a:spcPct val="180000"/>
                        </a:lnSpc>
                        <a:spcBef>
                          <a:spcPts val="0"/>
                        </a:spcBef>
                        <a:spcAft>
                          <a:spcPts val="0"/>
                        </a:spcAft>
                        <a:buNone/>
                      </a:pPr>
                      <a:r>
                        <a:rPr lang="de-CH" sz="1200">
                          <a:solidFill>
                            <a:schemeClr val="lt1"/>
                          </a:solidFill>
                        </a:rPr>
                        <a:t>Value Proposition (according to vendor’s website)</a:t>
                      </a:r>
                      <a:endParaRPr sz="1200">
                        <a:solidFill>
                          <a:schemeClr val="lt1"/>
                        </a:solidFill>
                      </a:endParaRPr>
                    </a:p>
                  </a:txBody>
                  <a:tcPr marL="63500" marR="63500" marT="63500" marB="63500">
                    <a:lnL w="12700" cap="flat" cmpd="sng">
                      <a:solidFill>
                        <a:schemeClr val="accent2">
                          <a:alpha val="0"/>
                        </a:schemeClr>
                      </a:solidFill>
                      <a:prstDash val="solid"/>
                      <a:round/>
                      <a:headEnd type="none" w="sm" len="sm"/>
                      <a:tailEnd type="none" w="sm" len="sm"/>
                    </a:lnL>
                    <a:lnR w="12700" cap="flat" cmpd="sng">
                      <a:solidFill>
                        <a:schemeClr val="accent2">
                          <a:alpha val="0"/>
                        </a:scheme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chemeClr val="accent2">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609600">
                <a:tc>
                  <a:txBody>
                    <a:bodyPr/>
                    <a:lstStyle/>
                    <a:p>
                      <a:pPr marL="0" lvl="0" indent="0" algn="l" rtl="0">
                        <a:lnSpc>
                          <a:spcPct val="120000"/>
                        </a:lnSpc>
                        <a:spcBef>
                          <a:spcPts val="0"/>
                        </a:spcBef>
                        <a:spcAft>
                          <a:spcPts val="0"/>
                        </a:spcAft>
                        <a:buNone/>
                      </a:pPr>
                      <a:r>
                        <a:rPr lang="de-CH" sz="1200"/>
                        <a:t>Verisk Air Cyber Solutions</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1100"/>
                        </a:spcAft>
                        <a:buNone/>
                      </a:pPr>
                      <a:r>
                        <a:rPr lang="de-CH" sz="1200">
                          <a:uFill>
                            <a:noFill/>
                          </a:uFill>
                          <a:hlinkClick r:id="rId3"/>
                        </a:rPr>
                        <a:t>https://www.air-worldwide.com/</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Interviewee 1</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cyber risk modeling and analytics platform</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accent2">
                          <a:alpha val="0"/>
                        </a:scheme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09600">
                <a:tc>
                  <a:txBody>
                    <a:bodyPr/>
                    <a:lstStyle/>
                    <a:p>
                      <a:pPr marL="0" lvl="0" indent="0" algn="l" rtl="0">
                        <a:lnSpc>
                          <a:spcPct val="120000"/>
                        </a:lnSpc>
                        <a:spcBef>
                          <a:spcPts val="0"/>
                        </a:spcBef>
                        <a:spcAft>
                          <a:spcPts val="0"/>
                        </a:spcAft>
                        <a:buNone/>
                      </a:pPr>
                      <a:r>
                        <a:rPr lang="de-CH" sz="1200"/>
                        <a:t>Cysmo business suite</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tc>
                  <a:txBody>
                    <a:bodyPr/>
                    <a:lstStyle/>
                    <a:p>
                      <a:pPr marL="0" lvl="0" indent="0" algn="l" rtl="0">
                        <a:lnSpc>
                          <a:spcPct val="120000"/>
                        </a:lnSpc>
                        <a:spcBef>
                          <a:spcPts val="0"/>
                        </a:spcBef>
                        <a:spcAft>
                          <a:spcPts val="1100"/>
                        </a:spcAft>
                        <a:buNone/>
                      </a:pPr>
                      <a:r>
                        <a:rPr lang="de-CH" sz="1200">
                          <a:uFill>
                            <a:noFill/>
                          </a:uFill>
                          <a:hlinkClick r:id="rId4"/>
                        </a:rPr>
                        <a:t>https://www.cysmo.de/en/index.html</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tc>
                  <a:txBody>
                    <a:bodyPr/>
                    <a:lstStyle/>
                    <a:p>
                      <a:pPr marL="0" lvl="0" indent="0" algn="l" rtl="0">
                        <a:lnSpc>
                          <a:spcPct val="120000"/>
                        </a:lnSpc>
                        <a:spcBef>
                          <a:spcPts val="0"/>
                        </a:spcBef>
                        <a:spcAft>
                          <a:spcPts val="0"/>
                        </a:spcAft>
                        <a:buNone/>
                      </a:pPr>
                      <a:r>
                        <a:rPr lang="de-CH" sz="1200"/>
                        <a:t>Interviewee 1</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tc>
                  <a:txBody>
                    <a:bodyPr/>
                    <a:lstStyle/>
                    <a:p>
                      <a:pPr marL="0" lvl="0" indent="0" algn="l" rtl="0">
                        <a:lnSpc>
                          <a:spcPct val="120000"/>
                        </a:lnSpc>
                        <a:spcBef>
                          <a:spcPts val="0"/>
                        </a:spcBef>
                        <a:spcAft>
                          <a:spcPts val="0"/>
                        </a:spcAft>
                        <a:buNone/>
                      </a:pPr>
                      <a:r>
                        <a:rPr lang="de-CH" sz="1200"/>
                        <a:t>automated rating of a company's IT</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2"/>
                  </a:ext>
                </a:extLst>
              </a:tr>
              <a:tr h="447675">
                <a:tc>
                  <a:txBody>
                    <a:bodyPr/>
                    <a:lstStyle/>
                    <a:p>
                      <a:pPr marL="0" lvl="0" indent="0" algn="l" rtl="0">
                        <a:lnSpc>
                          <a:spcPct val="120000"/>
                        </a:lnSpc>
                        <a:spcBef>
                          <a:spcPts val="0"/>
                        </a:spcBef>
                        <a:spcAft>
                          <a:spcPts val="0"/>
                        </a:spcAft>
                        <a:buNone/>
                      </a:pPr>
                      <a:r>
                        <a:rPr lang="de-CH" sz="1200"/>
                        <a:t>Advisen specialty risk data</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1100"/>
                        </a:spcAft>
                        <a:buNone/>
                      </a:pPr>
                      <a:r>
                        <a:rPr lang="de-CH" sz="1200">
                          <a:uFill>
                            <a:noFill/>
                          </a:uFill>
                          <a:hlinkClick r:id="rId5"/>
                        </a:rPr>
                        <a:t>https://www.advisenltd.com/</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Interviewee 1</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specialty risk data </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00075">
                <a:tc>
                  <a:txBody>
                    <a:bodyPr/>
                    <a:lstStyle/>
                    <a:p>
                      <a:pPr marL="0" lvl="0" indent="0" algn="l" rtl="0">
                        <a:lnSpc>
                          <a:spcPct val="120000"/>
                        </a:lnSpc>
                        <a:spcBef>
                          <a:spcPts val="0"/>
                        </a:spcBef>
                        <a:spcAft>
                          <a:spcPts val="0"/>
                        </a:spcAft>
                        <a:buNone/>
                      </a:pPr>
                      <a:r>
                        <a:rPr lang="de-CH" sz="1200"/>
                        <a:t>RMS Cyber Solutions </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tc>
                  <a:txBody>
                    <a:bodyPr/>
                    <a:lstStyle/>
                    <a:p>
                      <a:pPr marL="0" lvl="0" indent="0" algn="l" rtl="0">
                        <a:lnSpc>
                          <a:spcPct val="120000"/>
                        </a:lnSpc>
                        <a:spcBef>
                          <a:spcPts val="0"/>
                        </a:spcBef>
                        <a:spcAft>
                          <a:spcPts val="1100"/>
                        </a:spcAft>
                        <a:buNone/>
                      </a:pPr>
                      <a:r>
                        <a:rPr lang="de-CH" sz="1200">
                          <a:uFill>
                            <a:noFill/>
                          </a:uFill>
                          <a:hlinkClick r:id="rId6"/>
                        </a:rPr>
                        <a:t>https://www.rms.com/</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tc>
                  <a:txBody>
                    <a:bodyPr/>
                    <a:lstStyle/>
                    <a:p>
                      <a:pPr marL="0" lvl="0" indent="0" algn="l" rtl="0">
                        <a:lnSpc>
                          <a:spcPct val="120000"/>
                        </a:lnSpc>
                        <a:spcBef>
                          <a:spcPts val="0"/>
                        </a:spcBef>
                        <a:spcAft>
                          <a:spcPts val="0"/>
                        </a:spcAft>
                        <a:buNone/>
                      </a:pPr>
                      <a:r>
                        <a:rPr lang="de-CH" sz="1200"/>
                        <a:t>Interviewee 1</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tc>
                  <a:txBody>
                    <a:bodyPr/>
                    <a:lstStyle/>
                    <a:p>
                      <a:pPr marL="0" lvl="0" indent="0" algn="l" rtl="0">
                        <a:lnSpc>
                          <a:spcPct val="120000"/>
                        </a:lnSpc>
                        <a:spcBef>
                          <a:spcPts val="0"/>
                        </a:spcBef>
                        <a:spcAft>
                          <a:spcPts val="0"/>
                        </a:spcAft>
                        <a:buNone/>
                      </a:pPr>
                      <a:r>
                        <a:rPr lang="de-CH" sz="1200"/>
                        <a:t>cyber risk analytics and cyber risk data</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D9E7FD"/>
                    </a:solidFill>
                  </a:tcPr>
                </a:tc>
                <a:extLst>
                  <a:ext uri="{0D108BD9-81ED-4DB2-BD59-A6C34878D82A}">
                    <a16:rowId xmlns:a16="http://schemas.microsoft.com/office/drawing/2014/main" val="10004"/>
                  </a:ext>
                </a:extLst>
              </a:tr>
              <a:tr h="962025">
                <a:tc>
                  <a:txBody>
                    <a:bodyPr/>
                    <a:lstStyle/>
                    <a:p>
                      <a:pPr marL="0" lvl="0" indent="0" algn="l" rtl="0">
                        <a:lnSpc>
                          <a:spcPct val="120000"/>
                        </a:lnSpc>
                        <a:spcBef>
                          <a:spcPts val="0"/>
                        </a:spcBef>
                        <a:spcAft>
                          <a:spcPts val="0"/>
                        </a:spcAft>
                        <a:buNone/>
                      </a:pPr>
                      <a:r>
                        <a:rPr lang="de-CH" sz="1200"/>
                        <a:t>Bitsight</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https://www.bitsight.com/</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Interviewee 3</a:t>
                      </a: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20000"/>
                        </a:lnSpc>
                        <a:spcBef>
                          <a:spcPts val="0"/>
                        </a:spcBef>
                        <a:spcAft>
                          <a:spcPts val="0"/>
                        </a:spcAft>
                        <a:buNone/>
                      </a:pPr>
                      <a:r>
                        <a:rPr lang="de-CH" sz="1200"/>
                        <a:t>Security Rating independently correlated with breach risk and stock performance</a:t>
                      </a:r>
                      <a:endParaRPr sz="1200"/>
                    </a:p>
                    <a:p>
                      <a:pPr marL="0" lvl="0" indent="0" algn="l" rtl="0">
                        <a:lnSpc>
                          <a:spcPct val="115000"/>
                        </a:lnSpc>
                        <a:spcBef>
                          <a:spcPts val="0"/>
                        </a:spcBef>
                        <a:spcAft>
                          <a:spcPts val="0"/>
                        </a:spcAft>
                        <a:buNone/>
                      </a:pPr>
                      <a:endParaRPr sz="1200"/>
                    </a:p>
                  </a:txBody>
                  <a:tcPr marL="63500" marR="63500" marT="63500" marB="6350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10" name="Google Shape;410;p47"/>
          <p:cNvSpPr txBox="1"/>
          <p:nvPr/>
        </p:nvSpPr>
        <p:spPr>
          <a:xfrm>
            <a:off x="161100" y="5425100"/>
            <a:ext cx="95838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Noto Sans Symbols"/>
              <a:buChar char="❑"/>
            </a:pPr>
            <a:r>
              <a:rPr lang="de-CH" sz="1600">
                <a:solidFill>
                  <a:schemeClr val="dk1"/>
                </a:solidFill>
              </a:rPr>
              <a:t>Insight from interviews and empirical analysis: quantitative/alternative data either not used at all, or as a “second opinion” provided by a vendor (such as BitSight) and regarded typically as</a:t>
            </a:r>
            <a:r>
              <a:rPr lang="de-CH" sz="1600" b="1">
                <a:solidFill>
                  <a:schemeClr val="dk1"/>
                </a:solidFill>
              </a:rPr>
              <a:t> experimental and unreliable </a:t>
            </a:r>
            <a:r>
              <a:rPr lang="de-CH" sz="1600">
                <a:solidFill>
                  <a:schemeClr val="dk1"/>
                </a:solidFill>
              </a:rPr>
              <a:t>to determine actual premiums</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txBox="1">
            <a:spLocks noGrp="1"/>
          </p:cNvSpPr>
          <p:nvPr>
            <p:ph type="title"/>
          </p:nvPr>
        </p:nvSpPr>
        <p:spPr>
          <a:xfrm>
            <a:off x="348450" y="30861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CONCLUSIONS &amp; FUTURE WORK</a:t>
            </a:r>
            <a:endParaRPr/>
          </a:p>
        </p:txBody>
      </p:sp>
      <p:sp>
        <p:nvSpPr>
          <p:cNvPr id="417" name="Google Shape;417;p48"/>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Conclusions</a:t>
            </a:r>
            <a:endParaRPr/>
          </a:p>
        </p:txBody>
      </p:sp>
      <p:graphicFrame>
        <p:nvGraphicFramePr>
          <p:cNvPr id="424" name="Google Shape;424;p49"/>
          <p:cNvGraphicFramePr/>
          <p:nvPr/>
        </p:nvGraphicFramePr>
        <p:xfrm>
          <a:off x="253850" y="1171601"/>
          <a:ext cx="3000000" cy="3000000"/>
        </p:xfrm>
        <a:graphic>
          <a:graphicData uri="http://schemas.openxmlformats.org/drawingml/2006/table">
            <a:tbl>
              <a:tblPr>
                <a:noFill/>
                <a:tableStyleId>{403FDCDD-53AB-46DF-B024-81F40C35C818}</a:tableStyleId>
              </a:tblPr>
              <a:tblGrid>
                <a:gridCol w="3210750">
                  <a:extLst>
                    <a:ext uri="{9D8B030D-6E8A-4147-A177-3AD203B41FA5}">
                      <a16:colId xmlns:a16="http://schemas.microsoft.com/office/drawing/2014/main" val="20000"/>
                    </a:ext>
                  </a:extLst>
                </a:gridCol>
                <a:gridCol w="6254600">
                  <a:extLst>
                    <a:ext uri="{9D8B030D-6E8A-4147-A177-3AD203B41FA5}">
                      <a16:colId xmlns:a16="http://schemas.microsoft.com/office/drawing/2014/main" val="20001"/>
                    </a:ext>
                  </a:extLst>
                </a:gridCol>
              </a:tblGrid>
              <a:tr h="507075">
                <a:tc>
                  <a:txBody>
                    <a:bodyPr/>
                    <a:lstStyle/>
                    <a:p>
                      <a:pPr marL="0" lvl="0" indent="0" algn="ctr" rtl="0">
                        <a:spcBef>
                          <a:spcPts val="0"/>
                        </a:spcBef>
                        <a:spcAft>
                          <a:spcPts val="0"/>
                        </a:spcAft>
                        <a:buNone/>
                      </a:pPr>
                      <a:r>
                        <a:rPr lang="de-CH" sz="2000" b="1">
                          <a:solidFill>
                            <a:schemeClr val="dk1"/>
                          </a:solidFill>
                        </a:rPr>
                        <a:t>Project Goals</a:t>
                      </a:r>
                      <a:endParaRPr sz="2000" b="1">
                        <a:solidFill>
                          <a:schemeClr val="dk1"/>
                        </a:solidFill>
                      </a:endParaRPr>
                    </a:p>
                  </a:txBody>
                  <a:tcPr marL="91425" marR="91425" marT="91425" marB="91425">
                    <a:solidFill>
                      <a:srgbClr val="A1C3FA"/>
                    </a:solidFill>
                  </a:tcPr>
                </a:tc>
                <a:tc>
                  <a:txBody>
                    <a:bodyPr/>
                    <a:lstStyle/>
                    <a:p>
                      <a:pPr marL="0" lvl="0" indent="0" algn="ctr" rtl="0">
                        <a:spcBef>
                          <a:spcPts val="0"/>
                        </a:spcBef>
                        <a:spcAft>
                          <a:spcPts val="0"/>
                        </a:spcAft>
                        <a:buNone/>
                      </a:pPr>
                      <a:r>
                        <a:rPr lang="de-CH" sz="2000" b="1">
                          <a:solidFill>
                            <a:schemeClr val="dk1"/>
                          </a:solidFill>
                        </a:rPr>
                        <a:t>Conclusions</a:t>
                      </a:r>
                      <a:endParaRPr sz="2000" b="1">
                        <a:solidFill>
                          <a:schemeClr val="dk1"/>
                        </a:solidFill>
                      </a:endParaRPr>
                    </a:p>
                  </a:txBody>
                  <a:tcPr marL="91425" marR="91425" marT="91425" marB="91425">
                    <a:solidFill>
                      <a:srgbClr val="A1C3FA"/>
                    </a:solidFill>
                  </a:tcPr>
                </a:tc>
                <a:extLst>
                  <a:ext uri="{0D108BD9-81ED-4DB2-BD59-A6C34878D82A}">
                    <a16:rowId xmlns:a16="http://schemas.microsoft.com/office/drawing/2014/main" val="10000"/>
                  </a:ext>
                </a:extLst>
              </a:tr>
              <a:tr h="683750">
                <a:tc rowSpan="2">
                  <a:txBody>
                    <a:bodyPr/>
                    <a:lstStyle/>
                    <a:p>
                      <a:pPr marL="0" lvl="0" indent="0" algn="l" rtl="0">
                        <a:lnSpc>
                          <a:spcPct val="115000"/>
                        </a:lnSpc>
                        <a:spcBef>
                          <a:spcPts val="200"/>
                        </a:spcBef>
                        <a:spcAft>
                          <a:spcPts val="200"/>
                        </a:spcAft>
                        <a:buNone/>
                      </a:pPr>
                      <a:endParaRPr/>
                    </a:p>
                  </a:txBody>
                  <a:tcPr marL="91425" marR="91425" marT="91425" marB="91425">
                    <a:lnB w="9525" cap="flat" cmpd="sng">
                      <a:solidFill>
                        <a:srgbClr val="9E9E9E"/>
                      </a:solidFill>
                      <a:prstDash val="solid"/>
                      <a:round/>
                      <a:headEnd type="none" w="sm" len="sm"/>
                      <a:tailEnd type="none" w="sm" len="sm"/>
                    </a:lnB>
                    <a:solidFill>
                      <a:srgbClr val="D9E7FD"/>
                    </a:solidFill>
                  </a:tcPr>
                </a:tc>
                <a:tc rowSpan="2">
                  <a:txBody>
                    <a:bodyPr/>
                    <a:lstStyle/>
                    <a:p>
                      <a:pPr marL="0" marR="0" lvl="0" indent="0" algn="l" rtl="0">
                        <a:lnSpc>
                          <a:spcPct val="115000"/>
                        </a:lnSpc>
                        <a:spcBef>
                          <a:spcPts val="200"/>
                        </a:spcBef>
                        <a:spcAft>
                          <a:spcPts val="200"/>
                        </a:spcAft>
                        <a:buNone/>
                      </a:pPr>
                      <a:endParaRPr>
                        <a:solidFill>
                          <a:schemeClr val="dk1"/>
                        </a:solidFill>
                      </a:endParaRPr>
                    </a:p>
                  </a:txBody>
                  <a:tcPr marL="91425" marR="91425" marT="91425" marB="91425">
                    <a:solidFill>
                      <a:srgbClr val="D9E7FD"/>
                    </a:solidFill>
                  </a:tcPr>
                </a:tc>
                <a:extLst>
                  <a:ext uri="{0D108BD9-81ED-4DB2-BD59-A6C34878D82A}">
                    <a16:rowId xmlns:a16="http://schemas.microsoft.com/office/drawing/2014/main" val="10001"/>
                  </a:ext>
                </a:extLst>
              </a:tr>
              <a:tr h="491775">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10002"/>
                  </a:ext>
                </a:extLst>
              </a:tr>
              <a:tr h="766525">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7FD"/>
                    </a:solidFill>
                  </a:tcPr>
                </a:tc>
                <a:tc>
                  <a:txBody>
                    <a:bodyPr/>
                    <a:lstStyle/>
                    <a:p>
                      <a:pPr marL="0" lvl="0" indent="0" algn="l" rtl="0">
                        <a:lnSpc>
                          <a:spcPct val="115000"/>
                        </a:lnSpc>
                        <a:spcBef>
                          <a:spcPts val="200"/>
                        </a:spcBef>
                        <a:spcAft>
                          <a:spcPts val="200"/>
                        </a:spcAft>
                        <a:buNone/>
                      </a:pPr>
                      <a:endParaRPr b="1">
                        <a:solidFill>
                          <a:schemeClr val="dk1"/>
                        </a:solidFill>
                      </a:endParaRPr>
                    </a:p>
                  </a:txBody>
                  <a:tcPr marL="91425" marR="91425" marT="91425" marB="91425">
                    <a:lnL w="9525" cap="flat" cmpd="sng">
                      <a:solidFill>
                        <a:srgbClr val="9E9E9E"/>
                      </a:solidFill>
                      <a:prstDash val="solid"/>
                      <a:round/>
                      <a:headEnd type="none" w="sm" len="sm"/>
                      <a:tailEnd type="none" w="sm" len="sm"/>
                    </a:lnL>
                    <a:solidFill>
                      <a:srgbClr val="D9E7FD"/>
                    </a:solidFill>
                  </a:tcPr>
                </a:tc>
                <a:extLst>
                  <a:ext uri="{0D108BD9-81ED-4DB2-BD59-A6C34878D82A}">
                    <a16:rowId xmlns:a16="http://schemas.microsoft.com/office/drawing/2014/main" val="10003"/>
                  </a:ext>
                </a:extLst>
              </a:tr>
              <a:tr h="1120050">
                <a:tc>
                  <a:txBody>
                    <a:bodyPr/>
                    <a:lstStyle/>
                    <a:p>
                      <a:pPr marL="0" marR="0" lvl="0" indent="0" algn="l" rtl="0">
                        <a:lnSpc>
                          <a:spcPct val="100000"/>
                        </a:lnSpc>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solidFill>
                      <a:srgbClr val="D9E7FD"/>
                    </a:solidFill>
                  </a:tcPr>
                </a:tc>
                <a:tc>
                  <a:txBody>
                    <a:bodyPr/>
                    <a:lstStyle/>
                    <a:p>
                      <a:pPr marL="0" marR="0" lvl="0" indent="0" algn="l" rtl="0">
                        <a:lnSpc>
                          <a:spcPct val="115000"/>
                        </a:lnSpc>
                        <a:spcBef>
                          <a:spcPts val="200"/>
                        </a:spcBef>
                        <a:spcAft>
                          <a:spcPts val="200"/>
                        </a:spcAft>
                        <a:buNone/>
                      </a:pPr>
                      <a:endParaRPr/>
                    </a:p>
                  </a:txBody>
                  <a:tcPr marL="91425" marR="91425" marT="91425" marB="91425">
                    <a:solidFill>
                      <a:srgbClr val="D9E7FD"/>
                    </a:solidFill>
                  </a:tcPr>
                </a:tc>
                <a:extLst>
                  <a:ext uri="{0D108BD9-81ED-4DB2-BD59-A6C34878D82A}">
                    <a16:rowId xmlns:a16="http://schemas.microsoft.com/office/drawing/2014/main" val="10004"/>
                  </a:ext>
                </a:extLst>
              </a:tr>
              <a:tr h="659275">
                <a:tc>
                  <a:txBody>
                    <a:bodyPr/>
                    <a:lstStyle/>
                    <a:p>
                      <a:pPr marL="0" marR="0" lvl="0" indent="0" algn="l" rtl="0">
                        <a:lnSpc>
                          <a:spcPct val="100000"/>
                        </a:lnSpc>
                        <a:spcBef>
                          <a:spcPts val="0"/>
                        </a:spcBef>
                        <a:spcAft>
                          <a:spcPts val="0"/>
                        </a:spcAft>
                        <a:buNone/>
                      </a:pPr>
                      <a:endParaRPr/>
                    </a:p>
                  </a:txBody>
                  <a:tcPr marL="91425" marR="91425" marT="91425" marB="91425">
                    <a:solidFill>
                      <a:srgbClr val="D9E7FD"/>
                    </a:solidFill>
                  </a:tcPr>
                </a:tc>
                <a:tc>
                  <a:txBody>
                    <a:bodyPr/>
                    <a:lstStyle/>
                    <a:p>
                      <a:pPr marL="0" lvl="0" indent="0" algn="l" rtl="0">
                        <a:spcBef>
                          <a:spcPts val="0"/>
                        </a:spcBef>
                        <a:spcAft>
                          <a:spcPts val="0"/>
                        </a:spcAft>
                        <a:buNone/>
                      </a:pPr>
                      <a:endParaRPr/>
                    </a:p>
                  </a:txBody>
                  <a:tcPr marL="91425" marR="91425" marT="91425" marB="91425">
                    <a:solidFill>
                      <a:srgbClr val="D9E7FD"/>
                    </a:solidFill>
                  </a:tcPr>
                </a:tc>
                <a:extLst>
                  <a:ext uri="{0D108BD9-81ED-4DB2-BD59-A6C34878D82A}">
                    <a16:rowId xmlns:a16="http://schemas.microsoft.com/office/drawing/2014/main" val="10005"/>
                  </a:ext>
                </a:extLst>
              </a:tr>
              <a:tr h="659275">
                <a:tc>
                  <a:txBody>
                    <a:bodyPr/>
                    <a:lstStyle/>
                    <a:p>
                      <a:pPr marL="0" marR="0" lvl="0" indent="0" algn="l" rtl="0">
                        <a:lnSpc>
                          <a:spcPct val="100000"/>
                        </a:lnSpc>
                        <a:spcBef>
                          <a:spcPts val="0"/>
                        </a:spcBef>
                        <a:spcAft>
                          <a:spcPts val="0"/>
                        </a:spcAft>
                        <a:buNone/>
                      </a:pPr>
                      <a:endParaRPr/>
                    </a:p>
                  </a:txBody>
                  <a:tcPr marL="91425" marR="91425" marT="91425" marB="91425">
                    <a:solidFill>
                      <a:srgbClr val="D9E7FD"/>
                    </a:solidFill>
                  </a:tcPr>
                </a:tc>
                <a:tc>
                  <a:txBody>
                    <a:bodyPr/>
                    <a:lstStyle/>
                    <a:p>
                      <a:pPr marL="0" lvl="0" indent="0" algn="l" rtl="0">
                        <a:spcBef>
                          <a:spcPts val="0"/>
                        </a:spcBef>
                        <a:spcAft>
                          <a:spcPts val="0"/>
                        </a:spcAft>
                        <a:buNone/>
                      </a:pPr>
                      <a:endParaRPr/>
                    </a:p>
                  </a:txBody>
                  <a:tcPr marL="91425" marR="91425" marT="91425" marB="91425">
                    <a:solidFill>
                      <a:srgbClr val="D9E7FD"/>
                    </a:solidFill>
                  </a:tcPr>
                </a:tc>
                <a:extLst>
                  <a:ext uri="{0D108BD9-81ED-4DB2-BD59-A6C34878D82A}">
                    <a16:rowId xmlns:a16="http://schemas.microsoft.com/office/drawing/2014/main" val="10006"/>
                  </a:ext>
                </a:extLst>
              </a:tr>
            </a:tbl>
          </a:graphicData>
        </a:graphic>
      </p:graphicFrame>
      <p:sp>
        <p:nvSpPr>
          <p:cNvPr id="425" name="Google Shape;425;p49"/>
          <p:cNvSpPr txBox="1"/>
          <p:nvPr/>
        </p:nvSpPr>
        <p:spPr>
          <a:xfrm>
            <a:off x="171500" y="1783800"/>
            <a:ext cx="3389400" cy="1417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200"/>
              </a:spcBef>
              <a:spcAft>
                <a:spcPts val="0"/>
              </a:spcAft>
              <a:buClr>
                <a:schemeClr val="dk1"/>
              </a:buClr>
              <a:buSzPts val="1400"/>
              <a:buChar char="-"/>
            </a:pPr>
            <a:r>
              <a:rPr lang="de-CH">
                <a:solidFill>
                  <a:schemeClr val="dk1"/>
                </a:solidFill>
              </a:rPr>
              <a:t>Survey on cyber insurance frameworks and models.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de-CH">
                <a:solidFill>
                  <a:schemeClr val="dk1"/>
                </a:solidFill>
              </a:rPr>
              <a:t>Define requirements, steps, metrics, and actors.</a:t>
            </a:r>
            <a:endParaRPr>
              <a:solidFill>
                <a:schemeClr val="dk1"/>
              </a:solidFill>
            </a:endParaRPr>
          </a:p>
          <a:p>
            <a:pPr marL="457200" lvl="0" indent="0" algn="l" rtl="0">
              <a:lnSpc>
                <a:spcPct val="115000"/>
              </a:lnSpc>
              <a:spcBef>
                <a:spcPts val="200"/>
              </a:spcBef>
              <a:spcAft>
                <a:spcPts val="200"/>
              </a:spcAft>
              <a:buNone/>
            </a:pPr>
            <a:endParaRPr>
              <a:solidFill>
                <a:schemeClr val="dk1"/>
              </a:solidFill>
            </a:endParaRPr>
          </a:p>
        </p:txBody>
      </p:sp>
      <p:sp>
        <p:nvSpPr>
          <p:cNvPr id="426" name="Google Shape;426;p49"/>
          <p:cNvSpPr txBox="1"/>
          <p:nvPr/>
        </p:nvSpPr>
        <p:spPr>
          <a:xfrm>
            <a:off x="177800" y="2898950"/>
            <a:ext cx="289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de-CH">
                <a:solidFill>
                  <a:schemeClr val="dk1"/>
                </a:solidFill>
              </a:rPr>
              <a:t>Definition and design of a cyber insurance framework.</a:t>
            </a:r>
            <a:endParaRPr>
              <a:solidFill>
                <a:schemeClr val="dk1"/>
              </a:solidFill>
            </a:endParaRPr>
          </a:p>
        </p:txBody>
      </p:sp>
      <p:sp>
        <p:nvSpPr>
          <p:cNvPr id="427" name="Google Shape;427;p49"/>
          <p:cNvSpPr txBox="1"/>
          <p:nvPr/>
        </p:nvSpPr>
        <p:spPr>
          <a:xfrm>
            <a:off x="177650" y="3743150"/>
            <a:ext cx="3183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de-CH">
                <a:solidFill>
                  <a:schemeClr val="dk1"/>
                </a:solidFill>
              </a:rPr>
              <a:t>Review of actuarial models and approaches to calculate a fair premium for a given contract</a:t>
            </a:r>
            <a:endParaRPr>
              <a:solidFill>
                <a:schemeClr val="dk1"/>
              </a:solidFill>
            </a:endParaRPr>
          </a:p>
        </p:txBody>
      </p:sp>
      <p:sp>
        <p:nvSpPr>
          <p:cNvPr id="428" name="Google Shape;428;p49"/>
          <p:cNvSpPr txBox="1"/>
          <p:nvPr/>
        </p:nvSpPr>
        <p:spPr>
          <a:xfrm>
            <a:off x="171500" y="4865625"/>
            <a:ext cx="32931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de-CH">
                <a:solidFill>
                  <a:schemeClr val="dk1"/>
                </a:solidFill>
              </a:rPr>
              <a:t>Evaluation through case studies.</a:t>
            </a:r>
            <a:endParaRPr>
              <a:solidFill>
                <a:schemeClr val="dk1"/>
              </a:solidFill>
            </a:endParaRPr>
          </a:p>
        </p:txBody>
      </p:sp>
      <p:sp>
        <p:nvSpPr>
          <p:cNvPr id="429" name="Google Shape;429;p49"/>
          <p:cNvSpPr txBox="1"/>
          <p:nvPr/>
        </p:nvSpPr>
        <p:spPr>
          <a:xfrm>
            <a:off x="3360650" y="1813788"/>
            <a:ext cx="6344700" cy="895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200"/>
              </a:spcBef>
              <a:spcAft>
                <a:spcPts val="0"/>
              </a:spcAft>
              <a:buClr>
                <a:schemeClr val="dk1"/>
              </a:buClr>
              <a:buSzPts val="1400"/>
              <a:buChar char="-"/>
            </a:pPr>
            <a:r>
              <a:rPr lang="de-CH" b="1">
                <a:solidFill>
                  <a:schemeClr val="dk1"/>
                </a:solidFill>
              </a:rPr>
              <a:t>A structured research methodology</a:t>
            </a:r>
            <a:r>
              <a:rPr lang="de-CH">
                <a:solidFill>
                  <a:schemeClr val="dk1"/>
                </a:solidFill>
              </a:rPr>
              <a:t> was key to define the different processes, steps and stakeholders involved in the Cyber Insurance context (Process mapping, ER Model).</a:t>
            </a:r>
            <a:endParaRPr>
              <a:solidFill>
                <a:schemeClr val="dk1"/>
              </a:solidFill>
            </a:endParaRPr>
          </a:p>
        </p:txBody>
      </p:sp>
      <p:sp>
        <p:nvSpPr>
          <p:cNvPr id="430" name="Google Shape;430;p49"/>
          <p:cNvSpPr txBox="1"/>
          <p:nvPr/>
        </p:nvSpPr>
        <p:spPr>
          <a:xfrm>
            <a:off x="3360650" y="2882750"/>
            <a:ext cx="63447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200"/>
              </a:spcBef>
              <a:spcAft>
                <a:spcPts val="0"/>
              </a:spcAft>
              <a:buClr>
                <a:schemeClr val="dk1"/>
              </a:buClr>
              <a:buSzPts val="1400"/>
              <a:buChar char="-"/>
            </a:pPr>
            <a:r>
              <a:rPr lang="de-CH">
                <a:solidFill>
                  <a:schemeClr val="dk1"/>
                </a:solidFill>
              </a:rPr>
              <a:t>A cyber insurance framework is definitely </a:t>
            </a:r>
            <a:r>
              <a:rPr lang="de-CH" b="1">
                <a:solidFill>
                  <a:schemeClr val="dk1"/>
                </a:solidFill>
              </a:rPr>
              <a:t>useful for new market entrants, less so for market leaders (broad approach)</a:t>
            </a:r>
            <a:endParaRPr>
              <a:solidFill>
                <a:schemeClr val="dk1"/>
              </a:solidFill>
            </a:endParaRPr>
          </a:p>
        </p:txBody>
      </p:sp>
      <p:sp>
        <p:nvSpPr>
          <p:cNvPr id="431" name="Google Shape;431;p49"/>
          <p:cNvSpPr txBox="1"/>
          <p:nvPr/>
        </p:nvSpPr>
        <p:spPr>
          <a:xfrm>
            <a:off x="3360650" y="3618500"/>
            <a:ext cx="6344700" cy="1143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200"/>
              </a:spcBef>
              <a:spcAft>
                <a:spcPts val="0"/>
              </a:spcAft>
              <a:buClr>
                <a:schemeClr val="dk1"/>
              </a:buClr>
              <a:buSzPts val="1400"/>
              <a:buChar char="-"/>
            </a:pPr>
            <a:r>
              <a:rPr lang="de-CH" b="1">
                <a:solidFill>
                  <a:schemeClr val="dk1"/>
                </a:solidFill>
              </a:rPr>
              <a:t>Base rates with modifications </a:t>
            </a:r>
            <a:r>
              <a:rPr lang="de-CH">
                <a:solidFill>
                  <a:schemeClr val="dk1"/>
                </a:solidFill>
              </a:rPr>
              <a:t>are the go-to-method to determine premiums.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de-CH">
                <a:solidFill>
                  <a:schemeClr val="dk1"/>
                </a:solidFill>
              </a:rPr>
              <a:t>Premiums are getting </a:t>
            </a:r>
            <a:r>
              <a:rPr lang="de-CH" b="1">
                <a:solidFill>
                  <a:schemeClr val="dk1"/>
                </a:solidFill>
              </a:rPr>
              <a:t>more expensive</a:t>
            </a:r>
            <a:r>
              <a:rPr lang="de-CH">
                <a:solidFill>
                  <a:schemeClr val="dk1"/>
                </a:solidFill>
              </a:rPr>
              <a:t> (more than 60% this year already).</a:t>
            </a:r>
            <a:endParaRPr>
              <a:solidFill>
                <a:schemeClr val="dk1"/>
              </a:solidFill>
            </a:endParaRPr>
          </a:p>
        </p:txBody>
      </p:sp>
      <p:sp>
        <p:nvSpPr>
          <p:cNvPr id="432" name="Google Shape;432;p49"/>
          <p:cNvSpPr txBox="1"/>
          <p:nvPr/>
        </p:nvSpPr>
        <p:spPr>
          <a:xfrm>
            <a:off x="3360650" y="4713225"/>
            <a:ext cx="63447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de-CH">
                <a:solidFill>
                  <a:schemeClr val="dk1"/>
                </a:solidFill>
              </a:rPr>
              <a:t>We confirmed via case studies that a structured approach can help defining a cyber insurance product</a:t>
            </a:r>
            <a:endParaRPr>
              <a:solidFill>
                <a:schemeClr val="dk1"/>
              </a:solidFill>
            </a:endParaRPr>
          </a:p>
        </p:txBody>
      </p:sp>
      <p:sp>
        <p:nvSpPr>
          <p:cNvPr id="433" name="Google Shape;433;p49"/>
          <p:cNvSpPr txBox="1"/>
          <p:nvPr/>
        </p:nvSpPr>
        <p:spPr>
          <a:xfrm>
            <a:off x="253850" y="5489425"/>
            <a:ext cx="3258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de-CH" b="1">
                <a:solidFill>
                  <a:schemeClr val="dk1"/>
                </a:solidFill>
              </a:rPr>
              <a:t>Research Contribution</a:t>
            </a:r>
            <a:endParaRPr b="1">
              <a:solidFill>
                <a:schemeClr val="dk1"/>
              </a:solidFill>
            </a:endParaRPr>
          </a:p>
        </p:txBody>
      </p:sp>
      <p:sp>
        <p:nvSpPr>
          <p:cNvPr id="434" name="Google Shape;434;p49"/>
          <p:cNvSpPr txBox="1"/>
          <p:nvPr/>
        </p:nvSpPr>
        <p:spPr>
          <a:xfrm>
            <a:off x="3512750" y="5400050"/>
            <a:ext cx="6206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Char char="-"/>
            </a:pPr>
            <a:r>
              <a:rPr lang="de-CH">
                <a:solidFill>
                  <a:schemeClr val="dk1"/>
                </a:solidFill>
              </a:rPr>
              <a:t>Key: </a:t>
            </a:r>
            <a:r>
              <a:rPr lang="de-CH" b="1">
                <a:solidFill>
                  <a:schemeClr val="dk1"/>
                </a:solidFill>
              </a:rPr>
              <a:t>Up-to-date requirements engineering approach </a:t>
            </a:r>
            <a:r>
              <a:rPr lang="de-CH">
                <a:solidFill>
                  <a:schemeClr val="dk1"/>
                </a:solidFill>
              </a:rPr>
              <a:t>to cyber insurance</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1000"/>
                                        <p:tgtEl>
                                          <p:spTgt spid="4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9"/>
                                        </p:tgtEl>
                                        <p:attrNameLst>
                                          <p:attrName>style.visibility</p:attrName>
                                        </p:attrNameLst>
                                      </p:cBhvr>
                                      <p:to>
                                        <p:strVal val="visible"/>
                                      </p:to>
                                    </p:set>
                                    <p:animEffect transition="in" filter="fade">
                                      <p:cBhvr>
                                        <p:cTn id="12" dur="1000"/>
                                        <p:tgtEl>
                                          <p:spTgt spid="4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6"/>
                                        </p:tgtEl>
                                        <p:attrNameLst>
                                          <p:attrName>style.visibility</p:attrName>
                                        </p:attrNameLst>
                                      </p:cBhvr>
                                      <p:to>
                                        <p:strVal val="visible"/>
                                      </p:to>
                                    </p:set>
                                    <p:animEffect transition="in" filter="fade">
                                      <p:cBhvr>
                                        <p:cTn id="17" dur="10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
                                        </p:tgtEl>
                                        <p:attrNameLst>
                                          <p:attrName>style.visibility</p:attrName>
                                        </p:attrNameLst>
                                      </p:cBhvr>
                                      <p:to>
                                        <p:strVal val="visible"/>
                                      </p:to>
                                    </p:set>
                                    <p:animEffect transition="in" filter="fade">
                                      <p:cBhvr>
                                        <p:cTn id="22" dur="1000"/>
                                        <p:tgtEl>
                                          <p:spTgt spid="4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7"/>
                                        </p:tgtEl>
                                        <p:attrNameLst>
                                          <p:attrName>style.visibility</p:attrName>
                                        </p:attrNameLst>
                                      </p:cBhvr>
                                      <p:to>
                                        <p:strVal val="visible"/>
                                      </p:to>
                                    </p:set>
                                    <p:animEffect transition="in" filter="fade">
                                      <p:cBhvr>
                                        <p:cTn id="27" dur="10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1"/>
                                        </p:tgtEl>
                                        <p:attrNameLst>
                                          <p:attrName>style.visibility</p:attrName>
                                        </p:attrNameLst>
                                      </p:cBhvr>
                                      <p:to>
                                        <p:strVal val="visible"/>
                                      </p:to>
                                    </p:set>
                                    <p:animEffect transition="in" filter="fade">
                                      <p:cBhvr>
                                        <p:cTn id="32" dur="1000"/>
                                        <p:tgtEl>
                                          <p:spTgt spid="4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8"/>
                                        </p:tgtEl>
                                        <p:attrNameLst>
                                          <p:attrName>style.visibility</p:attrName>
                                        </p:attrNameLst>
                                      </p:cBhvr>
                                      <p:to>
                                        <p:strVal val="visible"/>
                                      </p:to>
                                    </p:set>
                                    <p:animEffect transition="in" filter="fade">
                                      <p:cBhvr>
                                        <p:cTn id="37" dur="1000"/>
                                        <p:tgtEl>
                                          <p:spTgt spid="4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2"/>
                                        </p:tgtEl>
                                        <p:attrNameLst>
                                          <p:attrName>style.visibility</p:attrName>
                                        </p:attrNameLst>
                                      </p:cBhvr>
                                      <p:to>
                                        <p:strVal val="visible"/>
                                      </p:to>
                                    </p:set>
                                    <p:animEffect transition="in" filter="fade">
                                      <p:cBhvr>
                                        <p:cTn id="42" dur="1000"/>
                                        <p:tgtEl>
                                          <p:spTgt spid="4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3"/>
                                        </p:tgtEl>
                                        <p:attrNameLst>
                                          <p:attrName>style.visibility</p:attrName>
                                        </p:attrNameLst>
                                      </p:cBhvr>
                                      <p:to>
                                        <p:strVal val="visible"/>
                                      </p:to>
                                    </p:set>
                                    <p:animEffect transition="in" filter="fade">
                                      <p:cBhvr>
                                        <p:cTn id="47" dur="1000"/>
                                        <p:tgtEl>
                                          <p:spTgt spid="4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4"/>
                                        </p:tgtEl>
                                        <p:attrNameLst>
                                          <p:attrName>style.visibility</p:attrName>
                                        </p:attrNameLst>
                                      </p:cBhvr>
                                      <p:to>
                                        <p:strVal val="visible"/>
                                      </p:to>
                                    </p:set>
                                    <p:animEffect transition="in" filter="fade">
                                      <p:cBhvr>
                                        <p:cTn id="52" dur="1000"/>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0"/>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sz="2900"/>
              <a:t>Future Research (Thesis concept): </a:t>
            </a:r>
            <a:endParaRPr sz="2900"/>
          </a:p>
          <a:p>
            <a:pPr marL="0" lvl="0" indent="0" algn="ctr" rtl="0">
              <a:spcBef>
                <a:spcPts val="0"/>
              </a:spcBef>
              <a:spcAft>
                <a:spcPts val="0"/>
              </a:spcAft>
              <a:buNone/>
            </a:pPr>
            <a:r>
              <a:rPr lang="de-CH" sz="2900"/>
              <a:t>Process Mining for CI Underwriting </a:t>
            </a:r>
            <a:endParaRPr sz="2900"/>
          </a:p>
        </p:txBody>
      </p:sp>
      <p:graphicFrame>
        <p:nvGraphicFramePr>
          <p:cNvPr id="441" name="Google Shape;441;p50"/>
          <p:cNvGraphicFramePr/>
          <p:nvPr/>
        </p:nvGraphicFramePr>
        <p:xfrm>
          <a:off x="246525" y="1500126"/>
          <a:ext cx="3000000" cy="3000000"/>
        </p:xfrm>
        <a:graphic>
          <a:graphicData uri="http://schemas.openxmlformats.org/drawingml/2006/table">
            <a:tbl>
              <a:tblPr>
                <a:noFill/>
                <a:tableStyleId>{403FDCDD-53AB-46DF-B024-81F40C35C818}</a:tableStyleId>
              </a:tblPr>
              <a:tblGrid>
                <a:gridCol w="4404250">
                  <a:extLst>
                    <a:ext uri="{9D8B030D-6E8A-4147-A177-3AD203B41FA5}">
                      <a16:colId xmlns:a16="http://schemas.microsoft.com/office/drawing/2014/main" val="20000"/>
                    </a:ext>
                  </a:extLst>
                </a:gridCol>
                <a:gridCol w="5061100">
                  <a:extLst>
                    <a:ext uri="{9D8B030D-6E8A-4147-A177-3AD203B41FA5}">
                      <a16:colId xmlns:a16="http://schemas.microsoft.com/office/drawing/2014/main" val="20001"/>
                    </a:ext>
                  </a:extLst>
                </a:gridCol>
              </a:tblGrid>
              <a:tr h="507200">
                <a:tc>
                  <a:txBody>
                    <a:bodyPr/>
                    <a:lstStyle/>
                    <a:p>
                      <a:pPr marL="0" lvl="0" indent="0" algn="ctr" rtl="0">
                        <a:spcBef>
                          <a:spcPts val="0"/>
                        </a:spcBef>
                        <a:spcAft>
                          <a:spcPts val="0"/>
                        </a:spcAft>
                        <a:buNone/>
                      </a:pPr>
                      <a:r>
                        <a:rPr lang="de-CH" sz="2000" b="1">
                          <a:solidFill>
                            <a:schemeClr val="dk1"/>
                          </a:solidFill>
                        </a:rPr>
                        <a:t>The Problem</a:t>
                      </a:r>
                      <a:endParaRPr sz="2000" b="1">
                        <a:solidFill>
                          <a:schemeClr val="dk1"/>
                        </a:solidFill>
                      </a:endParaRPr>
                    </a:p>
                  </a:txBody>
                  <a:tcPr marL="91425" marR="91425" marT="91425" marB="91425">
                    <a:solidFill>
                      <a:srgbClr val="A1C3FA"/>
                    </a:solidFill>
                  </a:tcPr>
                </a:tc>
                <a:tc>
                  <a:txBody>
                    <a:bodyPr/>
                    <a:lstStyle/>
                    <a:p>
                      <a:pPr marL="0" lvl="0" indent="0" algn="ctr" rtl="0">
                        <a:spcBef>
                          <a:spcPts val="0"/>
                        </a:spcBef>
                        <a:spcAft>
                          <a:spcPts val="0"/>
                        </a:spcAft>
                        <a:buNone/>
                      </a:pPr>
                      <a:r>
                        <a:rPr lang="de-CH" sz="2000" b="1">
                          <a:solidFill>
                            <a:schemeClr val="dk1"/>
                          </a:solidFill>
                        </a:rPr>
                        <a:t>The Prospective Solution Approach</a:t>
                      </a:r>
                      <a:endParaRPr sz="2000" b="1">
                        <a:solidFill>
                          <a:schemeClr val="dk1"/>
                        </a:solidFill>
                      </a:endParaRPr>
                    </a:p>
                  </a:txBody>
                  <a:tcPr marL="91425" marR="91425" marT="91425" marB="91425">
                    <a:solidFill>
                      <a:srgbClr val="A1C3FA"/>
                    </a:solidFill>
                  </a:tcPr>
                </a:tc>
                <a:extLst>
                  <a:ext uri="{0D108BD9-81ED-4DB2-BD59-A6C34878D82A}">
                    <a16:rowId xmlns:a16="http://schemas.microsoft.com/office/drawing/2014/main" val="10000"/>
                  </a:ext>
                </a:extLst>
              </a:tr>
              <a:tr h="657550">
                <a:tc>
                  <a:txBody>
                    <a:bodyPr/>
                    <a:lstStyle/>
                    <a:p>
                      <a:pPr marL="269999" marR="0" lvl="0" indent="-317500" algn="l" rtl="0">
                        <a:lnSpc>
                          <a:spcPct val="115000"/>
                        </a:lnSpc>
                        <a:spcBef>
                          <a:spcPts val="200"/>
                        </a:spcBef>
                        <a:spcAft>
                          <a:spcPts val="0"/>
                        </a:spcAft>
                        <a:buClr>
                          <a:schemeClr val="dk1"/>
                        </a:buClr>
                        <a:buSzPts val="1400"/>
                        <a:buChar char="-"/>
                      </a:pPr>
                      <a:r>
                        <a:rPr lang="de-CH" b="1">
                          <a:solidFill>
                            <a:schemeClr val="dk1"/>
                          </a:solidFill>
                        </a:rPr>
                        <a:t>Information asymmetries</a:t>
                      </a:r>
                      <a:r>
                        <a:rPr lang="de-CH">
                          <a:solidFill>
                            <a:schemeClr val="dk1"/>
                          </a:solidFill>
                        </a:rPr>
                        <a:t> identified as key problem, underwriting meeting often focuses on processes</a:t>
                      </a:r>
                      <a:endParaRPr>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D9E7FD"/>
                    </a:solidFill>
                  </a:tcPr>
                </a:tc>
                <a:tc>
                  <a:txBody>
                    <a:bodyPr/>
                    <a:lstStyle/>
                    <a:p>
                      <a:pPr marL="457200" lvl="0" indent="-317500" algn="l" rtl="0">
                        <a:lnSpc>
                          <a:spcPct val="100000"/>
                        </a:lnSpc>
                        <a:spcBef>
                          <a:spcPts val="240"/>
                        </a:spcBef>
                        <a:spcAft>
                          <a:spcPts val="0"/>
                        </a:spcAft>
                        <a:buClr>
                          <a:schemeClr val="dk1"/>
                        </a:buClr>
                        <a:buSzPts val="1400"/>
                        <a:buChar char="-"/>
                      </a:pPr>
                      <a:r>
                        <a:rPr lang="de-CH">
                          <a:solidFill>
                            <a:schemeClr val="dk1"/>
                          </a:solidFill>
                        </a:rPr>
                        <a:t>Test a way to reduce the fundamental problem of information asymmetries - whether underwriter discretion could be complemented by process mining analysis (process conformance checking, process discovery)</a:t>
                      </a:r>
                      <a:endParaRPr>
                        <a:solidFill>
                          <a:schemeClr val="dk1"/>
                        </a:solidFill>
                      </a:endParaRPr>
                    </a:p>
                  </a:txBody>
                  <a:tcPr marL="91425" marR="91425" marT="91425" marB="91425">
                    <a:solidFill>
                      <a:srgbClr val="D9E7FD"/>
                    </a:solidFill>
                  </a:tcPr>
                </a:tc>
                <a:extLst>
                  <a:ext uri="{0D108BD9-81ED-4DB2-BD59-A6C34878D82A}">
                    <a16:rowId xmlns:a16="http://schemas.microsoft.com/office/drawing/2014/main" val="10001"/>
                  </a:ext>
                </a:extLst>
              </a:tr>
              <a:tr h="879725">
                <a:tc>
                  <a:txBody>
                    <a:bodyPr/>
                    <a:lstStyle/>
                    <a:p>
                      <a:pPr marL="269999" marR="0" lvl="0" indent="-317500" algn="l" rtl="0">
                        <a:lnSpc>
                          <a:spcPct val="115000"/>
                        </a:lnSpc>
                        <a:spcBef>
                          <a:spcPts val="200"/>
                        </a:spcBef>
                        <a:spcAft>
                          <a:spcPts val="0"/>
                        </a:spcAft>
                        <a:buClr>
                          <a:schemeClr val="dk1"/>
                        </a:buClr>
                        <a:buSzPts val="1400"/>
                        <a:buChar char="-"/>
                      </a:pPr>
                      <a:r>
                        <a:rPr lang="de-CH">
                          <a:solidFill>
                            <a:schemeClr val="dk1"/>
                          </a:solidFill>
                        </a:rPr>
                        <a:t>Not one underwriter mentioned that new risk models are needed -&gt; rather ways to understand individual risk</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7FD"/>
                    </a:solidFill>
                  </a:tcPr>
                </a:tc>
                <a:tc>
                  <a:txBody>
                    <a:bodyPr/>
                    <a:lstStyle/>
                    <a:p>
                      <a:pPr marL="457200" lvl="0" indent="-317500" algn="l" rtl="0">
                        <a:lnSpc>
                          <a:spcPct val="115000"/>
                        </a:lnSpc>
                        <a:spcBef>
                          <a:spcPts val="200"/>
                        </a:spcBef>
                        <a:spcAft>
                          <a:spcPts val="0"/>
                        </a:spcAft>
                        <a:buClr>
                          <a:schemeClr val="dk1"/>
                        </a:buClr>
                        <a:buSzPts val="1400"/>
                        <a:buChar char="-"/>
                      </a:pPr>
                      <a:r>
                        <a:rPr lang="de-CH">
                          <a:solidFill>
                            <a:schemeClr val="dk1"/>
                          </a:solidFill>
                        </a:rPr>
                        <a:t>Increase the risk mitigation effect (apart from risk transfer)</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solidFill>
                      <a:srgbClr val="D9E7FD"/>
                    </a:solidFill>
                  </a:tcPr>
                </a:tc>
                <a:extLst>
                  <a:ext uri="{0D108BD9-81ED-4DB2-BD59-A6C34878D82A}">
                    <a16:rowId xmlns:a16="http://schemas.microsoft.com/office/drawing/2014/main" val="10002"/>
                  </a:ext>
                </a:extLst>
              </a:tr>
              <a:tr h="737150">
                <a:tc>
                  <a:txBody>
                    <a:bodyPr/>
                    <a:lstStyle/>
                    <a:p>
                      <a:pPr marL="269999" marR="0" lvl="0" indent="-317500" algn="l" rtl="0">
                        <a:lnSpc>
                          <a:spcPct val="115000"/>
                        </a:lnSpc>
                        <a:spcBef>
                          <a:spcPts val="200"/>
                        </a:spcBef>
                        <a:spcAft>
                          <a:spcPts val="0"/>
                        </a:spcAft>
                        <a:buClr>
                          <a:schemeClr val="dk1"/>
                        </a:buClr>
                        <a:buSzPts val="1400"/>
                        <a:buChar char="-"/>
                      </a:pPr>
                      <a:r>
                        <a:rPr lang="de-CH">
                          <a:solidFill>
                            <a:schemeClr val="dk1"/>
                          </a:solidFill>
                        </a:rPr>
                        <a:t>Industry relies on intuitions and “underwriting meetings”</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7FD"/>
                    </a:solidFill>
                  </a:tcPr>
                </a:tc>
                <a:tc>
                  <a:txBody>
                    <a:bodyPr/>
                    <a:lstStyle/>
                    <a:p>
                      <a:pPr marL="457200" marR="0" lvl="0" indent="-317500" algn="l" rtl="0">
                        <a:lnSpc>
                          <a:spcPct val="115000"/>
                        </a:lnSpc>
                        <a:spcBef>
                          <a:spcPts val="200"/>
                        </a:spcBef>
                        <a:spcAft>
                          <a:spcPts val="0"/>
                        </a:spcAft>
                        <a:buClr>
                          <a:schemeClr val="dk1"/>
                        </a:buClr>
                        <a:buSzPts val="1400"/>
                        <a:buChar char="-"/>
                      </a:pPr>
                      <a:r>
                        <a:rPr lang="de-CH">
                          <a:solidFill>
                            <a:schemeClr val="dk1"/>
                          </a:solidFill>
                        </a:rPr>
                        <a:t>Explore alternative to historical actuarial data</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solidFill>
                      <a:srgbClr val="D9E7FD"/>
                    </a:solidFill>
                  </a:tcPr>
                </a:tc>
                <a:extLst>
                  <a:ext uri="{0D108BD9-81ED-4DB2-BD59-A6C34878D82A}">
                    <a16:rowId xmlns:a16="http://schemas.microsoft.com/office/drawing/2014/main" val="10003"/>
                  </a:ext>
                </a:extLst>
              </a:tr>
              <a:tr h="1431500">
                <a:tc>
                  <a:txBody>
                    <a:bodyPr/>
                    <a:lstStyle/>
                    <a:p>
                      <a:pPr marL="269999" lvl="0" indent="-317500" algn="l" rtl="0">
                        <a:lnSpc>
                          <a:spcPct val="150000"/>
                        </a:lnSpc>
                        <a:spcBef>
                          <a:spcPts val="240"/>
                        </a:spcBef>
                        <a:spcAft>
                          <a:spcPts val="0"/>
                        </a:spcAft>
                        <a:buSzPts val="1400"/>
                        <a:buChar char="-"/>
                      </a:pPr>
                      <a:r>
                        <a:rPr lang="de-CH">
                          <a:solidFill>
                            <a:schemeClr val="dk1"/>
                          </a:solidFill>
                        </a:rPr>
                        <a:t>First applications of process mining in cyber security proven, but none applied to CI underwriting</a:t>
                      </a:r>
                      <a:endParaRPr/>
                    </a:p>
                  </a:txBody>
                  <a:tcPr marL="91425" marR="91425" marT="91425" marB="91425">
                    <a:lnT w="9525" cap="flat" cmpd="sng">
                      <a:solidFill>
                        <a:srgbClr val="9E9E9E"/>
                      </a:solidFill>
                      <a:prstDash val="solid"/>
                      <a:round/>
                      <a:headEnd type="none" w="sm" len="sm"/>
                      <a:tailEnd type="none" w="sm" len="sm"/>
                    </a:lnT>
                    <a:solidFill>
                      <a:srgbClr val="D9E7FD"/>
                    </a:solidFill>
                  </a:tcPr>
                </a:tc>
                <a:tc>
                  <a:txBody>
                    <a:bodyPr/>
                    <a:lstStyle/>
                    <a:p>
                      <a:pPr marL="457200" marR="0" lvl="0" indent="-317500" algn="l" rtl="0">
                        <a:lnSpc>
                          <a:spcPct val="115000"/>
                        </a:lnSpc>
                        <a:spcBef>
                          <a:spcPts val="200"/>
                        </a:spcBef>
                        <a:spcAft>
                          <a:spcPts val="0"/>
                        </a:spcAft>
                        <a:buSzPts val="1400"/>
                        <a:buChar char="-"/>
                      </a:pPr>
                      <a:r>
                        <a:rPr lang="de-CH"/>
                        <a:t>Apply process mining to a new domain that might be synergistic with other application of process mining</a:t>
                      </a:r>
                      <a:endParaRPr/>
                    </a:p>
                  </a:txBody>
                  <a:tcPr marL="91425" marR="91425" marT="91425" marB="91425">
                    <a:solidFill>
                      <a:srgbClr val="D9E7F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1"/>
          <p:cNvSpPr txBox="1">
            <a:spLocks noGrp="1"/>
          </p:cNvSpPr>
          <p:nvPr>
            <p:ph type="title"/>
          </p:nvPr>
        </p:nvSpPr>
        <p:spPr>
          <a:xfrm>
            <a:off x="495300" y="174838"/>
            <a:ext cx="89154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Future Research: additional direction</a:t>
            </a:r>
            <a:endParaRPr/>
          </a:p>
        </p:txBody>
      </p:sp>
      <p:sp>
        <p:nvSpPr>
          <p:cNvPr id="448" name="Google Shape;448;p51"/>
          <p:cNvSpPr txBox="1">
            <a:spLocks noGrp="1"/>
          </p:cNvSpPr>
          <p:nvPr>
            <p:ph type="body" idx="2"/>
          </p:nvPr>
        </p:nvSpPr>
        <p:spPr>
          <a:xfrm>
            <a:off x="495300" y="1417650"/>
            <a:ext cx="8915400" cy="4708500"/>
          </a:xfrm>
          <a:prstGeom prst="rect">
            <a:avLst/>
          </a:prstGeom>
        </p:spPr>
        <p:txBody>
          <a:bodyPr spcFirstLastPara="1" wrap="square" lIns="91425" tIns="45700" rIns="91425" bIns="45700" anchor="t" anchorCtr="0">
            <a:noAutofit/>
          </a:bodyPr>
          <a:lstStyle/>
          <a:p>
            <a:pPr marL="0" lvl="0" indent="0" algn="l" rtl="0">
              <a:lnSpc>
                <a:spcPct val="115000"/>
              </a:lnSpc>
              <a:spcBef>
                <a:spcPts val="400"/>
              </a:spcBef>
              <a:spcAft>
                <a:spcPts val="0"/>
              </a:spcAft>
              <a:buNone/>
            </a:pPr>
            <a:endParaRPr sz="2000"/>
          </a:p>
          <a:p>
            <a:pPr marL="457200" lvl="0" indent="-355600" algn="l" rtl="0">
              <a:lnSpc>
                <a:spcPct val="115000"/>
              </a:lnSpc>
              <a:spcBef>
                <a:spcPts val="240"/>
              </a:spcBef>
              <a:spcAft>
                <a:spcPts val="0"/>
              </a:spcAft>
              <a:buSzPts val="2000"/>
              <a:buChar char="❑"/>
            </a:pPr>
            <a:r>
              <a:rPr lang="de-CH" sz="2000"/>
              <a:t>Some industry actors are pushing for more standardisation in insurance associations such as PEIF (data sharing, questionnaire standardisation etc).</a:t>
            </a:r>
            <a:endParaRPr sz="2000"/>
          </a:p>
          <a:p>
            <a:pPr marL="457200" lvl="0" indent="-355600" algn="l" rtl="0">
              <a:lnSpc>
                <a:spcPct val="115000"/>
              </a:lnSpc>
              <a:spcBef>
                <a:spcPts val="0"/>
              </a:spcBef>
              <a:spcAft>
                <a:spcPts val="0"/>
              </a:spcAft>
              <a:buSzPts val="2000"/>
              <a:buChar char="❑"/>
            </a:pPr>
            <a:r>
              <a:rPr lang="de-CH" sz="2000"/>
              <a:t>Claims process in clear focus</a:t>
            </a:r>
            <a:endParaRPr sz="2000"/>
          </a:p>
          <a:p>
            <a:pPr marL="457200" lvl="0" indent="-355600" algn="l" rtl="0">
              <a:lnSpc>
                <a:spcPct val="115000"/>
              </a:lnSpc>
              <a:spcBef>
                <a:spcPts val="0"/>
              </a:spcBef>
              <a:spcAft>
                <a:spcPts val="0"/>
              </a:spcAft>
              <a:buSzPts val="2000"/>
              <a:buChar char="❑"/>
            </a:pPr>
            <a:r>
              <a:rPr lang="de-CH" sz="2000"/>
              <a:t>Some insurance companies are exploring alternative models analogous to telematics in car insurance - CyberMatics by AIG (launched in late 2020) - with the goal to play a risk mitigation role, in addition to risk transfer</a:t>
            </a:r>
            <a:endParaRPr sz="2000"/>
          </a:p>
          <a:p>
            <a:pPr marL="0" lvl="0" indent="0" algn="l" rtl="0">
              <a:lnSpc>
                <a:spcPct val="115000"/>
              </a:lnSpc>
              <a:spcBef>
                <a:spcPts val="240"/>
              </a:spcBef>
              <a:spcAft>
                <a:spcPts val="0"/>
              </a:spcAft>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xEl>
                                              <p:pRg st="0" end="0"/>
                                            </p:txEl>
                                          </p:spTgt>
                                        </p:tgtEl>
                                        <p:attrNameLst>
                                          <p:attrName>style.visibility</p:attrName>
                                        </p:attrNameLst>
                                      </p:cBhvr>
                                      <p:to>
                                        <p:strVal val="visible"/>
                                      </p:to>
                                    </p:set>
                                    <p:animEffect transition="in" filter="fade">
                                      <p:cBhvr>
                                        <p:cTn id="7" dur="1000"/>
                                        <p:tgtEl>
                                          <p:spTgt spid="4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
                                            <p:txEl>
                                              <p:pRg st="1" end="1"/>
                                            </p:txEl>
                                          </p:spTgt>
                                        </p:tgtEl>
                                        <p:attrNameLst>
                                          <p:attrName>style.visibility</p:attrName>
                                        </p:attrNameLst>
                                      </p:cBhvr>
                                      <p:to>
                                        <p:strVal val="visible"/>
                                      </p:to>
                                    </p:set>
                                    <p:animEffect transition="in" filter="fade">
                                      <p:cBhvr>
                                        <p:cTn id="12" dur="1000"/>
                                        <p:tgtEl>
                                          <p:spTgt spid="4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xEl>
                                              <p:pRg st="2" end="2"/>
                                            </p:txEl>
                                          </p:spTgt>
                                        </p:tgtEl>
                                        <p:attrNameLst>
                                          <p:attrName>style.visibility</p:attrName>
                                        </p:attrNameLst>
                                      </p:cBhvr>
                                      <p:to>
                                        <p:strVal val="visible"/>
                                      </p:to>
                                    </p:set>
                                    <p:animEffect transition="in" filter="fade">
                                      <p:cBhvr>
                                        <p:cTn id="17" dur="1000"/>
                                        <p:tgtEl>
                                          <p:spTgt spid="4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8">
                                            <p:txEl>
                                              <p:pRg st="3" end="3"/>
                                            </p:txEl>
                                          </p:spTgt>
                                        </p:tgtEl>
                                        <p:attrNameLst>
                                          <p:attrName>style.visibility</p:attrName>
                                        </p:attrNameLst>
                                      </p:cBhvr>
                                      <p:to>
                                        <p:strVal val="visible"/>
                                      </p:to>
                                    </p:set>
                                    <p:animEffect transition="in" filter="fade">
                                      <p:cBhvr>
                                        <p:cTn id="22" dur="1000"/>
                                        <p:tgtEl>
                                          <p:spTgt spid="4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8">
                                            <p:txEl>
                                              <p:pRg st="4" end="4"/>
                                            </p:txEl>
                                          </p:spTgt>
                                        </p:tgtEl>
                                        <p:attrNameLst>
                                          <p:attrName>style.visibility</p:attrName>
                                        </p:attrNameLst>
                                      </p:cBhvr>
                                      <p:to>
                                        <p:strVal val="visible"/>
                                      </p:to>
                                    </p:set>
                                    <p:animEffect transition="in" filter="fade">
                                      <p:cBhvr>
                                        <p:cTn id="27" dur="1000"/>
                                        <p:tgtEl>
                                          <p:spTgt spid="4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2"/>
          <p:cNvSpPr txBox="1">
            <a:spLocks noGrp="1"/>
          </p:cNvSpPr>
          <p:nvPr>
            <p:ph type="ctrTitle"/>
          </p:nvPr>
        </p:nvSpPr>
        <p:spPr>
          <a:xfrm>
            <a:off x="742950" y="2130425"/>
            <a:ext cx="8420100" cy="1470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Q&amp;A</a:t>
            </a:r>
            <a:endParaRPr/>
          </a:p>
        </p:txBody>
      </p:sp>
      <p:sp>
        <p:nvSpPr>
          <p:cNvPr id="455" name="Google Shape;455;p52"/>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3"/>
          <p:cNvSpPr txBox="1">
            <a:spLocks noGrp="1"/>
          </p:cNvSpPr>
          <p:nvPr>
            <p:ph type="title"/>
          </p:nvPr>
        </p:nvSpPr>
        <p:spPr>
          <a:xfrm>
            <a:off x="348450" y="30861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THANK YOU!</a:t>
            </a:r>
            <a:endParaRPr/>
          </a:p>
        </p:txBody>
      </p:sp>
      <p:sp>
        <p:nvSpPr>
          <p:cNvPr id="462" name="Google Shape;462;p53"/>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Methodology</a:t>
            </a:r>
            <a:endParaRPr/>
          </a:p>
        </p:txBody>
      </p:sp>
      <p:sp>
        <p:nvSpPr>
          <p:cNvPr id="88" name="Google Shape;88;p17"/>
          <p:cNvSpPr txBox="1">
            <a:spLocks noGrp="1"/>
          </p:cNvSpPr>
          <p:nvPr>
            <p:ph type="sldNum" idx="12"/>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4</a:t>
            </a:fld>
            <a:endParaRPr/>
          </a:p>
        </p:txBody>
      </p:sp>
      <p:sp>
        <p:nvSpPr>
          <p:cNvPr id="89" name="Google Shape;89;p17"/>
          <p:cNvSpPr/>
          <p:nvPr/>
        </p:nvSpPr>
        <p:spPr>
          <a:xfrm>
            <a:off x="2411097" y="2755079"/>
            <a:ext cx="382800" cy="39900"/>
          </a:xfrm>
          <a:prstGeom prst="roundRect">
            <a:avLst>
              <a:gd name="adj" fmla="val 50000"/>
            </a:avLst>
          </a:prstGeom>
          <a:solidFill>
            <a:srgbClr val="A72A1E"/>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grpSp>
        <p:nvGrpSpPr>
          <p:cNvPr id="90" name="Google Shape;90;p17"/>
          <p:cNvGrpSpPr/>
          <p:nvPr/>
        </p:nvGrpSpPr>
        <p:grpSpPr>
          <a:xfrm>
            <a:off x="1172775" y="2426521"/>
            <a:ext cx="1419556" cy="3466211"/>
            <a:chOff x="519870" y="1948510"/>
            <a:chExt cx="1310400" cy="3199678"/>
          </a:xfrm>
        </p:grpSpPr>
        <p:sp>
          <p:nvSpPr>
            <p:cNvPr id="91" name="Google Shape;91;p17"/>
            <p:cNvSpPr/>
            <p:nvPr/>
          </p:nvSpPr>
          <p:spPr>
            <a:xfrm>
              <a:off x="877947" y="194851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92" name="Google Shape;92;p17"/>
            <p:cNvSpPr txBox="1"/>
            <p:nvPr/>
          </p:nvSpPr>
          <p:spPr>
            <a:xfrm>
              <a:off x="956685"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300" b="1">
                  <a:solidFill>
                    <a:srgbClr val="A72A1E"/>
                  </a:solidFill>
                  <a:latin typeface="Roboto"/>
                  <a:ea typeface="Roboto"/>
                  <a:cs typeface="Roboto"/>
                  <a:sym typeface="Roboto"/>
                </a:rPr>
                <a:t>2</a:t>
              </a:r>
              <a:endParaRPr sz="1300" b="1">
                <a:solidFill>
                  <a:srgbClr val="A72A1E"/>
                </a:solidFill>
                <a:latin typeface="Roboto"/>
                <a:ea typeface="Roboto"/>
                <a:cs typeface="Roboto"/>
                <a:sym typeface="Roboto"/>
              </a:endParaRPr>
            </a:p>
          </p:txBody>
        </p:sp>
        <p:sp>
          <p:nvSpPr>
            <p:cNvPr id="93" name="Google Shape;93;p17"/>
            <p:cNvSpPr txBox="1"/>
            <p:nvPr/>
          </p:nvSpPr>
          <p:spPr>
            <a:xfrm>
              <a:off x="519870" y="2652291"/>
              <a:ext cx="1310400" cy="594300"/>
            </a:xfrm>
            <a:prstGeom prst="rect">
              <a:avLst/>
            </a:prstGeom>
            <a:noFill/>
            <a:ln>
              <a:noFill/>
            </a:ln>
          </p:spPr>
          <p:txBody>
            <a:bodyPr spcFirstLastPara="1" wrap="square" lIns="99050" tIns="99050" rIns="99050" bIns="99050" anchor="b" anchorCtr="0">
              <a:noAutofit/>
            </a:bodyPr>
            <a:lstStyle/>
            <a:p>
              <a:pPr marL="0" lvl="0" indent="0" algn="ctr" rtl="0">
                <a:lnSpc>
                  <a:spcPct val="115000"/>
                </a:lnSpc>
                <a:spcBef>
                  <a:spcPts val="0"/>
                </a:spcBef>
                <a:spcAft>
                  <a:spcPts val="0"/>
                </a:spcAft>
                <a:buNone/>
              </a:pPr>
              <a:r>
                <a:rPr lang="de-CH" sz="1200" b="1">
                  <a:solidFill>
                    <a:srgbClr val="A72A1E"/>
                  </a:solidFill>
                  <a:latin typeface="Roboto"/>
                  <a:ea typeface="Roboto"/>
                  <a:cs typeface="Roboto"/>
                  <a:sym typeface="Roboto"/>
                </a:rPr>
                <a:t>MAPPING OF STAKEHOLDERS</a:t>
              </a:r>
              <a:endParaRPr sz="1200" b="1">
                <a:solidFill>
                  <a:srgbClr val="A72A1E"/>
                </a:solidFill>
                <a:latin typeface="Roboto"/>
                <a:ea typeface="Roboto"/>
                <a:cs typeface="Roboto"/>
                <a:sym typeface="Roboto"/>
              </a:endParaRPr>
            </a:p>
          </p:txBody>
        </p:sp>
        <p:sp>
          <p:nvSpPr>
            <p:cNvPr id="94" name="Google Shape;94;p17"/>
            <p:cNvSpPr txBox="1"/>
            <p:nvPr/>
          </p:nvSpPr>
          <p:spPr>
            <a:xfrm>
              <a:off x="590580" y="3109088"/>
              <a:ext cx="12396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A72A1E"/>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A72A1E"/>
                  </a:solidFill>
                  <a:latin typeface="Roboto"/>
                  <a:ea typeface="Roboto"/>
                  <a:cs typeface="Roboto"/>
                  <a:sym typeface="Roboto"/>
                </a:rPr>
                <a:t>Identify all relevant and key stakeholders and their interactions.</a:t>
              </a:r>
              <a:endParaRPr sz="1000">
                <a:solidFill>
                  <a:srgbClr val="A72A1E"/>
                </a:solidFill>
                <a:latin typeface="Roboto"/>
                <a:ea typeface="Roboto"/>
                <a:cs typeface="Roboto"/>
                <a:sym typeface="Roboto"/>
              </a:endParaRPr>
            </a:p>
          </p:txBody>
        </p:sp>
      </p:grpSp>
      <p:grpSp>
        <p:nvGrpSpPr>
          <p:cNvPr id="95" name="Google Shape;95;p17"/>
          <p:cNvGrpSpPr/>
          <p:nvPr/>
        </p:nvGrpSpPr>
        <p:grpSpPr>
          <a:xfrm>
            <a:off x="2612550" y="2426521"/>
            <a:ext cx="1419556" cy="3466218"/>
            <a:chOff x="1848934" y="1948510"/>
            <a:chExt cx="1310400" cy="3199684"/>
          </a:xfrm>
        </p:grpSpPr>
        <p:sp>
          <p:nvSpPr>
            <p:cNvPr id="96" name="Google Shape;96;p17"/>
            <p:cNvSpPr/>
            <p:nvPr/>
          </p:nvSpPr>
          <p:spPr>
            <a:xfrm>
              <a:off x="2206990" y="194851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97" name="Google Shape;97;p17"/>
            <p:cNvSpPr txBox="1"/>
            <p:nvPr/>
          </p:nvSpPr>
          <p:spPr>
            <a:xfrm>
              <a:off x="1848934" y="2652291"/>
              <a:ext cx="1310400" cy="594300"/>
            </a:xfrm>
            <a:prstGeom prst="rect">
              <a:avLst/>
            </a:prstGeom>
            <a:noFill/>
            <a:ln>
              <a:noFill/>
            </a:ln>
          </p:spPr>
          <p:txBody>
            <a:bodyPr spcFirstLastPara="1" wrap="square" lIns="99050" tIns="99050" rIns="99050" bIns="99050" anchor="b" anchorCtr="0">
              <a:noAutofit/>
            </a:bodyPr>
            <a:lstStyle/>
            <a:p>
              <a:pPr marL="0" lvl="0" indent="0" algn="ctr" rtl="0">
                <a:lnSpc>
                  <a:spcPct val="115000"/>
                </a:lnSpc>
                <a:spcBef>
                  <a:spcPts val="0"/>
                </a:spcBef>
                <a:spcAft>
                  <a:spcPts val="0"/>
                </a:spcAft>
                <a:buNone/>
              </a:pPr>
              <a:r>
                <a:rPr lang="de-CH" sz="1200" b="1">
                  <a:solidFill>
                    <a:srgbClr val="A72A1E"/>
                  </a:solidFill>
                  <a:latin typeface="Roboto"/>
                  <a:ea typeface="Roboto"/>
                  <a:cs typeface="Roboto"/>
                  <a:sym typeface="Roboto"/>
                </a:rPr>
                <a:t>DEFINITION OF FRAMEWORK</a:t>
              </a:r>
              <a:endParaRPr sz="1200" b="1">
                <a:solidFill>
                  <a:srgbClr val="A72A1E"/>
                </a:solidFill>
                <a:latin typeface="Roboto"/>
                <a:ea typeface="Roboto"/>
                <a:cs typeface="Roboto"/>
                <a:sym typeface="Roboto"/>
              </a:endParaRPr>
            </a:p>
          </p:txBody>
        </p:sp>
        <p:sp>
          <p:nvSpPr>
            <p:cNvPr id="98" name="Google Shape;98;p17"/>
            <p:cNvSpPr txBox="1"/>
            <p:nvPr/>
          </p:nvSpPr>
          <p:spPr>
            <a:xfrm>
              <a:off x="1848934" y="3109094"/>
              <a:ext cx="13104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A72A1E"/>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A72A1E"/>
                  </a:solidFill>
                  <a:latin typeface="Roboto"/>
                  <a:ea typeface="Roboto"/>
                  <a:cs typeface="Roboto"/>
                  <a:sym typeface="Roboto"/>
                </a:rPr>
                <a:t>Define a cyber insurance framework based on the literature review</a:t>
              </a:r>
              <a:endParaRPr sz="1000">
                <a:solidFill>
                  <a:srgbClr val="A72A1E"/>
                </a:solidFill>
                <a:latin typeface="Roboto"/>
                <a:ea typeface="Roboto"/>
                <a:cs typeface="Roboto"/>
                <a:sym typeface="Roboto"/>
              </a:endParaRPr>
            </a:p>
          </p:txBody>
        </p:sp>
        <p:sp>
          <p:nvSpPr>
            <p:cNvPr id="99" name="Google Shape;99;p17"/>
            <p:cNvSpPr txBox="1"/>
            <p:nvPr/>
          </p:nvSpPr>
          <p:spPr>
            <a:xfrm>
              <a:off x="2291994"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300" b="1">
                  <a:solidFill>
                    <a:srgbClr val="A72A1E"/>
                  </a:solidFill>
                  <a:latin typeface="Roboto"/>
                  <a:ea typeface="Roboto"/>
                  <a:cs typeface="Roboto"/>
                  <a:sym typeface="Roboto"/>
                </a:rPr>
                <a:t>3</a:t>
              </a:r>
              <a:endParaRPr sz="1300" b="1">
                <a:solidFill>
                  <a:srgbClr val="A72A1E"/>
                </a:solidFill>
                <a:latin typeface="Roboto"/>
                <a:ea typeface="Roboto"/>
                <a:cs typeface="Roboto"/>
                <a:sym typeface="Roboto"/>
              </a:endParaRPr>
            </a:p>
          </p:txBody>
        </p:sp>
      </p:grpSp>
      <p:grpSp>
        <p:nvGrpSpPr>
          <p:cNvPr id="100" name="Google Shape;100;p17"/>
          <p:cNvGrpSpPr/>
          <p:nvPr/>
        </p:nvGrpSpPr>
        <p:grpSpPr>
          <a:xfrm>
            <a:off x="4052375" y="2426521"/>
            <a:ext cx="1473180" cy="3466219"/>
            <a:chOff x="3178044" y="1948510"/>
            <a:chExt cx="1359900" cy="3199685"/>
          </a:xfrm>
        </p:grpSpPr>
        <p:sp>
          <p:nvSpPr>
            <p:cNvPr id="101" name="Google Shape;101;p17"/>
            <p:cNvSpPr/>
            <p:nvPr/>
          </p:nvSpPr>
          <p:spPr>
            <a:xfrm>
              <a:off x="3560827"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02" name="Google Shape;102;p17"/>
            <p:cNvSpPr txBox="1"/>
            <p:nvPr/>
          </p:nvSpPr>
          <p:spPr>
            <a:xfrm>
              <a:off x="3178044" y="2652291"/>
              <a:ext cx="1359900" cy="594300"/>
            </a:xfrm>
            <a:prstGeom prst="rect">
              <a:avLst/>
            </a:prstGeom>
            <a:noFill/>
            <a:ln>
              <a:noFill/>
            </a:ln>
          </p:spPr>
          <p:txBody>
            <a:bodyPr spcFirstLastPara="1" wrap="square" lIns="99050" tIns="99050" rIns="99050" bIns="99050" anchor="b" anchorCtr="0">
              <a:noAutofit/>
            </a:bodyPr>
            <a:lstStyle/>
            <a:p>
              <a:pPr marL="0" lvl="0" indent="0" algn="ctr" rtl="0">
                <a:lnSpc>
                  <a:spcPct val="115000"/>
                </a:lnSpc>
                <a:spcBef>
                  <a:spcPts val="0"/>
                </a:spcBef>
                <a:spcAft>
                  <a:spcPts val="0"/>
                </a:spcAft>
                <a:buNone/>
              </a:pPr>
              <a:r>
                <a:rPr lang="de-CH" sz="1200" b="1">
                  <a:solidFill>
                    <a:srgbClr val="858585"/>
                  </a:solidFill>
                  <a:latin typeface="Roboto"/>
                  <a:ea typeface="Roboto"/>
                  <a:cs typeface="Roboto"/>
                  <a:sym typeface="Roboto"/>
                </a:rPr>
                <a:t>INTERVIEW WITH EXPERTS</a:t>
              </a:r>
              <a:endParaRPr sz="1200" b="1">
                <a:solidFill>
                  <a:srgbClr val="858585"/>
                </a:solidFill>
                <a:latin typeface="Roboto"/>
                <a:ea typeface="Roboto"/>
                <a:cs typeface="Roboto"/>
                <a:sym typeface="Roboto"/>
              </a:endParaRPr>
            </a:p>
          </p:txBody>
        </p:sp>
        <p:sp>
          <p:nvSpPr>
            <p:cNvPr id="103" name="Google Shape;103;p17"/>
            <p:cNvSpPr txBox="1"/>
            <p:nvPr/>
          </p:nvSpPr>
          <p:spPr>
            <a:xfrm>
              <a:off x="3178044" y="3109095"/>
              <a:ext cx="13599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858585"/>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858585"/>
                  </a:solidFill>
                  <a:latin typeface="Roboto"/>
                  <a:ea typeface="Roboto"/>
                  <a:cs typeface="Roboto"/>
                  <a:sym typeface="Roboto"/>
                </a:rPr>
                <a:t>Conduct interviews with experts in the cyber insurance field to validate our framework</a:t>
              </a:r>
              <a:endParaRPr sz="1000">
                <a:solidFill>
                  <a:srgbClr val="858585"/>
                </a:solidFill>
                <a:latin typeface="Roboto"/>
                <a:ea typeface="Roboto"/>
                <a:cs typeface="Roboto"/>
                <a:sym typeface="Roboto"/>
              </a:endParaRPr>
            </a:p>
          </p:txBody>
        </p:sp>
        <p:sp>
          <p:nvSpPr>
            <p:cNvPr id="104" name="Google Shape;104;p17"/>
            <p:cNvSpPr txBox="1"/>
            <p:nvPr/>
          </p:nvSpPr>
          <p:spPr>
            <a:xfrm>
              <a:off x="3639934"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300" b="1">
                  <a:solidFill>
                    <a:srgbClr val="858585"/>
                  </a:solidFill>
                  <a:latin typeface="Roboto"/>
                  <a:ea typeface="Roboto"/>
                  <a:cs typeface="Roboto"/>
                  <a:sym typeface="Roboto"/>
                </a:rPr>
                <a:t>4</a:t>
              </a:r>
              <a:endParaRPr sz="1300" b="1">
                <a:solidFill>
                  <a:srgbClr val="858585"/>
                </a:solidFill>
                <a:latin typeface="Roboto"/>
                <a:ea typeface="Roboto"/>
                <a:cs typeface="Roboto"/>
                <a:sym typeface="Roboto"/>
              </a:endParaRPr>
            </a:p>
          </p:txBody>
        </p:sp>
      </p:grpSp>
      <p:grpSp>
        <p:nvGrpSpPr>
          <p:cNvPr id="105" name="Google Shape;105;p17"/>
          <p:cNvGrpSpPr/>
          <p:nvPr/>
        </p:nvGrpSpPr>
        <p:grpSpPr>
          <a:xfrm>
            <a:off x="5546900" y="2426521"/>
            <a:ext cx="1419556" cy="3466218"/>
            <a:chOff x="4557648" y="1948510"/>
            <a:chExt cx="1310400" cy="3199684"/>
          </a:xfrm>
        </p:grpSpPr>
        <p:sp>
          <p:nvSpPr>
            <p:cNvPr id="106" name="Google Shape;106;p17"/>
            <p:cNvSpPr/>
            <p:nvPr/>
          </p:nvSpPr>
          <p:spPr>
            <a:xfrm>
              <a:off x="4915703"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4557648" y="2652291"/>
              <a:ext cx="1310400" cy="594300"/>
            </a:xfrm>
            <a:prstGeom prst="rect">
              <a:avLst/>
            </a:prstGeom>
            <a:noFill/>
            <a:ln>
              <a:noFill/>
            </a:ln>
          </p:spPr>
          <p:txBody>
            <a:bodyPr spcFirstLastPara="1" wrap="square" lIns="99050" tIns="99050" rIns="99050" bIns="99050" anchor="b" anchorCtr="0">
              <a:noAutofit/>
            </a:bodyPr>
            <a:lstStyle/>
            <a:p>
              <a:pPr marL="0" lvl="0" indent="0" algn="ctr" rtl="0">
                <a:lnSpc>
                  <a:spcPct val="115000"/>
                </a:lnSpc>
                <a:spcBef>
                  <a:spcPts val="0"/>
                </a:spcBef>
                <a:spcAft>
                  <a:spcPts val="0"/>
                </a:spcAft>
                <a:buNone/>
              </a:pPr>
              <a:r>
                <a:rPr lang="de-CH" sz="1200" b="1">
                  <a:solidFill>
                    <a:srgbClr val="858585"/>
                  </a:solidFill>
                  <a:latin typeface="Roboto"/>
                  <a:ea typeface="Roboto"/>
                  <a:cs typeface="Roboto"/>
                  <a:sym typeface="Roboto"/>
                </a:rPr>
                <a:t>REFINEMENT OF FRAMEWORK</a:t>
              </a:r>
              <a:endParaRPr sz="1200" b="1">
                <a:solidFill>
                  <a:srgbClr val="858585"/>
                </a:solidFill>
                <a:latin typeface="Roboto"/>
                <a:ea typeface="Roboto"/>
                <a:cs typeface="Roboto"/>
                <a:sym typeface="Roboto"/>
              </a:endParaRPr>
            </a:p>
          </p:txBody>
        </p:sp>
        <p:sp>
          <p:nvSpPr>
            <p:cNvPr id="108" name="Google Shape;108;p17"/>
            <p:cNvSpPr txBox="1"/>
            <p:nvPr/>
          </p:nvSpPr>
          <p:spPr>
            <a:xfrm>
              <a:off x="4557648" y="3109094"/>
              <a:ext cx="13104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858585"/>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858585"/>
                  </a:solidFill>
                  <a:latin typeface="Roboto"/>
                  <a:ea typeface="Roboto"/>
                  <a:cs typeface="Roboto"/>
                  <a:sym typeface="Roboto"/>
                </a:rPr>
                <a:t>Apply suggestions and feedback to our framework. The outcome is the final refine framework</a:t>
              </a:r>
              <a:endParaRPr sz="1000">
                <a:solidFill>
                  <a:srgbClr val="858585"/>
                </a:solidFill>
                <a:latin typeface="Roboto"/>
                <a:ea typeface="Roboto"/>
                <a:cs typeface="Roboto"/>
                <a:sym typeface="Roboto"/>
              </a:endParaRPr>
            </a:p>
          </p:txBody>
        </p:sp>
        <p:sp>
          <p:nvSpPr>
            <p:cNvPr id="109" name="Google Shape;109;p17"/>
            <p:cNvSpPr txBox="1"/>
            <p:nvPr/>
          </p:nvSpPr>
          <p:spPr>
            <a:xfrm>
              <a:off x="4994591"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300" b="1">
                  <a:solidFill>
                    <a:srgbClr val="858585"/>
                  </a:solidFill>
                  <a:latin typeface="Roboto"/>
                  <a:ea typeface="Roboto"/>
                  <a:cs typeface="Roboto"/>
                  <a:sym typeface="Roboto"/>
                </a:rPr>
                <a:t>5</a:t>
              </a:r>
              <a:endParaRPr sz="1300" b="1">
                <a:solidFill>
                  <a:srgbClr val="858585"/>
                </a:solidFill>
                <a:latin typeface="Roboto"/>
                <a:ea typeface="Roboto"/>
                <a:cs typeface="Roboto"/>
                <a:sym typeface="Roboto"/>
              </a:endParaRPr>
            </a:p>
          </p:txBody>
        </p:sp>
      </p:grpSp>
      <p:grpSp>
        <p:nvGrpSpPr>
          <p:cNvPr id="110" name="Google Shape;110;p17"/>
          <p:cNvGrpSpPr/>
          <p:nvPr/>
        </p:nvGrpSpPr>
        <p:grpSpPr>
          <a:xfrm>
            <a:off x="7064050" y="2426521"/>
            <a:ext cx="1473180" cy="3466218"/>
            <a:chOff x="5887797" y="1948510"/>
            <a:chExt cx="1359900" cy="3199684"/>
          </a:xfrm>
        </p:grpSpPr>
        <p:sp>
          <p:nvSpPr>
            <p:cNvPr id="111" name="Google Shape;111;p17"/>
            <p:cNvSpPr/>
            <p:nvPr/>
          </p:nvSpPr>
          <p:spPr>
            <a:xfrm>
              <a:off x="6270606"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12" name="Google Shape;112;p17"/>
            <p:cNvSpPr txBox="1"/>
            <p:nvPr/>
          </p:nvSpPr>
          <p:spPr>
            <a:xfrm>
              <a:off x="5887797" y="2652290"/>
              <a:ext cx="1359900" cy="594300"/>
            </a:xfrm>
            <a:prstGeom prst="rect">
              <a:avLst/>
            </a:prstGeom>
            <a:noFill/>
            <a:ln>
              <a:noFill/>
            </a:ln>
          </p:spPr>
          <p:txBody>
            <a:bodyPr spcFirstLastPara="1" wrap="square" lIns="99050" tIns="99050" rIns="99050" bIns="99050" anchor="b" anchorCtr="0">
              <a:noAutofit/>
            </a:bodyPr>
            <a:lstStyle/>
            <a:p>
              <a:pPr marL="0" lvl="0" indent="0" algn="ctr" rtl="0">
                <a:lnSpc>
                  <a:spcPct val="115000"/>
                </a:lnSpc>
                <a:spcBef>
                  <a:spcPts val="0"/>
                </a:spcBef>
                <a:spcAft>
                  <a:spcPts val="0"/>
                </a:spcAft>
                <a:buNone/>
              </a:pPr>
              <a:r>
                <a:rPr lang="de-CH" sz="1200" b="1">
                  <a:solidFill>
                    <a:srgbClr val="858585"/>
                  </a:solidFill>
                  <a:latin typeface="Roboto"/>
                  <a:ea typeface="Roboto"/>
                  <a:cs typeface="Roboto"/>
                  <a:sym typeface="Roboto"/>
                </a:rPr>
                <a:t>PREMIUM CALCULATION</a:t>
              </a:r>
              <a:endParaRPr sz="1200" b="1">
                <a:solidFill>
                  <a:srgbClr val="858585"/>
                </a:solidFill>
                <a:latin typeface="Roboto"/>
                <a:ea typeface="Roboto"/>
                <a:cs typeface="Roboto"/>
                <a:sym typeface="Roboto"/>
              </a:endParaRPr>
            </a:p>
          </p:txBody>
        </p:sp>
        <p:sp>
          <p:nvSpPr>
            <p:cNvPr id="113" name="Google Shape;113;p17"/>
            <p:cNvSpPr txBox="1"/>
            <p:nvPr/>
          </p:nvSpPr>
          <p:spPr>
            <a:xfrm>
              <a:off x="5887797" y="3109094"/>
              <a:ext cx="13599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858585"/>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858585"/>
                  </a:solidFill>
                  <a:latin typeface="Roboto"/>
                  <a:ea typeface="Roboto"/>
                  <a:cs typeface="Roboto"/>
                  <a:sym typeface="Roboto"/>
                </a:rPr>
                <a:t>Review different premium calculations methods  based on current industry practices</a:t>
              </a:r>
              <a:endParaRPr sz="1000">
                <a:solidFill>
                  <a:srgbClr val="858585"/>
                </a:solidFill>
                <a:latin typeface="Roboto"/>
                <a:ea typeface="Roboto"/>
                <a:cs typeface="Roboto"/>
                <a:sym typeface="Roboto"/>
              </a:endParaRPr>
            </a:p>
          </p:txBody>
        </p:sp>
        <p:sp>
          <p:nvSpPr>
            <p:cNvPr id="114" name="Google Shape;114;p17"/>
            <p:cNvSpPr txBox="1"/>
            <p:nvPr/>
          </p:nvSpPr>
          <p:spPr>
            <a:xfrm>
              <a:off x="6354906"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200" b="1">
                  <a:solidFill>
                    <a:srgbClr val="858585"/>
                  </a:solidFill>
                  <a:latin typeface="Roboto"/>
                  <a:ea typeface="Roboto"/>
                  <a:cs typeface="Roboto"/>
                  <a:sym typeface="Roboto"/>
                </a:rPr>
                <a:t>5</a:t>
              </a:r>
              <a:endParaRPr sz="1200" b="1">
                <a:solidFill>
                  <a:srgbClr val="858585"/>
                </a:solidFill>
                <a:latin typeface="Roboto"/>
                <a:ea typeface="Roboto"/>
                <a:cs typeface="Roboto"/>
                <a:sym typeface="Roboto"/>
              </a:endParaRPr>
            </a:p>
          </p:txBody>
        </p:sp>
      </p:grpSp>
      <p:grpSp>
        <p:nvGrpSpPr>
          <p:cNvPr id="115" name="Google Shape;115;p17"/>
          <p:cNvGrpSpPr/>
          <p:nvPr/>
        </p:nvGrpSpPr>
        <p:grpSpPr>
          <a:xfrm>
            <a:off x="8478925" y="2426521"/>
            <a:ext cx="1473180" cy="3466218"/>
            <a:chOff x="7264216" y="1948510"/>
            <a:chExt cx="1359900" cy="3199684"/>
          </a:xfrm>
        </p:grpSpPr>
        <p:sp>
          <p:nvSpPr>
            <p:cNvPr id="116" name="Google Shape;116;p17"/>
            <p:cNvSpPr/>
            <p:nvPr/>
          </p:nvSpPr>
          <p:spPr>
            <a:xfrm>
              <a:off x="7647018"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7264216" y="2652291"/>
              <a:ext cx="1359900" cy="594300"/>
            </a:xfrm>
            <a:prstGeom prst="rect">
              <a:avLst/>
            </a:prstGeom>
            <a:noFill/>
            <a:ln>
              <a:noFill/>
            </a:ln>
          </p:spPr>
          <p:txBody>
            <a:bodyPr spcFirstLastPara="1" wrap="square" lIns="99050" tIns="99050" rIns="99050" bIns="99050" anchor="ctr" anchorCtr="0">
              <a:noAutofit/>
            </a:bodyPr>
            <a:lstStyle/>
            <a:p>
              <a:pPr marL="0" lvl="0" indent="0" algn="ctr" rtl="0">
                <a:lnSpc>
                  <a:spcPct val="100000"/>
                </a:lnSpc>
                <a:spcBef>
                  <a:spcPts val="0"/>
                </a:spcBef>
                <a:spcAft>
                  <a:spcPts val="0"/>
                </a:spcAft>
                <a:buNone/>
              </a:pPr>
              <a:r>
                <a:rPr lang="de-CH" sz="1200" b="1">
                  <a:solidFill>
                    <a:srgbClr val="858585"/>
                  </a:solidFill>
                  <a:latin typeface="Roboto"/>
                  <a:ea typeface="Roboto"/>
                  <a:cs typeface="Roboto"/>
                  <a:sym typeface="Roboto"/>
                </a:rPr>
                <a:t>EVALUATION</a:t>
              </a:r>
              <a:endParaRPr sz="1200" b="1">
                <a:solidFill>
                  <a:srgbClr val="858585"/>
                </a:solidFill>
                <a:latin typeface="Roboto"/>
                <a:ea typeface="Roboto"/>
                <a:cs typeface="Roboto"/>
                <a:sym typeface="Roboto"/>
              </a:endParaRPr>
            </a:p>
          </p:txBody>
        </p:sp>
        <p:sp>
          <p:nvSpPr>
            <p:cNvPr id="118" name="Google Shape;118;p17"/>
            <p:cNvSpPr txBox="1"/>
            <p:nvPr/>
          </p:nvSpPr>
          <p:spPr>
            <a:xfrm>
              <a:off x="7264216" y="3109094"/>
              <a:ext cx="13599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858585"/>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858585"/>
                  </a:solidFill>
                  <a:latin typeface="Roboto"/>
                  <a:ea typeface="Roboto"/>
                  <a:cs typeface="Roboto"/>
                  <a:sym typeface="Roboto"/>
                </a:rPr>
                <a:t>Evaluate the premium calculation based on a case study</a:t>
              </a:r>
              <a:endParaRPr sz="1000">
                <a:solidFill>
                  <a:srgbClr val="858585"/>
                </a:solidFill>
                <a:latin typeface="Roboto"/>
                <a:ea typeface="Roboto"/>
                <a:cs typeface="Roboto"/>
                <a:sym typeface="Roboto"/>
              </a:endParaRPr>
            </a:p>
          </p:txBody>
        </p:sp>
        <p:sp>
          <p:nvSpPr>
            <p:cNvPr id="119" name="Google Shape;119;p17"/>
            <p:cNvSpPr txBox="1"/>
            <p:nvPr/>
          </p:nvSpPr>
          <p:spPr>
            <a:xfrm>
              <a:off x="7725768"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300" b="1">
                  <a:solidFill>
                    <a:srgbClr val="858585"/>
                  </a:solidFill>
                  <a:latin typeface="Roboto"/>
                  <a:ea typeface="Roboto"/>
                  <a:cs typeface="Roboto"/>
                  <a:sym typeface="Roboto"/>
                </a:rPr>
                <a:t>6</a:t>
              </a:r>
              <a:endParaRPr sz="1300" b="1">
                <a:solidFill>
                  <a:srgbClr val="858585"/>
                </a:solidFill>
                <a:latin typeface="Roboto"/>
                <a:ea typeface="Roboto"/>
                <a:cs typeface="Roboto"/>
                <a:sym typeface="Roboto"/>
              </a:endParaRPr>
            </a:p>
          </p:txBody>
        </p:sp>
      </p:grpSp>
      <p:sp>
        <p:nvSpPr>
          <p:cNvPr id="120" name="Google Shape;120;p17"/>
          <p:cNvSpPr/>
          <p:nvPr/>
        </p:nvSpPr>
        <p:spPr>
          <a:xfrm>
            <a:off x="3864321" y="2755079"/>
            <a:ext cx="382800" cy="39900"/>
          </a:xfrm>
          <a:prstGeom prst="roundRect">
            <a:avLst>
              <a:gd name="adj" fmla="val 50000"/>
            </a:avLst>
          </a:prstGeom>
          <a:solidFill>
            <a:srgbClr val="858585"/>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21" name="Google Shape;121;p17"/>
          <p:cNvSpPr/>
          <p:nvPr/>
        </p:nvSpPr>
        <p:spPr>
          <a:xfrm>
            <a:off x="5331547" y="2755079"/>
            <a:ext cx="382800" cy="39900"/>
          </a:xfrm>
          <a:prstGeom prst="roundRect">
            <a:avLst>
              <a:gd name="adj" fmla="val 50000"/>
            </a:avLst>
          </a:prstGeom>
          <a:solidFill>
            <a:srgbClr val="858585"/>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22" name="Google Shape;122;p17"/>
          <p:cNvSpPr/>
          <p:nvPr/>
        </p:nvSpPr>
        <p:spPr>
          <a:xfrm>
            <a:off x="6799328" y="2755079"/>
            <a:ext cx="382800" cy="39900"/>
          </a:xfrm>
          <a:prstGeom prst="roundRect">
            <a:avLst>
              <a:gd name="adj" fmla="val 50000"/>
            </a:avLst>
          </a:prstGeom>
          <a:solidFill>
            <a:srgbClr val="858585"/>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23" name="Google Shape;123;p17"/>
          <p:cNvSpPr/>
          <p:nvPr/>
        </p:nvSpPr>
        <p:spPr>
          <a:xfrm>
            <a:off x="8354996" y="2755079"/>
            <a:ext cx="382800" cy="39900"/>
          </a:xfrm>
          <a:prstGeom prst="roundRect">
            <a:avLst>
              <a:gd name="adj" fmla="val 50000"/>
            </a:avLst>
          </a:prstGeom>
          <a:solidFill>
            <a:srgbClr val="858585"/>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24" name="Google Shape;124;p17"/>
          <p:cNvSpPr txBox="1"/>
          <p:nvPr/>
        </p:nvSpPr>
        <p:spPr>
          <a:xfrm>
            <a:off x="686250" y="1455100"/>
            <a:ext cx="2765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CH" sz="1100" b="1" u="sng">
                <a:solidFill>
                  <a:srgbClr val="980000"/>
                </a:solidFill>
                <a:latin typeface="Roboto"/>
                <a:ea typeface="Roboto"/>
                <a:cs typeface="Roboto"/>
                <a:sym typeface="Roboto"/>
              </a:rPr>
              <a:t>BEFORE MID-TERM PRESENTATION</a:t>
            </a:r>
            <a:endParaRPr sz="1100" b="1" u="sng">
              <a:solidFill>
                <a:srgbClr val="980000"/>
              </a:solidFill>
              <a:latin typeface="Roboto"/>
              <a:ea typeface="Roboto"/>
              <a:cs typeface="Roboto"/>
              <a:sym typeface="Roboto"/>
            </a:endParaRPr>
          </a:p>
        </p:txBody>
      </p:sp>
      <p:sp>
        <p:nvSpPr>
          <p:cNvPr id="125" name="Google Shape;125;p17"/>
          <p:cNvSpPr txBox="1"/>
          <p:nvPr/>
        </p:nvSpPr>
        <p:spPr>
          <a:xfrm>
            <a:off x="5525550" y="1488700"/>
            <a:ext cx="2765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CH" sz="1100" b="1" u="sng">
                <a:solidFill>
                  <a:srgbClr val="9E9E9E"/>
                </a:solidFill>
                <a:latin typeface="Roboto"/>
                <a:ea typeface="Roboto"/>
                <a:cs typeface="Roboto"/>
                <a:sym typeface="Roboto"/>
              </a:rPr>
              <a:t>SINCE  MID-TERM PRESENTATION</a:t>
            </a:r>
            <a:endParaRPr sz="1100" b="1" u="sng">
              <a:solidFill>
                <a:srgbClr val="9E9E9E"/>
              </a:solidFill>
              <a:latin typeface="Roboto"/>
              <a:ea typeface="Roboto"/>
              <a:cs typeface="Roboto"/>
              <a:sym typeface="Roboto"/>
            </a:endParaRPr>
          </a:p>
        </p:txBody>
      </p:sp>
      <p:sp>
        <p:nvSpPr>
          <p:cNvPr id="126" name="Google Shape;126;p17"/>
          <p:cNvSpPr/>
          <p:nvPr/>
        </p:nvSpPr>
        <p:spPr>
          <a:xfrm>
            <a:off x="1034072" y="2755079"/>
            <a:ext cx="382800" cy="39900"/>
          </a:xfrm>
          <a:prstGeom prst="roundRect">
            <a:avLst>
              <a:gd name="adj" fmla="val 50000"/>
            </a:avLst>
          </a:prstGeom>
          <a:solidFill>
            <a:srgbClr val="A72A1E"/>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grpSp>
        <p:nvGrpSpPr>
          <p:cNvPr id="127" name="Google Shape;127;p17"/>
          <p:cNvGrpSpPr/>
          <p:nvPr/>
        </p:nvGrpSpPr>
        <p:grpSpPr>
          <a:xfrm>
            <a:off x="-155975" y="2426533"/>
            <a:ext cx="1652201" cy="3466224"/>
            <a:chOff x="519870" y="1948510"/>
            <a:chExt cx="1525155" cy="3199690"/>
          </a:xfrm>
        </p:grpSpPr>
        <p:sp>
          <p:nvSpPr>
            <p:cNvPr id="128" name="Google Shape;128;p17"/>
            <p:cNvSpPr/>
            <p:nvPr/>
          </p:nvSpPr>
          <p:spPr>
            <a:xfrm>
              <a:off x="877947" y="1948510"/>
              <a:ext cx="594300" cy="594300"/>
            </a:xfrm>
            <a:prstGeom prst="ellipse">
              <a:avLst/>
            </a:prstGeom>
            <a:noFill/>
            <a:ln w="38100" cap="flat" cmpd="sng">
              <a:solidFill>
                <a:srgbClr val="A72A1E"/>
              </a:solidFill>
              <a:prstDash val="solid"/>
              <a:round/>
              <a:headEnd type="none" w="sm" len="sm"/>
              <a:tailEnd type="none" w="sm" len="sm"/>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29" name="Google Shape;129;p17"/>
            <p:cNvSpPr txBox="1"/>
            <p:nvPr/>
          </p:nvSpPr>
          <p:spPr>
            <a:xfrm>
              <a:off x="956685" y="2085165"/>
              <a:ext cx="436800" cy="3210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1700"/>
                </a:spcAft>
                <a:buNone/>
              </a:pPr>
              <a:r>
                <a:rPr lang="de-CH" sz="1300" b="1">
                  <a:solidFill>
                    <a:srgbClr val="A72A1E"/>
                  </a:solidFill>
                  <a:latin typeface="Roboto"/>
                  <a:ea typeface="Roboto"/>
                  <a:cs typeface="Roboto"/>
                  <a:sym typeface="Roboto"/>
                </a:rPr>
                <a:t>1</a:t>
              </a:r>
              <a:endParaRPr sz="1300" b="1">
                <a:solidFill>
                  <a:srgbClr val="A72A1E"/>
                </a:solidFill>
                <a:latin typeface="Roboto"/>
                <a:ea typeface="Roboto"/>
                <a:cs typeface="Roboto"/>
                <a:sym typeface="Roboto"/>
              </a:endParaRPr>
            </a:p>
          </p:txBody>
        </p:sp>
        <p:sp>
          <p:nvSpPr>
            <p:cNvPr id="130" name="Google Shape;130;p17"/>
            <p:cNvSpPr txBox="1"/>
            <p:nvPr/>
          </p:nvSpPr>
          <p:spPr>
            <a:xfrm>
              <a:off x="519870" y="2652291"/>
              <a:ext cx="1310400" cy="594300"/>
            </a:xfrm>
            <a:prstGeom prst="rect">
              <a:avLst/>
            </a:prstGeom>
            <a:noFill/>
            <a:ln>
              <a:noFill/>
            </a:ln>
          </p:spPr>
          <p:txBody>
            <a:bodyPr spcFirstLastPara="1" wrap="square" lIns="99050" tIns="99050" rIns="99050" bIns="99050" anchor="b" anchorCtr="0">
              <a:noAutofit/>
            </a:bodyPr>
            <a:lstStyle/>
            <a:p>
              <a:pPr marL="0" lvl="0" indent="0" algn="ctr" rtl="0">
                <a:lnSpc>
                  <a:spcPct val="115000"/>
                </a:lnSpc>
                <a:spcBef>
                  <a:spcPts val="0"/>
                </a:spcBef>
                <a:spcAft>
                  <a:spcPts val="0"/>
                </a:spcAft>
                <a:buNone/>
              </a:pPr>
              <a:r>
                <a:rPr lang="de-CH" sz="1200" b="1">
                  <a:solidFill>
                    <a:srgbClr val="A72A1E"/>
                  </a:solidFill>
                  <a:latin typeface="Roboto"/>
                  <a:ea typeface="Roboto"/>
                  <a:cs typeface="Roboto"/>
                  <a:sym typeface="Roboto"/>
                </a:rPr>
                <a:t>LITERATURE REVIEW</a:t>
              </a:r>
              <a:endParaRPr sz="1200" b="1">
                <a:solidFill>
                  <a:srgbClr val="A72A1E"/>
                </a:solidFill>
                <a:latin typeface="Roboto"/>
                <a:ea typeface="Roboto"/>
                <a:cs typeface="Roboto"/>
                <a:sym typeface="Roboto"/>
              </a:endParaRPr>
            </a:p>
          </p:txBody>
        </p:sp>
        <p:sp>
          <p:nvSpPr>
            <p:cNvPr id="131" name="Google Shape;131;p17"/>
            <p:cNvSpPr txBox="1"/>
            <p:nvPr/>
          </p:nvSpPr>
          <p:spPr>
            <a:xfrm>
              <a:off x="581625" y="3109100"/>
              <a:ext cx="1463400" cy="2039100"/>
            </a:xfrm>
            <a:prstGeom prst="rect">
              <a:avLst/>
            </a:prstGeom>
            <a:noFill/>
            <a:ln>
              <a:noFill/>
            </a:ln>
          </p:spPr>
          <p:txBody>
            <a:bodyPr spcFirstLastPara="1" wrap="square" lIns="99050" tIns="99050" rIns="99050" bIns="99050" anchor="t" anchorCtr="0">
              <a:noAutofit/>
            </a:bodyPr>
            <a:lstStyle/>
            <a:p>
              <a:pPr marL="0" lvl="0" indent="0" algn="ctr" rtl="0">
                <a:lnSpc>
                  <a:spcPct val="115000"/>
                </a:lnSpc>
                <a:spcBef>
                  <a:spcPts val="0"/>
                </a:spcBef>
                <a:spcAft>
                  <a:spcPts val="0"/>
                </a:spcAft>
                <a:buNone/>
              </a:pPr>
              <a:endParaRPr sz="900">
                <a:solidFill>
                  <a:srgbClr val="A72A1E"/>
                </a:solidFill>
                <a:latin typeface="Roboto"/>
                <a:ea typeface="Roboto"/>
                <a:cs typeface="Roboto"/>
                <a:sym typeface="Roboto"/>
              </a:endParaRPr>
            </a:p>
            <a:p>
              <a:pPr marL="0" lvl="0" indent="0" algn="ctr" rtl="0">
                <a:lnSpc>
                  <a:spcPct val="115000"/>
                </a:lnSpc>
                <a:spcBef>
                  <a:spcPts val="1700"/>
                </a:spcBef>
                <a:spcAft>
                  <a:spcPts val="1700"/>
                </a:spcAft>
                <a:buNone/>
              </a:pPr>
              <a:r>
                <a:rPr lang="de-CH" sz="1000">
                  <a:solidFill>
                    <a:srgbClr val="A72A1E"/>
                  </a:solidFill>
                  <a:latin typeface="Roboto"/>
                  <a:ea typeface="Roboto"/>
                  <a:cs typeface="Roboto"/>
                  <a:sym typeface="Roboto"/>
                </a:rPr>
                <a:t>100+ papers scanned. 34 analysed. 9 key selected. Conducted concept mapping.</a:t>
              </a:r>
              <a:endParaRPr sz="1000">
                <a:solidFill>
                  <a:srgbClr val="A72A1E"/>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childTnLst>
                                </p:cTn>
                              </p:par>
                              <p:par>
                                <p:cTn id="13" presetID="10"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1000"/>
                                        <p:tgtEl>
                                          <p:spTgt spid="90"/>
                                        </p:tgtEl>
                                      </p:cBhvr>
                                    </p:animEffect>
                                  </p:childTnLst>
                                </p:cTn>
                              </p:par>
                              <p:par>
                                <p:cTn id="16" presetID="10" presetClass="entr" presetSubtype="0" fill="hold"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fade">
                                      <p:cBhvr>
                                        <p:cTn id="18" dur="1000"/>
                                        <p:tgtEl>
                                          <p:spTgt spid="95"/>
                                        </p:tgtEl>
                                      </p:cBhvr>
                                    </p:animEffect>
                                  </p:childTnLst>
                                </p:cTn>
                              </p:par>
                              <p:par>
                                <p:cTn id="19" presetID="10" presetClass="entr" presetSubtype="0" fill="hold" nodeType="with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fade">
                                      <p:cBhvr>
                                        <p:cTn id="21" dur="1000"/>
                                        <p:tgtEl>
                                          <p:spTgt spid="126"/>
                                        </p:tgtEl>
                                      </p:cBhvr>
                                    </p:animEffect>
                                  </p:childTnLst>
                                </p:cTn>
                              </p:par>
                              <p:par>
                                <p:cTn id="22" presetID="10" presetClass="entr" presetSubtype="0" fill="hold" nodeType="with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fade">
                                      <p:cBhvr>
                                        <p:cTn id="24" dur="1000"/>
                                        <p:tgtEl>
                                          <p:spTgt spid="1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1000"/>
                                        <p:tgtEl>
                                          <p:spTgt spid="100"/>
                                        </p:tgtEl>
                                      </p:cBhvr>
                                    </p:animEffect>
                                  </p:childTnLst>
                                </p:cTn>
                              </p:par>
                              <p:par>
                                <p:cTn id="35" presetID="10" presetClass="entr" presetSubtype="0" fill="hold"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par>
                                <p:cTn id="38" presetID="10" presetClass="entr" presetSubtype="0" fill="hold" nodeType="with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1000"/>
                                        <p:tgtEl>
                                          <p:spTgt spid="110"/>
                                        </p:tgtEl>
                                      </p:cBhvr>
                                    </p:animEffect>
                                  </p:childTnLst>
                                </p:cTn>
                              </p:par>
                              <p:par>
                                <p:cTn id="41" presetID="10" presetClass="entr" presetSubtype="0"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fade">
                                      <p:cBhvr>
                                        <p:cTn id="43" dur="1000"/>
                                        <p:tgtEl>
                                          <p:spTgt spid="115"/>
                                        </p:tgtEl>
                                      </p:cBhvr>
                                    </p:animEffect>
                                  </p:childTnLst>
                                </p:cTn>
                              </p:par>
                              <p:par>
                                <p:cTn id="44" presetID="10" presetClass="entr" presetSubtype="0" fill="hold" nodeType="withEffect">
                                  <p:stCondLst>
                                    <p:cond delay="0"/>
                                  </p:stCondLst>
                                  <p:childTnLst>
                                    <p:set>
                                      <p:cBhvr>
                                        <p:cTn id="45" dur="1" fill="hold">
                                          <p:stCondLst>
                                            <p:cond delay="0"/>
                                          </p:stCondLst>
                                        </p:cTn>
                                        <p:tgtEl>
                                          <p:spTgt spid="120"/>
                                        </p:tgtEl>
                                        <p:attrNameLst>
                                          <p:attrName>style.visibility</p:attrName>
                                        </p:attrNameLst>
                                      </p:cBhvr>
                                      <p:to>
                                        <p:strVal val="visible"/>
                                      </p:to>
                                    </p:set>
                                    <p:animEffect transition="in" filter="fade">
                                      <p:cBhvr>
                                        <p:cTn id="46" dur="1000"/>
                                        <p:tgtEl>
                                          <p:spTgt spid="120"/>
                                        </p:tgtEl>
                                      </p:cBhvr>
                                    </p:animEffect>
                                  </p:childTnLst>
                                </p:cTn>
                              </p:par>
                              <p:par>
                                <p:cTn id="47" presetID="10" presetClass="entr" presetSubtype="0" fill="hold" nodeType="withEffect">
                                  <p:stCondLst>
                                    <p:cond delay="0"/>
                                  </p:stCondLst>
                                  <p:childTnLst>
                                    <p:set>
                                      <p:cBhvr>
                                        <p:cTn id="48" dur="1" fill="hold">
                                          <p:stCondLst>
                                            <p:cond delay="0"/>
                                          </p:stCondLst>
                                        </p:cTn>
                                        <p:tgtEl>
                                          <p:spTgt spid="121"/>
                                        </p:tgtEl>
                                        <p:attrNameLst>
                                          <p:attrName>style.visibility</p:attrName>
                                        </p:attrNameLst>
                                      </p:cBhvr>
                                      <p:to>
                                        <p:strVal val="visible"/>
                                      </p:to>
                                    </p:set>
                                    <p:animEffect transition="in" filter="fade">
                                      <p:cBhvr>
                                        <p:cTn id="49" dur="1000"/>
                                        <p:tgtEl>
                                          <p:spTgt spid="121"/>
                                        </p:tgtEl>
                                      </p:cBhvr>
                                    </p:animEffect>
                                  </p:childTnLst>
                                </p:cTn>
                              </p:par>
                              <p:par>
                                <p:cTn id="50" presetID="10" presetClass="entr" presetSubtype="0" fill="hold" nodeType="with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fade">
                                      <p:cBhvr>
                                        <p:cTn id="52" dur="1000"/>
                                        <p:tgtEl>
                                          <p:spTgt spid="122"/>
                                        </p:tgtEl>
                                      </p:cBhvr>
                                    </p:animEffect>
                                  </p:childTnLst>
                                </p:cTn>
                              </p:par>
                              <p:par>
                                <p:cTn id="53" presetID="10" presetClass="entr" presetSubtype="0" fill="hold" nodeType="withEffect">
                                  <p:stCondLst>
                                    <p:cond delay="0"/>
                                  </p:stCondLst>
                                  <p:childTnLst>
                                    <p:set>
                                      <p:cBhvr>
                                        <p:cTn id="54" dur="1" fill="hold">
                                          <p:stCondLst>
                                            <p:cond delay="0"/>
                                          </p:stCondLst>
                                        </p:cTn>
                                        <p:tgtEl>
                                          <p:spTgt spid="123"/>
                                        </p:tgtEl>
                                        <p:attrNameLst>
                                          <p:attrName>style.visibility</p:attrName>
                                        </p:attrNameLst>
                                      </p:cBhvr>
                                      <p:to>
                                        <p:strVal val="visible"/>
                                      </p:to>
                                    </p:set>
                                    <p:animEffect transition="in" filter="fade">
                                      <p:cBhvr>
                                        <p:cTn id="55"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Literature Review</a:t>
            </a:r>
            <a:endParaRPr/>
          </a:p>
        </p:txBody>
      </p:sp>
      <p:grpSp>
        <p:nvGrpSpPr>
          <p:cNvPr id="138" name="Google Shape;138;p18"/>
          <p:cNvGrpSpPr/>
          <p:nvPr/>
        </p:nvGrpSpPr>
        <p:grpSpPr>
          <a:xfrm>
            <a:off x="6540992" y="3649740"/>
            <a:ext cx="2675384" cy="1499829"/>
            <a:chOff x="6038025" y="2598925"/>
            <a:chExt cx="2469661" cy="1384500"/>
          </a:xfrm>
        </p:grpSpPr>
        <p:cxnSp>
          <p:nvCxnSpPr>
            <p:cNvPr id="139" name="Google Shape;139;p18"/>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140" name="Google Shape;140;p18"/>
            <p:cNvSpPr txBox="1"/>
            <p:nvPr/>
          </p:nvSpPr>
          <p:spPr>
            <a:xfrm>
              <a:off x="6640486" y="2598925"/>
              <a:ext cx="1867200" cy="1384500"/>
            </a:xfrm>
            <a:prstGeom prst="rect">
              <a:avLst/>
            </a:prstGeom>
            <a:noFill/>
            <a:ln>
              <a:noFill/>
            </a:ln>
          </p:spPr>
          <p:txBody>
            <a:bodyPr spcFirstLastPara="1" wrap="square" lIns="99050" tIns="99050" rIns="99050" bIns="99050" anchor="ctr" anchorCtr="0">
              <a:noAutofit/>
            </a:bodyPr>
            <a:lstStyle/>
            <a:p>
              <a:pPr marL="0" lvl="0" indent="0" algn="l" rtl="0">
                <a:spcBef>
                  <a:spcPts val="0"/>
                </a:spcBef>
                <a:spcAft>
                  <a:spcPts val="0"/>
                </a:spcAft>
                <a:buNone/>
              </a:pPr>
              <a:r>
                <a:rPr lang="de-CH" b="1">
                  <a:latin typeface="Roboto"/>
                  <a:ea typeface="Roboto"/>
                  <a:cs typeface="Roboto"/>
                  <a:sym typeface="Roboto"/>
                </a:rPr>
                <a:t>Search</a:t>
              </a:r>
              <a:endParaRPr b="1">
                <a:latin typeface="Roboto"/>
                <a:ea typeface="Roboto"/>
                <a:cs typeface="Roboto"/>
                <a:sym typeface="Roboto"/>
              </a:endParaRPr>
            </a:p>
            <a:p>
              <a:pPr marL="0" lvl="0" indent="0" algn="l" rtl="0">
                <a:spcBef>
                  <a:spcPts val="0"/>
                </a:spcBef>
                <a:spcAft>
                  <a:spcPts val="0"/>
                </a:spcAft>
                <a:buNone/>
              </a:pPr>
              <a:endParaRPr sz="1300" b="1">
                <a:latin typeface="Roboto"/>
                <a:ea typeface="Roboto"/>
                <a:cs typeface="Roboto"/>
                <a:sym typeface="Roboto"/>
              </a:endParaRPr>
            </a:p>
            <a:p>
              <a:pPr marL="0" lvl="0" indent="0" algn="l" rtl="0">
                <a:spcBef>
                  <a:spcPts val="0"/>
                </a:spcBef>
                <a:spcAft>
                  <a:spcPts val="1700"/>
                </a:spcAft>
                <a:buNone/>
              </a:pPr>
              <a:r>
                <a:rPr lang="de-CH" sz="1000">
                  <a:latin typeface="Roboto"/>
                  <a:ea typeface="Roboto"/>
                  <a:cs typeface="Roboto"/>
                  <a:sym typeface="Roboto"/>
                </a:rPr>
                <a:t>Over 136 papers were found following different searching techniques. They are considered our source of information through all the present project.</a:t>
              </a:r>
              <a:endParaRPr sz="1000" b="1">
                <a:latin typeface="Roboto"/>
                <a:ea typeface="Roboto"/>
                <a:cs typeface="Roboto"/>
                <a:sym typeface="Roboto"/>
              </a:endParaRPr>
            </a:p>
          </p:txBody>
        </p:sp>
        <p:sp>
          <p:nvSpPr>
            <p:cNvPr id="141" name="Google Shape;141;p18"/>
            <p:cNvSpPr/>
            <p:nvPr/>
          </p:nvSpPr>
          <p:spPr>
            <a:xfrm>
              <a:off x="6424027" y="3212150"/>
              <a:ext cx="198600" cy="198300"/>
            </a:xfrm>
            <a:prstGeom prst="ellipse">
              <a:avLst/>
            </a:prstGeom>
            <a:solidFill>
              <a:srgbClr val="9225A5"/>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42" name="Google Shape;142;p18"/>
            <p:cNvSpPr txBox="1"/>
            <p:nvPr/>
          </p:nvSpPr>
          <p:spPr>
            <a:xfrm>
              <a:off x="6399017" y="3156109"/>
              <a:ext cx="247500" cy="312900"/>
            </a:xfrm>
            <a:prstGeom prst="rect">
              <a:avLst/>
            </a:prstGeom>
            <a:noFill/>
            <a:ln>
              <a:noFill/>
            </a:ln>
          </p:spPr>
          <p:txBody>
            <a:bodyPr spcFirstLastPara="1" wrap="square" lIns="99050" tIns="99050" rIns="99050" bIns="99050" anchor="t" anchorCtr="0">
              <a:noAutofit/>
            </a:bodyPr>
            <a:lstStyle/>
            <a:p>
              <a:pPr marL="0" lvl="0" indent="0" algn="ctr" rtl="0">
                <a:spcBef>
                  <a:spcPts val="0"/>
                </a:spcBef>
                <a:spcAft>
                  <a:spcPts val="1700"/>
                </a:spcAft>
                <a:buNone/>
              </a:pPr>
              <a:r>
                <a:rPr lang="de-CH" sz="900">
                  <a:solidFill>
                    <a:srgbClr val="FFFFFF"/>
                  </a:solidFill>
                  <a:latin typeface="Roboto"/>
                  <a:ea typeface="Roboto"/>
                  <a:cs typeface="Roboto"/>
                  <a:sym typeface="Roboto"/>
                </a:rPr>
                <a:t>3</a:t>
              </a:r>
              <a:endParaRPr sz="900">
                <a:solidFill>
                  <a:srgbClr val="FFFFFF"/>
                </a:solidFill>
                <a:latin typeface="Roboto"/>
                <a:ea typeface="Roboto"/>
                <a:cs typeface="Roboto"/>
                <a:sym typeface="Roboto"/>
              </a:endParaRPr>
            </a:p>
          </p:txBody>
        </p:sp>
      </p:grpSp>
      <p:grpSp>
        <p:nvGrpSpPr>
          <p:cNvPr id="143" name="Google Shape;143;p18"/>
          <p:cNvGrpSpPr/>
          <p:nvPr/>
        </p:nvGrpSpPr>
        <p:grpSpPr>
          <a:xfrm>
            <a:off x="689326" y="2812910"/>
            <a:ext cx="3244190" cy="1499829"/>
            <a:chOff x="636321" y="1844098"/>
            <a:chExt cx="2994729" cy="1384500"/>
          </a:xfrm>
        </p:grpSpPr>
        <p:sp>
          <p:nvSpPr>
            <p:cNvPr id="144" name="Google Shape;144;p18"/>
            <p:cNvSpPr txBox="1"/>
            <p:nvPr/>
          </p:nvSpPr>
          <p:spPr>
            <a:xfrm>
              <a:off x="636321" y="1844098"/>
              <a:ext cx="1867200" cy="1384500"/>
            </a:xfrm>
            <a:prstGeom prst="rect">
              <a:avLst/>
            </a:prstGeom>
            <a:noFill/>
            <a:ln>
              <a:noFill/>
            </a:ln>
          </p:spPr>
          <p:txBody>
            <a:bodyPr spcFirstLastPara="1" wrap="square" lIns="99050" tIns="99050" rIns="99050" bIns="99050" anchor="ctr" anchorCtr="0">
              <a:noAutofit/>
            </a:bodyPr>
            <a:lstStyle/>
            <a:p>
              <a:pPr marL="0" lvl="0" indent="0" algn="l" rtl="0">
                <a:spcBef>
                  <a:spcPts val="0"/>
                </a:spcBef>
                <a:spcAft>
                  <a:spcPts val="0"/>
                </a:spcAft>
                <a:buNone/>
              </a:pPr>
              <a:r>
                <a:rPr lang="de-CH" b="1">
                  <a:latin typeface="Roboto"/>
                  <a:ea typeface="Roboto"/>
                  <a:cs typeface="Roboto"/>
                  <a:sym typeface="Roboto"/>
                </a:rPr>
                <a:t>Paper selection</a:t>
              </a:r>
              <a:endParaRPr b="1">
                <a:latin typeface="Roboto"/>
                <a:ea typeface="Roboto"/>
                <a:cs typeface="Roboto"/>
                <a:sym typeface="Roboto"/>
              </a:endParaRPr>
            </a:p>
            <a:p>
              <a:pPr marL="0" lvl="0" indent="0" algn="l" rtl="0">
                <a:spcBef>
                  <a:spcPts val="0"/>
                </a:spcBef>
                <a:spcAft>
                  <a:spcPts val="0"/>
                </a:spcAft>
                <a:buNone/>
              </a:pPr>
              <a:endParaRPr sz="1300" b="1">
                <a:latin typeface="Roboto"/>
                <a:ea typeface="Roboto"/>
                <a:cs typeface="Roboto"/>
                <a:sym typeface="Roboto"/>
              </a:endParaRPr>
            </a:p>
            <a:p>
              <a:pPr marL="0" lvl="0" indent="0" algn="l" rtl="0">
                <a:spcBef>
                  <a:spcPts val="0"/>
                </a:spcBef>
                <a:spcAft>
                  <a:spcPts val="1700"/>
                </a:spcAft>
                <a:buNone/>
              </a:pPr>
              <a:r>
                <a:rPr lang="de-CH" sz="1000">
                  <a:latin typeface="Roboto"/>
                  <a:ea typeface="Roboto"/>
                  <a:cs typeface="Roboto"/>
                  <a:sym typeface="Roboto"/>
                </a:rPr>
                <a:t>According to our project’s interests, approx. 34 papers were selected as part of our related work.</a:t>
              </a:r>
              <a:endParaRPr sz="1000">
                <a:latin typeface="Roboto"/>
                <a:ea typeface="Roboto"/>
                <a:cs typeface="Roboto"/>
                <a:sym typeface="Roboto"/>
              </a:endParaRPr>
            </a:p>
          </p:txBody>
        </p:sp>
        <p:cxnSp>
          <p:nvCxnSpPr>
            <p:cNvPr id="145" name="Google Shape;145;p18"/>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146" name="Google Shape;146;p18"/>
            <p:cNvSpPr/>
            <p:nvPr/>
          </p:nvSpPr>
          <p:spPr>
            <a:xfrm>
              <a:off x="2523501" y="2431050"/>
              <a:ext cx="198600" cy="198300"/>
            </a:xfrm>
            <a:prstGeom prst="ellipse">
              <a:avLst/>
            </a:prstGeom>
            <a:solidFill>
              <a:srgbClr val="761E86"/>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47" name="Google Shape;147;p18"/>
            <p:cNvSpPr txBox="1"/>
            <p:nvPr/>
          </p:nvSpPr>
          <p:spPr>
            <a:xfrm>
              <a:off x="2498491" y="2373759"/>
              <a:ext cx="247500" cy="312900"/>
            </a:xfrm>
            <a:prstGeom prst="rect">
              <a:avLst/>
            </a:prstGeom>
            <a:noFill/>
            <a:ln>
              <a:noFill/>
            </a:ln>
          </p:spPr>
          <p:txBody>
            <a:bodyPr spcFirstLastPara="1" wrap="square" lIns="99050" tIns="99050" rIns="99050" bIns="99050" anchor="t" anchorCtr="0">
              <a:noAutofit/>
            </a:bodyPr>
            <a:lstStyle/>
            <a:p>
              <a:pPr marL="0" lvl="0" indent="0" algn="ctr" rtl="0">
                <a:spcBef>
                  <a:spcPts val="0"/>
                </a:spcBef>
                <a:spcAft>
                  <a:spcPts val="1700"/>
                </a:spcAft>
                <a:buNone/>
              </a:pPr>
              <a:r>
                <a:rPr lang="de-CH" sz="900">
                  <a:solidFill>
                    <a:srgbClr val="FFFFFF"/>
                  </a:solidFill>
                  <a:latin typeface="Roboto"/>
                  <a:ea typeface="Roboto"/>
                  <a:cs typeface="Roboto"/>
                  <a:sym typeface="Roboto"/>
                </a:rPr>
                <a:t>2</a:t>
              </a:r>
              <a:endParaRPr sz="900">
                <a:solidFill>
                  <a:srgbClr val="FFFFFF"/>
                </a:solidFill>
                <a:latin typeface="Roboto"/>
                <a:ea typeface="Roboto"/>
                <a:cs typeface="Roboto"/>
                <a:sym typeface="Roboto"/>
              </a:endParaRPr>
            </a:p>
          </p:txBody>
        </p:sp>
      </p:grpSp>
      <p:grpSp>
        <p:nvGrpSpPr>
          <p:cNvPr id="148" name="Google Shape;148;p18"/>
          <p:cNvGrpSpPr/>
          <p:nvPr/>
        </p:nvGrpSpPr>
        <p:grpSpPr>
          <a:xfrm>
            <a:off x="5316945" y="1836660"/>
            <a:ext cx="3899432" cy="1499829"/>
            <a:chOff x="4908100" y="889950"/>
            <a:chExt cx="3599586" cy="1384500"/>
          </a:xfrm>
        </p:grpSpPr>
        <p:cxnSp>
          <p:nvCxnSpPr>
            <p:cNvPr id="149" name="Google Shape;149;p18"/>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150" name="Google Shape;150;p18"/>
            <p:cNvSpPr txBox="1"/>
            <p:nvPr/>
          </p:nvSpPr>
          <p:spPr>
            <a:xfrm>
              <a:off x="6640486" y="889950"/>
              <a:ext cx="1867200" cy="1384500"/>
            </a:xfrm>
            <a:prstGeom prst="rect">
              <a:avLst/>
            </a:prstGeom>
            <a:noFill/>
            <a:ln>
              <a:noFill/>
            </a:ln>
          </p:spPr>
          <p:txBody>
            <a:bodyPr spcFirstLastPara="1" wrap="square" lIns="99050" tIns="99050" rIns="99050" bIns="99050" anchor="ctr" anchorCtr="0">
              <a:noAutofit/>
            </a:bodyPr>
            <a:lstStyle/>
            <a:p>
              <a:pPr marL="0" lvl="0" indent="0" algn="l" rtl="0">
                <a:spcBef>
                  <a:spcPts val="0"/>
                </a:spcBef>
                <a:spcAft>
                  <a:spcPts val="0"/>
                </a:spcAft>
                <a:buNone/>
              </a:pPr>
              <a:r>
                <a:rPr lang="de-CH" b="1">
                  <a:latin typeface="Roboto"/>
                  <a:ea typeface="Roboto"/>
                  <a:cs typeface="Roboto"/>
                  <a:sym typeface="Roboto"/>
                </a:rPr>
                <a:t>Analysis</a:t>
              </a:r>
              <a:endParaRPr b="1">
                <a:latin typeface="Roboto"/>
                <a:ea typeface="Roboto"/>
                <a:cs typeface="Roboto"/>
                <a:sym typeface="Roboto"/>
              </a:endParaRPr>
            </a:p>
            <a:p>
              <a:pPr marL="0" lvl="0" indent="0" algn="l" rtl="0">
                <a:spcBef>
                  <a:spcPts val="0"/>
                </a:spcBef>
                <a:spcAft>
                  <a:spcPts val="0"/>
                </a:spcAft>
                <a:buNone/>
              </a:pPr>
              <a:endParaRPr sz="1300" b="1">
                <a:latin typeface="Roboto"/>
                <a:ea typeface="Roboto"/>
                <a:cs typeface="Roboto"/>
                <a:sym typeface="Roboto"/>
              </a:endParaRPr>
            </a:p>
            <a:p>
              <a:pPr marL="0" lvl="0" indent="0" algn="l" rtl="0">
                <a:spcBef>
                  <a:spcPts val="0"/>
                </a:spcBef>
                <a:spcAft>
                  <a:spcPts val="1700"/>
                </a:spcAft>
                <a:buNone/>
              </a:pPr>
              <a:r>
                <a:rPr lang="de-CH" sz="1000">
                  <a:latin typeface="Roboto"/>
                  <a:ea typeface="Roboto"/>
                  <a:cs typeface="Roboto"/>
                  <a:sym typeface="Roboto"/>
                </a:rPr>
                <a:t>The selected papers were studied to extract all the information about the current frameworks that exist already in the market. Our proposed framework was created from this source of information.</a:t>
              </a:r>
              <a:endParaRPr sz="1000">
                <a:latin typeface="Roboto"/>
                <a:ea typeface="Roboto"/>
                <a:cs typeface="Roboto"/>
                <a:sym typeface="Roboto"/>
              </a:endParaRPr>
            </a:p>
          </p:txBody>
        </p:sp>
        <p:sp>
          <p:nvSpPr>
            <p:cNvPr id="151" name="Google Shape;151;p18"/>
            <p:cNvSpPr/>
            <p:nvPr/>
          </p:nvSpPr>
          <p:spPr>
            <a:xfrm>
              <a:off x="6427830" y="1493307"/>
              <a:ext cx="198600" cy="198300"/>
            </a:xfrm>
            <a:prstGeom prst="ellipse">
              <a:avLst/>
            </a:prstGeom>
            <a:solidFill>
              <a:srgbClr val="701C7F"/>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52" name="Google Shape;152;p18"/>
            <p:cNvSpPr txBox="1"/>
            <p:nvPr/>
          </p:nvSpPr>
          <p:spPr>
            <a:xfrm>
              <a:off x="6402820" y="1436790"/>
              <a:ext cx="247500" cy="312900"/>
            </a:xfrm>
            <a:prstGeom prst="rect">
              <a:avLst/>
            </a:prstGeom>
            <a:noFill/>
            <a:ln>
              <a:noFill/>
            </a:ln>
          </p:spPr>
          <p:txBody>
            <a:bodyPr spcFirstLastPara="1" wrap="square" lIns="99050" tIns="99050" rIns="99050" bIns="99050" anchor="t" anchorCtr="0">
              <a:noAutofit/>
            </a:bodyPr>
            <a:lstStyle/>
            <a:p>
              <a:pPr marL="0" lvl="0" indent="0" algn="ctr" rtl="0">
                <a:spcBef>
                  <a:spcPts val="0"/>
                </a:spcBef>
                <a:spcAft>
                  <a:spcPts val="1700"/>
                </a:spcAft>
                <a:buNone/>
              </a:pPr>
              <a:r>
                <a:rPr lang="de-CH" sz="900">
                  <a:solidFill>
                    <a:srgbClr val="FFFFFF"/>
                  </a:solidFill>
                  <a:latin typeface="Roboto"/>
                  <a:ea typeface="Roboto"/>
                  <a:cs typeface="Roboto"/>
                  <a:sym typeface="Roboto"/>
                </a:rPr>
                <a:t>1</a:t>
              </a:r>
              <a:endParaRPr sz="900">
                <a:solidFill>
                  <a:srgbClr val="FFFFFF"/>
                </a:solidFill>
                <a:latin typeface="Roboto"/>
                <a:ea typeface="Roboto"/>
                <a:cs typeface="Roboto"/>
                <a:sym typeface="Roboto"/>
              </a:endParaRPr>
            </a:p>
          </p:txBody>
        </p:sp>
      </p:grpSp>
      <p:grpSp>
        <p:nvGrpSpPr>
          <p:cNvPr id="153" name="Google Shape;153;p18"/>
          <p:cNvGrpSpPr/>
          <p:nvPr/>
        </p:nvGrpSpPr>
        <p:grpSpPr>
          <a:xfrm>
            <a:off x="6540992" y="4253337"/>
            <a:ext cx="659179" cy="338965"/>
            <a:chOff x="6038025" y="3156109"/>
            <a:chExt cx="608492" cy="312900"/>
          </a:xfrm>
        </p:grpSpPr>
        <p:cxnSp>
          <p:nvCxnSpPr>
            <p:cNvPr id="154" name="Google Shape;154;p18"/>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155" name="Google Shape;155;p18"/>
            <p:cNvSpPr/>
            <p:nvPr/>
          </p:nvSpPr>
          <p:spPr>
            <a:xfrm>
              <a:off x="6424027" y="3212150"/>
              <a:ext cx="198600" cy="198300"/>
            </a:xfrm>
            <a:prstGeom prst="ellipse">
              <a:avLst/>
            </a:prstGeom>
            <a:solidFill>
              <a:srgbClr val="307BF3"/>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56" name="Google Shape;156;p18"/>
            <p:cNvSpPr txBox="1"/>
            <p:nvPr/>
          </p:nvSpPr>
          <p:spPr>
            <a:xfrm>
              <a:off x="6399017" y="3156109"/>
              <a:ext cx="247500" cy="312900"/>
            </a:xfrm>
            <a:prstGeom prst="rect">
              <a:avLst/>
            </a:prstGeom>
            <a:noFill/>
            <a:ln>
              <a:noFill/>
            </a:ln>
          </p:spPr>
          <p:txBody>
            <a:bodyPr spcFirstLastPara="1" wrap="square" lIns="99050" tIns="99050" rIns="99050" bIns="99050" anchor="t" anchorCtr="0">
              <a:noAutofit/>
            </a:bodyPr>
            <a:lstStyle/>
            <a:p>
              <a:pPr marL="0" lvl="0" indent="0" algn="ctr" rtl="0">
                <a:spcBef>
                  <a:spcPts val="0"/>
                </a:spcBef>
                <a:spcAft>
                  <a:spcPts val="1700"/>
                </a:spcAft>
                <a:buNone/>
              </a:pPr>
              <a:r>
                <a:rPr lang="de-CH" sz="900">
                  <a:solidFill>
                    <a:srgbClr val="FFFFFF"/>
                  </a:solidFill>
                  <a:latin typeface="Roboto"/>
                  <a:ea typeface="Roboto"/>
                  <a:cs typeface="Roboto"/>
                  <a:sym typeface="Roboto"/>
                </a:rPr>
                <a:t>1</a:t>
              </a:r>
              <a:endParaRPr sz="900">
                <a:solidFill>
                  <a:srgbClr val="FFFFFF"/>
                </a:solidFill>
                <a:latin typeface="Roboto"/>
                <a:ea typeface="Roboto"/>
                <a:cs typeface="Roboto"/>
                <a:sym typeface="Roboto"/>
              </a:endParaRPr>
            </a:p>
          </p:txBody>
        </p:sp>
      </p:grpSp>
      <p:grpSp>
        <p:nvGrpSpPr>
          <p:cNvPr id="157" name="Google Shape;157;p18"/>
          <p:cNvGrpSpPr/>
          <p:nvPr/>
        </p:nvGrpSpPr>
        <p:grpSpPr>
          <a:xfrm>
            <a:off x="2706615" y="3386691"/>
            <a:ext cx="1226901" cy="338965"/>
            <a:chOff x="2498491" y="2373759"/>
            <a:chExt cx="1132559" cy="312900"/>
          </a:xfrm>
        </p:grpSpPr>
        <p:cxnSp>
          <p:nvCxnSpPr>
            <p:cNvPr id="158" name="Google Shape;158;p18"/>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159" name="Google Shape;159;p18"/>
            <p:cNvSpPr/>
            <p:nvPr/>
          </p:nvSpPr>
          <p:spPr>
            <a:xfrm>
              <a:off x="2523501" y="2431050"/>
              <a:ext cx="198600" cy="198300"/>
            </a:xfrm>
            <a:prstGeom prst="ellipse">
              <a:avLst/>
            </a:prstGeom>
            <a:solidFill>
              <a:srgbClr val="0D5DDF"/>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60" name="Google Shape;160;p18"/>
            <p:cNvSpPr txBox="1"/>
            <p:nvPr/>
          </p:nvSpPr>
          <p:spPr>
            <a:xfrm>
              <a:off x="2498491" y="2373759"/>
              <a:ext cx="247500" cy="312900"/>
            </a:xfrm>
            <a:prstGeom prst="rect">
              <a:avLst/>
            </a:prstGeom>
            <a:noFill/>
            <a:ln>
              <a:noFill/>
            </a:ln>
          </p:spPr>
          <p:txBody>
            <a:bodyPr spcFirstLastPara="1" wrap="square" lIns="99050" tIns="99050" rIns="99050" bIns="99050" anchor="t" anchorCtr="0">
              <a:noAutofit/>
            </a:bodyPr>
            <a:lstStyle/>
            <a:p>
              <a:pPr marL="0" lvl="0" indent="0" algn="ctr" rtl="0">
                <a:spcBef>
                  <a:spcPts val="0"/>
                </a:spcBef>
                <a:spcAft>
                  <a:spcPts val="1700"/>
                </a:spcAft>
                <a:buNone/>
              </a:pPr>
              <a:r>
                <a:rPr lang="de-CH" sz="900">
                  <a:solidFill>
                    <a:srgbClr val="FFFFFF"/>
                  </a:solidFill>
                  <a:latin typeface="Roboto"/>
                  <a:ea typeface="Roboto"/>
                  <a:cs typeface="Roboto"/>
                  <a:sym typeface="Roboto"/>
                </a:rPr>
                <a:t>2</a:t>
              </a:r>
              <a:endParaRPr sz="900">
                <a:solidFill>
                  <a:srgbClr val="FFFFFF"/>
                </a:solidFill>
                <a:latin typeface="Roboto"/>
                <a:ea typeface="Roboto"/>
                <a:cs typeface="Roboto"/>
                <a:sym typeface="Roboto"/>
              </a:endParaRPr>
            </a:p>
          </p:txBody>
        </p:sp>
      </p:grpSp>
      <p:grpSp>
        <p:nvGrpSpPr>
          <p:cNvPr id="161" name="Google Shape;161;p18"/>
          <p:cNvGrpSpPr/>
          <p:nvPr/>
        </p:nvGrpSpPr>
        <p:grpSpPr>
          <a:xfrm>
            <a:off x="5316945" y="2429052"/>
            <a:ext cx="1887347" cy="338965"/>
            <a:chOff x="4908100" y="1436790"/>
            <a:chExt cx="1742220" cy="312900"/>
          </a:xfrm>
        </p:grpSpPr>
        <p:cxnSp>
          <p:nvCxnSpPr>
            <p:cNvPr id="162" name="Google Shape;162;p18"/>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163" name="Google Shape;163;p18"/>
            <p:cNvSpPr/>
            <p:nvPr/>
          </p:nvSpPr>
          <p:spPr>
            <a:xfrm>
              <a:off x="6427830" y="1493307"/>
              <a:ext cx="198600" cy="198300"/>
            </a:xfrm>
            <a:prstGeom prst="ellipse">
              <a:avLst/>
            </a:prstGeom>
            <a:solidFill>
              <a:srgbClr val="0C58D3"/>
            </a:solidFill>
            <a:ln>
              <a:noFill/>
            </a:ln>
          </p:spPr>
          <p:txBody>
            <a:bodyPr spcFirstLastPara="1" wrap="square" lIns="99050" tIns="99050" rIns="99050" bIns="99050" anchor="ctr" anchorCtr="0">
              <a:noAutofit/>
            </a:bodyPr>
            <a:lstStyle/>
            <a:p>
              <a:pPr marL="0" lvl="0" indent="0" algn="l" rtl="0">
                <a:spcBef>
                  <a:spcPts val="0"/>
                </a:spcBef>
                <a:spcAft>
                  <a:spcPts val="0"/>
                </a:spcAft>
                <a:buNone/>
              </a:pPr>
              <a:endParaRPr/>
            </a:p>
          </p:txBody>
        </p:sp>
        <p:sp>
          <p:nvSpPr>
            <p:cNvPr id="164" name="Google Shape;164;p18"/>
            <p:cNvSpPr txBox="1"/>
            <p:nvPr/>
          </p:nvSpPr>
          <p:spPr>
            <a:xfrm>
              <a:off x="6402820" y="1436790"/>
              <a:ext cx="247500" cy="312900"/>
            </a:xfrm>
            <a:prstGeom prst="rect">
              <a:avLst/>
            </a:prstGeom>
            <a:noFill/>
            <a:ln>
              <a:noFill/>
            </a:ln>
          </p:spPr>
          <p:txBody>
            <a:bodyPr spcFirstLastPara="1" wrap="square" lIns="99050" tIns="99050" rIns="99050" bIns="99050" anchor="t" anchorCtr="0">
              <a:noAutofit/>
            </a:bodyPr>
            <a:lstStyle/>
            <a:p>
              <a:pPr marL="0" lvl="0" indent="0" algn="ctr" rtl="0">
                <a:spcBef>
                  <a:spcPts val="0"/>
                </a:spcBef>
                <a:spcAft>
                  <a:spcPts val="1700"/>
                </a:spcAft>
                <a:buNone/>
              </a:pPr>
              <a:r>
                <a:rPr lang="de-CH" sz="900">
                  <a:solidFill>
                    <a:srgbClr val="FFFFFF"/>
                  </a:solidFill>
                  <a:latin typeface="Roboto"/>
                  <a:ea typeface="Roboto"/>
                  <a:cs typeface="Roboto"/>
                  <a:sym typeface="Roboto"/>
                </a:rPr>
                <a:t>3</a:t>
              </a:r>
              <a:endParaRPr sz="900">
                <a:solidFill>
                  <a:srgbClr val="FFFFFF"/>
                </a:solidFill>
                <a:latin typeface="Roboto"/>
                <a:ea typeface="Roboto"/>
                <a:cs typeface="Roboto"/>
                <a:sym typeface="Roboto"/>
              </a:endParaRPr>
            </a:p>
          </p:txBody>
        </p:sp>
      </p:grpSp>
      <p:grpSp>
        <p:nvGrpSpPr>
          <p:cNvPr id="165" name="Google Shape;165;p18"/>
          <p:cNvGrpSpPr/>
          <p:nvPr/>
        </p:nvGrpSpPr>
        <p:grpSpPr>
          <a:xfrm>
            <a:off x="3049044" y="2062207"/>
            <a:ext cx="3807595" cy="3522895"/>
            <a:chOff x="2991269" y="1153325"/>
            <a:chExt cx="3514811" cy="3252003"/>
          </a:xfrm>
        </p:grpSpPr>
        <p:sp>
          <p:nvSpPr>
            <p:cNvPr id="166" name="Google Shape;166;p18"/>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167" name="Google Shape;167;p18"/>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944A1"/>
            </a:solidFill>
            <a:ln>
              <a:noFill/>
            </a:ln>
          </p:spPr>
        </p:sp>
        <p:sp>
          <p:nvSpPr>
            <p:cNvPr id="168" name="Google Shape;168;p18"/>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307BF3"/>
            </a:solidFill>
            <a:ln>
              <a:noFill/>
            </a:ln>
          </p:spPr>
        </p:sp>
        <p:sp>
          <p:nvSpPr>
            <p:cNvPr id="169" name="Google Shape;169;p18"/>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70" name="Google Shape;170;p18"/>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944A1"/>
            </a:solidFill>
            <a:ln>
              <a:noFill/>
            </a:ln>
          </p:spPr>
        </p:sp>
        <p:sp>
          <p:nvSpPr>
            <p:cNvPr id="171" name="Google Shape;171;p18"/>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D5DDF"/>
            </a:solidFill>
            <a:ln>
              <a:noFill/>
            </a:ln>
          </p:spPr>
        </p:sp>
        <p:sp>
          <p:nvSpPr>
            <p:cNvPr id="172" name="Google Shape;172;p18"/>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944A1"/>
            </a:solidFill>
            <a:ln>
              <a:noFill/>
            </a:ln>
          </p:spPr>
        </p:sp>
        <p:sp>
          <p:nvSpPr>
            <p:cNvPr id="173" name="Google Shape;173;p18"/>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C58D3"/>
            </a:solidFill>
            <a:ln>
              <a:noFill/>
            </a:ln>
          </p:spPr>
        </p:sp>
      </p:grpSp>
      <p:sp>
        <p:nvSpPr>
          <p:cNvPr id="174" name="Google Shape;174;p18"/>
          <p:cNvSpPr txBox="1">
            <a:spLocks noGrp="1"/>
          </p:cNvSpPr>
          <p:nvPr>
            <p:ph type="sldNum" idx="12"/>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sldNum" idx="12"/>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6</a:t>
            </a:fld>
            <a:endParaRPr/>
          </a:p>
        </p:txBody>
      </p:sp>
      <p:sp>
        <p:nvSpPr>
          <p:cNvPr id="181" name="Google Shape;181;p19"/>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Mapping of Stakeholders</a:t>
            </a:r>
            <a:endParaRPr/>
          </a:p>
        </p:txBody>
      </p:sp>
      <p:pic>
        <p:nvPicPr>
          <p:cNvPr id="182" name="Google Shape;182;p19"/>
          <p:cNvPicPr preferRelativeResize="0"/>
          <p:nvPr/>
        </p:nvPicPr>
        <p:blipFill rotWithShape="1">
          <a:blip r:embed="rId3">
            <a:alphaModFix/>
          </a:blip>
          <a:srcRect t="8264" b="23545"/>
          <a:stretch/>
        </p:blipFill>
        <p:spPr>
          <a:xfrm>
            <a:off x="554725" y="1120925"/>
            <a:ext cx="8675251" cy="5343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sldNum" idx="12"/>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7</a:t>
            </a:fld>
            <a:endParaRPr/>
          </a:p>
        </p:txBody>
      </p:sp>
      <p:sp>
        <p:nvSpPr>
          <p:cNvPr id="189" name="Google Shape;189;p20"/>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Definition of the Framework</a:t>
            </a:r>
            <a:endParaRPr/>
          </a:p>
        </p:txBody>
      </p:sp>
      <p:pic>
        <p:nvPicPr>
          <p:cNvPr id="190" name="Google Shape;190;p20"/>
          <p:cNvPicPr preferRelativeResize="0"/>
          <p:nvPr/>
        </p:nvPicPr>
        <p:blipFill>
          <a:blip r:embed="rId3">
            <a:alphaModFix/>
          </a:blip>
          <a:stretch>
            <a:fillRect/>
          </a:stretch>
        </p:blipFill>
        <p:spPr>
          <a:xfrm>
            <a:off x="152400" y="1438275"/>
            <a:ext cx="9601200" cy="46159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348450" y="3086100"/>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INTERVIEWS WITH EXPERTS</a:t>
            </a:r>
            <a:endParaRPr/>
          </a:p>
        </p:txBody>
      </p:sp>
      <p:sp>
        <p:nvSpPr>
          <p:cNvPr id="197" name="Google Shape;197;p21"/>
          <p:cNvSpPr txBox="1">
            <a:spLocks noGrp="1"/>
          </p:cNvSpPr>
          <p:nvPr>
            <p:ph type="sldNum" idx="4294967295"/>
          </p:nvPr>
        </p:nvSpPr>
        <p:spPr>
          <a:xfrm>
            <a:off x="2889250" y="6477000"/>
            <a:ext cx="2229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CH"/>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374650" y="219075"/>
            <a:ext cx="92091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de-CH"/>
              <a:t>Interviews &amp; Survey - the setup</a:t>
            </a:r>
            <a:endParaRPr/>
          </a:p>
        </p:txBody>
      </p:sp>
      <p:pic>
        <p:nvPicPr>
          <p:cNvPr id="204" name="Google Shape;204;p22"/>
          <p:cNvPicPr preferRelativeResize="0"/>
          <p:nvPr/>
        </p:nvPicPr>
        <p:blipFill>
          <a:blip r:embed="rId3">
            <a:alphaModFix/>
          </a:blip>
          <a:stretch>
            <a:fillRect/>
          </a:stretch>
        </p:blipFill>
        <p:spPr>
          <a:xfrm>
            <a:off x="1043450" y="4040650"/>
            <a:ext cx="1997950" cy="1997950"/>
          </a:xfrm>
          <a:prstGeom prst="rect">
            <a:avLst/>
          </a:prstGeom>
          <a:noFill/>
          <a:ln>
            <a:noFill/>
          </a:ln>
        </p:spPr>
      </p:pic>
      <p:pic>
        <p:nvPicPr>
          <p:cNvPr id="205" name="Google Shape;205;p22"/>
          <p:cNvPicPr preferRelativeResize="0"/>
          <p:nvPr/>
        </p:nvPicPr>
        <p:blipFill>
          <a:blip r:embed="rId4">
            <a:alphaModFix/>
          </a:blip>
          <a:stretch>
            <a:fillRect/>
          </a:stretch>
        </p:blipFill>
        <p:spPr>
          <a:xfrm>
            <a:off x="7131975" y="4646274"/>
            <a:ext cx="1997950" cy="786704"/>
          </a:xfrm>
          <a:prstGeom prst="rect">
            <a:avLst/>
          </a:prstGeom>
          <a:noFill/>
          <a:ln>
            <a:noFill/>
          </a:ln>
        </p:spPr>
      </p:pic>
      <p:sp>
        <p:nvSpPr>
          <p:cNvPr id="206" name="Google Shape;206;p22"/>
          <p:cNvSpPr txBox="1"/>
          <p:nvPr/>
        </p:nvSpPr>
        <p:spPr>
          <a:xfrm>
            <a:off x="375450" y="2537050"/>
            <a:ext cx="9220200" cy="13647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15000"/>
              </a:lnSpc>
              <a:spcBef>
                <a:spcPts val="0"/>
              </a:spcBef>
              <a:spcAft>
                <a:spcPts val="0"/>
              </a:spcAft>
              <a:buClr>
                <a:schemeClr val="dk1"/>
              </a:buClr>
              <a:buSzPts val="2000"/>
              <a:buFont typeface="Noto Sans Symbols"/>
              <a:buChar char="❑"/>
            </a:pPr>
            <a:r>
              <a:rPr lang="de-CH" sz="2000">
                <a:solidFill>
                  <a:schemeClr val="dk1"/>
                </a:solidFill>
              </a:rPr>
              <a:t>Demographics</a:t>
            </a:r>
            <a:endParaRPr sz="2000">
              <a:solidFill>
                <a:schemeClr val="dk1"/>
              </a:solidFill>
            </a:endParaRPr>
          </a:p>
          <a:p>
            <a:pPr marL="914400" lvl="1" indent="-355600" algn="l" rtl="0">
              <a:lnSpc>
                <a:spcPct val="128571"/>
              </a:lnSpc>
              <a:spcBef>
                <a:spcPts val="0"/>
              </a:spcBef>
              <a:spcAft>
                <a:spcPts val="0"/>
              </a:spcAft>
              <a:buClr>
                <a:srgbClr val="000000"/>
              </a:buClr>
              <a:buSzPts val="2000"/>
              <a:buChar char="–"/>
            </a:pPr>
            <a:r>
              <a:rPr lang="de-CH" sz="2000">
                <a:solidFill>
                  <a:schemeClr val="dk1"/>
                </a:solidFill>
              </a:rPr>
              <a:t>Number of interviewees		:		3 experts</a:t>
            </a:r>
            <a:endParaRPr sz="2000">
              <a:solidFill>
                <a:schemeClr val="dk1"/>
              </a:solidFill>
            </a:endParaRPr>
          </a:p>
          <a:p>
            <a:pPr marL="914400" lvl="1" indent="-355600" algn="l" rtl="0">
              <a:lnSpc>
                <a:spcPct val="128571"/>
              </a:lnSpc>
              <a:spcBef>
                <a:spcPts val="0"/>
              </a:spcBef>
              <a:spcAft>
                <a:spcPts val="0"/>
              </a:spcAft>
              <a:buClr>
                <a:srgbClr val="000000"/>
              </a:buClr>
              <a:buSzPts val="2000"/>
              <a:buChar char="–"/>
            </a:pPr>
            <a:r>
              <a:rPr lang="de-CH" sz="2000">
                <a:solidFill>
                  <a:schemeClr val="dk1"/>
                </a:solidFill>
              </a:rPr>
              <a:t>Experience					:		7-15 years</a:t>
            </a:r>
            <a:endParaRPr sz="2000">
              <a:solidFill>
                <a:schemeClr val="dk1"/>
              </a:solidFill>
            </a:endParaRPr>
          </a:p>
          <a:p>
            <a:pPr marL="914400" lvl="1" indent="-355600" algn="l" rtl="0">
              <a:lnSpc>
                <a:spcPct val="128571"/>
              </a:lnSpc>
              <a:spcBef>
                <a:spcPts val="0"/>
              </a:spcBef>
              <a:spcAft>
                <a:spcPts val="0"/>
              </a:spcAft>
              <a:buClr>
                <a:srgbClr val="000000"/>
              </a:buClr>
              <a:buSzPts val="2000"/>
              <a:buChar char="–"/>
            </a:pPr>
            <a:r>
              <a:rPr lang="de-CH" sz="2000">
                <a:solidFill>
                  <a:schemeClr val="dk1"/>
                </a:solidFill>
              </a:rPr>
              <a:t>Role						:		Underwriters &amp; Cyber risk Analysts</a:t>
            </a:r>
            <a:endParaRPr sz="2000"/>
          </a:p>
          <a:p>
            <a:pPr marL="0" lvl="0" indent="0" algn="l" rtl="0">
              <a:lnSpc>
                <a:spcPct val="128571"/>
              </a:lnSpc>
              <a:spcBef>
                <a:spcPts val="280"/>
              </a:spcBef>
              <a:spcAft>
                <a:spcPts val="0"/>
              </a:spcAft>
              <a:buNone/>
            </a:pPr>
            <a:endParaRPr sz="2000">
              <a:solidFill>
                <a:srgbClr val="000000"/>
              </a:solidFill>
            </a:endParaRPr>
          </a:p>
        </p:txBody>
      </p:sp>
      <p:sp>
        <p:nvSpPr>
          <p:cNvPr id="207" name="Google Shape;207;p22"/>
          <p:cNvSpPr txBox="1"/>
          <p:nvPr/>
        </p:nvSpPr>
        <p:spPr>
          <a:xfrm>
            <a:off x="375450" y="1438450"/>
            <a:ext cx="9220200" cy="13647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15000"/>
              </a:lnSpc>
              <a:spcBef>
                <a:spcPts val="0"/>
              </a:spcBef>
              <a:spcAft>
                <a:spcPts val="0"/>
              </a:spcAft>
              <a:buClr>
                <a:schemeClr val="dk1"/>
              </a:buClr>
              <a:buSzPts val="2000"/>
              <a:buFont typeface="Noto Sans Symbols"/>
              <a:buChar char="❑"/>
            </a:pPr>
            <a:r>
              <a:rPr lang="de-CH" sz="2000">
                <a:solidFill>
                  <a:schemeClr val="dk1"/>
                </a:solidFill>
              </a:rPr>
              <a:t>Contact 15 senior cyber insurance experts through Linkedin.</a:t>
            </a:r>
            <a:endParaRPr sz="2000">
              <a:solidFill>
                <a:schemeClr val="dk1"/>
              </a:solidFill>
            </a:endParaRPr>
          </a:p>
          <a:p>
            <a:pPr marL="457200" marR="0" lvl="0" indent="-355600" algn="l" rtl="0">
              <a:lnSpc>
                <a:spcPct val="115000"/>
              </a:lnSpc>
              <a:spcBef>
                <a:spcPts val="0"/>
              </a:spcBef>
              <a:spcAft>
                <a:spcPts val="0"/>
              </a:spcAft>
              <a:buClr>
                <a:schemeClr val="dk1"/>
              </a:buClr>
              <a:buSzPts val="2000"/>
              <a:buFont typeface="Noto Sans Symbols"/>
              <a:buChar char="❑"/>
            </a:pPr>
            <a:r>
              <a:rPr lang="de-CH" sz="2000">
                <a:solidFill>
                  <a:schemeClr val="dk1"/>
                </a:solidFill>
              </a:rPr>
              <a:t>3 of them agreed to have an interview</a:t>
            </a:r>
            <a:endParaRPr sz="2000">
              <a:solidFill>
                <a:schemeClr val="dk1"/>
              </a:solidFill>
            </a:endParaRPr>
          </a:p>
          <a:p>
            <a:pPr marL="0" lvl="0" indent="0" algn="l" rtl="0">
              <a:lnSpc>
                <a:spcPct val="128571"/>
              </a:lnSpc>
              <a:spcBef>
                <a:spcPts val="1200"/>
              </a:spcBef>
              <a:spcAft>
                <a:spcPts val="0"/>
              </a:spcAft>
              <a:buNone/>
            </a:pPr>
            <a:endParaRPr sz="2000">
              <a:solidFill>
                <a:srgbClr val="000000"/>
              </a:solidFill>
            </a:endParaRPr>
          </a:p>
        </p:txBody>
      </p:sp>
      <p:pic>
        <p:nvPicPr>
          <p:cNvPr id="208" name="Google Shape;208;p22"/>
          <p:cNvPicPr preferRelativeResize="0"/>
          <p:nvPr/>
        </p:nvPicPr>
        <p:blipFill>
          <a:blip r:embed="rId5">
            <a:alphaModFix/>
          </a:blip>
          <a:stretch>
            <a:fillRect/>
          </a:stretch>
        </p:blipFill>
        <p:spPr>
          <a:xfrm>
            <a:off x="4335238" y="4195550"/>
            <a:ext cx="1287927" cy="1364700"/>
          </a:xfrm>
          <a:prstGeom prst="rect">
            <a:avLst/>
          </a:prstGeom>
          <a:noFill/>
          <a:ln>
            <a:noFill/>
          </a:ln>
        </p:spPr>
      </p:pic>
      <p:sp>
        <p:nvSpPr>
          <p:cNvPr id="209" name="Google Shape;209;p22"/>
          <p:cNvSpPr txBox="1"/>
          <p:nvPr/>
        </p:nvSpPr>
        <p:spPr>
          <a:xfrm>
            <a:off x="3479400" y="5537125"/>
            <a:ext cx="2947200" cy="6465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de-CH" sz="1500"/>
              <a:t>Anonymous Global Insurance Company</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par>
                                <p:cTn id="13" presetID="10" presetClass="entr" presetSubtype="0" fill="hold" nodeType="with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1000"/>
                                        <p:tgtEl>
                                          <p:spTgt spid="205"/>
                                        </p:tgtEl>
                                      </p:cBhvr>
                                    </p:animEffect>
                                  </p:childTnLst>
                                </p:cTn>
                              </p:par>
                              <p:par>
                                <p:cTn id="16" presetID="10" presetClass="entr" presetSubtype="0" fill="hold" nodeType="withEffect">
                                  <p:stCondLst>
                                    <p:cond delay="0"/>
                                  </p:stCondLst>
                                  <p:childTnLst>
                                    <p:set>
                                      <p:cBhvr>
                                        <p:cTn id="17" dur="1" fill="hold">
                                          <p:stCondLst>
                                            <p:cond delay="0"/>
                                          </p:stCondLst>
                                        </p:cTn>
                                        <p:tgtEl>
                                          <p:spTgt spid="206"/>
                                        </p:tgtEl>
                                        <p:attrNameLst>
                                          <p:attrName>style.visibility</p:attrName>
                                        </p:attrNameLst>
                                      </p:cBhvr>
                                      <p:to>
                                        <p:strVal val="visible"/>
                                      </p:to>
                                    </p:set>
                                    <p:animEffect transition="in" filter="fade">
                                      <p:cBhvr>
                                        <p:cTn id="18" dur="1000"/>
                                        <p:tgtEl>
                                          <p:spTgt spid="206"/>
                                        </p:tgtEl>
                                      </p:cBhvr>
                                    </p:animEffect>
                                  </p:childTnLst>
                                </p:cTn>
                              </p:par>
                              <p:par>
                                <p:cTn id="19" presetID="10" presetClass="entr" presetSubtype="0" fill="hold" nodeType="with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1000"/>
                                        <p:tgtEl>
                                          <p:spTgt spid="208"/>
                                        </p:tgtEl>
                                      </p:cBhvr>
                                    </p:animEffect>
                                  </p:childTnLst>
                                </p:cTn>
                              </p:par>
                              <p:par>
                                <p:cTn id="22" presetID="10" presetClass="entr" presetSubtype="0" fill="hold" nodeType="withEffect">
                                  <p:stCondLst>
                                    <p:cond delay="0"/>
                                  </p:stCondLst>
                                  <p:childTnLst>
                                    <p:set>
                                      <p:cBhvr>
                                        <p:cTn id="23" dur="1" fill="hold">
                                          <p:stCondLst>
                                            <p:cond delay="0"/>
                                          </p:stCondLst>
                                        </p:cTn>
                                        <p:tgtEl>
                                          <p:spTgt spid="209"/>
                                        </p:tgtEl>
                                        <p:attrNameLst>
                                          <p:attrName>style.visibility</p:attrName>
                                        </p:attrNameLst>
                                      </p:cBhvr>
                                      <p:to>
                                        <p:strVal val="visible"/>
                                      </p:to>
                                    </p:set>
                                    <p:animEffect transition="in" filter="fade">
                                      <p:cBhvr>
                                        <p:cTn id="24"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2837</Words>
  <Application>Microsoft Macintosh PowerPoint</Application>
  <PresentationFormat>A4-Papier (210 x 297 mm)</PresentationFormat>
  <Paragraphs>618</Paragraphs>
  <Slides>38</Slides>
  <Notes>38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38</vt:i4>
      </vt:variant>
    </vt:vector>
  </HeadingPairs>
  <TitlesOfParts>
    <vt:vector size="44" baseType="lpstr">
      <vt:lpstr>Noto Sans Symbols</vt:lpstr>
      <vt:lpstr>Helvetica Neue</vt:lpstr>
      <vt:lpstr>Times New Roman</vt:lpstr>
      <vt:lpstr>Roboto</vt:lpstr>
      <vt:lpstr>Arial</vt:lpstr>
      <vt:lpstr>Default Design</vt:lpstr>
      <vt:lpstr>A Framework for the Definition and Analysis of Cyber Insurance Requirements</vt:lpstr>
      <vt:lpstr>Table of Contents</vt:lpstr>
      <vt:lpstr>  METHODOLOGY </vt:lpstr>
      <vt:lpstr>Methodology</vt:lpstr>
      <vt:lpstr>Literature Review</vt:lpstr>
      <vt:lpstr>Mapping of Stakeholders</vt:lpstr>
      <vt:lpstr>Definition of the Framework</vt:lpstr>
      <vt:lpstr>INTERVIEWS WITH EXPERTS</vt:lpstr>
      <vt:lpstr>Interviews &amp; Survey - the setup</vt:lpstr>
      <vt:lpstr>Structure of interview</vt:lpstr>
      <vt:lpstr>Interviews with experts - Takeaways</vt:lpstr>
      <vt:lpstr>Interviews with experts - Takeaways</vt:lpstr>
      <vt:lpstr>REFINEMENT OF THE FRAMEWORK</vt:lpstr>
      <vt:lpstr>Refinement of the framework</vt:lpstr>
      <vt:lpstr>PREMIUM CALCULATION</vt:lpstr>
      <vt:lpstr>Premium Calculation</vt:lpstr>
      <vt:lpstr>Literature review: Key papers on modelling and pricing</vt:lpstr>
      <vt:lpstr>Challenges - Premium calculation</vt:lpstr>
      <vt:lpstr>Solution - Empirical analysis</vt:lpstr>
      <vt:lpstr>What can be generalised about premium calculation?</vt:lpstr>
      <vt:lpstr>PowerPoint-Präsentation</vt:lpstr>
      <vt:lpstr>What can not be generalised about premium calculation?</vt:lpstr>
      <vt:lpstr>Formula/process heterogeneity across different policies</vt:lpstr>
      <vt:lpstr>CASE STUDY (APPLICATION OF FRAMEWORK)</vt:lpstr>
      <vt:lpstr>Case Study: eCommerce</vt:lpstr>
      <vt:lpstr>Case Study: Market Model Pillar</vt:lpstr>
      <vt:lpstr>Case Study: Premium Pillar Overall setup</vt:lpstr>
      <vt:lpstr>Case Study: Premium Pillar Premium Calculation</vt:lpstr>
      <vt:lpstr>Case Study: Premium Pillar Risk analysis &amp; Segmenting risks</vt:lpstr>
      <vt:lpstr>Case Study: Premium Pillar Risk assessment: Information Security pricing example </vt:lpstr>
      <vt:lpstr>Case Study: Premium Pillar Contractual: Typical exclusions</vt:lpstr>
      <vt:lpstr>Environment: Data sharing How do insurers cope with information asymmetries?</vt:lpstr>
      <vt:lpstr>CONCLUSIONS &amp; FUTURE WORK</vt:lpstr>
      <vt:lpstr>Conclusions</vt:lpstr>
      <vt:lpstr>Future Research (Thesis concept):  Process Mining for CI Underwriting </vt:lpstr>
      <vt:lpstr>Future Research: additional direction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for the Definition and Analysis of Cyber Insurance Requirements</dc:title>
  <cp:lastModifiedBy>Viktor Matejka</cp:lastModifiedBy>
  <cp:revision>1</cp:revision>
  <dcterms:modified xsi:type="dcterms:W3CDTF">2021-09-03T22:44:18Z</dcterms:modified>
</cp:coreProperties>
</file>