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y="6858000" cx="9906000"/>
  <p:notesSz cx="6985000" cy="10121900"/>
  <p:embeddedFontLst>
    <p:embeddedFont>
      <p:font typeface="Roboto"/>
      <p:regular r:id="rId79"/>
      <p:bold r:id="rId80"/>
      <p:italic r:id="rId81"/>
      <p:boldItalic r:id="rId82"/>
    </p:embeddedFont>
    <p:embeddedFont>
      <p:font typeface="Helvetica Neue"/>
      <p:bold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54">
          <p15:clr>
            <a:srgbClr val="A4A3A4"/>
          </p15:clr>
        </p15:guide>
        <p15:guide id="2" pos="112">
          <p15:clr>
            <a:srgbClr val="A4A3A4"/>
          </p15:clr>
        </p15:guide>
      </p15:sldGuideLst>
    </p:ext>
    <p:ext uri="{2D200454-40CA-4A62-9FC3-DE9A4176ACB9}">
      <p15:notesGuideLst>
        <p15:guide id="1" orient="horz" pos="3189">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3FDCDD-53AB-46DF-B024-81F40C35C818}">
  <a:tblStyle styleId="{403FDCDD-53AB-46DF-B024-81F40C35C8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727CE99-F01E-43A8-B048-23793FA7BB7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54" orient="horz"/>
        <p:guide pos="112"/>
      </p:guideLst>
    </p:cSldViewPr>
  </p:slideViewPr>
  <p:notesViewPr>
    <p:cSldViewPr snapToGrid="0">
      <p:cViewPr varScale="1">
        <p:scale>
          <a:sx n="100" d="100"/>
          <a:sy n="100" d="100"/>
        </p:scale>
        <p:origin x="0" y="0"/>
      </p:cViewPr>
      <p:guideLst>
        <p:guide pos="3189" orient="horz"/>
        <p:guide pos="22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boldItalic.fntdata"/><Relationship Id="rId83" Type="http://schemas.openxmlformats.org/officeDocument/2006/relationships/font" Target="fonts/HelveticaNeue-bold.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bold.fntdata"/><Relationship Id="rId82" Type="http://schemas.openxmlformats.org/officeDocument/2006/relationships/font" Target="fonts/Roboto-boldItalic.fntdata"/><Relationship Id="rId81"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oboto-regular.fntdata"/><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98788" cy="544513"/>
          </a:xfrm>
          <a:prstGeom prst="rect">
            <a:avLst/>
          </a:prstGeom>
          <a:noFill/>
          <a:ln>
            <a:noFill/>
          </a:ln>
        </p:spPr>
        <p:txBody>
          <a:bodyPr anchorCtr="0" anchor="t" bIns="48300" lIns="96600" spcFirstLastPara="1" rIns="96600" wrap="square" tIns="48300">
            <a:noAutofit/>
          </a:bodyPr>
          <a:lstStyle>
            <a:lvl1pPr lvl="0" marR="0" rtl="0" algn="l">
              <a:spcBef>
                <a:spcPts val="0"/>
              </a:spcBef>
              <a:spcAft>
                <a:spcPts val="0"/>
              </a:spcAft>
              <a:buSzPts val="1400"/>
              <a:buNone/>
              <a:defRPr b="1"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46525" y="0"/>
            <a:ext cx="2998788" cy="544513"/>
          </a:xfrm>
          <a:prstGeom prst="rect">
            <a:avLst/>
          </a:prstGeom>
          <a:noFill/>
          <a:ln>
            <a:noFill/>
          </a:ln>
        </p:spPr>
        <p:txBody>
          <a:bodyPr anchorCtr="0" anchor="t" bIns="48300" lIns="96600" spcFirstLastPara="1" rIns="96600" wrap="square" tIns="48300">
            <a:noAutofit/>
          </a:bodyPr>
          <a:lstStyle>
            <a:lvl1pPr lvl="0" marR="0" rtl="0" algn="r">
              <a:spcBef>
                <a:spcPts val="0"/>
              </a:spcBef>
              <a:spcAft>
                <a:spcPts val="0"/>
              </a:spcAft>
              <a:buSzPts val="1400"/>
              <a:buNone/>
              <a:defRPr b="1"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57238" y="777875"/>
            <a:ext cx="5511800" cy="38163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26000"/>
            <a:ext cx="5132388" cy="4518025"/>
          </a:xfrm>
          <a:prstGeom prst="rect">
            <a:avLst/>
          </a:prstGeom>
          <a:noFill/>
          <a:ln>
            <a:noFill/>
          </a:ln>
        </p:spPr>
        <p:txBody>
          <a:bodyPr anchorCtr="0" anchor="t" bIns="48300" lIns="96600" spcFirstLastPara="1" rIns="96600" wrap="square" tIns="483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77388"/>
            <a:ext cx="2998788" cy="544512"/>
          </a:xfrm>
          <a:prstGeom prst="rect">
            <a:avLst/>
          </a:prstGeom>
          <a:noFill/>
          <a:ln>
            <a:noFill/>
          </a:ln>
        </p:spPr>
        <p:txBody>
          <a:bodyPr anchorCtr="0" anchor="b" bIns="48300" lIns="96600" spcFirstLastPara="1" rIns="96600" wrap="square" tIns="48300">
            <a:noAutofit/>
          </a:bodyPr>
          <a:lstStyle>
            <a:lvl1pPr lvl="0" marR="0" rtl="0" algn="l">
              <a:spcBef>
                <a:spcPts val="0"/>
              </a:spcBef>
              <a:spcAft>
                <a:spcPts val="0"/>
              </a:spcAft>
              <a:buSzPts val="1400"/>
              <a:buNone/>
              <a:defRPr b="1"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46525" y="9577388"/>
            <a:ext cx="2998788" cy="544512"/>
          </a:xfrm>
          <a:prstGeom prst="rect">
            <a:avLst/>
          </a:prstGeom>
          <a:noFill/>
          <a:ln>
            <a:noFill/>
          </a:ln>
        </p:spPr>
        <p:txBody>
          <a:bodyPr anchorCtr="0" anchor="b" bIns="48300" lIns="96600" spcFirstLastPara="1" rIns="96600" wrap="square" tIns="48300">
            <a:noAutofit/>
          </a:bodyPr>
          <a:lstStyle/>
          <a:p>
            <a:pPr indent="0" lvl="0" marL="0" marR="0" rtl="0" algn="r">
              <a:spcBef>
                <a:spcPts val="0"/>
              </a:spcBef>
              <a:spcAft>
                <a:spcPts val="0"/>
              </a:spcAft>
              <a:buNone/>
            </a:pPr>
            <a:fld id="{00000000-1234-1234-1234-123412341234}" type="slidenum">
              <a:rPr b="1" i="0" lang="de-CH" sz="1300" u="none" cap="none" strike="noStrike">
                <a:solidFill>
                  <a:schemeClr val="dk1"/>
                </a:solidFill>
                <a:latin typeface="Times New Roman"/>
                <a:ea typeface="Times New Roman"/>
                <a:cs typeface="Times New Roman"/>
                <a:sym typeface="Times New Roman"/>
              </a:rPr>
              <a:t>‹#›</a:t>
            </a:fld>
            <a:endParaRPr b="1"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mercial_property" TargetMode="External"/><Relationship Id="rId3" Type="http://schemas.openxmlformats.org/officeDocument/2006/relationships/hyperlink" Target="https://en.wikipedia.org/wiki/Deductible" TargetMode="External"/><Relationship Id="rId4" Type="http://schemas.openxmlformats.org/officeDocument/2006/relationships/hyperlink" Target="https://en.wikipedia.org/wiki/Stop-loss_insurance"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551138b07_0_7: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gd551138b07_0_7:notes"/>
          <p:cNvSpPr txBox="1"/>
          <p:nvPr>
            <p:ph idx="1" type="body"/>
          </p:nvPr>
        </p:nvSpPr>
        <p:spPr>
          <a:xfrm>
            <a:off x="946150" y="4826000"/>
            <a:ext cx="5132400" cy="4518000"/>
          </a:xfrm>
          <a:prstGeom prst="rect">
            <a:avLst/>
          </a:prstGeom>
          <a:noFill/>
          <a:ln>
            <a:noFill/>
          </a:ln>
        </p:spPr>
        <p:txBody>
          <a:bodyPr anchorCtr="0" anchor="t" bIns="48300" lIns="96600" spcFirstLastPara="1" rIns="96600" wrap="square" tIns="48300">
            <a:no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61" name="Google Shape;61;gd551138b07_0_7:notes"/>
          <p:cNvSpPr txBox="1"/>
          <p:nvPr>
            <p:ph idx="12" type="sldNum"/>
          </p:nvPr>
        </p:nvSpPr>
        <p:spPr>
          <a:xfrm>
            <a:off x="3946525" y="9577388"/>
            <a:ext cx="2998800" cy="544500"/>
          </a:xfrm>
          <a:prstGeom prst="rect">
            <a:avLst/>
          </a:prstGeom>
          <a:noFill/>
          <a:ln>
            <a:noFill/>
          </a:ln>
        </p:spPr>
        <p:txBody>
          <a:bodyPr anchorCtr="0" anchor="b" bIns="48300" lIns="96600" spcFirstLastPara="1" rIns="96600" wrap="square" tIns="48300">
            <a:noAutofit/>
          </a:bodyPr>
          <a:lstStyle/>
          <a:p>
            <a:pPr indent="0" lvl="0" marL="0" marR="0" rtl="0" algn="r">
              <a:spcBef>
                <a:spcPts val="0"/>
              </a:spcBef>
              <a:spcAft>
                <a:spcPts val="0"/>
              </a:spcAft>
              <a:buNone/>
            </a:pPr>
            <a:fld id="{00000000-1234-1234-1234-123412341234}" type="slidenum">
              <a:rPr b="1" i="0" lang="de-CH" sz="1300" u="none" cap="none" strike="noStrike">
                <a:solidFill>
                  <a:schemeClr val="dk1"/>
                </a:solidFill>
                <a:latin typeface="Times New Roman"/>
                <a:ea typeface="Times New Roman"/>
                <a:cs typeface="Times New Roman"/>
                <a:sym typeface="Times New Roman"/>
              </a:rPr>
              <a:t>‹#›</a:t>
            </a:fld>
            <a:endParaRPr b="1" i="0" sz="13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1da980ac0_2_38: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1da980ac0_2_38: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13" name="Google Shape;213;ge1da980ac0_2_38: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0e67d671e_0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0e67d671e_0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23" name="Google Shape;223;ge0e67d671e_0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068e35fc8_0_8: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068e35fc8_0_8: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30" name="Google Shape;230;ge068e35fc8_0_8: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ad060def5_1_15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d060def5_1_15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37" name="Google Shape;237;g7ad060def5_1_15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0e67d671e_0_7: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0e67d671e_0_7: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44" name="Google Shape;244;ge0e67d671e_0_7: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ad060def5_1_14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ad060def5_1_14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51" name="Google Shape;251;g7ad060def5_1_14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08407ecf4_1_165: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08407ecf4_1_165: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58" name="Google Shape;258;ge08407ecf4_1_165: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08407ecf4_1_65: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08407ecf4_1_65: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65" name="Google Shape;265;ge08407ecf4_1_65: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197dad14c_0_2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197dad14c_0_2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72" name="Google Shape;272;ge197dad14c_0_2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08407ecf4_1_173: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08407ecf4_1_173: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79" name="Google Shape;279;ge08407ecf4_1_173: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d060def5_0_582: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d060def5_0_582: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1" name="Google Shape;71;g7ad060def5_0_582: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08407ecf4_1_179: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08407ecf4_1_179: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86" name="Google Shape;286;ge08407ecf4_1_179: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540306b47_0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540306b47_0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01" name="Google Shape;301;ge540306b47_0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08407ecf4_1_217: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08407ecf4_1_217: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10" name="Google Shape;310;ge08407ecf4_1_217: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08407ecf4_1_15: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08407ecf4_1_15: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17" name="Google Shape;317;ge08407ecf4_1_15: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ad060def5_1_159: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ad060def5_1_159: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30" name="Google Shape;330;g7ad060def5_1_159: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197dad14c_0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197dad14c_0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37" name="Google Shape;337;ge197dad14c_0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197dad14c_0_4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197dad14c_0_4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lnSpc>
                <a:spcPct val="115000"/>
              </a:lnSpc>
              <a:spcBef>
                <a:spcPts val="0"/>
              </a:spcBef>
              <a:spcAft>
                <a:spcPts val="0"/>
              </a:spcAft>
              <a:buClr>
                <a:schemeClr val="dk1"/>
              </a:buClr>
              <a:buSzPts val="1100"/>
              <a:buFont typeface="Arial"/>
              <a:buNone/>
            </a:pPr>
            <a:r>
              <a:rPr b="1" lang="de-CH">
                <a:solidFill>
                  <a:srgbClr val="595959"/>
                </a:solidFill>
                <a:latin typeface="Arial"/>
                <a:ea typeface="Arial"/>
                <a:cs typeface="Arial"/>
                <a:sym typeface="Arial"/>
              </a:rPr>
              <a:t>Critical question: What is covered when ransomware attack causes a blackout?</a:t>
            </a:r>
            <a:endParaRPr b="1">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de-CH">
                <a:solidFill>
                  <a:srgbClr val="595959"/>
                </a:solidFill>
                <a:latin typeface="Arial"/>
                <a:ea typeface="Arial"/>
                <a:cs typeface="Arial"/>
                <a:sym typeface="Arial"/>
              </a:rPr>
              <a:t>Answer: Cyber and privacy insurance policies termed "cyber-extortion coverage". typically cover (1) monies to pay ransom demands, (2) experts to negotiate with hackers, and (3) the cost of computer forensics expert.</a:t>
            </a:r>
            <a:endParaRPr b="1">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de-CH" sz="1050">
                <a:solidFill>
                  <a:srgbClr val="202122"/>
                </a:solidFill>
                <a:highlight>
                  <a:srgbClr val="FFFFFF"/>
                </a:highlight>
                <a:latin typeface="Arial"/>
                <a:ea typeface="Arial"/>
                <a:cs typeface="Arial"/>
                <a:sym typeface="Arial"/>
              </a:rPr>
              <a:t>Excess of loss</a:t>
            </a:r>
            <a:r>
              <a:rPr lang="de-CH" sz="1050">
                <a:solidFill>
                  <a:srgbClr val="202122"/>
                </a:solidFill>
                <a:highlight>
                  <a:srgbClr val="FFFFFF"/>
                </a:highlight>
                <a:latin typeface="Arial"/>
                <a:ea typeface="Arial"/>
                <a:cs typeface="Arial"/>
                <a:sym typeface="Arial"/>
              </a:rPr>
              <a:t> reinsurance can have three forms - "</a:t>
            </a:r>
            <a:r>
              <a:rPr b="1" lang="de-CH" sz="1050">
                <a:solidFill>
                  <a:srgbClr val="202122"/>
                </a:solidFill>
                <a:highlight>
                  <a:srgbClr val="FFFFFF"/>
                </a:highlight>
                <a:latin typeface="Arial"/>
                <a:ea typeface="Arial"/>
                <a:cs typeface="Arial"/>
                <a:sym typeface="Arial"/>
              </a:rPr>
              <a:t>Per Risk</a:t>
            </a:r>
            <a:r>
              <a:rPr lang="de-CH" sz="1050">
                <a:solidFill>
                  <a:srgbClr val="202122"/>
                </a:solidFill>
                <a:highlight>
                  <a:srgbClr val="FFFFFF"/>
                </a:highlight>
                <a:latin typeface="Arial"/>
                <a:ea typeface="Arial"/>
                <a:cs typeface="Arial"/>
                <a:sym typeface="Arial"/>
              </a:rPr>
              <a:t> XL" (Working XL), "Per Occurrence or Per Event XL" (</a:t>
            </a:r>
            <a:r>
              <a:rPr b="1" lang="de-CH" sz="1050">
                <a:solidFill>
                  <a:srgbClr val="202122"/>
                </a:solidFill>
                <a:highlight>
                  <a:srgbClr val="FFFFFF"/>
                </a:highlight>
                <a:latin typeface="Arial"/>
                <a:ea typeface="Arial"/>
                <a:cs typeface="Arial"/>
                <a:sym typeface="Arial"/>
              </a:rPr>
              <a:t>Catastrophe</a:t>
            </a:r>
            <a:r>
              <a:rPr lang="de-CH" sz="1050">
                <a:solidFill>
                  <a:srgbClr val="202122"/>
                </a:solidFill>
                <a:highlight>
                  <a:srgbClr val="FFFFFF"/>
                </a:highlight>
                <a:latin typeface="Arial"/>
                <a:ea typeface="Arial"/>
                <a:cs typeface="Arial"/>
                <a:sym typeface="Arial"/>
              </a:rPr>
              <a:t> or Cat XL), and "</a:t>
            </a:r>
            <a:r>
              <a:rPr b="1" lang="de-CH" sz="1050">
                <a:solidFill>
                  <a:srgbClr val="202122"/>
                </a:solidFill>
                <a:highlight>
                  <a:srgbClr val="FFFFFF"/>
                </a:highlight>
                <a:latin typeface="Arial"/>
                <a:ea typeface="Arial"/>
                <a:cs typeface="Arial"/>
                <a:sym typeface="Arial"/>
              </a:rPr>
              <a:t>Aggregate</a:t>
            </a:r>
            <a:r>
              <a:rPr lang="de-CH" sz="1050">
                <a:solidFill>
                  <a:srgbClr val="202122"/>
                </a:solidFill>
                <a:highlight>
                  <a:srgbClr val="FFFFFF"/>
                </a:highlight>
                <a:latin typeface="Arial"/>
                <a:ea typeface="Arial"/>
                <a:cs typeface="Arial"/>
                <a:sym typeface="Arial"/>
              </a:rPr>
              <a:t> XL".</a:t>
            </a:r>
            <a:endParaRPr sz="1050">
              <a:solidFill>
                <a:srgbClr val="202122"/>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de-CH" sz="1050">
                <a:solidFill>
                  <a:srgbClr val="202122"/>
                </a:solidFill>
                <a:highlight>
                  <a:srgbClr val="FFFFFF"/>
                </a:highlight>
                <a:latin typeface="Arial"/>
                <a:ea typeface="Arial"/>
                <a:cs typeface="Arial"/>
                <a:sym typeface="Arial"/>
              </a:rPr>
              <a:t>In </a:t>
            </a:r>
            <a:r>
              <a:rPr b="1" lang="de-CH" sz="1050">
                <a:solidFill>
                  <a:srgbClr val="202122"/>
                </a:solidFill>
                <a:highlight>
                  <a:srgbClr val="FFFFFF"/>
                </a:highlight>
                <a:latin typeface="Arial"/>
                <a:ea typeface="Arial"/>
                <a:cs typeface="Arial"/>
                <a:sym typeface="Arial"/>
              </a:rPr>
              <a:t>per risk</a:t>
            </a:r>
            <a:r>
              <a:rPr lang="de-CH" sz="1050">
                <a:solidFill>
                  <a:srgbClr val="202122"/>
                </a:solidFill>
                <a:highlight>
                  <a:srgbClr val="FFFFFF"/>
                </a:highlight>
                <a:latin typeface="Arial"/>
                <a:ea typeface="Arial"/>
                <a:cs typeface="Arial"/>
                <a:sym typeface="Arial"/>
              </a:rPr>
              <a:t>, the cedant's insurance policy limits are greater than the reinsurance retention. For example, an insurance company might insure </a:t>
            </a:r>
            <a:r>
              <a:rPr lang="de-CH" sz="1050">
                <a:solidFill>
                  <a:srgbClr val="0645AD"/>
                </a:solidFill>
                <a:highlight>
                  <a:srgbClr val="FFFFFF"/>
                </a:highlight>
                <a:uFill>
                  <a:noFill/>
                </a:uFill>
                <a:latin typeface="Arial"/>
                <a:ea typeface="Arial"/>
                <a:cs typeface="Arial"/>
                <a:sym typeface="Arial"/>
                <a:hlinkClick r:id="rId2">
                  <a:extLst>
                    <a:ext uri="{A12FA001-AC4F-418D-AE19-62706E023703}">
                      <ahyp:hlinkClr val="tx"/>
                    </a:ext>
                  </a:extLst>
                </a:hlinkClick>
              </a:rPr>
              <a:t>commercial property</a:t>
            </a:r>
            <a:r>
              <a:rPr lang="de-CH" sz="1050">
                <a:solidFill>
                  <a:srgbClr val="202122"/>
                </a:solidFill>
                <a:highlight>
                  <a:srgbClr val="FFFFFF"/>
                </a:highlight>
                <a:latin typeface="Arial"/>
                <a:ea typeface="Arial"/>
                <a:cs typeface="Arial"/>
                <a:sym typeface="Arial"/>
              </a:rPr>
              <a:t> risks with policy limits up to $10 million, and then buy per risk reinsurance of $5 million in excess of $5 million. In this case a loss of $6 million on that policy will result in the recovery of $1 million from the reinsurer. These contracts usually contain event limits to prevent their misuse as a substitute for Catastrophe XLs.</a:t>
            </a:r>
            <a:endParaRPr sz="1050">
              <a:solidFill>
                <a:srgbClr val="202122"/>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de-CH" sz="1050">
                <a:solidFill>
                  <a:srgbClr val="202122"/>
                </a:solidFill>
                <a:highlight>
                  <a:srgbClr val="FFFFFF"/>
                </a:highlight>
                <a:latin typeface="Arial"/>
                <a:ea typeface="Arial"/>
                <a:cs typeface="Arial"/>
                <a:sym typeface="Arial"/>
              </a:rPr>
              <a:t>In </a:t>
            </a:r>
            <a:r>
              <a:rPr b="1" lang="de-CH" sz="1050">
                <a:solidFill>
                  <a:srgbClr val="202122"/>
                </a:solidFill>
                <a:highlight>
                  <a:srgbClr val="FFFFFF"/>
                </a:highlight>
                <a:latin typeface="Arial"/>
                <a:ea typeface="Arial"/>
                <a:cs typeface="Arial"/>
                <a:sym typeface="Arial"/>
              </a:rPr>
              <a:t>catastrophe</a:t>
            </a:r>
            <a:r>
              <a:rPr lang="de-CH" sz="1050">
                <a:solidFill>
                  <a:srgbClr val="202122"/>
                </a:solidFill>
                <a:highlight>
                  <a:srgbClr val="FFFFFF"/>
                </a:highlight>
                <a:latin typeface="Arial"/>
                <a:ea typeface="Arial"/>
                <a:cs typeface="Arial"/>
                <a:sym typeface="Arial"/>
              </a:rPr>
              <a:t> excess of loss, the cedant's retention is usually a multiple of the underlying policy limits, and the reinsurance contract usually contains a two risk warranty (i.e. they are designed to protect the cedant against catastrophic events that involve more than one policy, usually very many policies). For example, an insurance company issues homeowners' policies with limits of up to $500,000 and then buys catastrophe reinsurance of $22,000,000 in excess of $3,000,000. In that case, the insurance company would only recover from reinsurers in the event of multiple policy losses in one event (e.g., hurricane, earthquake, flood).</a:t>
            </a:r>
            <a:endParaRPr sz="1050">
              <a:solidFill>
                <a:srgbClr val="202122"/>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b="1" lang="de-CH" sz="1050">
                <a:solidFill>
                  <a:srgbClr val="202122"/>
                </a:solidFill>
                <a:highlight>
                  <a:srgbClr val="FFFFFF"/>
                </a:highlight>
                <a:latin typeface="Arial"/>
                <a:ea typeface="Arial"/>
                <a:cs typeface="Arial"/>
                <a:sym typeface="Arial"/>
              </a:rPr>
              <a:t>Aggregate</a:t>
            </a:r>
            <a:r>
              <a:rPr lang="de-CH" sz="1050">
                <a:solidFill>
                  <a:srgbClr val="202122"/>
                </a:solidFill>
                <a:highlight>
                  <a:srgbClr val="FFFFFF"/>
                </a:highlight>
                <a:latin typeface="Arial"/>
                <a:ea typeface="Arial"/>
                <a:cs typeface="Arial"/>
                <a:sym typeface="Arial"/>
              </a:rPr>
              <a:t> XL affords a frequency protection to the reinsured. For instance if the company retains $1 million net any one vessel, $5 million annual aggregate limit in excess of $5m annual aggregate deductible, the cover would equate to 5 total losses (or more partial losses) in excess of 5 total losses (or more partial losses). Aggregate covers can also be linked to the cedant's gross premium income during a 12-month period, with limit and </a:t>
            </a:r>
            <a:r>
              <a:rPr lang="de-CH" sz="10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deductible</a:t>
            </a:r>
            <a:r>
              <a:rPr lang="de-CH" sz="1050">
                <a:solidFill>
                  <a:srgbClr val="202122"/>
                </a:solidFill>
                <a:highlight>
                  <a:srgbClr val="FFFFFF"/>
                </a:highlight>
                <a:latin typeface="Arial"/>
                <a:ea typeface="Arial"/>
                <a:cs typeface="Arial"/>
                <a:sym typeface="Arial"/>
              </a:rPr>
              <a:t> expressed as percentages and amounts. Such covers are then known as </a:t>
            </a:r>
            <a:r>
              <a:rPr b="1" lang="de-CH" sz="1050">
                <a:solidFill>
                  <a:srgbClr val="202122"/>
                </a:solidFill>
                <a:highlight>
                  <a:srgbClr val="FFFFFF"/>
                </a:highlight>
                <a:latin typeface="Arial"/>
                <a:ea typeface="Arial"/>
                <a:cs typeface="Arial"/>
                <a:sym typeface="Arial"/>
              </a:rPr>
              <a:t>"</a:t>
            </a:r>
            <a:r>
              <a:rPr b="1" lang="de-CH" sz="10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stop loss</a:t>
            </a:r>
            <a:r>
              <a:rPr b="1" lang="de-CH" sz="1050">
                <a:solidFill>
                  <a:srgbClr val="202122"/>
                </a:solidFill>
                <a:highlight>
                  <a:srgbClr val="FFFFFF"/>
                </a:highlight>
                <a:latin typeface="Arial"/>
                <a:ea typeface="Arial"/>
                <a:cs typeface="Arial"/>
                <a:sym typeface="Arial"/>
              </a:rPr>
              <a:t>"</a:t>
            </a:r>
            <a:r>
              <a:rPr lang="de-CH" sz="1050">
                <a:solidFill>
                  <a:srgbClr val="202122"/>
                </a:solidFill>
                <a:highlight>
                  <a:srgbClr val="FFFFFF"/>
                </a:highlight>
                <a:latin typeface="Arial"/>
                <a:ea typeface="Arial"/>
                <a:cs typeface="Arial"/>
                <a:sym typeface="Arial"/>
              </a:rPr>
              <a:t> contracts.</a:t>
            </a:r>
            <a:endParaRPr sz="1050">
              <a:solidFill>
                <a:srgbClr val="202122"/>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t/>
            </a:r>
            <a:endParaRPr b="1">
              <a:solidFill>
                <a:srgbClr val="595959"/>
              </a:solidFill>
              <a:latin typeface="Arial"/>
              <a:ea typeface="Arial"/>
              <a:cs typeface="Arial"/>
              <a:sym typeface="Arial"/>
            </a:endParaRPr>
          </a:p>
          <a:p>
            <a:pPr indent="0" lvl="0" marL="0" rtl="0" algn="l">
              <a:spcBef>
                <a:spcPts val="1200"/>
              </a:spcBef>
              <a:spcAft>
                <a:spcPts val="0"/>
              </a:spcAft>
              <a:buNone/>
            </a:pPr>
            <a:r>
              <a:t/>
            </a:r>
            <a:endParaRPr/>
          </a:p>
        </p:txBody>
      </p:sp>
      <p:sp>
        <p:nvSpPr>
          <p:cNvPr id="345" name="Google Shape;345;ge197dad14c_0_4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08407ecf4_1_359: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08407ecf4_1_359: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52" name="Google Shape;352;ge08407ecf4_1_359: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08407ecf4_1_247: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08407ecf4_1_247: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59" name="Google Shape;359;ge08407ecf4_1_247: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8f069c009_1_1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8f069c009_1_1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66" name="Google Shape;366;ge8f069c009_1_1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ad060def5_0_71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8" name="Google Shape;78;g7ad060def5_0_71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9" name="Google Shape;79;g7ad060def5_0_71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8f069c009_1_2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8f069c009_1_2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73" name="Google Shape;373;ge8f069c009_1_2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1da980ac0_0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1da980ac0_0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80" name="Google Shape;380;ge1da980ac0_0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08407ecf4_1_91: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08407ecf4_1_91: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88" name="Google Shape;388;ge08407ecf4_1_91: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08407ecf4_1_30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08407ecf4_1_30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398" name="Google Shape;398;ge08407ecf4_1_30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197dad14c_0_113: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197dad14c_0_113: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06" name="Google Shape;406;ge197dad14c_0_113: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ad060def5_1_16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ad060def5_1_16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14" name="Google Shape;414;g7ad060def5_1_16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08407ecf4_7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08407ecf4_7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21" name="Google Shape;421;ge08407ecf4_7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08407ecf4_7_9: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08407ecf4_7_9: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38" name="Google Shape;438;ge08407ecf4_7_9: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6ef03ea33_0_23: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6ef03ea33_0_23: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45" name="Google Shape;445;gb6ef03ea33_0_23: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551138b07_0_106: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551138b07_0_106: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52" name="Google Shape;452;gd551138b07_0_106: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1dd1ec322_0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84" name="Google Shape;84;ge1dd1ec322_0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85" name="Google Shape;85;ge1dd1ec322_0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ad060def5_1_179: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d060def5_1_179: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59" name="Google Shape;459;g7ad060def5_1_179: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1fa8dfbf1_0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1fa8dfbf1_0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355600" lvl="1" marL="914400" rtl="0" algn="l">
              <a:lnSpc>
                <a:spcPct val="115000"/>
              </a:lnSpc>
              <a:spcBef>
                <a:spcPts val="200"/>
              </a:spcBef>
              <a:spcAft>
                <a:spcPts val="0"/>
              </a:spcAft>
              <a:buClr>
                <a:schemeClr val="dk1"/>
              </a:buClr>
              <a:buSzPts val="2000"/>
              <a:buAutoNum type="alphaLcPeriod"/>
            </a:pPr>
            <a:r>
              <a:t/>
            </a:r>
            <a:endParaRPr sz="2000">
              <a:latin typeface="Arial"/>
              <a:ea typeface="Arial"/>
              <a:cs typeface="Arial"/>
              <a:sym typeface="Arial"/>
            </a:endParaRPr>
          </a:p>
          <a:p>
            <a:pPr indent="0" lvl="0" marL="0" rtl="0" algn="l">
              <a:lnSpc>
                <a:spcPct val="115000"/>
              </a:lnSpc>
              <a:spcBef>
                <a:spcPts val="200"/>
              </a:spcBef>
              <a:spcAft>
                <a:spcPts val="0"/>
              </a:spcAft>
              <a:buNone/>
            </a:pPr>
            <a:r>
              <a:t/>
            </a:r>
            <a:endParaRPr sz="2000">
              <a:latin typeface="Arial"/>
              <a:ea typeface="Arial"/>
              <a:cs typeface="Arial"/>
              <a:sym typeface="Arial"/>
            </a:endParaRPr>
          </a:p>
          <a:p>
            <a:pPr indent="0" lvl="0" marL="0" rtl="0" algn="l">
              <a:lnSpc>
                <a:spcPct val="115000"/>
              </a:lnSpc>
              <a:spcBef>
                <a:spcPts val="200"/>
              </a:spcBef>
              <a:spcAft>
                <a:spcPts val="200"/>
              </a:spcAft>
              <a:buNone/>
            </a:pPr>
            <a:r>
              <a:rPr lang="de-CH" sz="2000">
                <a:latin typeface="Arial"/>
                <a:ea typeface="Arial"/>
                <a:cs typeface="Arial"/>
                <a:sym typeface="Arial"/>
              </a:rPr>
              <a:t>WHAT</a:t>
            </a:r>
            <a:endParaRPr sz="2000">
              <a:latin typeface="Arial"/>
              <a:ea typeface="Arial"/>
              <a:cs typeface="Arial"/>
              <a:sym typeface="Arial"/>
            </a:endParaRPr>
          </a:p>
        </p:txBody>
      </p:sp>
      <p:sp>
        <p:nvSpPr>
          <p:cNvPr id="466" name="Google Shape;466;ge1fa8dfbf1_0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e197dad14c_0_31: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e197dad14c_0_31: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74" name="Google Shape;474;ge197dad14c_0_31: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197dad14c_0_9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197dad14c_0_9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81" name="Google Shape;481;ge197dad14c_0_9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197dad14c_0_76: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197dad14c_0_76: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88" name="Google Shape;488;ge197dad14c_0_76: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08407ecf4_1_331: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08407ecf4_1_331: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498" name="Google Shape;498;ge08407ecf4_1_331: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197dad14c_0_18: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197dad14c_0_18: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05" name="Google Shape;505;ge197dad14c_0_18: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197dad14c_0_65: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197dad14c_0_65: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13" name="Google Shape;513;ge197dad14c_0_65: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08407ecf4_1_147: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e08407ecf4_1_147: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22" name="Google Shape;522;ge08407ecf4_1_147: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08407ecf4_1_195: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08407ecf4_1_195: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29" name="Google Shape;529;ge08407ecf4_1_195: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08407ecf4_7_15: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08407ecf4_7_15: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135" name="Google Shape;135;ge08407ecf4_7_15: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6ef03ea33_0_12: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6ef03ea33_0_12: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37" name="Google Shape;537;gb6ef03ea33_0_12: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e08407ecf4_1_135: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e08407ecf4_1_135: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44" name="Google Shape;544;ge08407ecf4_1_135: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616f888a0_0_7: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616f888a0_0_7: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54" name="Google Shape;554;ge616f888a0_0_7: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197dad14c_0_6: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e197dad14c_0_6: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61" name="Google Shape;561;ge197dad14c_0_6: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e197dad14c_0_12: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e197dad14c_0_12: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69" name="Google Shape;569;ge197dad14c_0_12: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08407ecf4_1_108: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e08407ecf4_1_108: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77" name="Google Shape;577;ge08407ecf4_1_108: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197dad14c_0_51: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197dad14c_0_51: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85" name="Google Shape;585;ge197dad14c_0_51: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e197dad14c_0_58: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e197dad14c_0_58: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592" name="Google Shape;592;ge197dad14c_0_58: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e08407ecf4_1_117: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e08407ecf4_1_117: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00" name="Google Shape;600;ge08407ecf4_1_117: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e08407ecf4_4_6: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e08407ecf4_4_6: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07" name="Google Shape;607;ge08407ecf4_4_6: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ad060def5_0_552: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ad060def5_0_552: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178" name="Google Shape;178;g7ad060def5_0_552: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6ef03ea33_0_18: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6ef03ea33_0_18: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14" name="Google Shape;614;gb6ef03ea33_0_18: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616f888a0_0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e616f888a0_0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28" name="Google Shape;628;ge616f888a0_0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e197dad14c_0_126: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e197dad14c_0_126: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35" name="Google Shape;635;ge197dad14c_0_126: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e197dad14c_0_143: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e197dad14c_0_143: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53" name="Google Shape;653;ge197dad14c_0_143: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197dad14c_0_158: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197dad14c_0_158: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69" name="Google Shape;669;ge197dad14c_0_158: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e197dad14c_0_173: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e197dad14c_0_173: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685" name="Google Shape;685;ge197dad14c_0_173: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e197dad14c_0_19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e197dad14c_0_19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03" name="Google Shape;703;ge197dad14c_0_19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e1da980ac0_2_9: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e1da980ac0_2_9: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17" name="Google Shape;717;ge1da980ac0_2_9: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e197dad14c_0_203: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e197dad14c_0_203: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24" name="Google Shape;724;ge197dad14c_0_203: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e08407ecf4_8_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e08407ecf4_8_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38" name="Google Shape;738;ge08407ecf4_8_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dd1ec322_0_93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dd1ec322_0_93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186" name="Google Shape;186;ge1dd1ec322_0_93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e08407ecf4_1_311: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e08407ecf4_1_311: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46" name="Google Shape;746;ge08407ecf4_1_311: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e08407ecf4_1_320: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e08407ecf4_1_320: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53" name="Google Shape;753;ge08407ecf4_1_320: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e08407ecf4_11_1: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e08407ecf4_11_1: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762" name="Google Shape;762;ge08407ecf4_11_1: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068e35fc8_0_2: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068e35fc8_0_2: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194" name="Google Shape;194;ge068e35fc8_0_2: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197dad14c_0_104:notes"/>
          <p:cNvSpPr/>
          <p:nvPr>
            <p:ph idx="2" type="sldImg"/>
          </p:nvPr>
        </p:nvSpPr>
        <p:spPr>
          <a:xfrm>
            <a:off x="757238" y="777875"/>
            <a:ext cx="5511900" cy="38163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197dad14c_0_104:notes"/>
          <p:cNvSpPr txBox="1"/>
          <p:nvPr>
            <p:ph idx="1" type="body"/>
          </p:nvPr>
        </p:nvSpPr>
        <p:spPr>
          <a:xfrm>
            <a:off x="946150" y="4826000"/>
            <a:ext cx="5132400" cy="4518000"/>
          </a:xfrm>
          <a:prstGeom prst="rect">
            <a:avLst/>
          </a:prstGeom>
        </p:spPr>
        <p:txBody>
          <a:bodyPr anchorCtr="0" anchor="t" bIns="48300" lIns="96600" spcFirstLastPara="1" rIns="96600" wrap="square" tIns="48300">
            <a:noAutofit/>
          </a:bodyPr>
          <a:lstStyle/>
          <a:p>
            <a:pPr indent="0" lvl="0" marL="0" rtl="0" algn="l">
              <a:spcBef>
                <a:spcPts val="360"/>
              </a:spcBef>
              <a:spcAft>
                <a:spcPts val="0"/>
              </a:spcAft>
              <a:buNone/>
            </a:pPr>
            <a:r>
              <a:t/>
            </a:r>
            <a:endParaRPr/>
          </a:p>
        </p:txBody>
      </p:sp>
      <p:sp>
        <p:nvSpPr>
          <p:cNvPr id="201" name="Google Shape;201;ge197dad14c_0_104:notes"/>
          <p:cNvSpPr txBox="1"/>
          <p:nvPr>
            <p:ph idx="12" type="sldNum"/>
          </p:nvPr>
        </p:nvSpPr>
        <p:spPr>
          <a:xfrm>
            <a:off x="3946525" y="9577388"/>
            <a:ext cx="2998800" cy="5445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p:cSld name="Titelfolie">
    <p:spTree>
      <p:nvGrpSpPr>
        <p:cNvPr id="17" name="Shape 17"/>
        <p:cNvGrpSpPr/>
        <p:nvPr/>
      </p:nvGrpSpPr>
      <p:grpSpPr>
        <a:xfrm>
          <a:off x="0" y="0"/>
          <a:ext cx="0" cy="0"/>
          <a:chOff x="0" y="0"/>
          <a:chExt cx="0" cy="0"/>
        </a:xfrm>
      </p:grpSpPr>
      <p:sp>
        <p:nvSpPr>
          <p:cNvPr id="18" name="Google Shape;18;p2"/>
          <p:cNvSpPr txBox="1"/>
          <p:nvPr>
            <p:ph type="ctrTitle"/>
          </p:nvPr>
        </p:nvSpPr>
        <p:spPr>
          <a:xfrm>
            <a:off x="742950" y="2130425"/>
            <a:ext cx="84201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Autofit/>
          </a:bodyPr>
          <a:lstStyle>
            <a:lvl1pPr lvl="0" algn="ctr">
              <a:lnSpc>
                <a:spcPct val="128571"/>
              </a:lnSpc>
              <a:spcBef>
                <a:spcPts val="280"/>
              </a:spcBef>
              <a:spcAft>
                <a:spcPts val="0"/>
              </a:spcAft>
              <a:buClr>
                <a:schemeClr val="dk1"/>
              </a:buClr>
              <a:buSzPts val="1820"/>
              <a:buNone/>
              <a:defRPr/>
            </a:lvl1pPr>
            <a:lvl2pPr lvl="1" algn="ctr">
              <a:lnSpc>
                <a:spcPct val="133333"/>
              </a:lnSpc>
              <a:spcBef>
                <a:spcPts val="120"/>
              </a:spcBef>
              <a:spcAft>
                <a:spcPts val="0"/>
              </a:spcAft>
              <a:buClr>
                <a:schemeClr val="dk1"/>
              </a:buClr>
              <a:buSzPts val="2400"/>
              <a:buFont typeface="Arial"/>
              <a:buNone/>
              <a:defRPr/>
            </a:lvl2pPr>
            <a:lvl3pPr lvl="2" algn="ctr">
              <a:lnSpc>
                <a:spcPct val="130000"/>
              </a:lnSpc>
              <a:spcBef>
                <a:spcPts val="400"/>
              </a:spcBef>
              <a:spcAft>
                <a:spcPts val="0"/>
              </a:spcAft>
              <a:buClr>
                <a:schemeClr val="dk1"/>
              </a:buClr>
              <a:buSzPts val="20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360"/>
              </a:spcBef>
              <a:spcAft>
                <a:spcPts val="0"/>
              </a:spcAft>
              <a:buClr>
                <a:schemeClr val="dk1"/>
              </a:buClr>
              <a:buSzPts val="1800"/>
              <a:buFont typeface="Arial"/>
              <a:buNone/>
              <a:defRPr/>
            </a:lvl6pPr>
            <a:lvl7pPr lvl="6" algn="ctr">
              <a:spcBef>
                <a:spcPts val="360"/>
              </a:spcBef>
              <a:spcAft>
                <a:spcPts val="0"/>
              </a:spcAft>
              <a:buClr>
                <a:schemeClr val="dk1"/>
              </a:buClr>
              <a:buSzPts val="1800"/>
              <a:buFont typeface="Arial"/>
              <a:buNone/>
              <a:defRPr/>
            </a:lvl7pPr>
            <a:lvl8pPr lvl="7" algn="ctr">
              <a:spcBef>
                <a:spcPts val="360"/>
              </a:spcBef>
              <a:spcAft>
                <a:spcPts val="0"/>
              </a:spcAft>
              <a:buClr>
                <a:schemeClr val="dk1"/>
              </a:buClr>
              <a:buSzPts val="1800"/>
              <a:buFont typeface="Arial"/>
              <a:buNone/>
              <a:defRPr/>
            </a:lvl8pPr>
            <a:lvl9pPr lvl="8" algn="ctr">
              <a:spcBef>
                <a:spcPts val="360"/>
              </a:spcBef>
              <a:spcAft>
                <a:spcPts val="0"/>
              </a:spcAft>
              <a:buClr>
                <a:schemeClr val="dk1"/>
              </a:buClr>
              <a:buSzPts val="1800"/>
              <a:buFont typeface="Arial"/>
              <a:buNone/>
              <a:defRPr/>
            </a:lvl9pPr>
          </a:lstStyle>
          <a:p/>
        </p:txBody>
      </p:sp>
      <p:sp>
        <p:nvSpPr>
          <p:cNvPr id="20" name="Google Shape;20;p2"/>
          <p:cNvSpPr txBox="1"/>
          <p:nvPr>
            <p:ph idx="12" type="sldNum"/>
          </p:nvPr>
        </p:nvSpPr>
        <p:spPr>
          <a:xfrm>
            <a:off x="2889250" y="6477000"/>
            <a:ext cx="222885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1" sz="1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1" sz="1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1" sz="1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1" sz="1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1" sz="1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1" sz="1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1" sz="1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1" sz="1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1"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Beschriftung" type="picTx">
  <p:cSld name="PICTURE_WITH_CAPTION_TEXT">
    <p:spTree>
      <p:nvGrpSpPr>
        <p:cNvPr id="48" name="Shape 48"/>
        <p:cNvGrpSpPr/>
        <p:nvPr/>
      </p:nvGrpSpPr>
      <p:grpSpPr>
        <a:xfrm>
          <a:off x="0" y="0"/>
          <a:ext cx="0" cy="0"/>
          <a:chOff x="0" y="0"/>
          <a:chExt cx="0" cy="0"/>
        </a:xfrm>
      </p:grpSpPr>
      <p:sp>
        <p:nvSpPr>
          <p:cNvPr id="49" name="Google Shape;49;p11"/>
          <p:cNvSpPr txBox="1"/>
          <p:nvPr>
            <p:ph type="title"/>
          </p:nvPr>
        </p:nvSpPr>
        <p:spPr>
          <a:xfrm>
            <a:off x="1941513" y="4800600"/>
            <a:ext cx="59436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11"/>
          <p:cNvSpPr/>
          <p:nvPr>
            <p:ph idx="2" type="pic"/>
          </p:nvPr>
        </p:nvSpPr>
        <p:spPr>
          <a:xfrm>
            <a:off x="1941513" y="612775"/>
            <a:ext cx="5943600" cy="4114800"/>
          </a:xfrm>
          <a:prstGeom prst="rect">
            <a:avLst/>
          </a:prstGeom>
          <a:noFill/>
          <a:ln>
            <a:noFill/>
          </a:ln>
        </p:spPr>
        <p:txBody>
          <a:bodyPr anchorCtr="0" anchor="t" bIns="45700" lIns="91425" spcFirstLastPara="1" rIns="91425" wrap="square" tIns="45700">
            <a:noAutofit/>
          </a:bodyPr>
          <a:lstStyle>
            <a:lvl1pPr lvl="0" marR="0" rtl="0" algn="l">
              <a:lnSpc>
                <a:spcPct val="112500"/>
              </a:lnSpc>
              <a:spcBef>
                <a:spcPts val="320"/>
              </a:spcBef>
              <a:spcAft>
                <a:spcPts val="0"/>
              </a:spcAft>
              <a:buClr>
                <a:schemeClr val="dk1"/>
              </a:buClr>
              <a:buSzPts val="2080"/>
              <a:buFont typeface="Noto Sans Symbols"/>
              <a:buNone/>
              <a:defRPr b="0" i="0" sz="3200" u="none" cap="none" strike="noStrike">
                <a:solidFill>
                  <a:schemeClr val="dk1"/>
                </a:solidFill>
                <a:latin typeface="Arial"/>
                <a:ea typeface="Arial"/>
                <a:cs typeface="Arial"/>
                <a:sym typeface="Arial"/>
              </a:defRPr>
            </a:lvl1pPr>
            <a:lvl2pPr lvl="1" marR="0" rtl="0" algn="l">
              <a:lnSpc>
                <a:spcPct val="114285"/>
              </a:lnSpc>
              <a:spcBef>
                <a:spcPts val="14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8333"/>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1" name="Google Shape;51;p11"/>
          <p:cNvSpPr txBox="1"/>
          <p:nvPr>
            <p:ph idx="1" type="body"/>
          </p:nvPr>
        </p:nvSpPr>
        <p:spPr>
          <a:xfrm>
            <a:off x="1941513" y="5367338"/>
            <a:ext cx="5943600" cy="804862"/>
          </a:xfrm>
          <a:prstGeom prst="rect">
            <a:avLst/>
          </a:prstGeom>
          <a:noFill/>
          <a:ln>
            <a:noFill/>
          </a:ln>
        </p:spPr>
        <p:txBody>
          <a:bodyPr anchorCtr="0" anchor="t" bIns="45700" lIns="91425" spcFirstLastPara="1" rIns="91425" wrap="square" tIns="45700">
            <a:noAutofit/>
          </a:bodyPr>
          <a:lstStyle>
            <a:lvl1pPr indent="-228600" lvl="0" marL="457200" algn="l">
              <a:lnSpc>
                <a:spcPct val="257142"/>
              </a:lnSpc>
              <a:spcBef>
                <a:spcPts val="140"/>
              </a:spcBef>
              <a:spcAft>
                <a:spcPts val="0"/>
              </a:spcAft>
              <a:buClr>
                <a:schemeClr val="dk1"/>
              </a:buClr>
              <a:buSzPts val="910"/>
              <a:buNone/>
              <a:defRPr sz="1400"/>
            </a:lvl1pPr>
            <a:lvl2pPr indent="-228600" lvl="1" marL="914400" algn="l">
              <a:lnSpc>
                <a:spcPct val="266666"/>
              </a:lnSpc>
              <a:spcBef>
                <a:spcPts val="60"/>
              </a:spcBef>
              <a:spcAft>
                <a:spcPts val="0"/>
              </a:spcAft>
              <a:buClr>
                <a:schemeClr val="dk1"/>
              </a:buClr>
              <a:buSzPts val="1200"/>
              <a:buFont typeface="Arial"/>
              <a:buNone/>
              <a:defRPr sz="1200"/>
            </a:lvl2pPr>
            <a:lvl3pPr indent="-228600" lvl="2" marL="1371600" algn="l">
              <a:lnSpc>
                <a:spcPct val="260000"/>
              </a:lnSpc>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52" name="Shape 52"/>
        <p:cNvGrpSpPr/>
        <p:nvPr/>
      </p:nvGrpSpPr>
      <p:grpSpPr>
        <a:xfrm>
          <a:off x="0" y="0"/>
          <a:ext cx="0" cy="0"/>
          <a:chOff x="0" y="0"/>
          <a:chExt cx="0" cy="0"/>
        </a:xfrm>
      </p:grpSpPr>
      <p:sp>
        <p:nvSpPr>
          <p:cNvPr id="53" name="Google Shape;53;p12"/>
          <p:cNvSpPr txBox="1"/>
          <p:nvPr>
            <p:ph type="title"/>
          </p:nvPr>
        </p:nvSpPr>
        <p:spPr>
          <a:xfrm>
            <a:off x="374650" y="219075"/>
            <a:ext cx="9209088"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12"/>
          <p:cNvSpPr txBox="1"/>
          <p:nvPr>
            <p:ph idx="1" type="body"/>
          </p:nvPr>
        </p:nvSpPr>
        <p:spPr>
          <a:xfrm rot="5400000">
            <a:off x="2400300" y="-800100"/>
            <a:ext cx="5181600" cy="9220200"/>
          </a:xfrm>
          <a:prstGeom prst="rect">
            <a:avLst/>
          </a:prstGeom>
          <a:noFill/>
          <a:ln>
            <a:noFill/>
          </a:ln>
        </p:spPr>
        <p:txBody>
          <a:bodyPr anchorCtr="0" anchor="t" bIns="45700" lIns="91425" spcFirstLastPara="1" rIns="91425" wrap="square" tIns="45700">
            <a:noAutofit/>
          </a:bodyPr>
          <a:lstStyle>
            <a:lvl1pPr indent="-302895" lvl="0" marL="457200" algn="l">
              <a:lnSpc>
                <a:spcPct val="200000"/>
              </a:lnSpc>
              <a:spcBef>
                <a:spcPts val="180"/>
              </a:spcBef>
              <a:spcAft>
                <a:spcPts val="0"/>
              </a:spcAft>
              <a:buClr>
                <a:schemeClr val="dk1"/>
              </a:buClr>
              <a:buSzPts val="1170"/>
              <a:buChar char="❑"/>
              <a:defRPr/>
            </a:lvl1pPr>
            <a:lvl2pPr indent="-342900" lvl="1" marL="914400" algn="l">
              <a:lnSpc>
                <a:spcPct val="177777"/>
              </a:lnSpc>
              <a:spcBef>
                <a:spcPts val="90"/>
              </a:spcBef>
              <a:spcAft>
                <a:spcPts val="0"/>
              </a:spcAft>
              <a:buClr>
                <a:schemeClr val="dk1"/>
              </a:buClr>
              <a:buSzPts val="1800"/>
              <a:buChar char="–"/>
              <a:defRPr/>
            </a:lvl2pPr>
            <a:lvl3pPr indent="-342900" lvl="2" marL="1371600" algn="l">
              <a:lnSpc>
                <a:spcPct val="144444"/>
              </a:lnSpc>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55" name="Shape 55"/>
        <p:cNvGrpSpPr/>
        <p:nvPr/>
      </p:nvGrpSpPr>
      <p:grpSpPr>
        <a:xfrm>
          <a:off x="0" y="0"/>
          <a:ext cx="0" cy="0"/>
          <a:chOff x="0" y="0"/>
          <a:chExt cx="0" cy="0"/>
        </a:xfrm>
      </p:grpSpPr>
      <p:sp>
        <p:nvSpPr>
          <p:cNvPr id="56" name="Google Shape;56;p13"/>
          <p:cNvSpPr txBox="1"/>
          <p:nvPr>
            <p:ph type="title"/>
          </p:nvPr>
        </p:nvSpPr>
        <p:spPr>
          <a:xfrm rot="5400000">
            <a:off x="5357019" y="2156619"/>
            <a:ext cx="6181725" cy="23066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3"/>
          <p:cNvSpPr txBox="1"/>
          <p:nvPr>
            <p:ph idx="1" type="body"/>
          </p:nvPr>
        </p:nvSpPr>
        <p:spPr>
          <a:xfrm rot="5400000">
            <a:off x="667544" y="-73819"/>
            <a:ext cx="6181725" cy="6767513"/>
          </a:xfrm>
          <a:prstGeom prst="rect">
            <a:avLst/>
          </a:prstGeom>
          <a:noFill/>
          <a:ln>
            <a:noFill/>
          </a:ln>
        </p:spPr>
        <p:txBody>
          <a:bodyPr anchorCtr="0" anchor="t" bIns="45700" lIns="91425" spcFirstLastPara="1" rIns="91425" wrap="square" tIns="45700">
            <a:noAutofit/>
          </a:bodyPr>
          <a:lstStyle>
            <a:lvl1pPr indent="-302895" lvl="0" marL="457200" algn="l">
              <a:lnSpc>
                <a:spcPct val="200000"/>
              </a:lnSpc>
              <a:spcBef>
                <a:spcPts val="180"/>
              </a:spcBef>
              <a:spcAft>
                <a:spcPts val="0"/>
              </a:spcAft>
              <a:buClr>
                <a:schemeClr val="dk1"/>
              </a:buClr>
              <a:buSzPts val="1170"/>
              <a:buChar char="❑"/>
              <a:defRPr/>
            </a:lvl1pPr>
            <a:lvl2pPr indent="-342900" lvl="1" marL="914400" algn="l">
              <a:lnSpc>
                <a:spcPct val="177777"/>
              </a:lnSpc>
              <a:spcBef>
                <a:spcPts val="90"/>
              </a:spcBef>
              <a:spcAft>
                <a:spcPts val="0"/>
              </a:spcAft>
              <a:buClr>
                <a:schemeClr val="dk1"/>
              </a:buClr>
              <a:buSzPts val="1800"/>
              <a:buChar char="–"/>
              <a:defRPr/>
            </a:lvl2pPr>
            <a:lvl3pPr indent="-342900" lvl="2" marL="1371600" algn="l">
              <a:lnSpc>
                <a:spcPct val="144444"/>
              </a:lnSpc>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1" name="Shape 21"/>
        <p:cNvGrpSpPr/>
        <p:nvPr/>
      </p:nvGrpSpPr>
      <p:grpSpPr>
        <a:xfrm>
          <a:off x="0" y="0"/>
          <a:ext cx="0" cy="0"/>
          <a:chOff x="0" y="0"/>
          <a:chExt cx="0" cy="0"/>
        </a:xfrm>
      </p:grpSpPr>
      <p:sp>
        <p:nvSpPr>
          <p:cNvPr id="22" name="Google Shape;22;p3"/>
          <p:cNvSpPr txBox="1"/>
          <p:nvPr>
            <p:ph type="title"/>
          </p:nvPr>
        </p:nvSpPr>
        <p:spPr>
          <a:xfrm>
            <a:off x="374650" y="219075"/>
            <a:ext cx="9209088"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381000" y="1219200"/>
            <a:ext cx="9220200" cy="5181600"/>
          </a:xfrm>
          <a:prstGeom prst="rect">
            <a:avLst/>
          </a:prstGeom>
          <a:noFill/>
          <a:ln>
            <a:noFill/>
          </a:ln>
        </p:spPr>
        <p:txBody>
          <a:bodyPr anchorCtr="0" anchor="t" bIns="45700" lIns="91425" spcFirstLastPara="1" rIns="91425" wrap="square" tIns="45700">
            <a:noAutofit/>
          </a:bodyPr>
          <a:lstStyle>
            <a:lvl1pPr indent="-302895" lvl="0" marL="457200" algn="l">
              <a:lnSpc>
                <a:spcPct val="200000"/>
              </a:lnSpc>
              <a:spcBef>
                <a:spcPts val="180"/>
              </a:spcBef>
              <a:spcAft>
                <a:spcPts val="0"/>
              </a:spcAft>
              <a:buClr>
                <a:schemeClr val="dk1"/>
              </a:buClr>
              <a:buSzPts val="1170"/>
              <a:buChar char="❑"/>
              <a:defRPr/>
            </a:lvl1pPr>
            <a:lvl2pPr indent="-342900" lvl="1" marL="914400" algn="l">
              <a:lnSpc>
                <a:spcPct val="177777"/>
              </a:lnSpc>
              <a:spcBef>
                <a:spcPts val="90"/>
              </a:spcBef>
              <a:spcAft>
                <a:spcPts val="0"/>
              </a:spcAft>
              <a:buClr>
                <a:schemeClr val="dk1"/>
              </a:buClr>
              <a:buSzPts val="1800"/>
              <a:buChar char="–"/>
              <a:defRPr/>
            </a:lvl2pPr>
            <a:lvl3pPr indent="-342900" lvl="2" marL="1371600" algn="l">
              <a:lnSpc>
                <a:spcPct val="144444"/>
              </a:lnSpc>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2" type="sldNum"/>
          </p:nvPr>
        </p:nvSpPr>
        <p:spPr>
          <a:xfrm>
            <a:off x="2889250" y="6477000"/>
            <a:ext cx="222885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1" sz="1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1" sz="1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1" sz="1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1" sz="1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1" sz="1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1" sz="1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1" sz="1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1" sz="1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1"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742950" y="2130425"/>
            <a:ext cx="84201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Autofit/>
          </a:bodyPr>
          <a:lstStyle>
            <a:lvl1pPr lvl="0" algn="ctr">
              <a:lnSpc>
                <a:spcPct val="128571"/>
              </a:lnSpc>
              <a:spcBef>
                <a:spcPts val="280"/>
              </a:spcBef>
              <a:spcAft>
                <a:spcPts val="0"/>
              </a:spcAft>
              <a:buClr>
                <a:schemeClr val="dk1"/>
              </a:buClr>
              <a:buSzPts val="1820"/>
              <a:buNone/>
              <a:defRPr/>
            </a:lvl1pPr>
            <a:lvl2pPr lvl="1" algn="ctr">
              <a:lnSpc>
                <a:spcPct val="133333"/>
              </a:lnSpc>
              <a:spcBef>
                <a:spcPts val="120"/>
              </a:spcBef>
              <a:spcAft>
                <a:spcPts val="0"/>
              </a:spcAft>
              <a:buClr>
                <a:schemeClr val="dk1"/>
              </a:buClr>
              <a:buSzPts val="2400"/>
              <a:buFont typeface="Arial"/>
              <a:buNone/>
              <a:defRPr/>
            </a:lvl2pPr>
            <a:lvl3pPr lvl="2" algn="ctr">
              <a:lnSpc>
                <a:spcPct val="130000"/>
              </a:lnSpc>
              <a:spcBef>
                <a:spcPts val="400"/>
              </a:spcBef>
              <a:spcAft>
                <a:spcPts val="0"/>
              </a:spcAft>
              <a:buClr>
                <a:schemeClr val="dk1"/>
              </a:buClr>
              <a:buSzPts val="20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360"/>
              </a:spcBef>
              <a:spcAft>
                <a:spcPts val="0"/>
              </a:spcAft>
              <a:buClr>
                <a:schemeClr val="dk1"/>
              </a:buClr>
              <a:buSzPts val="1800"/>
              <a:buFont typeface="Arial"/>
              <a:buNone/>
              <a:defRPr/>
            </a:lvl6pPr>
            <a:lvl7pPr lvl="6" algn="ctr">
              <a:spcBef>
                <a:spcPts val="360"/>
              </a:spcBef>
              <a:spcAft>
                <a:spcPts val="0"/>
              </a:spcAft>
              <a:buClr>
                <a:schemeClr val="dk1"/>
              </a:buClr>
              <a:buSzPts val="1800"/>
              <a:buFont typeface="Arial"/>
              <a:buNone/>
              <a:defRPr/>
            </a:lvl7pPr>
            <a:lvl8pPr lvl="7" algn="ctr">
              <a:spcBef>
                <a:spcPts val="360"/>
              </a:spcBef>
              <a:spcAft>
                <a:spcPts val="0"/>
              </a:spcAft>
              <a:buClr>
                <a:schemeClr val="dk1"/>
              </a:buClr>
              <a:buSzPts val="1800"/>
              <a:buFont typeface="Arial"/>
              <a:buNone/>
              <a:defRPr/>
            </a:lvl8pPr>
            <a:lvl9pPr lvl="8" algn="ctr">
              <a:spcBef>
                <a:spcPts val="360"/>
              </a:spcBef>
              <a:spcAft>
                <a:spcPts val="0"/>
              </a:spcAft>
              <a:buClr>
                <a:schemeClr val="dk1"/>
              </a:buClr>
              <a:buSzPts val="1800"/>
              <a:buFont typeface="Arial"/>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782638" y="4406900"/>
            <a:ext cx="84201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
          <p:cNvSpPr txBox="1"/>
          <p:nvPr>
            <p:ph idx="1" type="body"/>
          </p:nvPr>
        </p:nvSpPr>
        <p:spPr>
          <a:xfrm>
            <a:off x="782638" y="2906713"/>
            <a:ext cx="84201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80000"/>
              </a:lnSpc>
              <a:spcBef>
                <a:spcPts val="200"/>
              </a:spcBef>
              <a:spcAft>
                <a:spcPts val="0"/>
              </a:spcAft>
              <a:buClr>
                <a:schemeClr val="dk1"/>
              </a:buClr>
              <a:buSzPts val="1300"/>
              <a:buNone/>
              <a:defRPr sz="2000"/>
            </a:lvl1pPr>
            <a:lvl2pPr indent="-228600" lvl="1" marL="914400" algn="l">
              <a:lnSpc>
                <a:spcPct val="177777"/>
              </a:lnSpc>
              <a:spcBef>
                <a:spcPts val="90"/>
              </a:spcBef>
              <a:spcAft>
                <a:spcPts val="0"/>
              </a:spcAft>
              <a:buClr>
                <a:schemeClr val="dk1"/>
              </a:buClr>
              <a:buSzPts val="1800"/>
              <a:buFont typeface="Arial"/>
              <a:buNone/>
              <a:defRPr sz="1800"/>
            </a:lvl2pPr>
            <a:lvl3pPr indent="-228600" lvl="2" marL="1371600" algn="l">
              <a:lnSpc>
                <a:spcPct val="162500"/>
              </a:lnSpc>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1" name="Shape 31"/>
        <p:cNvGrpSpPr/>
        <p:nvPr/>
      </p:nvGrpSpPr>
      <p:grpSpPr>
        <a:xfrm>
          <a:off x="0" y="0"/>
          <a:ext cx="0" cy="0"/>
          <a:chOff x="0" y="0"/>
          <a:chExt cx="0" cy="0"/>
        </a:xfrm>
      </p:grpSpPr>
      <p:sp>
        <p:nvSpPr>
          <p:cNvPr id="32" name="Google Shape;32;p6"/>
          <p:cNvSpPr txBox="1"/>
          <p:nvPr>
            <p:ph type="title"/>
          </p:nvPr>
        </p:nvSpPr>
        <p:spPr>
          <a:xfrm>
            <a:off x="374650" y="219075"/>
            <a:ext cx="9209088"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txBox="1"/>
          <p:nvPr>
            <p:ph idx="1" type="body"/>
          </p:nvPr>
        </p:nvSpPr>
        <p:spPr>
          <a:xfrm>
            <a:off x="381000" y="1219200"/>
            <a:ext cx="4533900" cy="5181600"/>
          </a:xfrm>
          <a:prstGeom prst="rect">
            <a:avLst/>
          </a:prstGeom>
          <a:noFill/>
          <a:ln>
            <a:noFill/>
          </a:ln>
        </p:spPr>
        <p:txBody>
          <a:bodyPr anchorCtr="0" anchor="t" bIns="45700" lIns="91425" spcFirstLastPara="1" rIns="91425" wrap="square" tIns="45700">
            <a:noAutofit/>
          </a:bodyPr>
          <a:lstStyle>
            <a:lvl1pPr indent="-344170" lvl="0" marL="457200" algn="l">
              <a:lnSpc>
                <a:spcPct val="128571"/>
              </a:lnSpc>
              <a:spcBef>
                <a:spcPts val="280"/>
              </a:spcBef>
              <a:spcAft>
                <a:spcPts val="0"/>
              </a:spcAft>
              <a:buClr>
                <a:schemeClr val="dk1"/>
              </a:buClr>
              <a:buSzPts val="1820"/>
              <a:buChar char="❑"/>
              <a:defRPr sz="2800"/>
            </a:lvl1pPr>
            <a:lvl2pPr indent="-381000" lvl="1" marL="914400" algn="l">
              <a:lnSpc>
                <a:spcPct val="133333"/>
              </a:lnSpc>
              <a:spcBef>
                <a:spcPts val="120"/>
              </a:spcBef>
              <a:spcAft>
                <a:spcPts val="0"/>
              </a:spcAft>
              <a:buClr>
                <a:schemeClr val="dk1"/>
              </a:buClr>
              <a:buSzPts val="2400"/>
              <a:buFont typeface="Arial"/>
              <a:buChar char="–"/>
              <a:defRPr sz="2400"/>
            </a:lvl2pPr>
            <a:lvl3pPr indent="-355600" lvl="2" marL="1371600" algn="l">
              <a:lnSpc>
                <a:spcPct val="130000"/>
              </a:lnSpc>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4" name="Google Shape;34;p6"/>
          <p:cNvSpPr txBox="1"/>
          <p:nvPr>
            <p:ph idx="2" type="body"/>
          </p:nvPr>
        </p:nvSpPr>
        <p:spPr>
          <a:xfrm>
            <a:off x="5067300" y="1219200"/>
            <a:ext cx="4533900" cy="5181600"/>
          </a:xfrm>
          <a:prstGeom prst="rect">
            <a:avLst/>
          </a:prstGeom>
          <a:noFill/>
          <a:ln>
            <a:noFill/>
          </a:ln>
        </p:spPr>
        <p:txBody>
          <a:bodyPr anchorCtr="0" anchor="t" bIns="45700" lIns="91425" spcFirstLastPara="1" rIns="91425" wrap="square" tIns="45700">
            <a:noAutofit/>
          </a:bodyPr>
          <a:lstStyle>
            <a:lvl1pPr indent="-344170" lvl="0" marL="457200" algn="l">
              <a:lnSpc>
                <a:spcPct val="128571"/>
              </a:lnSpc>
              <a:spcBef>
                <a:spcPts val="280"/>
              </a:spcBef>
              <a:spcAft>
                <a:spcPts val="0"/>
              </a:spcAft>
              <a:buClr>
                <a:schemeClr val="dk1"/>
              </a:buClr>
              <a:buSzPts val="1820"/>
              <a:buChar char="❑"/>
              <a:defRPr sz="2800"/>
            </a:lvl1pPr>
            <a:lvl2pPr indent="-381000" lvl="1" marL="914400" algn="l">
              <a:lnSpc>
                <a:spcPct val="133333"/>
              </a:lnSpc>
              <a:spcBef>
                <a:spcPts val="120"/>
              </a:spcBef>
              <a:spcAft>
                <a:spcPts val="0"/>
              </a:spcAft>
              <a:buClr>
                <a:schemeClr val="dk1"/>
              </a:buClr>
              <a:buSzPts val="2400"/>
              <a:buFont typeface="Arial"/>
              <a:buChar char="–"/>
              <a:defRPr sz="2400"/>
            </a:lvl2pPr>
            <a:lvl3pPr indent="-355600" lvl="2" marL="1371600" algn="l">
              <a:lnSpc>
                <a:spcPct val="130000"/>
              </a:lnSpc>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35" name="Shape 35"/>
        <p:cNvGrpSpPr/>
        <p:nvPr/>
      </p:nvGrpSpPr>
      <p:grpSpPr>
        <a:xfrm>
          <a:off x="0" y="0"/>
          <a:ext cx="0" cy="0"/>
          <a:chOff x="0" y="0"/>
          <a:chExt cx="0" cy="0"/>
        </a:xfrm>
      </p:grpSpPr>
      <p:sp>
        <p:nvSpPr>
          <p:cNvPr id="36" name="Google Shape;36;p7"/>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7"/>
          <p:cNvSpPr txBox="1"/>
          <p:nvPr>
            <p:ph idx="1" type="body"/>
          </p:nvPr>
        </p:nvSpPr>
        <p:spPr>
          <a:xfrm>
            <a:off x="495300" y="1535113"/>
            <a:ext cx="4376738" cy="639762"/>
          </a:xfrm>
          <a:prstGeom prst="rect">
            <a:avLst/>
          </a:prstGeom>
          <a:noFill/>
          <a:ln>
            <a:noFill/>
          </a:ln>
        </p:spPr>
        <p:txBody>
          <a:bodyPr anchorCtr="0" anchor="b" bIns="45700" lIns="91425" spcFirstLastPara="1" rIns="91425" wrap="square" tIns="45700">
            <a:noAutofit/>
          </a:bodyPr>
          <a:lstStyle>
            <a:lvl1pPr indent="-228600" lvl="0" marL="457200" algn="l">
              <a:lnSpc>
                <a:spcPct val="150000"/>
              </a:lnSpc>
              <a:spcBef>
                <a:spcPts val="240"/>
              </a:spcBef>
              <a:spcAft>
                <a:spcPts val="0"/>
              </a:spcAft>
              <a:buClr>
                <a:schemeClr val="dk1"/>
              </a:buClr>
              <a:buSzPts val="1560"/>
              <a:buNone/>
              <a:defRPr b="1" sz="2400"/>
            </a:lvl1pPr>
            <a:lvl2pPr indent="-228600" lvl="1" marL="914400" algn="l">
              <a:lnSpc>
                <a:spcPct val="160000"/>
              </a:lnSpc>
              <a:spcBef>
                <a:spcPts val="100"/>
              </a:spcBef>
              <a:spcAft>
                <a:spcPts val="0"/>
              </a:spcAft>
              <a:buClr>
                <a:schemeClr val="dk1"/>
              </a:buClr>
              <a:buSzPts val="2000"/>
              <a:buFont typeface="Arial"/>
              <a:buNone/>
              <a:defRPr b="1" sz="2000"/>
            </a:lvl2pPr>
            <a:lvl3pPr indent="-228600" lvl="2" marL="1371600" algn="l">
              <a:lnSpc>
                <a:spcPct val="144444"/>
              </a:lnSpc>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38" name="Google Shape;38;p7"/>
          <p:cNvSpPr txBox="1"/>
          <p:nvPr>
            <p:ph idx="2" type="body"/>
          </p:nvPr>
        </p:nvSpPr>
        <p:spPr>
          <a:xfrm>
            <a:off x="495300" y="2174875"/>
            <a:ext cx="4376738" cy="3951288"/>
          </a:xfrm>
          <a:prstGeom prst="rect">
            <a:avLst/>
          </a:prstGeom>
          <a:noFill/>
          <a:ln>
            <a:noFill/>
          </a:ln>
        </p:spPr>
        <p:txBody>
          <a:bodyPr anchorCtr="0" anchor="t" bIns="45700" lIns="91425" spcFirstLastPara="1" rIns="91425" wrap="square" tIns="45700">
            <a:noAutofit/>
          </a:bodyPr>
          <a:lstStyle>
            <a:lvl1pPr indent="-327660" lvl="0" marL="457200" algn="l">
              <a:lnSpc>
                <a:spcPct val="150000"/>
              </a:lnSpc>
              <a:spcBef>
                <a:spcPts val="240"/>
              </a:spcBef>
              <a:spcAft>
                <a:spcPts val="0"/>
              </a:spcAft>
              <a:buClr>
                <a:schemeClr val="dk1"/>
              </a:buClr>
              <a:buSzPts val="1560"/>
              <a:buChar char="❑"/>
              <a:defRPr sz="2400"/>
            </a:lvl1pPr>
            <a:lvl2pPr indent="-355600" lvl="1" marL="914400" algn="l">
              <a:lnSpc>
                <a:spcPct val="160000"/>
              </a:lnSpc>
              <a:spcBef>
                <a:spcPts val="100"/>
              </a:spcBef>
              <a:spcAft>
                <a:spcPts val="0"/>
              </a:spcAft>
              <a:buClr>
                <a:schemeClr val="dk1"/>
              </a:buClr>
              <a:buSzPts val="2000"/>
              <a:buFont typeface="Arial"/>
              <a:buChar char="–"/>
              <a:defRPr sz="2000"/>
            </a:lvl2pPr>
            <a:lvl3pPr indent="-342900" lvl="2" marL="1371600" algn="l">
              <a:lnSpc>
                <a:spcPct val="144444"/>
              </a:lnSpc>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39" name="Google Shape;39;p7"/>
          <p:cNvSpPr txBox="1"/>
          <p:nvPr>
            <p:ph idx="3" type="body"/>
          </p:nvPr>
        </p:nvSpPr>
        <p:spPr>
          <a:xfrm>
            <a:off x="5032375" y="1535113"/>
            <a:ext cx="4378325" cy="639762"/>
          </a:xfrm>
          <a:prstGeom prst="rect">
            <a:avLst/>
          </a:prstGeom>
          <a:noFill/>
          <a:ln>
            <a:noFill/>
          </a:ln>
        </p:spPr>
        <p:txBody>
          <a:bodyPr anchorCtr="0" anchor="b" bIns="45700" lIns="91425" spcFirstLastPara="1" rIns="91425" wrap="square" tIns="45700">
            <a:noAutofit/>
          </a:bodyPr>
          <a:lstStyle>
            <a:lvl1pPr indent="-228600" lvl="0" marL="457200" algn="l">
              <a:lnSpc>
                <a:spcPct val="150000"/>
              </a:lnSpc>
              <a:spcBef>
                <a:spcPts val="240"/>
              </a:spcBef>
              <a:spcAft>
                <a:spcPts val="0"/>
              </a:spcAft>
              <a:buClr>
                <a:schemeClr val="dk1"/>
              </a:buClr>
              <a:buSzPts val="1560"/>
              <a:buNone/>
              <a:defRPr b="1" sz="2400"/>
            </a:lvl1pPr>
            <a:lvl2pPr indent="-228600" lvl="1" marL="914400" algn="l">
              <a:lnSpc>
                <a:spcPct val="160000"/>
              </a:lnSpc>
              <a:spcBef>
                <a:spcPts val="100"/>
              </a:spcBef>
              <a:spcAft>
                <a:spcPts val="0"/>
              </a:spcAft>
              <a:buClr>
                <a:schemeClr val="dk1"/>
              </a:buClr>
              <a:buSzPts val="2000"/>
              <a:buFont typeface="Arial"/>
              <a:buNone/>
              <a:defRPr b="1" sz="2000"/>
            </a:lvl2pPr>
            <a:lvl3pPr indent="-228600" lvl="2" marL="1371600" algn="l">
              <a:lnSpc>
                <a:spcPct val="144444"/>
              </a:lnSpc>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0" name="Google Shape;40;p7"/>
          <p:cNvSpPr txBox="1"/>
          <p:nvPr>
            <p:ph idx="4" type="body"/>
          </p:nvPr>
        </p:nvSpPr>
        <p:spPr>
          <a:xfrm>
            <a:off x="5032375" y="2174875"/>
            <a:ext cx="4378325" cy="3951288"/>
          </a:xfrm>
          <a:prstGeom prst="rect">
            <a:avLst/>
          </a:prstGeom>
          <a:noFill/>
          <a:ln>
            <a:noFill/>
          </a:ln>
        </p:spPr>
        <p:txBody>
          <a:bodyPr anchorCtr="0" anchor="t" bIns="45700" lIns="91425" spcFirstLastPara="1" rIns="91425" wrap="square" tIns="45700">
            <a:noAutofit/>
          </a:bodyPr>
          <a:lstStyle>
            <a:lvl1pPr indent="-327660" lvl="0" marL="457200" algn="l">
              <a:lnSpc>
                <a:spcPct val="150000"/>
              </a:lnSpc>
              <a:spcBef>
                <a:spcPts val="240"/>
              </a:spcBef>
              <a:spcAft>
                <a:spcPts val="0"/>
              </a:spcAft>
              <a:buClr>
                <a:schemeClr val="dk1"/>
              </a:buClr>
              <a:buSzPts val="1560"/>
              <a:buChar char="❑"/>
              <a:defRPr sz="2400"/>
            </a:lvl1pPr>
            <a:lvl2pPr indent="-355600" lvl="1" marL="914400" algn="l">
              <a:lnSpc>
                <a:spcPct val="160000"/>
              </a:lnSpc>
              <a:spcBef>
                <a:spcPts val="100"/>
              </a:spcBef>
              <a:spcAft>
                <a:spcPts val="0"/>
              </a:spcAft>
              <a:buClr>
                <a:schemeClr val="dk1"/>
              </a:buClr>
              <a:buSzPts val="2000"/>
              <a:buFont typeface="Arial"/>
              <a:buChar char="–"/>
              <a:defRPr sz="2000"/>
            </a:lvl2pPr>
            <a:lvl3pPr indent="-342900" lvl="2" marL="1371600" algn="l">
              <a:lnSpc>
                <a:spcPct val="144444"/>
              </a:lnSpc>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1" name="Shape 41"/>
        <p:cNvGrpSpPr/>
        <p:nvPr/>
      </p:nvGrpSpPr>
      <p:grpSpPr>
        <a:xfrm>
          <a:off x="0" y="0"/>
          <a:ext cx="0" cy="0"/>
          <a:chOff x="0" y="0"/>
          <a:chExt cx="0" cy="0"/>
        </a:xfrm>
      </p:grpSpPr>
      <p:sp>
        <p:nvSpPr>
          <p:cNvPr id="42" name="Google Shape;42;p8"/>
          <p:cNvSpPr txBox="1"/>
          <p:nvPr>
            <p:ph type="title"/>
          </p:nvPr>
        </p:nvSpPr>
        <p:spPr>
          <a:xfrm>
            <a:off x="374650" y="219075"/>
            <a:ext cx="9209088"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Beschriftung" type="objTx">
  <p:cSld name="OBJECT_WITH_CAPTION_TEXT">
    <p:spTree>
      <p:nvGrpSpPr>
        <p:cNvPr id="44" name="Shape 44"/>
        <p:cNvGrpSpPr/>
        <p:nvPr/>
      </p:nvGrpSpPr>
      <p:grpSpPr>
        <a:xfrm>
          <a:off x="0" y="0"/>
          <a:ext cx="0" cy="0"/>
          <a:chOff x="0" y="0"/>
          <a:chExt cx="0" cy="0"/>
        </a:xfrm>
      </p:grpSpPr>
      <p:sp>
        <p:nvSpPr>
          <p:cNvPr id="45" name="Google Shape;45;p10"/>
          <p:cNvSpPr txBox="1"/>
          <p:nvPr>
            <p:ph type="title"/>
          </p:nvPr>
        </p:nvSpPr>
        <p:spPr>
          <a:xfrm>
            <a:off x="495300" y="273050"/>
            <a:ext cx="3259138"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0"/>
          <p:cNvSpPr txBox="1"/>
          <p:nvPr>
            <p:ph idx="1" type="body"/>
          </p:nvPr>
        </p:nvSpPr>
        <p:spPr>
          <a:xfrm>
            <a:off x="3873500" y="273050"/>
            <a:ext cx="5537200" cy="5853113"/>
          </a:xfrm>
          <a:prstGeom prst="rect">
            <a:avLst/>
          </a:prstGeom>
          <a:noFill/>
          <a:ln>
            <a:noFill/>
          </a:ln>
        </p:spPr>
        <p:txBody>
          <a:bodyPr anchorCtr="0" anchor="t" bIns="45700" lIns="91425" spcFirstLastPara="1" rIns="91425" wrap="square" tIns="45700">
            <a:noAutofit/>
          </a:bodyPr>
          <a:lstStyle>
            <a:lvl1pPr indent="-360680" lvl="0" marL="457200" algn="l">
              <a:lnSpc>
                <a:spcPct val="112500"/>
              </a:lnSpc>
              <a:spcBef>
                <a:spcPts val="320"/>
              </a:spcBef>
              <a:spcAft>
                <a:spcPts val="0"/>
              </a:spcAft>
              <a:buClr>
                <a:schemeClr val="dk1"/>
              </a:buClr>
              <a:buSzPts val="2080"/>
              <a:buChar char="❑"/>
              <a:defRPr sz="3200"/>
            </a:lvl1pPr>
            <a:lvl2pPr indent="-406400" lvl="1" marL="914400" algn="l">
              <a:lnSpc>
                <a:spcPct val="114285"/>
              </a:lnSpc>
              <a:spcBef>
                <a:spcPts val="140"/>
              </a:spcBef>
              <a:spcAft>
                <a:spcPts val="0"/>
              </a:spcAft>
              <a:buClr>
                <a:schemeClr val="dk1"/>
              </a:buClr>
              <a:buSzPts val="2800"/>
              <a:buFont typeface="Arial"/>
              <a:buChar char="–"/>
              <a:defRPr sz="2800"/>
            </a:lvl2pPr>
            <a:lvl3pPr indent="-381000" lvl="2" marL="1371600" algn="l">
              <a:lnSpc>
                <a:spcPct val="108333"/>
              </a:lnSpc>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7" name="Google Shape;47;p10"/>
          <p:cNvSpPr txBox="1"/>
          <p:nvPr>
            <p:ph idx="2" type="body"/>
          </p:nvPr>
        </p:nvSpPr>
        <p:spPr>
          <a:xfrm>
            <a:off x="495300" y="1435100"/>
            <a:ext cx="3259138" cy="4691063"/>
          </a:xfrm>
          <a:prstGeom prst="rect">
            <a:avLst/>
          </a:prstGeom>
          <a:noFill/>
          <a:ln>
            <a:noFill/>
          </a:ln>
        </p:spPr>
        <p:txBody>
          <a:bodyPr anchorCtr="0" anchor="t" bIns="45700" lIns="91425" spcFirstLastPara="1" rIns="91425" wrap="square" tIns="45700">
            <a:noAutofit/>
          </a:bodyPr>
          <a:lstStyle>
            <a:lvl1pPr indent="-228600" lvl="0" marL="457200" algn="l">
              <a:lnSpc>
                <a:spcPct val="257142"/>
              </a:lnSpc>
              <a:spcBef>
                <a:spcPts val="140"/>
              </a:spcBef>
              <a:spcAft>
                <a:spcPts val="0"/>
              </a:spcAft>
              <a:buClr>
                <a:schemeClr val="dk1"/>
              </a:buClr>
              <a:buSzPts val="910"/>
              <a:buNone/>
              <a:defRPr sz="1400"/>
            </a:lvl1pPr>
            <a:lvl2pPr indent="-228600" lvl="1" marL="914400" algn="l">
              <a:lnSpc>
                <a:spcPct val="266666"/>
              </a:lnSpc>
              <a:spcBef>
                <a:spcPts val="60"/>
              </a:spcBef>
              <a:spcAft>
                <a:spcPts val="0"/>
              </a:spcAft>
              <a:buClr>
                <a:schemeClr val="dk1"/>
              </a:buClr>
              <a:buSzPts val="1200"/>
              <a:buFont typeface="Arial"/>
              <a:buNone/>
              <a:defRPr sz="1200"/>
            </a:lvl2pPr>
            <a:lvl3pPr indent="-228600" lvl="2" marL="1371600" algn="l">
              <a:lnSpc>
                <a:spcPct val="260000"/>
              </a:lnSpc>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74650" y="219075"/>
            <a:ext cx="9209088" cy="685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accent2"/>
                </a:solidFill>
                <a:latin typeface="Arial"/>
                <a:ea typeface="Arial"/>
                <a:cs typeface="Arial"/>
                <a:sym typeface="Arial"/>
              </a:defRPr>
            </a:lvl9pPr>
          </a:lstStyle>
          <a:p/>
        </p:txBody>
      </p:sp>
      <p:sp>
        <p:nvSpPr>
          <p:cNvPr id="11" name="Google Shape;11;p1"/>
          <p:cNvSpPr txBox="1"/>
          <p:nvPr>
            <p:ph idx="1" type="body"/>
          </p:nvPr>
        </p:nvSpPr>
        <p:spPr>
          <a:xfrm>
            <a:off x="381000" y="1219200"/>
            <a:ext cx="9220200" cy="51816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128571"/>
              </a:lnSpc>
              <a:spcBef>
                <a:spcPts val="280"/>
              </a:spcBef>
              <a:spcAft>
                <a:spcPts val="0"/>
              </a:spcAft>
              <a:buClr>
                <a:schemeClr val="dk1"/>
              </a:buClr>
              <a:buSzPts val="182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33333"/>
              </a:lnSpc>
              <a:spcBef>
                <a:spcPts val="12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3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p:nvPr/>
        </p:nvSpPr>
        <p:spPr>
          <a:xfrm>
            <a:off x="381000" y="1066800"/>
            <a:ext cx="9220200" cy="76200"/>
          </a:xfrm>
          <a:prstGeom prst="rect">
            <a:avLst/>
          </a:prstGeom>
          <a:gradFill>
            <a:gsLst>
              <a:gs pos="0">
                <a:schemeClr val="lt2"/>
              </a:gs>
              <a:gs pos="100000">
                <a:srgbClr val="CDCDCD"/>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13" name="Google Shape;13;p1"/>
          <p:cNvCxnSpPr/>
          <p:nvPr/>
        </p:nvCxnSpPr>
        <p:spPr>
          <a:xfrm>
            <a:off x="-6350" y="6477000"/>
            <a:ext cx="9912350" cy="0"/>
          </a:xfrm>
          <a:prstGeom prst="straightConnector1">
            <a:avLst/>
          </a:prstGeom>
          <a:noFill/>
          <a:ln cap="flat" cmpd="sng" w="12700">
            <a:solidFill>
              <a:srgbClr val="DADADA"/>
            </a:solidFill>
            <a:prstDash val="solid"/>
            <a:round/>
            <a:headEnd len="med" w="med" type="none"/>
            <a:tailEnd len="med" w="med" type="none"/>
          </a:ln>
        </p:spPr>
      </p:cxnSp>
      <p:sp>
        <p:nvSpPr>
          <p:cNvPr id="14" name="Google Shape;14;p1"/>
          <p:cNvSpPr txBox="1"/>
          <p:nvPr/>
        </p:nvSpPr>
        <p:spPr>
          <a:xfrm>
            <a:off x="292100" y="6538913"/>
            <a:ext cx="1646238"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de-CH" sz="1100" u="none" cap="none" strike="noStrike">
                <a:solidFill>
                  <a:srgbClr val="000000"/>
                </a:solidFill>
                <a:latin typeface="Helvetica Neue"/>
                <a:ea typeface="Helvetica Neue"/>
                <a:cs typeface="Helvetica Neue"/>
                <a:sym typeface="Helvetica Neue"/>
              </a:rPr>
              <a:t>CSG@IfI ©2019 </a:t>
            </a:r>
            <a:endParaRPr b="0" i="1" sz="1100" u="none" cap="none" strike="noStrike">
              <a:solidFill>
                <a:srgbClr val="000000"/>
              </a:solidFill>
              <a:latin typeface="Arial"/>
              <a:ea typeface="Arial"/>
              <a:cs typeface="Arial"/>
              <a:sym typeface="Arial"/>
            </a:endParaRPr>
          </a:p>
        </p:txBody>
      </p:sp>
      <p:sp>
        <p:nvSpPr>
          <p:cNvPr id="15" name="Google Shape;15;p1"/>
          <p:cNvSpPr txBox="1"/>
          <p:nvPr>
            <p:ph idx="12" type="sldNum"/>
          </p:nvPr>
        </p:nvSpPr>
        <p:spPr>
          <a:xfrm>
            <a:off x="2889250" y="6477000"/>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1"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1"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1"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1"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1"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1"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1"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1"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1"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
        <p:nvSpPr>
          <p:cNvPr id="16" name="Google Shape;16;p1"/>
          <p:cNvSpPr/>
          <p:nvPr/>
        </p:nvSpPr>
        <p:spPr>
          <a:xfrm>
            <a:off x="966000" y="6553200"/>
            <a:ext cx="845100" cy="24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www.air-worldwide.com/" TargetMode="External"/><Relationship Id="rId4" Type="http://schemas.openxmlformats.org/officeDocument/2006/relationships/hyperlink" Target="https://www.cysmo.de/en/index.html" TargetMode="External"/><Relationship Id="rId5" Type="http://schemas.openxmlformats.org/officeDocument/2006/relationships/hyperlink" Target="https://www.advisenltd.com/" TargetMode="External"/><Relationship Id="rId6" Type="http://schemas.openxmlformats.org/officeDocument/2006/relationships/hyperlink" Target="https://www.rms.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hyperlink" Target="https://de.wikipedia.org/wiki/Schweizer_Franken" TargetMode="External"/><Relationship Id="rId4" Type="http://schemas.openxmlformats.org/officeDocument/2006/relationships/hyperlink" Target="https://de.wikipedia.org/wiki/Schweizer_Franke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21.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150471" y="365125"/>
            <a:ext cx="9482400" cy="514500"/>
          </a:xfrm>
          <a:prstGeom prst="rect">
            <a:avLst/>
          </a:prstGeom>
          <a:noFill/>
          <a:ln>
            <a:noFill/>
          </a:ln>
        </p:spPr>
        <p:txBody>
          <a:bodyPr anchorCtr="1" anchor="ctr" bIns="45700" lIns="91425" spcFirstLastPara="1" rIns="91425" wrap="square" tIns="45700">
            <a:noAutofit/>
          </a:bodyPr>
          <a:lstStyle/>
          <a:p>
            <a:pPr indent="0" lvl="0" marL="0" marR="0" rtl="0" algn="ctr">
              <a:lnSpc>
                <a:spcPct val="133333"/>
              </a:lnSpc>
              <a:spcBef>
                <a:spcPts val="0"/>
              </a:spcBef>
              <a:spcAft>
                <a:spcPts val="0"/>
              </a:spcAft>
              <a:buClr>
                <a:schemeClr val="dk1"/>
              </a:buClr>
              <a:buSzPts val="1170"/>
              <a:buFont typeface="Noto Sans Symbols"/>
              <a:buNone/>
            </a:pPr>
            <a:r>
              <a:rPr b="1" i="1" lang="de-CH" sz="1800">
                <a:solidFill>
                  <a:schemeClr val="dk1"/>
                </a:solidFill>
              </a:rPr>
              <a:t>Master Project - Final Presentation</a:t>
            </a:r>
            <a:endParaRPr/>
          </a:p>
        </p:txBody>
      </p:sp>
      <p:pic>
        <p:nvPicPr>
          <p:cNvPr descr="uzh_logo_e.pdf" id="64" name="Google Shape;64;p14"/>
          <p:cNvPicPr preferRelativeResize="0"/>
          <p:nvPr/>
        </p:nvPicPr>
        <p:blipFill rotWithShape="1">
          <a:blip r:embed="rId3">
            <a:alphaModFix/>
          </a:blip>
          <a:srcRect b="0" l="0" r="0" t="0"/>
          <a:stretch/>
        </p:blipFill>
        <p:spPr>
          <a:xfrm>
            <a:off x="287338" y="5373688"/>
            <a:ext cx="2728911" cy="860425"/>
          </a:xfrm>
          <a:prstGeom prst="rect">
            <a:avLst/>
          </a:prstGeom>
          <a:noFill/>
          <a:ln>
            <a:noFill/>
          </a:ln>
        </p:spPr>
      </p:pic>
      <p:sp>
        <p:nvSpPr>
          <p:cNvPr id="65" name="Google Shape;65;p14"/>
          <p:cNvSpPr txBox="1"/>
          <p:nvPr>
            <p:ph type="ctrTitle"/>
          </p:nvPr>
        </p:nvSpPr>
        <p:spPr>
          <a:xfrm>
            <a:off x="396510" y="1367913"/>
            <a:ext cx="9236400" cy="1470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de-CH" sz="3400"/>
              <a:t>A Framework for the Definition and Analysis of Cyber Insurance Requirements</a:t>
            </a:r>
            <a:endParaRPr sz="3400"/>
          </a:p>
        </p:txBody>
      </p:sp>
      <p:pic>
        <p:nvPicPr>
          <p:cNvPr id="66" name="Google Shape;66;p14"/>
          <p:cNvPicPr preferRelativeResize="0"/>
          <p:nvPr/>
        </p:nvPicPr>
        <p:blipFill rotWithShape="1">
          <a:blip r:embed="rId4">
            <a:alphaModFix/>
          </a:blip>
          <a:srcRect b="0" l="0" r="0" t="0"/>
          <a:stretch/>
        </p:blipFill>
        <p:spPr>
          <a:xfrm>
            <a:off x="7829550" y="5272088"/>
            <a:ext cx="1177925" cy="966787"/>
          </a:xfrm>
          <a:prstGeom prst="rect">
            <a:avLst/>
          </a:prstGeom>
          <a:noFill/>
          <a:ln>
            <a:noFill/>
          </a:ln>
        </p:spPr>
      </p:pic>
      <p:sp>
        <p:nvSpPr>
          <p:cNvPr id="67" name="Google Shape;67;p14"/>
          <p:cNvSpPr txBox="1"/>
          <p:nvPr>
            <p:ph idx="1" type="subTitle"/>
          </p:nvPr>
        </p:nvSpPr>
        <p:spPr>
          <a:xfrm>
            <a:off x="1485900" y="3006500"/>
            <a:ext cx="69342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300"/>
              <a:buNone/>
            </a:pPr>
            <a:r>
              <a:rPr b="1" lang="de-CH" sz="2000"/>
              <a:t>Viktor Matejka</a:t>
            </a:r>
            <a:r>
              <a:rPr b="1" lang="de-CH" sz="2000"/>
              <a:t>, Juan Huacan</a:t>
            </a:r>
            <a:endParaRPr b="1" sz="2000"/>
          </a:p>
          <a:p>
            <a:pPr indent="0" lvl="0" marL="0" rtl="0" algn="ctr">
              <a:lnSpc>
                <a:spcPct val="100000"/>
              </a:lnSpc>
              <a:spcBef>
                <a:spcPts val="0"/>
              </a:spcBef>
              <a:spcAft>
                <a:spcPts val="0"/>
              </a:spcAft>
              <a:buClr>
                <a:schemeClr val="dk1"/>
              </a:buClr>
              <a:buSzPts val="1300"/>
              <a:buNone/>
            </a:pPr>
            <a:r>
              <a:rPr b="1" lang="de-CH" sz="1600"/>
              <a:t>Supervisors: Muriel Franco, Eder Scheid</a:t>
            </a:r>
            <a:endParaRPr b="1" i="1" sz="1600"/>
          </a:p>
          <a:p>
            <a:pPr indent="0" lvl="0" marL="0" rtl="0" algn="ctr">
              <a:lnSpc>
                <a:spcPct val="100000"/>
              </a:lnSpc>
              <a:spcBef>
                <a:spcPts val="200"/>
              </a:spcBef>
              <a:spcAft>
                <a:spcPts val="0"/>
              </a:spcAft>
              <a:buClr>
                <a:schemeClr val="dk1"/>
              </a:buClr>
              <a:buSzPts val="1300"/>
              <a:buNone/>
            </a:pPr>
            <a:r>
              <a:t/>
            </a:r>
            <a:endParaRPr i="1" sz="2000"/>
          </a:p>
          <a:p>
            <a:pPr indent="0" lvl="0" marL="0" rtl="0" algn="ctr">
              <a:lnSpc>
                <a:spcPct val="100000"/>
              </a:lnSpc>
              <a:spcBef>
                <a:spcPts val="200"/>
              </a:spcBef>
              <a:spcAft>
                <a:spcPts val="0"/>
              </a:spcAft>
              <a:buClr>
                <a:schemeClr val="dk1"/>
              </a:buClr>
              <a:buSzPts val="1300"/>
              <a:buNone/>
            </a:pPr>
            <a:r>
              <a:rPr i="1" lang="de-CH" sz="2000"/>
              <a:t>Communication Systems Group CSG</a:t>
            </a:r>
            <a:br>
              <a:rPr i="1" lang="de-CH" sz="2000"/>
            </a:br>
            <a:r>
              <a:rPr i="1" lang="de-CH" sz="2000"/>
              <a:t>Department of Informatics IfI</a:t>
            </a:r>
            <a:br>
              <a:rPr i="1" lang="de-CH" sz="2000"/>
            </a:br>
            <a:r>
              <a:rPr i="1" lang="de-CH" sz="2000"/>
              <a:t>University of Zürich UZH</a:t>
            </a:r>
            <a:endParaRPr i="1" sz="2000"/>
          </a:p>
          <a:p>
            <a:pPr indent="0" lvl="0" marL="0" rtl="0" algn="ctr">
              <a:lnSpc>
                <a:spcPct val="100000"/>
              </a:lnSpc>
              <a:spcBef>
                <a:spcPts val="200"/>
              </a:spcBef>
              <a:spcAft>
                <a:spcPts val="0"/>
              </a:spcAft>
              <a:buClr>
                <a:schemeClr val="dk1"/>
              </a:buClr>
              <a:buSzPts val="1300"/>
              <a:buNone/>
            </a:pPr>
            <a:r>
              <a:t/>
            </a:r>
            <a:endParaRPr i="1" sz="2000"/>
          </a:p>
          <a:p>
            <a:pPr indent="0" lvl="0" marL="0" rtl="0" algn="ctr">
              <a:lnSpc>
                <a:spcPct val="100000"/>
              </a:lnSpc>
              <a:spcBef>
                <a:spcPts val="200"/>
              </a:spcBef>
              <a:spcAft>
                <a:spcPts val="0"/>
              </a:spcAft>
              <a:buClr>
                <a:schemeClr val="dk1"/>
              </a:buClr>
              <a:buSzPts val="1300"/>
              <a:buNone/>
            </a:pPr>
            <a:r>
              <a:rPr i="1" lang="de-CH" sz="2000"/>
              <a:t>June 25th, 2021</a:t>
            </a:r>
            <a:endParaRPr i="1" sz="2000"/>
          </a:p>
          <a:p>
            <a:pPr indent="0" lvl="0" marL="0" rtl="0" algn="ctr">
              <a:lnSpc>
                <a:spcPct val="100000"/>
              </a:lnSpc>
              <a:spcBef>
                <a:spcPts val="200"/>
              </a:spcBef>
              <a:spcAft>
                <a:spcPts val="0"/>
              </a:spcAft>
              <a:buClr>
                <a:schemeClr val="dk1"/>
              </a:buClr>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Structure of interview</a:t>
            </a:r>
            <a:endParaRPr/>
          </a:p>
        </p:txBody>
      </p:sp>
      <p:sp>
        <p:nvSpPr>
          <p:cNvPr id="216" name="Google Shape;216;p23"/>
          <p:cNvSpPr txBox="1"/>
          <p:nvPr/>
        </p:nvSpPr>
        <p:spPr>
          <a:xfrm>
            <a:off x="523975" y="1652250"/>
            <a:ext cx="3900300" cy="55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b="1" lang="de-CH" sz="2000">
                <a:solidFill>
                  <a:schemeClr val="dk1"/>
                </a:solidFill>
              </a:rPr>
              <a:t>Survey</a:t>
            </a:r>
            <a:endParaRPr b="1" sz="2000">
              <a:solidFill>
                <a:schemeClr val="dk1"/>
              </a:solidFill>
            </a:endParaRPr>
          </a:p>
          <a:p>
            <a:pPr indent="-342900" lvl="0" marL="457200" marR="0" rtl="0" algn="l">
              <a:lnSpc>
                <a:spcPct val="115000"/>
              </a:lnSpc>
              <a:spcBef>
                <a:spcPts val="1200"/>
              </a:spcBef>
              <a:spcAft>
                <a:spcPts val="0"/>
              </a:spcAft>
              <a:buClr>
                <a:schemeClr val="dk1"/>
              </a:buClr>
              <a:buSzPts val="1800"/>
              <a:buChar char="●"/>
            </a:pPr>
            <a:r>
              <a:rPr lang="de-CH" sz="1800">
                <a:solidFill>
                  <a:schemeClr val="dk1"/>
                </a:solidFill>
              </a:rPr>
              <a:t>General Information</a:t>
            </a:r>
            <a:endParaRPr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lang="de-CH" sz="1800">
                <a:solidFill>
                  <a:schemeClr val="dk1"/>
                </a:solidFill>
              </a:rPr>
              <a:t>Framework</a:t>
            </a:r>
            <a:endParaRPr sz="1800">
              <a:solidFill>
                <a:schemeClr val="dk1"/>
              </a:solidFill>
            </a:endParaRPr>
          </a:p>
        </p:txBody>
      </p:sp>
      <p:pic>
        <p:nvPicPr>
          <p:cNvPr id="217" name="Google Shape;217;p23"/>
          <p:cNvPicPr preferRelativeResize="0"/>
          <p:nvPr/>
        </p:nvPicPr>
        <p:blipFill>
          <a:blip r:embed="rId3">
            <a:alphaModFix/>
          </a:blip>
          <a:stretch>
            <a:fillRect/>
          </a:stretch>
        </p:blipFill>
        <p:spPr>
          <a:xfrm>
            <a:off x="675325" y="2632175"/>
            <a:ext cx="3178874" cy="3418501"/>
          </a:xfrm>
          <a:prstGeom prst="rect">
            <a:avLst/>
          </a:prstGeom>
          <a:noFill/>
          <a:ln>
            <a:noFill/>
          </a:ln>
        </p:spPr>
      </p:pic>
      <p:sp>
        <p:nvSpPr>
          <p:cNvPr id="218" name="Google Shape;218;p23"/>
          <p:cNvSpPr txBox="1"/>
          <p:nvPr/>
        </p:nvSpPr>
        <p:spPr>
          <a:xfrm>
            <a:off x="5123350" y="1252075"/>
            <a:ext cx="3900300" cy="55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1200"/>
              </a:spcAft>
              <a:buNone/>
            </a:pPr>
            <a:r>
              <a:rPr b="1" lang="de-CH" sz="2000">
                <a:solidFill>
                  <a:schemeClr val="dk1"/>
                </a:solidFill>
              </a:rPr>
              <a:t>Semi-structured interview </a:t>
            </a:r>
            <a:endParaRPr sz="2000">
              <a:solidFill>
                <a:schemeClr val="dk1"/>
              </a:solidFill>
            </a:endParaRPr>
          </a:p>
        </p:txBody>
      </p:sp>
      <p:pic>
        <p:nvPicPr>
          <p:cNvPr id="219" name="Google Shape;219;p23"/>
          <p:cNvPicPr preferRelativeResize="0"/>
          <p:nvPr/>
        </p:nvPicPr>
        <p:blipFill>
          <a:blip r:embed="rId4">
            <a:alphaModFix/>
          </a:blip>
          <a:stretch>
            <a:fillRect/>
          </a:stretch>
        </p:blipFill>
        <p:spPr>
          <a:xfrm>
            <a:off x="5123351" y="2632175"/>
            <a:ext cx="3735074" cy="146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Interviews with experts - Takeaways</a:t>
            </a:r>
            <a:endParaRPr/>
          </a:p>
        </p:txBody>
      </p:sp>
      <p:graphicFrame>
        <p:nvGraphicFramePr>
          <p:cNvPr id="226" name="Google Shape;226;p24"/>
          <p:cNvGraphicFramePr/>
          <p:nvPr/>
        </p:nvGraphicFramePr>
        <p:xfrm>
          <a:off x="458000" y="1229475"/>
          <a:ext cx="3000000" cy="3000000"/>
        </p:xfrm>
        <a:graphic>
          <a:graphicData uri="http://schemas.openxmlformats.org/drawingml/2006/table">
            <a:tbl>
              <a:tblPr>
                <a:noFill/>
                <a:tableStyleId>{403FDCDD-53AB-46DF-B024-81F40C35C818}</a:tableStyleId>
              </a:tblPr>
              <a:tblGrid>
                <a:gridCol w="2134000"/>
                <a:gridCol w="2671700"/>
                <a:gridCol w="4236700"/>
              </a:tblGrid>
              <a:tr h="507300">
                <a:tc>
                  <a:txBody>
                    <a:bodyPr/>
                    <a:lstStyle/>
                    <a:p>
                      <a:pPr indent="0" lvl="0" marL="0" rtl="0" algn="ctr">
                        <a:spcBef>
                          <a:spcPts val="0"/>
                        </a:spcBef>
                        <a:spcAft>
                          <a:spcPts val="0"/>
                        </a:spcAft>
                        <a:buNone/>
                      </a:pPr>
                      <a:r>
                        <a:rPr b="1" lang="de-CH" sz="1800" u="sng"/>
                        <a:t>Framework Pillar</a:t>
                      </a:r>
                      <a:endParaRPr b="1" sz="1800" u="sng"/>
                    </a:p>
                  </a:txBody>
                  <a:tcPr marT="91425" marB="91425" marR="91425" marL="91425"/>
                </a:tc>
                <a:tc gridSpan="2">
                  <a:txBody>
                    <a:bodyPr/>
                    <a:lstStyle/>
                    <a:p>
                      <a:pPr indent="0" lvl="0" marL="0" rtl="0" algn="ctr">
                        <a:spcBef>
                          <a:spcPts val="0"/>
                        </a:spcBef>
                        <a:spcAft>
                          <a:spcPts val="0"/>
                        </a:spcAft>
                        <a:buClr>
                          <a:schemeClr val="dk1"/>
                        </a:buClr>
                        <a:buSzPts val="1100"/>
                        <a:buFont typeface="Arial"/>
                        <a:buNone/>
                      </a:pPr>
                      <a:r>
                        <a:rPr b="1" lang="de-CH" sz="1800" u="sng">
                          <a:solidFill>
                            <a:schemeClr val="dk1"/>
                          </a:solidFill>
                        </a:rPr>
                        <a:t>General Information</a:t>
                      </a:r>
                      <a:endParaRPr/>
                    </a:p>
                  </a:txBody>
                  <a:tcPr marT="91425" marB="91425" marR="91425" marL="91425"/>
                </a:tc>
                <a:tc hMerge="1"/>
              </a:tr>
              <a:tr h="973200">
                <a:tc>
                  <a:txBody>
                    <a:bodyPr/>
                    <a:lstStyle/>
                    <a:p>
                      <a:pPr indent="0" lvl="0" marL="0" rtl="0" algn="l">
                        <a:spcBef>
                          <a:spcPts val="0"/>
                        </a:spcBef>
                        <a:spcAft>
                          <a:spcPts val="0"/>
                        </a:spcAft>
                        <a:buNone/>
                      </a:pPr>
                      <a:r>
                        <a:rPr b="1" lang="de-CH"/>
                        <a:t>Market Model</a:t>
                      </a:r>
                      <a:endParaRPr b="1"/>
                    </a:p>
                  </a:txBody>
                  <a:tcPr marT="91425" marB="91425" marR="91425" marL="91425" anchor="ctr"/>
                </a:tc>
                <a:tc>
                  <a:txBody>
                    <a:bodyPr/>
                    <a:lstStyle/>
                    <a:p>
                      <a:pPr indent="0" lvl="0" marL="0" rtl="0" algn="l">
                        <a:spcBef>
                          <a:spcPts val="0"/>
                        </a:spcBef>
                        <a:spcAft>
                          <a:spcPts val="0"/>
                        </a:spcAft>
                        <a:buNone/>
                      </a:pPr>
                      <a:r>
                        <a:rPr b="1" lang="de-CH"/>
                        <a:t>Challenges of cyber insurance</a:t>
                      </a:r>
                      <a:endParaRPr b="1"/>
                    </a:p>
                  </a:txBody>
                  <a:tcPr marT="91425" marB="91425" marR="91425" marL="91425" anchor="ctr"/>
                </a:tc>
                <a:tc>
                  <a:txBody>
                    <a:bodyPr/>
                    <a:lstStyle/>
                    <a:p>
                      <a:pPr indent="-317500" lvl="0" marL="457200" rtl="0" algn="l">
                        <a:spcBef>
                          <a:spcPts val="0"/>
                        </a:spcBef>
                        <a:spcAft>
                          <a:spcPts val="0"/>
                        </a:spcAft>
                        <a:buSzPts val="1400"/>
                        <a:buChar char="-"/>
                      </a:pPr>
                      <a:r>
                        <a:rPr lang="de-CH"/>
                        <a:t>Interdependent security/Systemic risks</a:t>
                      </a:r>
                      <a:endParaRPr/>
                    </a:p>
                    <a:p>
                      <a:pPr indent="-317500" lvl="0" marL="457200" rtl="0" algn="l">
                        <a:spcBef>
                          <a:spcPts val="0"/>
                        </a:spcBef>
                        <a:spcAft>
                          <a:spcPts val="0"/>
                        </a:spcAft>
                        <a:buSzPts val="1400"/>
                        <a:buChar char="-"/>
                      </a:pPr>
                      <a:r>
                        <a:rPr lang="de-CH"/>
                        <a:t>Reputational risks</a:t>
                      </a:r>
                      <a:endParaRPr/>
                    </a:p>
                    <a:p>
                      <a:pPr indent="-317500" lvl="0" marL="457200" rtl="0" algn="l">
                        <a:spcBef>
                          <a:spcPts val="0"/>
                        </a:spcBef>
                        <a:spcAft>
                          <a:spcPts val="0"/>
                        </a:spcAft>
                        <a:buSzPts val="1400"/>
                        <a:buChar char="-"/>
                      </a:pPr>
                      <a:r>
                        <a:rPr lang="de-CH"/>
                        <a:t>Limited actuarial data</a:t>
                      </a:r>
                      <a:endParaRPr/>
                    </a:p>
                  </a:txBody>
                  <a:tcPr marT="91425" marB="91425" marR="91425" marL="91425" anchor="ctr"/>
                </a:tc>
              </a:tr>
              <a:tr h="475825">
                <a:tc rowSpan="2">
                  <a:txBody>
                    <a:bodyPr/>
                    <a:lstStyle/>
                    <a:p>
                      <a:pPr indent="0" lvl="0" marL="0" rtl="0" algn="l">
                        <a:spcBef>
                          <a:spcPts val="0"/>
                        </a:spcBef>
                        <a:spcAft>
                          <a:spcPts val="0"/>
                        </a:spcAft>
                        <a:buNone/>
                      </a:pPr>
                      <a:r>
                        <a:rPr b="1" lang="de-CH"/>
                        <a:t>Premium and Contract Design</a:t>
                      </a:r>
                      <a:endParaRPr b="1"/>
                    </a:p>
                  </a:txBody>
                  <a:tcPr marT="91425" marB="91425" marR="91425" marL="91425" anchor="ctr"/>
                </a:tc>
                <a:tc>
                  <a:txBody>
                    <a:bodyPr/>
                    <a:lstStyle/>
                    <a:p>
                      <a:pPr indent="0" lvl="0" marL="0" rtl="0" algn="l">
                        <a:spcBef>
                          <a:spcPts val="0"/>
                        </a:spcBef>
                        <a:spcAft>
                          <a:spcPts val="0"/>
                        </a:spcAft>
                        <a:buNone/>
                      </a:pPr>
                      <a:r>
                        <a:rPr b="1" lang="de-CH"/>
                        <a:t>Methods used for underwriting process</a:t>
                      </a:r>
                      <a:endParaRPr b="1"/>
                    </a:p>
                  </a:txBody>
                  <a:tcPr marT="91425" marB="91425" marR="91425" marL="91425" anchor="ctr"/>
                </a:tc>
                <a:tc>
                  <a:txBody>
                    <a:bodyPr/>
                    <a:lstStyle/>
                    <a:p>
                      <a:pPr indent="-317500" lvl="0" marL="457200" rtl="0" algn="l">
                        <a:spcBef>
                          <a:spcPts val="0"/>
                        </a:spcBef>
                        <a:spcAft>
                          <a:spcPts val="0"/>
                        </a:spcAft>
                        <a:buSzPts val="1400"/>
                        <a:buChar char="-"/>
                      </a:pPr>
                      <a:r>
                        <a:rPr lang="de-CH"/>
                        <a:t>Questionnaires</a:t>
                      </a:r>
                      <a:endParaRPr/>
                    </a:p>
                    <a:p>
                      <a:pPr indent="-317500" lvl="0" marL="457200" rtl="0" algn="l">
                        <a:spcBef>
                          <a:spcPts val="0"/>
                        </a:spcBef>
                        <a:spcAft>
                          <a:spcPts val="0"/>
                        </a:spcAft>
                        <a:buSzPts val="1400"/>
                        <a:buChar char="-"/>
                      </a:pPr>
                      <a:r>
                        <a:rPr lang="de-CH"/>
                        <a:t>Security audits</a:t>
                      </a:r>
                      <a:endParaRPr/>
                    </a:p>
                    <a:p>
                      <a:pPr indent="-317500" lvl="0" marL="457200" rtl="0" algn="l">
                        <a:spcBef>
                          <a:spcPts val="0"/>
                        </a:spcBef>
                        <a:spcAft>
                          <a:spcPts val="0"/>
                        </a:spcAft>
                        <a:buSzPts val="1400"/>
                        <a:buChar char="-"/>
                      </a:pPr>
                      <a:r>
                        <a:rPr lang="de-CH"/>
                        <a:t>Partnerships with cyber-security vendors</a:t>
                      </a:r>
                      <a:endParaRPr/>
                    </a:p>
                  </a:txBody>
                  <a:tcPr marT="91425" marB="91425" marR="91425" marL="91425" anchor="ctr"/>
                </a:tc>
              </a:tr>
              <a:tr h="475825">
                <a:tc vMerge="1"/>
                <a:tc>
                  <a:txBody>
                    <a:bodyPr/>
                    <a:lstStyle/>
                    <a:p>
                      <a:pPr indent="0" lvl="0" marL="0" rtl="0" algn="l">
                        <a:spcBef>
                          <a:spcPts val="0"/>
                        </a:spcBef>
                        <a:spcAft>
                          <a:spcPts val="0"/>
                        </a:spcAft>
                        <a:buNone/>
                      </a:pPr>
                      <a:r>
                        <a:rPr b="1" lang="de-CH">
                          <a:solidFill>
                            <a:schemeClr val="dk1"/>
                          </a:solidFill>
                        </a:rPr>
                        <a:t>Most relevant steps of cyber insurance process</a:t>
                      </a:r>
                      <a:endParaRPr/>
                    </a:p>
                  </a:txBody>
                  <a:tcPr marT="91425" marB="91425" marR="91425" marL="91425" anchor="ctr"/>
                </a:tc>
                <a:tc>
                  <a:txBody>
                    <a:bodyPr/>
                    <a:lstStyle/>
                    <a:p>
                      <a:pPr indent="-317500" lvl="0" marL="457200" rtl="0" algn="l">
                        <a:spcBef>
                          <a:spcPts val="0"/>
                        </a:spcBef>
                        <a:spcAft>
                          <a:spcPts val="0"/>
                        </a:spcAft>
                        <a:buSzPts val="1400"/>
                        <a:buChar char="-"/>
                      </a:pPr>
                      <a:r>
                        <a:rPr lang="de-CH"/>
                        <a:t>Claim handling</a:t>
                      </a:r>
                      <a:endParaRPr/>
                    </a:p>
                    <a:p>
                      <a:pPr indent="-317500" lvl="0" marL="457200" rtl="0" algn="l">
                        <a:spcBef>
                          <a:spcPts val="0"/>
                        </a:spcBef>
                        <a:spcAft>
                          <a:spcPts val="0"/>
                        </a:spcAft>
                        <a:buSzPts val="1400"/>
                        <a:buChar char="-"/>
                      </a:pPr>
                      <a:r>
                        <a:rPr lang="de-CH"/>
                        <a:t>Individual risk estimation</a:t>
                      </a:r>
                      <a:endParaRPr/>
                    </a:p>
                  </a:txBody>
                  <a:tcPr marT="91425" marB="91425" marR="91425" marL="91425" anchor="ctr"/>
                </a:tc>
              </a:tr>
              <a:tr h="475825">
                <a:tc>
                  <a:txBody>
                    <a:bodyPr/>
                    <a:lstStyle/>
                    <a:p>
                      <a:pPr indent="0" lvl="0" marL="0" rtl="0" algn="l">
                        <a:spcBef>
                          <a:spcPts val="0"/>
                        </a:spcBef>
                        <a:spcAft>
                          <a:spcPts val="0"/>
                        </a:spcAft>
                        <a:buNone/>
                      </a:pPr>
                      <a:r>
                        <a:rPr b="1" lang="de-CH"/>
                        <a:t>Environment</a:t>
                      </a:r>
                      <a:endParaRPr b="1"/>
                    </a:p>
                  </a:txBody>
                  <a:tcPr marT="91425" marB="91425" marR="91425" marL="91425"/>
                </a:tc>
                <a:tc>
                  <a:txBody>
                    <a:bodyPr/>
                    <a:lstStyle/>
                    <a:p>
                      <a:pPr indent="0" lvl="0" marL="0" rtl="0" algn="l">
                        <a:spcBef>
                          <a:spcPts val="0"/>
                        </a:spcBef>
                        <a:spcAft>
                          <a:spcPts val="0"/>
                        </a:spcAft>
                        <a:buNone/>
                      </a:pPr>
                      <a:r>
                        <a:rPr b="1" lang="de-CH">
                          <a:solidFill>
                            <a:schemeClr val="dk1"/>
                          </a:solidFill>
                        </a:rPr>
                        <a:t>Regulation</a:t>
                      </a:r>
                      <a:endParaRPr b="1">
                        <a:solidFill>
                          <a:schemeClr val="dk1"/>
                        </a:solidFill>
                      </a:endParaRPr>
                    </a:p>
                  </a:txBody>
                  <a:tcPr marT="91425" marB="91425" marR="91425" marL="91425" anchor="ctr"/>
                </a:tc>
                <a:tc>
                  <a:txBody>
                    <a:bodyPr/>
                    <a:lstStyle/>
                    <a:p>
                      <a:pPr indent="-317500" lvl="0" marL="457200" rtl="0" algn="l">
                        <a:spcBef>
                          <a:spcPts val="0"/>
                        </a:spcBef>
                        <a:spcAft>
                          <a:spcPts val="0"/>
                        </a:spcAft>
                        <a:buSzPts val="1400"/>
                        <a:buChar char="-"/>
                      </a:pPr>
                      <a:r>
                        <a:rPr lang="de-CH"/>
                        <a:t>Cyber insurance well regulated</a:t>
                      </a:r>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Interviews with experts - Takeaways</a:t>
            </a:r>
            <a:endParaRPr/>
          </a:p>
        </p:txBody>
      </p:sp>
      <p:graphicFrame>
        <p:nvGraphicFramePr>
          <p:cNvPr id="233" name="Google Shape;233;p25"/>
          <p:cNvGraphicFramePr/>
          <p:nvPr/>
        </p:nvGraphicFramePr>
        <p:xfrm>
          <a:off x="528950" y="1475200"/>
          <a:ext cx="3000000" cy="3000000"/>
        </p:xfrm>
        <a:graphic>
          <a:graphicData uri="http://schemas.openxmlformats.org/drawingml/2006/table">
            <a:tbl>
              <a:tblPr>
                <a:noFill/>
                <a:tableStyleId>{403FDCDD-53AB-46DF-B024-81F40C35C818}</a:tableStyleId>
              </a:tblPr>
              <a:tblGrid>
                <a:gridCol w="2137350"/>
                <a:gridCol w="6917450"/>
              </a:tblGrid>
              <a:tr h="672200">
                <a:tc>
                  <a:txBody>
                    <a:bodyPr/>
                    <a:lstStyle/>
                    <a:p>
                      <a:pPr indent="0" lvl="0" marL="0" rtl="0" algn="ctr">
                        <a:spcBef>
                          <a:spcPts val="0"/>
                        </a:spcBef>
                        <a:spcAft>
                          <a:spcPts val="0"/>
                        </a:spcAft>
                        <a:buNone/>
                      </a:pPr>
                      <a:r>
                        <a:rPr b="1" lang="de-CH" sz="1800" u="sng"/>
                        <a:t>Framework Pillar</a:t>
                      </a:r>
                      <a:endParaRPr b="1" sz="1800" u="sng"/>
                    </a:p>
                  </a:txBody>
                  <a:tcPr marT="91425" marB="91425" marR="91425" marL="91425"/>
                </a:tc>
                <a:tc>
                  <a:txBody>
                    <a:bodyPr/>
                    <a:lstStyle/>
                    <a:p>
                      <a:pPr indent="0" lvl="0" marL="0" rtl="0" algn="ctr">
                        <a:spcBef>
                          <a:spcPts val="0"/>
                        </a:spcBef>
                        <a:spcAft>
                          <a:spcPts val="0"/>
                        </a:spcAft>
                        <a:buNone/>
                      </a:pPr>
                      <a:r>
                        <a:rPr b="1" lang="de-CH" sz="1800" u="sng">
                          <a:solidFill>
                            <a:schemeClr val="dk1"/>
                          </a:solidFill>
                        </a:rPr>
                        <a:t>Feedback</a:t>
                      </a:r>
                      <a:endParaRPr b="1" sz="1800" u="sng"/>
                    </a:p>
                  </a:txBody>
                  <a:tcPr marT="91425" marB="91425" marR="91425" marL="91425"/>
                </a:tc>
              </a:tr>
              <a:tr h="1868900">
                <a:tc>
                  <a:txBody>
                    <a:bodyPr/>
                    <a:lstStyle/>
                    <a:p>
                      <a:pPr indent="0" lvl="0" marL="0" rtl="0" algn="l">
                        <a:spcBef>
                          <a:spcPts val="0"/>
                        </a:spcBef>
                        <a:spcAft>
                          <a:spcPts val="0"/>
                        </a:spcAft>
                        <a:buNone/>
                      </a:pPr>
                      <a:r>
                        <a:rPr b="1" lang="de-CH"/>
                        <a:t>Market Model</a:t>
                      </a:r>
                      <a:endParaRPr b="1"/>
                    </a:p>
                  </a:txBody>
                  <a:tcPr marT="91425" marB="91425" marR="91425" marL="91425" anchor="ctr"/>
                </a:tc>
                <a:tc>
                  <a:txBody>
                    <a:bodyPr/>
                    <a:lstStyle/>
                    <a:p>
                      <a:pPr indent="-317500" lvl="0" marL="457200" rtl="0" algn="l">
                        <a:spcBef>
                          <a:spcPts val="0"/>
                        </a:spcBef>
                        <a:spcAft>
                          <a:spcPts val="0"/>
                        </a:spcAft>
                        <a:buSzPts val="1400"/>
                        <a:buChar char="-"/>
                      </a:pPr>
                      <a:r>
                        <a:rPr lang="de-CH"/>
                        <a:t>Suitable for users that begin in this field, it is complete (e.g. start-ups).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de-CH">
                          <a:solidFill>
                            <a:schemeClr val="dk1"/>
                          </a:solidFill>
                        </a:rPr>
                        <a:t>Too broad for seasoned insurers already in the business.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de-CH"/>
                        <a:t>Emphasize the importance for companies to do both: reinforce security standards and get cyber insurance.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de-CH"/>
                        <a:t>Importance of cyber </a:t>
                      </a:r>
                      <a:r>
                        <a:rPr lang="de-CH"/>
                        <a:t>reinsurance confirmed</a:t>
                      </a:r>
                      <a:endParaRPr/>
                    </a:p>
                  </a:txBody>
                  <a:tcPr marT="91425" marB="91425" marR="91425" marL="91425"/>
                </a:tc>
              </a:tr>
              <a:tr h="706475">
                <a:tc>
                  <a:txBody>
                    <a:bodyPr/>
                    <a:lstStyle/>
                    <a:p>
                      <a:pPr indent="0" lvl="0" marL="0" rtl="0" algn="l">
                        <a:spcBef>
                          <a:spcPts val="0"/>
                        </a:spcBef>
                        <a:spcAft>
                          <a:spcPts val="0"/>
                        </a:spcAft>
                        <a:buNone/>
                      </a:pPr>
                      <a:r>
                        <a:rPr b="1" lang="de-CH"/>
                        <a:t>Premium calculation</a:t>
                      </a:r>
                      <a:endParaRPr b="1"/>
                    </a:p>
                  </a:txBody>
                  <a:tcPr marT="91425" marB="91425" marR="91425" marL="91425"/>
                </a:tc>
                <a:tc>
                  <a:txBody>
                    <a:bodyPr/>
                    <a:lstStyle/>
                    <a:p>
                      <a:pPr indent="-317500" lvl="0" marL="457200" rtl="0" algn="l">
                        <a:spcBef>
                          <a:spcPts val="0"/>
                        </a:spcBef>
                        <a:spcAft>
                          <a:spcPts val="0"/>
                        </a:spcAft>
                        <a:buSzPts val="1400"/>
                        <a:buChar char="-"/>
                      </a:pPr>
                      <a:r>
                        <a:rPr lang="de-CH"/>
                        <a:t>U</a:t>
                      </a:r>
                      <a:r>
                        <a:rPr lang="de-CH"/>
                        <a:t>nanimous agreement of completeness and understandability of this pillar.</a:t>
                      </a:r>
                      <a:endParaRPr/>
                    </a:p>
                    <a:p>
                      <a:pPr indent="-317500" lvl="0" marL="457200" rtl="0" algn="l">
                        <a:spcBef>
                          <a:spcPts val="0"/>
                        </a:spcBef>
                        <a:spcAft>
                          <a:spcPts val="0"/>
                        </a:spcAft>
                        <a:buSzPts val="1400"/>
                        <a:buChar char="-"/>
                      </a:pPr>
                      <a:r>
                        <a:rPr b="1" lang="de-CH"/>
                        <a:t>IMPORTANT</a:t>
                      </a:r>
                      <a:r>
                        <a:rPr lang="de-CH"/>
                        <a:t>: Confirmation of base rate with modifications</a:t>
                      </a:r>
                      <a:endParaRPr/>
                    </a:p>
                  </a:txBody>
                  <a:tcPr marT="91425" marB="91425" marR="91425" marL="91425"/>
                </a:tc>
              </a:tr>
              <a:tr h="801575">
                <a:tc>
                  <a:txBody>
                    <a:bodyPr/>
                    <a:lstStyle/>
                    <a:p>
                      <a:pPr indent="0" lvl="0" marL="0" rtl="0" algn="l">
                        <a:spcBef>
                          <a:spcPts val="0"/>
                        </a:spcBef>
                        <a:spcAft>
                          <a:spcPts val="0"/>
                        </a:spcAft>
                        <a:buNone/>
                      </a:pPr>
                      <a:r>
                        <a:rPr b="1" lang="de-CH"/>
                        <a:t>Environment</a:t>
                      </a:r>
                      <a:endParaRPr b="1"/>
                    </a:p>
                  </a:txBody>
                  <a:tcPr marT="91425" marB="91425" marR="91425" marL="91425"/>
                </a:tc>
                <a:tc>
                  <a:txBody>
                    <a:bodyPr/>
                    <a:lstStyle/>
                    <a:p>
                      <a:pPr indent="-317500" lvl="0" marL="457200" rtl="0" algn="l">
                        <a:spcBef>
                          <a:spcPts val="0"/>
                        </a:spcBef>
                        <a:spcAft>
                          <a:spcPts val="0"/>
                        </a:spcAft>
                        <a:buSzPts val="1400"/>
                        <a:buChar char="-"/>
                      </a:pPr>
                      <a:r>
                        <a:rPr lang="de-CH"/>
                        <a:t>Emphasize the presence of “external malicious attacks”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48450" y="3086100"/>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REFINEMENT OF THE FRAMEWORK</a:t>
            </a:r>
            <a:endParaRPr/>
          </a:p>
        </p:txBody>
      </p:sp>
      <p:sp>
        <p:nvSpPr>
          <p:cNvPr id="240" name="Google Shape;240;p26"/>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Refinement of the framework</a:t>
            </a:r>
            <a:endParaRPr/>
          </a:p>
        </p:txBody>
      </p:sp>
      <p:pic>
        <p:nvPicPr>
          <p:cNvPr id="247" name="Google Shape;247;p27"/>
          <p:cNvPicPr preferRelativeResize="0"/>
          <p:nvPr/>
        </p:nvPicPr>
        <p:blipFill>
          <a:blip r:embed="rId3">
            <a:alphaModFix/>
          </a:blip>
          <a:stretch>
            <a:fillRect/>
          </a:stretch>
        </p:blipFill>
        <p:spPr>
          <a:xfrm>
            <a:off x="152400" y="1438275"/>
            <a:ext cx="9601200" cy="45693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348450" y="3086100"/>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PREMIUM CALCULATION</a:t>
            </a:r>
            <a:endParaRPr/>
          </a:p>
        </p:txBody>
      </p:sp>
      <p:sp>
        <p:nvSpPr>
          <p:cNvPr id="254" name="Google Shape;254;p28"/>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Premium Calculation</a:t>
            </a:r>
            <a:endParaRPr/>
          </a:p>
        </p:txBody>
      </p:sp>
      <p:sp>
        <p:nvSpPr>
          <p:cNvPr id="261" name="Google Shape;261;p29"/>
          <p:cNvSpPr txBox="1"/>
          <p:nvPr>
            <p:ph idx="1" type="body"/>
          </p:nvPr>
        </p:nvSpPr>
        <p:spPr>
          <a:xfrm>
            <a:off x="381000" y="1219200"/>
            <a:ext cx="9209100" cy="5181600"/>
          </a:xfrm>
          <a:prstGeom prst="rect">
            <a:avLst/>
          </a:prstGeom>
        </p:spPr>
        <p:txBody>
          <a:bodyPr anchorCtr="0" anchor="t" bIns="45700" lIns="91425" spcFirstLastPara="1" rIns="91425" wrap="square" tIns="45700">
            <a:noAutofit/>
          </a:bodyPr>
          <a:lstStyle/>
          <a:p>
            <a:pPr indent="-355600" lvl="0" marL="457200" marR="0" rtl="0" algn="l">
              <a:lnSpc>
                <a:spcPct val="200000"/>
              </a:lnSpc>
              <a:spcBef>
                <a:spcPts val="180"/>
              </a:spcBef>
              <a:spcAft>
                <a:spcPts val="0"/>
              </a:spcAft>
              <a:buSzPts val="2000"/>
              <a:buChar char="❑"/>
            </a:pPr>
            <a:r>
              <a:rPr lang="de-CH" sz="2000"/>
              <a:t>Literature review</a:t>
            </a:r>
            <a:endParaRPr sz="2000"/>
          </a:p>
          <a:p>
            <a:pPr indent="-355600" lvl="0" marL="457200" marR="0" rtl="0" algn="l">
              <a:lnSpc>
                <a:spcPct val="200000"/>
              </a:lnSpc>
              <a:spcBef>
                <a:spcPts val="0"/>
              </a:spcBef>
              <a:spcAft>
                <a:spcPts val="0"/>
              </a:spcAft>
              <a:buSzPts val="2000"/>
              <a:buChar char="❑"/>
            </a:pPr>
            <a:r>
              <a:rPr lang="de-CH" sz="2000"/>
              <a:t>Empirical analysis: Challenges and approach to analysis</a:t>
            </a:r>
            <a:endParaRPr sz="2000"/>
          </a:p>
          <a:p>
            <a:pPr indent="-355600" lvl="0" marL="457200" marR="0" rtl="0" algn="l">
              <a:lnSpc>
                <a:spcPct val="200000"/>
              </a:lnSpc>
              <a:spcBef>
                <a:spcPts val="0"/>
              </a:spcBef>
              <a:spcAft>
                <a:spcPts val="0"/>
              </a:spcAft>
              <a:buSzPts val="2000"/>
              <a:buChar char="❑"/>
            </a:pPr>
            <a:r>
              <a:rPr lang="de-CH" sz="2000"/>
              <a:t>Outcomes</a:t>
            </a:r>
            <a:endParaRPr sz="2000"/>
          </a:p>
          <a:p>
            <a:pPr indent="-355600" lvl="1" marL="914400" marR="0" rtl="0" algn="l">
              <a:lnSpc>
                <a:spcPct val="200000"/>
              </a:lnSpc>
              <a:spcBef>
                <a:spcPts val="0"/>
              </a:spcBef>
              <a:spcAft>
                <a:spcPts val="0"/>
              </a:spcAft>
              <a:buSzPts val="2000"/>
              <a:buChar char="–"/>
            </a:pPr>
            <a:r>
              <a:rPr lang="de-CH" sz="2000"/>
              <a:t>What can be generalised about premium calculation?</a:t>
            </a:r>
            <a:endParaRPr sz="2000"/>
          </a:p>
          <a:p>
            <a:pPr indent="-355600" lvl="2" marL="1371600" rtl="0" algn="l">
              <a:lnSpc>
                <a:spcPct val="200000"/>
              </a:lnSpc>
              <a:spcBef>
                <a:spcPts val="0"/>
              </a:spcBef>
              <a:spcAft>
                <a:spcPts val="0"/>
              </a:spcAft>
              <a:buSzPts val="2000"/>
              <a:buFont typeface="Noto Sans Symbols"/>
              <a:buChar char="•"/>
            </a:pPr>
            <a:r>
              <a:rPr lang="de-CH"/>
              <a:t>Typical </a:t>
            </a:r>
            <a:r>
              <a:rPr lang="de-CH" sz="2000"/>
              <a:t>premium calculation process</a:t>
            </a:r>
            <a:endParaRPr sz="2000"/>
          </a:p>
          <a:p>
            <a:pPr indent="-355600" lvl="1" marL="914400" marR="0" rtl="0" algn="l">
              <a:lnSpc>
                <a:spcPct val="200000"/>
              </a:lnSpc>
              <a:spcBef>
                <a:spcPts val="0"/>
              </a:spcBef>
              <a:spcAft>
                <a:spcPts val="0"/>
              </a:spcAft>
              <a:buSzPts val="2000"/>
              <a:buChar char="–"/>
            </a:pPr>
            <a:r>
              <a:rPr lang="de-CH" sz="2000"/>
              <a:t>What can not?</a:t>
            </a:r>
            <a:endParaRPr sz="2000"/>
          </a:p>
          <a:p>
            <a:pPr indent="-355600" lvl="2" marL="1371600" rtl="0" algn="l">
              <a:lnSpc>
                <a:spcPct val="200000"/>
              </a:lnSpc>
              <a:spcBef>
                <a:spcPts val="0"/>
              </a:spcBef>
              <a:spcAft>
                <a:spcPts val="0"/>
              </a:spcAft>
              <a:buSzPts val="2000"/>
              <a:buChar char="•"/>
            </a:pPr>
            <a:r>
              <a:rPr lang="de-CH" sz="2000"/>
              <a:t>Heterogeneity </a:t>
            </a:r>
            <a:r>
              <a:rPr lang="de-CH"/>
              <a:t>in policies, risk segmentation, assumptions</a:t>
            </a:r>
            <a:endParaRPr/>
          </a:p>
          <a:p>
            <a:pPr indent="0" lvl="0" marL="0" rtl="0" algn="l">
              <a:lnSpc>
                <a:spcPct val="200000"/>
              </a:lnSpc>
              <a:spcBef>
                <a:spcPts val="180"/>
              </a:spcBef>
              <a:spcAft>
                <a:spcPts val="0"/>
              </a:spcAft>
              <a:buNone/>
            </a:pPr>
            <a:r>
              <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000"/>
                                        <p:tgtEl>
                                          <p:spTgt spid="2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animEffect filter="fade" transition="in">
                                      <p:cBhvr>
                                        <p:cTn dur="1000"/>
                                        <p:tgtEl>
                                          <p:spTgt spid="2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animEffect filter="fade" transition="in">
                                      <p:cBhvr>
                                        <p:cTn dur="1000"/>
                                        <p:tgtEl>
                                          <p:spTgt spid="2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sz="2800"/>
              <a:t>Literature review: Key papers on modelling and pricing</a:t>
            </a:r>
            <a:endParaRPr sz="2800"/>
          </a:p>
        </p:txBody>
      </p:sp>
      <p:graphicFrame>
        <p:nvGraphicFramePr>
          <p:cNvPr id="268" name="Google Shape;268;p30"/>
          <p:cNvGraphicFramePr/>
          <p:nvPr/>
        </p:nvGraphicFramePr>
        <p:xfrm>
          <a:off x="1194800" y="1321199"/>
          <a:ext cx="3000000" cy="3000000"/>
        </p:xfrm>
        <a:graphic>
          <a:graphicData uri="http://schemas.openxmlformats.org/drawingml/2006/table">
            <a:tbl>
              <a:tblPr>
                <a:noFill/>
                <a:tableStyleId>{403FDCDD-53AB-46DF-B024-81F40C35C818}</a:tableStyleId>
              </a:tblPr>
              <a:tblGrid>
                <a:gridCol w="1671100"/>
                <a:gridCol w="1671100"/>
                <a:gridCol w="884800"/>
                <a:gridCol w="1957875"/>
                <a:gridCol w="1375100"/>
              </a:tblGrid>
              <a:tr h="694075">
                <a:tc>
                  <a:txBody>
                    <a:bodyPr/>
                    <a:lstStyle/>
                    <a:p>
                      <a:pPr indent="0" lvl="0" marL="0" rtl="0" algn="ctr">
                        <a:spcBef>
                          <a:spcPts val="0"/>
                        </a:spcBef>
                        <a:spcAft>
                          <a:spcPts val="0"/>
                        </a:spcAft>
                        <a:buNone/>
                      </a:pPr>
                      <a:r>
                        <a:rPr lang="de-CH" sz="1200">
                          <a:solidFill>
                            <a:schemeClr val="lt1"/>
                          </a:solidFill>
                        </a:rPr>
                        <a:t>Paper</a:t>
                      </a:r>
                      <a:endParaRPr sz="1200">
                        <a:solidFill>
                          <a:schemeClr val="lt1"/>
                        </a:solidFill>
                      </a:endParaRPr>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200">
                          <a:solidFill>
                            <a:schemeClr val="lt1"/>
                          </a:solidFill>
                        </a:rPr>
                        <a:t>Title</a:t>
                      </a:r>
                      <a:endParaRPr sz="1200">
                        <a:solidFill>
                          <a:schemeClr val="lt1"/>
                        </a:solidFill>
                      </a:endParaRPr>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200">
                          <a:solidFill>
                            <a:schemeClr val="lt1"/>
                          </a:solidFill>
                        </a:rPr>
                        <a:t>Risk Modelling</a:t>
                      </a:r>
                      <a:endParaRPr sz="1200">
                        <a:solidFill>
                          <a:schemeClr val="lt1"/>
                        </a:solidFill>
                      </a:endParaRPr>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200">
                          <a:solidFill>
                            <a:schemeClr val="lt1"/>
                          </a:solidFill>
                        </a:rPr>
                        <a:t>Premium Calculation</a:t>
                      </a:r>
                      <a:endParaRPr sz="1200">
                        <a:solidFill>
                          <a:schemeClr val="lt1"/>
                        </a:solidFill>
                      </a:endParaRPr>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200">
                          <a:solidFill>
                            <a:schemeClr val="lt1"/>
                          </a:solidFill>
                        </a:rPr>
                        <a:t>Data Sources</a:t>
                      </a:r>
                      <a:endParaRPr sz="1200">
                        <a:solidFill>
                          <a:schemeClr val="lt1"/>
                        </a:solidFill>
                      </a:endParaRPr>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876950">
                <a:tc>
                  <a:txBody>
                    <a:bodyPr/>
                    <a:lstStyle/>
                    <a:p>
                      <a:pPr indent="0" lvl="0" marL="0" rtl="0" algn="ctr">
                        <a:spcBef>
                          <a:spcPts val="0"/>
                        </a:spcBef>
                        <a:spcAft>
                          <a:spcPts val="0"/>
                        </a:spcAft>
                        <a:buNone/>
                      </a:pPr>
                      <a:r>
                        <a:rPr lang="de-CH" sz="1200"/>
                        <a:t>Böhme et al. (2019)</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A Fundamental Approach to Cyber Risk Analysis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YES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NO</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YES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94075">
                <a:tc>
                  <a:txBody>
                    <a:bodyPr/>
                    <a:lstStyle/>
                    <a:p>
                      <a:pPr indent="0" lvl="0" marL="0" rtl="0" algn="ctr">
                        <a:spcBef>
                          <a:spcPts val="0"/>
                        </a:spcBef>
                        <a:spcAft>
                          <a:spcPts val="0"/>
                        </a:spcAft>
                        <a:buNone/>
                      </a:pPr>
                      <a:r>
                        <a:rPr lang="de-CH" sz="1200"/>
                        <a:t>Bardopoulos (2020)</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CYBER-INSURANCE PRICING MODELS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YES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NO (focus on model)</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YES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69550">
                <a:tc>
                  <a:txBody>
                    <a:bodyPr/>
                    <a:lstStyle/>
                    <a:p>
                      <a:pPr indent="0" lvl="0" marL="0" rtl="0" algn="ctr">
                        <a:spcBef>
                          <a:spcPts val="0"/>
                        </a:spcBef>
                        <a:spcAft>
                          <a:spcPts val="0"/>
                        </a:spcAft>
                        <a:buNone/>
                      </a:pPr>
                      <a:r>
                        <a:rPr lang="de-CH" sz="1200"/>
                        <a:t>Romanovsky et al. (2019)</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600"/>
                        </a:spcAft>
                        <a:buNone/>
                      </a:pPr>
                      <a:r>
                        <a:rPr lang="de-CH" sz="1200"/>
                        <a:t>Content analysis of cyber insurance policies: how do carriers price cyber risk</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NO</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YES (review of policies)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200"/>
                        <a:t>partially</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76950">
                <a:tc>
                  <a:txBody>
                    <a:bodyPr/>
                    <a:lstStyle/>
                    <a:p>
                      <a:pPr indent="0" lvl="0" marL="0" rtl="0" algn="ctr">
                        <a:spcBef>
                          <a:spcPts val="0"/>
                        </a:spcBef>
                        <a:spcAft>
                          <a:spcPts val="0"/>
                        </a:spcAft>
                        <a:buNone/>
                      </a:pPr>
                      <a:r>
                        <a:rPr lang="de-CH" sz="1200"/>
                        <a:t>Xu &amp; Hua (2017)</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de-CH" sz="1200"/>
                        <a:t>Cybersecurity Insurance: Modeling and Pricing </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de-CH" sz="1200"/>
                        <a:t>YES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de-CH" sz="1200"/>
                        <a:t>YES</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de-CH" sz="1200"/>
                        <a:t>NO</a:t>
                      </a:r>
                      <a:endParaRPr sz="1200"/>
                    </a:p>
                  </a:txBody>
                  <a:tcPr marT="54000" marB="91425" marR="91425" marL="90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694075">
                <a:tc gridSpan="2">
                  <a:txBody>
                    <a:bodyPr/>
                    <a:lstStyle/>
                    <a:p>
                      <a:pPr indent="0" lvl="0" marL="0" rtl="0" algn="ctr">
                        <a:spcBef>
                          <a:spcPts val="0"/>
                        </a:spcBef>
                        <a:spcAft>
                          <a:spcPts val="0"/>
                        </a:spcAft>
                        <a:buNone/>
                      </a:pPr>
                      <a:r>
                        <a:rPr lang="de-CH" sz="1200"/>
                        <a:t>Master Project</a:t>
                      </a:r>
                      <a:endParaRPr sz="1200"/>
                    </a:p>
                    <a:p>
                      <a:pPr indent="0" lvl="0" marL="0" rtl="0" algn="ctr">
                        <a:spcBef>
                          <a:spcPts val="0"/>
                        </a:spcBef>
                        <a:spcAft>
                          <a:spcPts val="0"/>
                        </a:spcAft>
                        <a:buNone/>
                      </a:pPr>
                      <a:r>
                        <a:rPr lang="de-CH" sz="1200"/>
                        <a:t>Cyber Insurance Framework</a:t>
                      </a:r>
                      <a:endParaRPr sz="1200"/>
                    </a:p>
                  </a:txBody>
                  <a:tcPr marT="54000" marB="91425" marR="91425" marL="900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7FD"/>
                    </a:solidFill>
                  </a:tcPr>
                </a:tc>
                <a:tc hMerge="1"/>
                <a:tc>
                  <a:txBody>
                    <a:bodyPr/>
                    <a:lstStyle/>
                    <a:p>
                      <a:pPr indent="0" lvl="0" marL="0" rtl="0" algn="ctr">
                        <a:spcBef>
                          <a:spcPts val="0"/>
                        </a:spcBef>
                        <a:spcAft>
                          <a:spcPts val="0"/>
                        </a:spcAft>
                        <a:buNone/>
                      </a:pPr>
                      <a:r>
                        <a:rPr lang="de-CH" sz="1200"/>
                        <a:t>in reference</a:t>
                      </a:r>
                      <a:endParaRPr sz="1200"/>
                    </a:p>
                  </a:txBody>
                  <a:tcPr marT="54000" marB="91425" marR="91425" marL="900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7FD"/>
                    </a:solidFill>
                  </a:tcPr>
                </a:tc>
                <a:tc>
                  <a:txBody>
                    <a:bodyPr/>
                    <a:lstStyle/>
                    <a:p>
                      <a:pPr indent="0" lvl="0" marL="0" rtl="0" algn="ctr">
                        <a:spcBef>
                          <a:spcPts val="0"/>
                        </a:spcBef>
                        <a:spcAft>
                          <a:spcPts val="0"/>
                        </a:spcAft>
                        <a:buNone/>
                      </a:pPr>
                      <a:r>
                        <a:rPr lang="de-CH" sz="1200"/>
                        <a:t>YES (practical focus)</a:t>
                      </a:r>
                      <a:endParaRPr sz="1200"/>
                    </a:p>
                  </a:txBody>
                  <a:tcPr marT="54000" marB="91425" marR="91425" marL="900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7FD"/>
                    </a:solidFill>
                  </a:tcPr>
                </a:tc>
                <a:tc>
                  <a:txBody>
                    <a:bodyPr/>
                    <a:lstStyle/>
                    <a:p>
                      <a:pPr indent="0" lvl="0" marL="0" rtl="0" algn="ctr">
                        <a:spcBef>
                          <a:spcPts val="0"/>
                        </a:spcBef>
                        <a:spcAft>
                          <a:spcPts val="0"/>
                        </a:spcAft>
                        <a:buNone/>
                      </a:pPr>
                      <a:r>
                        <a:rPr lang="de-CH" sz="1200"/>
                        <a:t>YES</a:t>
                      </a:r>
                      <a:endParaRPr sz="1200"/>
                    </a:p>
                  </a:txBody>
                  <a:tcPr marT="54000" marB="91425" marR="91425" marL="900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7FD"/>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Challenges - Premium calculation</a:t>
            </a:r>
            <a:endParaRPr/>
          </a:p>
        </p:txBody>
      </p:sp>
      <p:sp>
        <p:nvSpPr>
          <p:cNvPr id="275" name="Google Shape;275;p31"/>
          <p:cNvSpPr txBox="1"/>
          <p:nvPr>
            <p:ph idx="1" type="body"/>
          </p:nvPr>
        </p:nvSpPr>
        <p:spPr>
          <a:xfrm>
            <a:off x="381000" y="1219200"/>
            <a:ext cx="9209100" cy="51816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de-CH" sz="2000"/>
              <a:t>Proprietary data</a:t>
            </a:r>
            <a:endParaRPr sz="2000"/>
          </a:p>
          <a:p>
            <a:pPr indent="-355600" lvl="0" marL="457200" rtl="0" algn="l">
              <a:lnSpc>
                <a:spcPct val="150000"/>
              </a:lnSpc>
              <a:spcBef>
                <a:spcPts val="0"/>
              </a:spcBef>
              <a:spcAft>
                <a:spcPts val="0"/>
              </a:spcAft>
              <a:buSzPts val="2000"/>
              <a:buChar char="❑"/>
            </a:pPr>
            <a:r>
              <a:rPr lang="de-CH" sz="2000"/>
              <a:t>Intransparency and gap </a:t>
            </a:r>
            <a:r>
              <a:rPr lang="de-CH" sz="2000"/>
              <a:t>between documented process and practice</a:t>
            </a:r>
            <a:endParaRPr sz="2000"/>
          </a:p>
          <a:p>
            <a:pPr indent="-355600" lvl="1" marL="914400" rtl="0" algn="l">
              <a:lnSpc>
                <a:spcPct val="150000"/>
              </a:lnSpc>
              <a:spcBef>
                <a:spcPts val="0"/>
              </a:spcBef>
              <a:spcAft>
                <a:spcPts val="0"/>
              </a:spcAft>
              <a:buSzPts val="2000"/>
              <a:buChar char="–"/>
            </a:pPr>
            <a:r>
              <a:rPr lang="de-CH" sz="2000"/>
              <a:t>Underwriters apply discretion and “</a:t>
            </a:r>
            <a:r>
              <a:rPr i="1" lang="de-CH" sz="2000"/>
              <a:t>gut-feelings</a:t>
            </a:r>
            <a:r>
              <a:rPr lang="de-CH" sz="2000"/>
              <a:t>” when determining actual premiums in many cases</a:t>
            </a:r>
            <a:endParaRPr sz="2000"/>
          </a:p>
          <a:p>
            <a:pPr indent="-355600" lvl="0" marL="457200" rtl="0" algn="l">
              <a:lnSpc>
                <a:spcPct val="150000"/>
              </a:lnSpc>
              <a:spcBef>
                <a:spcPts val="0"/>
              </a:spcBef>
              <a:spcAft>
                <a:spcPts val="0"/>
              </a:spcAft>
              <a:buSzPts val="2000"/>
              <a:buChar char="❑"/>
            </a:pPr>
            <a:r>
              <a:rPr b="1" lang="de-CH" sz="2000"/>
              <a:t>Number of modelling approaches </a:t>
            </a:r>
            <a:r>
              <a:rPr b="1" lang="de-CH" sz="2000"/>
              <a:t>(at least 23 different) </a:t>
            </a:r>
            <a:endParaRPr sz="2000"/>
          </a:p>
          <a:p>
            <a:pPr indent="0" lvl="0" marL="0" rtl="0" algn="l">
              <a:lnSpc>
                <a:spcPct val="150000"/>
              </a:lnSpc>
              <a:spcBef>
                <a:spcPts val="1200"/>
              </a:spcBef>
              <a:spcAft>
                <a:spcPts val="0"/>
              </a:spcAft>
              <a:buNone/>
            </a:pPr>
            <a:r>
              <a:t/>
            </a:r>
            <a:endParaRPr b="1" sz="2000">
              <a:solidFill>
                <a:srgbClr val="FF0000"/>
              </a:solidFill>
            </a:endParaRPr>
          </a:p>
          <a:p>
            <a:pPr indent="0" lvl="0" marL="0" rtl="0" algn="l">
              <a:lnSpc>
                <a:spcPct val="150000"/>
              </a:lnSpc>
              <a:spcBef>
                <a:spcPts val="1200"/>
              </a:spcBef>
              <a:spcAft>
                <a:spcPts val="0"/>
              </a:spcAft>
              <a:buNone/>
            </a:pPr>
            <a:r>
              <a:t/>
            </a:r>
            <a:endParaRPr sz="2000"/>
          </a:p>
          <a:p>
            <a:pPr indent="0" lvl="0" marL="0" rtl="0" algn="l">
              <a:lnSpc>
                <a:spcPct val="150000"/>
              </a:lnSpc>
              <a:spcBef>
                <a:spcPts val="1200"/>
              </a:spcBef>
              <a:spcAft>
                <a:spcPts val="120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1000"/>
                                        <p:tgtEl>
                                          <p:spTgt spid="2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1000"/>
                                        <p:tgtEl>
                                          <p:spTgt spid="27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Solution - </a:t>
            </a:r>
            <a:r>
              <a:rPr lang="de-CH"/>
              <a:t>Empirical analysis</a:t>
            </a:r>
            <a:endParaRPr/>
          </a:p>
        </p:txBody>
      </p:sp>
      <p:sp>
        <p:nvSpPr>
          <p:cNvPr id="282" name="Google Shape;282;p32"/>
          <p:cNvSpPr txBox="1"/>
          <p:nvPr>
            <p:ph idx="1" type="body"/>
          </p:nvPr>
        </p:nvSpPr>
        <p:spPr>
          <a:xfrm>
            <a:off x="348450" y="1242500"/>
            <a:ext cx="9377700" cy="51816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AutoNum type="arabicPeriod"/>
            </a:pPr>
            <a:r>
              <a:rPr lang="de-CH" sz="2000"/>
              <a:t>Clearly define scope and </a:t>
            </a:r>
            <a:r>
              <a:rPr b="1" lang="de-CH" sz="2000"/>
              <a:t>focus on production approaches </a:t>
            </a:r>
            <a:r>
              <a:rPr lang="de-CH" sz="2000"/>
              <a:t>of market leading companies (rather than proposals)</a:t>
            </a:r>
            <a:endParaRPr sz="2000"/>
          </a:p>
          <a:p>
            <a:pPr indent="-355600" lvl="0" marL="457200" rtl="0" algn="l">
              <a:lnSpc>
                <a:spcPct val="150000"/>
              </a:lnSpc>
              <a:spcBef>
                <a:spcPts val="0"/>
              </a:spcBef>
              <a:spcAft>
                <a:spcPts val="0"/>
              </a:spcAft>
              <a:buSzPts val="2000"/>
              <a:buAutoNum type="arabicPeriod"/>
            </a:pPr>
            <a:r>
              <a:rPr b="1" lang="de-CH" sz="2000"/>
              <a:t>Choose SERFF</a:t>
            </a:r>
            <a:r>
              <a:rPr lang="de-CH" sz="2000"/>
              <a:t> (mandatory policy database in the U.S.) by NAIC </a:t>
            </a:r>
            <a:r>
              <a:rPr b="1" lang="de-CH" sz="2000"/>
              <a:t>as chief data source</a:t>
            </a:r>
            <a:endParaRPr sz="2000"/>
          </a:p>
          <a:p>
            <a:pPr indent="-355600" lvl="0" marL="457200" rtl="0" algn="l">
              <a:lnSpc>
                <a:spcPct val="150000"/>
              </a:lnSpc>
              <a:spcBef>
                <a:spcPts val="0"/>
              </a:spcBef>
              <a:spcAft>
                <a:spcPts val="0"/>
              </a:spcAft>
              <a:buSzPts val="2000"/>
              <a:buAutoNum type="arabicPeriod"/>
            </a:pPr>
            <a:r>
              <a:rPr b="1" lang="de-CH" sz="2000"/>
              <a:t>Select a sample:</a:t>
            </a:r>
            <a:endParaRPr b="1" sz="2000"/>
          </a:p>
          <a:p>
            <a:pPr indent="-355600" lvl="1" marL="914400" rtl="0" algn="l">
              <a:lnSpc>
                <a:spcPct val="150000"/>
              </a:lnSpc>
              <a:spcBef>
                <a:spcPts val="0"/>
              </a:spcBef>
              <a:spcAft>
                <a:spcPts val="0"/>
              </a:spcAft>
              <a:buSzPts val="2000"/>
              <a:buChar char="❏"/>
            </a:pPr>
            <a:r>
              <a:rPr lang="de-CH" sz="2000"/>
              <a:t>8 underwriting manuals, 34 contracts for analysis of coverage and exclusions (following methodology of Romanovsky et al.)</a:t>
            </a:r>
            <a:endParaRPr sz="2000"/>
          </a:p>
          <a:p>
            <a:pPr indent="-355600" lvl="0" marL="457200" rtl="0" algn="l">
              <a:lnSpc>
                <a:spcPct val="150000"/>
              </a:lnSpc>
              <a:spcBef>
                <a:spcPts val="0"/>
              </a:spcBef>
              <a:spcAft>
                <a:spcPts val="0"/>
              </a:spcAft>
              <a:buSzPts val="2000"/>
              <a:buAutoNum type="arabicPeriod"/>
            </a:pPr>
            <a:r>
              <a:rPr lang="de-CH" sz="2000"/>
              <a:t>Analyse, reimplement (tabular calculations) and test </a:t>
            </a:r>
            <a:endParaRPr sz="2000"/>
          </a:p>
          <a:p>
            <a:pPr indent="-355600" lvl="0" marL="457200" rtl="0" algn="l">
              <a:lnSpc>
                <a:spcPct val="150000"/>
              </a:lnSpc>
              <a:spcBef>
                <a:spcPts val="0"/>
              </a:spcBef>
              <a:spcAft>
                <a:spcPts val="0"/>
              </a:spcAft>
              <a:buSzPts val="2000"/>
              <a:buAutoNum type="arabicPeriod"/>
            </a:pPr>
            <a:r>
              <a:rPr lang="de-CH" sz="2000"/>
              <a:t>Compare</a:t>
            </a:r>
            <a:endParaRPr sz="2000"/>
          </a:p>
          <a:p>
            <a:pPr indent="-355600" lvl="0" marL="457200" rtl="0" algn="l">
              <a:lnSpc>
                <a:spcPct val="150000"/>
              </a:lnSpc>
              <a:spcBef>
                <a:spcPts val="0"/>
              </a:spcBef>
              <a:spcAft>
                <a:spcPts val="0"/>
              </a:spcAft>
              <a:buSzPts val="2000"/>
              <a:buAutoNum type="arabicPeriod"/>
            </a:pPr>
            <a:r>
              <a:rPr b="1" lang="de-CH" sz="2000"/>
              <a:t>Extract a generalisable premium calculation process</a:t>
            </a:r>
            <a:endParaRPr b="1" sz="2000"/>
          </a:p>
          <a:p>
            <a:pPr indent="-355600" lvl="0" marL="457200" rtl="0" algn="l">
              <a:lnSpc>
                <a:spcPct val="150000"/>
              </a:lnSpc>
              <a:spcBef>
                <a:spcPts val="0"/>
              </a:spcBef>
              <a:spcAft>
                <a:spcPts val="0"/>
              </a:spcAft>
              <a:buSzPts val="2000"/>
              <a:buAutoNum type="arabicPeriod"/>
            </a:pPr>
            <a:r>
              <a:rPr b="1" lang="de-CH" sz="2000"/>
              <a:t>Apply</a:t>
            </a:r>
            <a:r>
              <a:rPr lang="de-CH" sz="2000"/>
              <a:t> to case studies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0"/>
                                        <p:tgtEl>
                                          <p:spTgt spid="2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1000"/>
                                        <p:tgtEl>
                                          <p:spTgt spid="2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animEffect filter="fade" transition="in">
                                      <p:cBhvr>
                                        <p:cTn dur="1000"/>
                                        <p:tgtEl>
                                          <p:spTgt spid="2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6" st="6"/>
                                            </p:txEl>
                                          </p:spTgt>
                                        </p:tgtEl>
                                        <p:attrNameLst>
                                          <p:attrName>style.visibility</p:attrName>
                                        </p:attrNameLst>
                                      </p:cBhvr>
                                      <p:to>
                                        <p:strVal val="visible"/>
                                      </p:to>
                                    </p:set>
                                    <p:animEffect filter="fade" transition="in">
                                      <p:cBhvr>
                                        <p:cTn dur="1000"/>
                                        <p:tgtEl>
                                          <p:spTgt spid="2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7" st="7"/>
                                            </p:txEl>
                                          </p:spTgt>
                                        </p:tgtEl>
                                        <p:attrNameLst>
                                          <p:attrName>style.visibility</p:attrName>
                                        </p:attrNameLst>
                                      </p:cBhvr>
                                      <p:to>
                                        <p:strVal val="visible"/>
                                      </p:to>
                                    </p:set>
                                    <p:animEffect filter="fade" transition="in">
                                      <p:cBhvr>
                                        <p:cTn dur="1000"/>
                                        <p:tgtEl>
                                          <p:spTgt spid="28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4294967295"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Table of Contents</a:t>
            </a:r>
            <a:endParaRPr/>
          </a:p>
        </p:txBody>
      </p:sp>
      <p:sp>
        <p:nvSpPr>
          <p:cNvPr id="74" name="Google Shape;74;p15"/>
          <p:cNvSpPr txBox="1"/>
          <p:nvPr>
            <p:ph idx="4294967295" type="body"/>
          </p:nvPr>
        </p:nvSpPr>
        <p:spPr>
          <a:xfrm>
            <a:off x="381000" y="1219200"/>
            <a:ext cx="9220200" cy="5181600"/>
          </a:xfrm>
          <a:prstGeom prst="rect">
            <a:avLst/>
          </a:prstGeom>
        </p:spPr>
        <p:txBody>
          <a:bodyPr anchorCtr="0" anchor="t" bIns="45700" lIns="91425" spcFirstLastPara="1" rIns="91425" wrap="square" tIns="45700">
            <a:noAutofit/>
          </a:bodyPr>
          <a:lstStyle/>
          <a:p>
            <a:pPr indent="0" lvl="0" marL="0" marR="0" rtl="0" algn="l">
              <a:lnSpc>
                <a:spcPct val="200000"/>
              </a:lnSpc>
              <a:spcBef>
                <a:spcPts val="180"/>
              </a:spcBef>
              <a:spcAft>
                <a:spcPts val="0"/>
              </a:spcAft>
              <a:buNone/>
            </a:pPr>
            <a:r>
              <a:t/>
            </a:r>
            <a:endParaRPr sz="2000"/>
          </a:p>
          <a:p>
            <a:pPr indent="-355600" lvl="0" marL="457200" marR="0" rtl="0" algn="l">
              <a:lnSpc>
                <a:spcPct val="200000"/>
              </a:lnSpc>
              <a:spcBef>
                <a:spcPts val="180"/>
              </a:spcBef>
              <a:spcAft>
                <a:spcPts val="0"/>
              </a:spcAft>
              <a:buSzPts val="2000"/>
              <a:buChar char="❑"/>
            </a:pPr>
            <a:r>
              <a:rPr lang="de-CH" sz="2000"/>
              <a:t>Methodology</a:t>
            </a:r>
            <a:endParaRPr sz="2000"/>
          </a:p>
          <a:p>
            <a:pPr indent="-355600" lvl="0" marL="457200" marR="0" rtl="0" algn="l">
              <a:lnSpc>
                <a:spcPct val="200000"/>
              </a:lnSpc>
              <a:spcBef>
                <a:spcPts val="0"/>
              </a:spcBef>
              <a:spcAft>
                <a:spcPts val="0"/>
              </a:spcAft>
              <a:buSzPts val="2000"/>
              <a:buChar char="❑"/>
            </a:pPr>
            <a:r>
              <a:rPr lang="de-CH" sz="2000"/>
              <a:t>Interviews with Experts</a:t>
            </a:r>
            <a:endParaRPr sz="2000"/>
          </a:p>
          <a:p>
            <a:pPr indent="-355600" lvl="0" marL="457200" marR="0" rtl="0" algn="l">
              <a:lnSpc>
                <a:spcPct val="200000"/>
              </a:lnSpc>
              <a:spcBef>
                <a:spcPts val="0"/>
              </a:spcBef>
              <a:spcAft>
                <a:spcPts val="0"/>
              </a:spcAft>
              <a:buSzPts val="2000"/>
              <a:buChar char="❑"/>
            </a:pPr>
            <a:r>
              <a:rPr lang="de-CH" sz="2000"/>
              <a:t>Refinement of the Framework</a:t>
            </a:r>
            <a:endParaRPr sz="2000"/>
          </a:p>
          <a:p>
            <a:pPr indent="-355600" lvl="0" marL="457200" marR="0" rtl="0" algn="l">
              <a:lnSpc>
                <a:spcPct val="200000"/>
              </a:lnSpc>
              <a:spcBef>
                <a:spcPts val="0"/>
              </a:spcBef>
              <a:spcAft>
                <a:spcPts val="0"/>
              </a:spcAft>
              <a:buSzPts val="2000"/>
              <a:buChar char="❑"/>
            </a:pPr>
            <a:r>
              <a:rPr lang="de-CH" sz="2000"/>
              <a:t>Premium Calculation</a:t>
            </a:r>
            <a:endParaRPr sz="2000"/>
          </a:p>
          <a:p>
            <a:pPr indent="-355600" lvl="0" marL="457200" marR="0" rtl="0" algn="l">
              <a:lnSpc>
                <a:spcPct val="200000"/>
              </a:lnSpc>
              <a:spcBef>
                <a:spcPts val="0"/>
              </a:spcBef>
              <a:spcAft>
                <a:spcPts val="0"/>
              </a:spcAft>
              <a:buSzPts val="2000"/>
              <a:buChar char="❑"/>
            </a:pPr>
            <a:r>
              <a:rPr lang="de-CH" sz="2000"/>
              <a:t>Case Studies (Application of the Framework)</a:t>
            </a:r>
            <a:endParaRPr sz="2000"/>
          </a:p>
          <a:p>
            <a:pPr indent="-355600" lvl="0" marL="457200" marR="0" rtl="0" algn="l">
              <a:lnSpc>
                <a:spcPct val="200000"/>
              </a:lnSpc>
              <a:spcBef>
                <a:spcPts val="0"/>
              </a:spcBef>
              <a:spcAft>
                <a:spcPts val="0"/>
              </a:spcAft>
              <a:buSzPts val="2000"/>
              <a:buChar char="❑"/>
            </a:pPr>
            <a:r>
              <a:rPr lang="de-CH" sz="2000"/>
              <a:t>Conclusions &amp; Future Work</a:t>
            </a:r>
            <a:endParaRPr sz="2000">
              <a:highlight>
                <a:srgbClr val="FFFF00"/>
              </a:highlight>
              <a:latin typeface="Helvetica Neue"/>
              <a:ea typeface="Helvetica Neue"/>
              <a:cs typeface="Helvetica Neue"/>
              <a:sym typeface="Helvetica Neue"/>
            </a:endParaRPr>
          </a:p>
        </p:txBody>
      </p:sp>
      <p:sp>
        <p:nvSpPr>
          <p:cNvPr id="75" name="Google Shape;75;p15"/>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sz="2900"/>
              <a:t>What can be generalised about premium calculation?</a:t>
            </a:r>
            <a:endParaRPr sz="2900"/>
          </a:p>
        </p:txBody>
      </p:sp>
      <p:pic>
        <p:nvPicPr>
          <p:cNvPr id="289" name="Google Shape;289;p33"/>
          <p:cNvPicPr preferRelativeResize="0"/>
          <p:nvPr/>
        </p:nvPicPr>
        <p:blipFill>
          <a:blip r:embed="rId3">
            <a:alphaModFix/>
          </a:blip>
          <a:stretch>
            <a:fillRect/>
          </a:stretch>
        </p:blipFill>
        <p:spPr>
          <a:xfrm>
            <a:off x="2057150" y="1168518"/>
            <a:ext cx="506825" cy="541195"/>
          </a:xfrm>
          <a:prstGeom prst="rect">
            <a:avLst/>
          </a:prstGeom>
          <a:noFill/>
          <a:ln>
            <a:noFill/>
          </a:ln>
        </p:spPr>
      </p:pic>
      <p:pic>
        <p:nvPicPr>
          <p:cNvPr id="290" name="Google Shape;290;p33"/>
          <p:cNvPicPr preferRelativeResize="0"/>
          <p:nvPr/>
        </p:nvPicPr>
        <p:blipFill>
          <a:blip r:embed="rId4">
            <a:alphaModFix/>
          </a:blip>
          <a:stretch>
            <a:fillRect/>
          </a:stretch>
        </p:blipFill>
        <p:spPr>
          <a:xfrm>
            <a:off x="5008230" y="1286021"/>
            <a:ext cx="595000" cy="383257"/>
          </a:xfrm>
          <a:prstGeom prst="rect">
            <a:avLst/>
          </a:prstGeom>
          <a:noFill/>
          <a:ln>
            <a:noFill/>
          </a:ln>
        </p:spPr>
      </p:pic>
      <p:pic>
        <p:nvPicPr>
          <p:cNvPr id="291" name="Google Shape;291;p33"/>
          <p:cNvPicPr preferRelativeResize="0"/>
          <p:nvPr/>
        </p:nvPicPr>
        <p:blipFill>
          <a:blip r:embed="rId5">
            <a:alphaModFix/>
          </a:blip>
          <a:stretch>
            <a:fillRect/>
          </a:stretch>
        </p:blipFill>
        <p:spPr>
          <a:xfrm>
            <a:off x="5862749" y="1235860"/>
            <a:ext cx="506817" cy="483575"/>
          </a:xfrm>
          <a:prstGeom prst="rect">
            <a:avLst/>
          </a:prstGeom>
          <a:noFill/>
          <a:ln>
            <a:noFill/>
          </a:ln>
        </p:spPr>
      </p:pic>
      <p:pic>
        <p:nvPicPr>
          <p:cNvPr id="292" name="Google Shape;292;p33"/>
          <p:cNvPicPr preferRelativeResize="0"/>
          <p:nvPr/>
        </p:nvPicPr>
        <p:blipFill>
          <a:blip r:embed="rId6">
            <a:alphaModFix/>
          </a:blip>
          <a:stretch>
            <a:fillRect/>
          </a:stretch>
        </p:blipFill>
        <p:spPr>
          <a:xfrm>
            <a:off x="3874850" y="1279708"/>
            <a:ext cx="999725" cy="395891"/>
          </a:xfrm>
          <a:prstGeom prst="rect">
            <a:avLst/>
          </a:prstGeom>
          <a:noFill/>
          <a:ln>
            <a:noFill/>
          </a:ln>
        </p:spPr>
      </p:pic>
      <p:pic>
        <p:nvPicPr>
          <p:cNvPr id="293" name="Google Shape;293;p33"/>
          <p:cNvPicPr preferRelativeResize="0"/>
          <p:nvPr/>
        </p:nvPicPr>
        <p:blipFill>
          <a:blip r:embed="rId7">
            <a:alphaModFix/>
          </a:blip>
          <a:stretch>
            <a:fillRect/>
          </a:stretch>
        </p:blipFill>
        <p:spPr>
          <a:xfrm>
            <a:off x="2630175" y="1297253"/>
            <a:ext cx="1244675" cy="283750"/>
          </a:xfrm>
          <a:prstGeom prst="rect">
            <a:avLst/>
          </a:prstGeom>
          <a:noFill/>
          <a:ln>
            <a:noFill/>
          </a:ln>
        </p:spPr>
      </p:pic>
      <p:pic>
        <p:nvPicPr>
          <p:cNvPr id="294" name="Google Shape;294;p33"/>
          <p:cNvPicPr preferRelativeResize="0"/>
          <p:nvPr/>
        </p:nvPicPr>
        <p:blipFill>
          <a:blip r:embed="rId8">
            <a:alphaModFix/>
          </a:blip>
          <a:stretch>
            <a:fillRect/>
          </a:stretch>
        </p:blipFill>
        <p:spPr>
          <a:xfrm>
            <a:off x="6828588" y="1197746"/>
            <a:ext cx="746899" cy="383250"/>
          </a:xfrm>
          <a:prstGeom prst="rect">
            <a:avLst/>
          </a:prstGeom>
          <a:noFill/>
          <a:ln>
            <a:noFill/>
          </a:ln>
        </p:spPr>
      </p:pic>
      <p:pic>
        <p:nvPicPr>
          <p:cNvPr id="295" name="Google Shape;295;p33"/>
          <p:cNvPicPr preferRelativeResize="0"/>
          <p:nvPr/>
        </p:nvPicPr>
        <p:blipFill>
          <a:blip r:embed="rId9">
            <a:alphaModFix/>
          </a:blip>
          <a:stretch>
            <a:fillRect/>
          </a:stretch>
        </p:blipFill>
        <p:spPr>
          <a:xfrm>
            <a:off x="7656320" y="1197332"/>
            <a:ext cx="999725" cy="483575"/>
          </a:xfrm>
          <a:prstGeom prst="rect">
            <a:avLst/>
          </a:prstGeom>
          <a:noFill/>
          <a:ln>
            <a:noFill/>
          </a:ln>
        </p:spPr>
      </p:pic>
      <p:pic>
        <p:nvPicPr>
          <p:cNvPr id="296" name="Google Shape;296;p33"/>
          <p:cNvPicPr preferRelativeResize="0"/>
          <p:nvPr/>
        </p:nvPicPr>
        <p:blipFill>
          <a:blip r:embed="rId10">
            <a:alphaModFix/>
          </a:blip>
          <a:stretch>
            <a:fillRect/>
          </a:stretch>
        </p:blipFill>
        <p:spPr>
          <a:xfrm>
            <a:off x="8800850" y="1203872"/>
            <a:ext cx="595000" cy="547552"/>
          </a:xfrm>
          <a:prstGeom prst="rect">
            <a:avLst/>
          </a:prstGeom>
          <a:noFill/>
          <a:ln>
            <a:noFill/>
          </a:ln>
        </p:spPr>
      </p:pic>
      <p:graphicFrame>
        <p:nvGraphicFramePr>
          <p:cNvPr id="297" name="Google Shape;297;p33"/>
          <p:cNvGraphicFramePr/>
          <p:nvPr/>
        </p:nvGraphicFramePr>
        <p:xfrm>
          <a:off x="585563" y="1754075"/>
          <a:ext cx="3000000" cy="3000000"/>
        </p:xfrm>
        <a:graphic>
          <a:graphicData uri="http://schemas.openxmlformats.org/drawingml/2006/table">
            <a:tbl>
              <a:tblPr>
                <a:noFill/>
                <a:tableStyleId>{403FDCDD-53AB-46DF-B024-81F40C35C818}</a:tableStyleId>
              </a:tblPr>
              <a:tblGrid>
                <a:gridCol w="1285250"/>
                <a:gridCol w="969300"/>
                <a:gridCol w="969300"/>
                <a:gridCol w="892825"/>
                <a:gridCol w="1020300"/>
                <a:gridCol w="918300"/>
                <a:gridCol w="1045775"/>
                <a:gridCol w="969300"/>
                <a:gridCol w="969300"/>
              </a:tblGrid>
              <a:tr h="524350">
                <a:tc>
                  <a:txBody>
                    <a:bodyPr/>
                    <a:lstStyle/>
                    <a:p>
                      <a:pPr indent="0" lvl="0" marL="0" rtl="0" algn="ctr">
                        <a:spcBef>
                          <a:spcPts val="0"/>
                        </a:spcBef>
                        <a:spcAft>
                          <a:spcPts val="0"/>
                        </a:spcAft>
                        <a:buNone/>
                      </a:pPr>
                      <a:r>
                        <a:rPr lang="de-CH" sz="1300">
                          <a:solidFill>
                            <a:schemeClr val="lt1"/>
                          </a:solidFill>
                        </a:rPr>
                        <a:t>Company</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Chubb</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Travelers</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NYMAGIC</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Zurich</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Amerirust</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Hiscox</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BCS</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de-CH" sz="1300">
                          <a:solidFill>
                            <a:schemeClr val="lt1"/>
                          </a:solidFill>
                        </a:rPr>
                        <a:t>HSB</a:t>
                      </a:r>
                      <a:endParaRPr sz="13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380975">
                <a:tc>
                  <a:txBody>
                    <a:bodyPr/>
                    <a:lstStyle/>
                    <a:p>
                      <a:pPr indent="0" lvl="0" marL="0" rtl="0" algn="l">
                        <a:spcBef>
                          <a:spcPts val="0"/>
                        </a:spcBef>
                        <a:spcAft>
                          <a:spcPts val="0"/>
                        </a:spcAft>
                        <a:buNone/>
                      </a:pPr>
                      <a:r>
                        <a:rPr lang="de-CH" sz="1300"/>
                        <a:t>Base rate</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tcPr>
                </a:tc>
              </a:tr>
              <a:tr h="1748000">
                <a:tc>
                  <a:txBody>
                    <a:bodyPr/>
                    <a:lstStyle/>
                    <a:p>
                      <a:pPr indent="0" lvl="0" marL="0" rtl="0" algn="l">
                        <a:spcBef>
                          <a:spcPts val="0"/>
                        </a:spcBef>
                        <a:spcAft>
                          <a:spcPts val="0"/>
                        </a:spcAft>
                        <a:buNone/>
                      </a:pPr>
                      <a:r>
                        <a:rPr lang="de-CH" sz="1300"/>
                        <a:t>Base rate metric</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de-CH" sz="1300"/>
                        <a:t>Prospective fiscal year revenue</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de-CH" sz="1300"/>
                        <a:t>Total Assets Under Management</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de-CH" sz="1300">
                          <a:solidFill>
                            <a:schemeClr val="dk1"/>
                          </a:solidFill>
                        </a:rPr>
                        <a:t>Limit/deductible combination</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de-CH" sz="1300"/>
                        <a:t>Annualized projected revenue</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de-CH" sz="1300">
                          <a:solidFill>
                            <a:schemeClr val="dk1"/>
                          </a:solidFill>
                        </a:rPr>
                        <a:t>Revenue</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de-CH" sz="1300"/>
                        <a:t>Revenue (marginal calculation)</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de-CH" sz="1300"/>
                        <a:t>Total Interest Income x Rateable Revenue Factor</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de-CH" sz="1300"/>
                        <a:t>Combination of Annual Revenue and Net Operating Expenses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79100">
                <a:tc>
                  <a:txBody>
                    <a:bodyPr/>
                    <a:lstStyle/>
                    <a:p>
                      <a:pPr indent="0" lvl="0" marL="0" rtl="0" algn="l">
                        <a:spcBef>
                          <a:spcPts val="0"/>
                        </a:spcBef>
                        <a:spcAft>
                          <a:spcPts val="0"/>
                        </a:spcAft>
                        <a:buNone/>
                      </a:pPr>
                      <a:r>
                        <a:rPr lang="de-CH" sz="1300"/>
                        <a:t>Industry </a:t>
                      </a:r>
                      <a:r>
                        <a:rPr lang="de-CH" sz="1300"/>
                        <a:t>segmentation</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NO</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de-CH" sz="1300">
                          <a:solidFill>
                            <a:schemeClr val="dk1"/>
                          </a:solidFill>
                        </a:rPr>
                        <a:t>YES - for eligibility</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NO</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707850">
                <a:tc>
                  <a:txBody>
                    <a:bodyPr/>
                    <a:lstStyle/>
                    <a:p>
                      <a:pPr indent="0" lvl="0" marL="0" rtl="0" algn="l">
                        <a:spcBef>
                          <a:spcPts val="0"/>
                        </a:spcBef>
                        <a:spcAft>
                          <a:spcPts val="0"/>
                        </a:spcAft>
                        <a:buNone/>
                      </a:pPr>
                      <a:r>
                        <a:rPr lang="de-CH" sz="1300"/>
                        <a:t>Other risk segmentation</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Hazard groups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Business Classes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Tiers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Tiers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NO</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Hazard Groups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Groups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Occupancy tiers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707850">
                <a:tc>
                  <a:txBody>
                    <a:bodyPr/>
                    <a:lstStyle/>
                    <a:p>
                      <a:pPr indent="0" lvl="0" marL="0" rtl="0" algn="l">
                        <a:spcBef>
                          <a:spcPts val="0"/>
                        </a:spcBef>
                        <a:spcAft>
                          <a:spcPts val="0"/>
                        </a:spcAft>
                        <a:buNone/>
                      </a:pPr>
                      <a:r>
                        <a:rPr lang="de-CH" sz="1300"/>
                        <a:t>Information security pricing</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NO</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NO</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NO</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CH" sz="1300"/>
                        <a:t>YES</a:t>
                      </a:r>
                      <a:endParaRPr sz="13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04" name="Google Shape;304;p34"/>
          <p:cNvSpPr txBox="1"/>
          <p:nvPr>
            <p:ph idx="1" type="body"/>
          </p:nvPr>
        </p:nvSpPr>
        <p:spPr>
          <a:xfrm>
            <a:off x="381000" y="1219200"/>
            <a:ext cx="9220200" cy="5181600"/>
          </a:xfrm>
          <a:prstGeom prst="rect">
            <a:avLst/>
          </a:prstGeom>
        </p:spPr>
        <p:txBody>
          <a:bodyPr anchorCtr="0" anchor="t" bIns="45700" lIns="91425" spcFirstLastPara="1" rIns="91425" wrap="square" tIns="45700">
            <a:noAutofit/>
          </a:bodyPr>
          <a:lstStyle/>
          <a:p>
            <a:pPr indent="0" lvl="0" marL="0" rtl="0" algn="l">
              <a:spcBef>
                <a:spcPts val="180"/>
              </a:spcBef>
              <a:spcAft>
                <a:spcPts val="0"/>
              </a:spcAft>
              <a:buNone/>
            </a:pPr>
            <a:r>
              <a:t/>
            </a:r>
            <a:endParaRPr/>
          </a:p>
        </p:txBody>
      </p:sp>
      <p:sp>
        <p:nvSpPr>
          <p:cNvPr id="305" name="Google Shape;305;p34"/>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graphicFrame>
        <p:nvGraphicFramePr>
          <p:cNvPr id="306" name="Google Shape;306;p34"/>
          <p:cNvGraphicFramePr/>
          <p:nvPr/>
        </p:nvGraphicFramePr>
        <p:xfrm>
          <a:off x="952500" y="1714500"/>
          <a:ext cx="3000000" cy="3000000"/>
        </p:xfrm>
        <a:graphic>
          <a:graphicData uri="http://schemas.openxmlformats.org/drawingml/2006/table">
            <a:tbl>
              <a:tblPr>
                <a:noFill/>
                <a:tableStyleId>{403FDCDD-53AB-46DF-B024-81F40C35C818}</a:tableStyleId>
              </a:tblPr>
              <a:tblGrid>
                <a:gridCol w="2667000"/>
                <a:gridCol w="2667000"/>
                <a:gridCol w="2667000"/>
              </a:tblGrid>
              <a:tr h="381000">
                <a:tc gridSpan="3">
                  <a:txBody>
                    <a:bodyPr/>
                    <a:lstStyle/>
                    <a:p>
                      <a:pPr indent="0" lvl="0" marL="0" rtl="0" algn="l">
                        <a:spcBef>
                          <a:spcPts val="0"/>
                        </a:spcBef>
                        <a:spcAft>
                          <a:spcPts val="0"/>
                        </a:spcAft>
                        <a:buNone/>
                      </a:pPr>
                      <a:r>
                        <a:rPr lang="de-CH"/>
                        <a:t>Underwriting manuals/guidelines (regulatory filings) used for the premium calculation chapter</a:t>
                      </a:r>
                      <a:endParaRPr/>
                    </a:p>
                  </a:txBody>
                  <a:tcPr marT="91425" marB="91425" marR="91425" marL="91425"/>
                </a:tc>
                <a:tc hMerge="1"/>
                <a:tc hMerge="1"/>
              </a:tr>
              <a:tr h="381000">
                <a:tc>
                  <a:txBody>
                    <a:bodyPr/>
                    <a:lstStyle/>
                    <a:p>
                      <a:pPr indent="0" lvl="0" marL="0" rtl="0" algn="l">
                        <a:spcBef>
                          <a:spcPts val="0"/>
                        </a:spcBef>
                        <a:spcAft>
                          <a:spcPts val="0"/>
                        </a:spcAft>
                        <a:buNone/>
                      </a:pPr>
                      <a:r>
                        <a:rPr b="1" lang="de-CH"/>
                        <a:t>Company</a:t>
                      </a:r>
                      <a:endParaRPr b="1"/>
                    </a:p>
                  </a:txBody>
                  <a:tcPr marT="91425" marB="91425" marR="91425" marL="91425"/>
                </a:tc>
                <a:tc>
                  <a:txBody>
                    <a:bodyPr/>
                    <a:lstStyle/>
                    <a:p>
                      <a:pPr indent="0" lvl="0" marL="0" rtl="0" algn="l">
                        <a:spcBef>
                          <a:spcPts val="0"/>
                        </a:spcBef>
                        <a:spcAft>
                          <a:spcPts val="0"/>
                        </a:spcAft>
                        <a:buNone/>
                      </a:pPr>
                      <a:r>
                        <a:rPr b="1" lang="de-CH"/>
                        <a:t>SERFF Number</a:t>
                      </a:r>
                      <a:endParaRPr b="1"/>
                    </a:p>
                  </a:txBody>
                  <a:tcPr marT="91425" marB="91425" marR="91425" marL="91425"/>
                </a:tc>
                <a:tc>
                  <a:txBody>
                    <a:bodyPr/>
                    <a:lstStyle/>
                    <a:p>
                      <a:pPr indent="0" lvl="0" marL="0" rtl="0" algn="l">
                        <a:spcBef>
                          <a:spcPts val="0"/>
                        </a:spcBef>
                        <a:spcAft>
                          <a:spcPts val="0"/>
                        </a:spcAft>
                        <a:buNone/>
                      </a:pPr>
                      <a:r>
                        <a:rPr b="1" lang="de-CH"/>
                        <a:t>Reference used in this report</a:t>
                      </a:r>
                      <a:endParaRPr b="1"/>
                    </a:p>
                  </a:txBody>
                  <a:tcPr marT="91425" marB="91425" marR="91425" marL="91425"/>
                </a:tc>
              </a:tr>
              <a:tr h="381000">
                <a:tc>
                  <a:txBody>
                    <a:bodyPr/>
                    <a:lstStyle/>
                    <a:p>
                      <a:pPr indent="0" lvl="0" marL="0" rtl="0" algn="l">
                        <a:spcBef>
                          <a:spcPts val="0"/>
                        </a:spcBef>
                        <a:spcAft>
                          <a:spcPts val="0"/>
                        </a:spcAft>
                        <a:buNone/>
                      </a:pPr>
                      <a:r>
                        <a:rPr lang="de-CH"/>
                        <a:t>Chubb</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UM1</a:t>
                      </a:r>
                      <a:endParaRPr/>
                    </a:p>
                  </a:txBody>
                  <a:tcPr marT="91425" marB="91425" marR="91425" marL="91425"/>
                </a:tc>
              </a:tr>
              <a:tr h="381000">
                <a:tc>
                  <a:txBody>
                    <a:bodyPr/>
                    <a:lstStyle/>
                    <a:p>
                      <a:pPr indent="0" lvl="0" marL="0" rtl="0" algn="l">
                        <a:spcBef>
                          <a:spcPts val="0"/>
                        </a:spcBef>
                        <a:spcAft>
                          <a:spcPts val="0"/>
                        </a:spcAft>
                        <a:buNone/>
                      </a:pPr>
                      <a:r>
                        <a:rPr lang="de-CH">
                          <a:solidFill>
                            <a:schemeClr val="dk1"/>
                          </a:solidFill>
                        </a:rPr>
                        <a:t>Travelers</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UM2</a:t>
                      </a:r>
                      <a:endParaRPr/>
                    </a:p>
                  </a:txBody>
                  <a:tcPr marT="91425" marB="91425" marR="91425" marL="91425"/>
                </a:tc>
              </a:tr>
              <a:tr h="381000">
                <a:tc>
                  <a:txBody>
                    <a:bodyPr/>
                    <a:lstStyle/>
                    <a:p>
                      <a:pPr indent="0" lvl="0" marL="0" rtl="0" algn="l">
                        <a:spcBef>
                          <a:spcPts val="0"/>
                        </a:spcBef>
                        <a:spcAft>
                          <a:spcPts val="0"/>
                        </a:spcAft>
                        <a:buNone/>
                      </a:pPr>
                      <a:r>
                        <a:rPr lang="de-CH"/>
                        <a:t>NYMAGIC</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XXXX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UM3</a:t>
                      </a:r>
                      <a:endParaRPr/>
                    </a:p>
                  </a:txBody>
                  <a:tcPr marT="91425" marB="91425" marR="91425" marL="91425"/>
                </a:tc>
              </a:tr>
              <a:tr h="381000">
                <a:tc>
                  <a:txBody>
                    <a:bodyPr/>
                    <a:lstStyle/>
                    <a:p>
                      <a:pPr indent="0" lvl="0" marL="0" rtl="0" algn="l">
                        <a:spcBef>
                          <a:spcPts val="0"/>
                        </a:spcBef>
                        <a:spcAft>
                          <a:spcPts val="0"/>
                        </a:spcAft>
                        <a:buNone/>
                      </a:pPr>
                      <a:r>
                        <a:rPr lang="de-CH"/>
                        <a:t>ZURICH</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UM4</a:t>
                      </a:r>
                      <a:endParaRPr/>
                    </a:p>
                  </a:txBody>
                  <a:tcPr marT="91425" marB="91425" marR="91425" marL="91425"/>
                </a:tc>
              </a:tr>
              <a:tr h="381000">
                <a:tc>
                  <a:txBody>
                    <a:bodyPr/>
                    <a:lstStyle/>
                    <a:p>
                      <a:pPr indent="0" lvl="0" marL="0" rtl="0" algn="l">
                        <a:spcBef>
                          <a:spcPts val="0"/>
                        </a:spcBef>
                        <a:spcAft>
                          <a:spcPts val="0"/>
                        </a:spcAft>
                        <a:buNone/>
                      </a:pPr>
                      <a:r>
                        <a:rPr lang="de-CH"/>
                        <a:t>AmeriTrust</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UM5</a:t>
                      </a:r>
                      <a:endParaRPr/>
                    </a:p>
                  </a:txBody>
                  <a:tcPr marT="91425" marB="91425" marR="91425" marL="91425"/>
                </a:tc>
              </a:tr>
              <a:tr h="381000">
                <a:tc>
                  <a:txBody>
                    <a:bodyPr/>
                    <a:lstStyle/>
                    <a:p>
                      <a:pPr indent="0" lvl="0" marL="0" rtl="0" algn="l">
                        <a:spcBef>
                          <a:spcPts val="0"/>
                        </a:spcBef>
                        <a:spcAft>
                          <a:spcPts val="0"/>
                        </a:spcAft>
                        <a:buNone/>
                      </a:pPr>
                      <a:r>
                        <a:rPr lang="de-CH">
                          <a:solidFill>
                            <a:schemeClr val="dk1"/>
                          </a:solidFill>
                        </a:rPr>
                        <a:t>HISCOX</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XSX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UM6</a:t>
                      </a:r>
                      <a:endParaRPr/>
                    </a:p>
                  </a:txBody>
                  <a:tcPr marT="91425" marB="91425" marR="91425" marL="91425"/>
                </a:tc>
              </a:tr>
              <a:tr h="381000">
                <a:tc>
                  <a:txBody>
                    <a:bodyPr/>
                    <a:lstStyle/>
                    <a:p>
                      <a:pPr indent="0" lvl="0" marL="0" rtl="0" algn="l">
                        <a:spcBef>
                          <a:spcPts val="0"/>
                        </a:spcBef>
                        <a:spcAft>
                          <a:spcPts val="0"/>
                        </a:spcAft>
                        <a:buNone/>
                      </a:pPr>
                      <a:r>
                        <a:rPr lang="de-CH"/>
                        <a:t>BCS</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UM7</a:t>
                      </a:r>
                      <a:endParaRPr/>
                    </a:p>
                  </a:txBody>
                  <a:tcPr marT="91425" marB="91425" marR="91425" marL="91425"/>
                </a:tc>
              </a:tr>
              <a:tr h="381000">
                <a:tc>
                  <a:txBody>
                    <a:bodyPr/>
                    <a:lstStyle/>
                    <a:p>
                      <a:pPr indent="0" lvl="0" marL="0" rtl="0" algn="l">
                        <a:spcBef>
                          <a:spcPts val="0"/>
                        </a:spcBef>
                        <a:spcAft>
                          <a:spcPts val="0"/>
                        </a:spcAft>
                        <a:buNone/>
                      </a:pPr>
                      <a:r>
                        <a:rPr lang="de-CH"/>
                        <a:t>HSB by Munich Re</a:t>
                      </a:r>
                      <a:endParaRPr/>
                    </a:p>
                  </a:txBody>
                  <a:tcPr marT="91425" marB="91425" marR="91425" marL="91425"/>
                </a:tc>
                <a:tc>
                  <a:txBody>
                    <a:bodyPr/>
                    <a:lstStyle/>
                    <a:p>
                      <a:pPr indent="0" lvl="0" marL="0" rtl="0" algn="l">
                        <a:spcBef>
                          <a:spcPts val="0"/>
                        </a:spcBef>
                        <a:spcAft>
                          <a:spcPts val="0"/>
                        </a:spcAft>
                        <a:buNone/>
                      </a:pPr>
                      <a:r>
                        <a:rPr lang="de-CH">
                          <a:solidFill>
                            <a:srgbClr val="FFFF00"/>
                          </a:solidFill>
                        </a:rPr>
                        <a:t>XX</a:t>
                      </a:r>
                      <a:endParaRPr>
                        <a:solidFill>
                          <a:srgbClr val="FFFF00"/>
                        </a:solidFill>
                      </a:endParaRPr>
                    </a:p>
                  </a:txBody>
                  <a:tcPr marT="91425" marB="91425" marR="91425" marL="91425"/>
                </a:tc>
                <a:tc>
                  <a:txBody>
                    <a:bodyPr/>
                    <a:lstStyle/>
                    <a:p>
                      <a:pPr indent="0" lvl="0" marL="0" rtl="0" algn="l">
                        <a:spcBef>
                          <a:spcPts val="0"/>
                        </a:spcBef>
                        <a:spcAft>
                          <a:spcPts val="0"/>
                        </a:spcAft>
                        <a:buNone/>
                      </a:pPr>
                      <a:r>
                        <a:rPr lang="de-CH"/>
                        <a:t>UM8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sz="2900"/>
              <a:t>What </a:t>
            </a:r>
            <a:r>
              <a:rPr lang="de-CH" sz="2900" u="sng"/>
              <a:t>can not</a:t>
            </a:r>
            <a:r>
              <a:rPr lang="de-CH" sz="2900"/>
              <a:t> be generalised about premium calculation?</a:t>
            </a:r>
            <a:endParaRPr sz="2900"/>
          </a:p>
        </p:txBody>
      </p:sp>
      <p:sp>
        <p:nvSpPr>
          <p:cNvPr id="313" name="Google Shape;313;p35"/>
          <p:cNvSpPr txBox="1"/>
          <p:nvPr>
            <p:ph idx="4294967295" type="body"/>
          </p:nvPr>
        </p:nvSpPr>
        <p:spPr>
          <a:xfrm>
            <a:off x="381000" y="1219200"/>
            <a:ext cx="9209100" cy="5181600"/>
          </a:xfrm>
          <a:prstGeom prst="rect">
            <a:avLst/>
          </a:prstGeom>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2000"/>
          </a:p>
          <a:p>
            <a:pPr indent="-355600" lvl="0" marL="457200" marR="0" rtl="0" algn="l">
              <a:lnSpc>
                <a:spcPct val="150000"/>
              </a:lnSpc>
              <a:spcBef>
                <a:spcPts val="0"/>
              </a:spcBef>
              <a:spcAft>
                <a:spcPts val="0"/>
              </a:spcAft>
              <a:buSzPts val="2000"/>
              <a:buChar char="❏"/>
            </a:pPr>
            <a:r>
              <a:rPr lang="de-CH" sz="2000"/>
              <a:t>Contracts highly heterogeneous</a:t>
            </a:r>
            <a:endParaRPr sz="2000"/>
          </a:p>
          <a:p>
            <a:pPr indent="-355600" lvl="0" marL="457200" marR="0" rtl="0" algn="l">
              <a:lnSpc>
                <a:spcPct val="150000"/>
              </a:lnSpc>
              <a:spcBef>
                <a:spcPts val="0"/>
              </a:spcBef>
              <a:spcAft>
                <a:spcPts val="0"/>
              </a:spcAft>
              <a:buSzPts val="2000"/>
              <a:buChar char="❏"/>
            </a:pPr>
            <a:r>
              <a:rPr lang="de-CH" sz="2000"/>
              <a:t>Different terminology and coverage definitions</a:t>
            </a:r>
            <a:endParaRPr sz="2000"/>
          </a:p>
          <a:p>
            <a:pPr indent="-355600" lvl="0" marL="457200" marR="0" rtl="0" algn="l">
              <a:lnSpc>
                <a:spcPct val="150000"/>
              </a:lnSpc>
              <a:spcBef>
                <a:spcPts val="0"/>
              </a:spcBef>
              <a:spcAft>
                <a:spcPts val="0"/>
              </a:spcAft>
              <a:buSzPts val="2000"/>
              <a:buChar char="❏"/>
            </a:pPr>
            <a:r>
              <a:rPr lang="de-CH" sz="2000"/>
              <a:t>Some differences in exclusions</a:t>
            </a:r>
            <a:endParaRPr sz="2000"/>
          </a:p>
          <a:p>
            <a:pPr indent="-355600" lvl="0" marL="457200" marR="0" rtl="0" algn="l">
              <a:lnSpc>
                <a:spcPct val="150000"/>
              </a:lnSpc>
              <a:spcBef>
                <a:spcPts val="0"/>
              </a:spcBef>
              <a:spcAft>
                <a:spcPts val="0"/>
              </a:spcAft>
              <a:buSzPts val="2000"/>
              <a:buChar char="❏"/>
            </a:pPr>
            <a:r>
              <a:rPr lang="de-CH" sz="2000"/>
              <a:t>Different risk segmenting</a:t>
            </a:r>
            <a:endParaRPr sz="2000"/>
          </a:p>
          <a:p>
            <a:pPr indent="-355600" lvl="0" marL="457200" marR="0" rtl="0" algn="l">
              <a:lnSpc>
                <a:spcPct val="150000"/>
              </a:lnSpc>
              <a:spcBef>
                <a:spcPts val="0"/>
              </a:spcBef>
              <a:spcAft>
                <a:spcPts val="0"/>
              </a:spcAft>
              <a:buSzPts val="2000"/>
              <a:buChar char="❏"/>
            </a:pPr>
            <a:r>
              <a:rPr lang="de-CH" sz="2000"/>
              <a:t>Geographic differences</a:t>
            </a:r>
            <a:endParaRPr sz="2000"/>
          </a:p>
          <a:p>
            <a:pPr indent="0" lvl="0" marL="0" rtl="0" algn="l">
              <a:lnSpc>
                <a:spcPct val="150000"/>
              </a:lnSpc>
              <a:spcBef>
                <a:spcPts val="0"/>
              </a:spcBef>
              <a:spcAft>
                <a:spcPts val="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10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1000"/>
                                        <p:tgtEl>
                                          <p:spTgt spid="31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495300" y="274644"/>
            <a:ext cx="8915400" cy="573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sz="3100"/>
              <a:t>Formula/process </a:t>
            </a:r>
            <a:r>
              <a:rPr lang="de-CH" sz="3100"/>
              <a:t>heterogeneity</a:t>
            </a:r>
            <a:r>
              <a:rPr lang="de-CH" sz="3100"/>
              <a:t> across </a:t>
            </a:r>
            <a:r>
              <a:rPr lang="de-CH" sz="3100"/>
              <a:t>different</a:t>
            </a:r>
            <a:r>
              <a:rPr lang="de-CH" sz="3100"/>
              <a:t> policies</a:t>
            </a:r>
            <a:endParaRPr sz="3100"/>
          </a:p>
        </p:txBody>
      </p:sp>
      <p:sp>
        <p:nvSpPr>
          <p:cNvPr id="320" name="Google Shape;320;p36"/>
          <p:cNvSpPr txBox="1"/>
          <p:nvPr>
            <p:ph idx="3" type="body"/>
          </p:nvPr>
        </p:nvSpPr>
        <p:spPr>
          <a:xfrm>
            <a:off x="5331900" y="1203450"/>
            <a:ext cx="1678200" cy="573300"/>
          </a:xfrm>
          <a:prstGeom prst="rect">
            <a:avLst/>
          </a:prstGeom>
        </p:spPr>
        <p:txBody>
          <a:bodyPr anchorCtr="0" anchor="b" bIns="45700" lIns="91425" spcFirstLastPara="1" rIns="91425" wrap="square" tIns="45700">
            <a:noAutofit/>
          </a:bodyPr>
          <a:lstStyle/>
          <a:p>
            <a:pPr indent="0" lvl="0" marL="0" rtl="0" algn="l">
              <a:spcBef>
                <a:spcPts val="240"/>
              </a:spcBef>
              <a:spcAft>
                <a:spcPts val="0"/>
              </a:spcAft>
              <a:buClr>
                <a:schemeClr val="dk1"/>
              </a:buClr>
              <a:buSzPts val="1100"/>
              <a:buFont typeface="Arial"/>
              <a:buNone/>
            </a:pPr>
            <a:r>
              <a:rPr lang="de-CH"/>
              <a:t>Example</a:t>
            </a:r>
            <a:endParaRPr/>
          </a:p>
        </p:txBody>
      </p:sp>
      <p:pic>
        <p:nvPicPr>
          <p:cNvPr id="321" name="Google Shape;321;p36"/>
          <p:cNvPicPr preferRelativeResize="0"/>
          <p:nvPr/>
        </p:nvPicPr>
        <p:blipFill>
          <a:blip r:embed="rId3">
            <a:alphaModFix/>
          </a:blip>
          <a:stretch>
            <a:fillRect/>
          </a:stretch>
        </p:blipFill>
        <p:spPr>
          <a:xfrm>
            <a:off x="1077450" y="1962075"/>
            <a:ext cx="3252475" cy="4325550"/>
          </a:xfrm>
          <a:prstGeom prst="rect">
            <a:avLst/>
          </a:prstGeom>
          <a:noFill/>
          <a:ln>
            <a:noFill/>
          </a:ln>
        </p:spPr>
      </p:pic>
      <p:graphicFrame>
        <p:nvGraphicFramePr>
          <p:cNvPr id="322" name="Google Shape;322;p36"/>
          <p:cNvGraphicFramePr/>
          <p:nvPr/>
        </p:nvGraphicFramePr>
        <p:xfrm>
          <a:off x="4879975" y="1962075"/>
          <a:ext cx="3000000" cy="3000000"/>
        </p:xfrm>
        <a:graphic>
          <a:graphicData uri="http://schemas.openxmlformats.org/drawingml/2006/table">
            <a:tbl>
              <a:tblPr>
                <a:noFill/>
                <a:tableStyleId>{A727CE99-F01E-43A8-B048-23793FA7BB7A}</a:tableStyleId>
              </a:tblPr>
              <a:tblGrid>
                <a:gridCol w="962025"/>
                <a:gridCol w="3181350"/>
              </a:tblGrid>
              <a:tr h="200025">
                <a:tc>
                  <a:txBody>
                    <a:bodyPr/>
                    <a:lstStyle/>
                    <a:p>
                      <a:pPr indent="0" lvl="0" marL="0" rtl="0" algn="l">
                        <a:spcBef>
                          <a:spcPts val="0"/>
                        </a:spcBef>
                        <a:spcAft>
                          <a:spcPts val="0"/>
                        </a:spcAft>
                        <a:buNone/>
                      </a:pPr>
                      <a:r>
                        <a:rPr b="1" lang="de-CH" sz="1000"/>
                        <a:t>Steps</a:t>
                      </a:r>
                      <a:endParaRPr b="1"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c>
                  <a:txBody>
                    <a:bodyPr/>
                    <a:lstStyle/>
                    <a:p>
                      <a:pPr indent="0" lvl="0" marL="0" rtl="0" algn="l">
                        <a:spcBef>
                          <a:spcPts val="0"/>
                        </a:spcBef>
                        <a:spcAft>
                          <a:spcPts val="0"/>
                        </a:spcAft>
                        <a:buNone/>
                      </a:pPr>
                      <a:r>
                        <a:rPr b="1" lang="de-CH" sz="1000">
                          <a:solidFill>
                            <a:srgbClr val="FFFFFF"/>
                          </a:solidFill>
                        </a:rPr>
                        <a:t>Step name</a:t>
                      </a:r>
                      <a:endParaRPr b="1" sz="1000">
                        <a:solidFill>
                          <a:srgbClr val="FFFFFF"/>
                        </a:solidFill>
                      </a:endParaRPr>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r>
              <a:tr h="257175">
                <a:tc>
                  <a:txBody>
                    <a:bodyPr/>
                    <a:lstStyle/>
                    <a:p>
                      <a:pPr indent="0" lvl="0" marL="0" rtl="0" algn="l">
                        <a:spcBef>
                          <a:spcPts val="0"/>
                        </a:spcBef>
                        <a:spcAft>
                          <a:spcPts val="0"/>
                        </a:spcAft>
                        <a:buNone/>
                      </a:pPr>
                      <a:r>
                        <a:rPr lang="de-CH" sz="1000"/>
                        <a:t>Step 1</a:t>
                      </a:r>
                      <a:endParaRPr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1000"/>
                        <a:t>Determine Tier</a:t>
                      </a:r>
                      <a:endParaRPr sz="10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r h="257175">
                <a:tc>
                  <a:txBody>
                    <a:bodyPr/>
                    <a:lstStyle/>
                    <a:p>
                      <a:pPr indent="0" lvl="0" marL="0" rtl="0" algn="l">
                        <a:spcBef>
                          <a:spcPts val="0"/>
                        </a:spcBef>
                        <a:spcAft>
                          <a:spcPts val="0"/>
                        </a:spcAft>
                        <a:buNone/>
                      </a:pPr>
                      <a:r>
                        <a:rPr lang="de-CH" sz="1000"/>
                        <a:t>Step 2</a:t>
                      </a:r>
                      <a:endParaRPr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1000"/>
                        <a:t>Determine Revenue</a:t>
                      </a:r>
                      <a:endParaRPr sz="10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r>
              <a:tr h="257175">
                <a:tc>
                  <a:txBody>
                    <a:bodyPr/>
                    <a:lstStyle/>
                    <a:p>
                      <a:pPr indent="0" lvl="0" marL="0" rtl="0" algn="l">
                        <a:spcBef>
                          <a:spcPts val="0"/>
                        </a:spcBef>
                        <a:spcAft>
                          <a:spcPts val="0"/>
                        </a:spcAft>
                        <a:buNone/>
                      </a:pPr>
                      <a:r>
                        <a:rPr lang="de-CH" sz="1000"/>
                        <a:t>Step 3</a:t>
                      </a:r>
                      <a:endParaRPr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1000"/>
                        <a:t>Select Base Rate (using Linear Interpolation)</a:t>
                      </a:r>
                      <a:endParaRPr sz="10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r h="257175">
                <a:tc>
                  <a:txBody>
                    <a:bodyPr/>
                    <a:lstStyle/>
                    <a:p>
                      <a:pPr indent="0" lvl="0" marL="0" rtl="0" algn="l">
                        <a:spcBef>
                          <a:spcPts val="0"/>
                        </a:spcBef>
                        <a:spcAft>
                          <a:spcPts val="0"/>
                        </a:spcAft>
                        <a:buNone/>
                      </a:pPr>
                      <a:r>
                        <a:rPr lang="de-CH" sz="1000"/>
                        <a:t>Step 4</a:t>
                      </a:r>
                      <a:endParaRPr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1000"/>
                        <a:t>(OPTIONAL) Apply Increased Limit Factor based on Tier</a:t>
                      </a:r>
                      <a:endParaRPr sz="10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r>
              <a:tr h="257175">
                <a:tc>
                  <a:txBody>
                    <a:bodyPr/>
                    <a:lstStyle/>
                    <a:p>
                      <a:pPr indent="0" lvl="0" marL="0" rtl="0" algn="l">
                        <a:spcBef>
                          <a:spcPts val="0"/>
                        </a:spcBef>
                        <a:spcAft>
                          <a:spcPts val="0"/>
                        </a:spcAft>
                        <a:buNone/>
                      </a:pPr>
                      <a:r>
                        <a:rPr lang="de-CH" sz="1000"/>
                        <a:t>Step 5</a:t>
                      </a:r>
                      <a:endParaRPr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1000"/>
                        <a:t>(OPTIONAL) Sublimit Adjustment Factor</a:t>
                      </a:r>
                      <a:endParaRPr sz="10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r h="257175">
                <a:tc>
                  <a:txBody>
                    <a:bodyPr/>
                    <a:lstStyle/>
                    <a:p>
                      <a:pPr indent="0" lvl="0" marL="0" rtl="0" algn="l">
                        <a:spcBef>
                          <a:spcPts val="0"/>
                        </a:spcBef>
                        <a:spcAft>
                          <a:spcPts val="0"/>
                        </a:spcAft>
                        <a:buNone/>
                      </a:pPr>
                      <a:r>
                        <a:rPr lang="de-CH" sz="1000"/>
                        <a:t>Step 6</a:t>
                      </a:r>
                      <a:endParaRPr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1000"/>
                        <a:t>(OPTIONAL) Qualifying Period Factor</a:t>
                      </a:r>
                      <a:endParaRPr sz="10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r>
              <a:tr h="257175">
                <a:tc>
                  <a:txBody>
                    <a:bodyPr/>
                    <a:lstStyle/>
                    <a:p>
                      <a:pPr indent="0" lvl="0" marL="0" rtl="0" algn="l">
                        <a:spcBef>
                          <a:spcPts val="0"/>
                        </a:spcBef>
                        <a:spcAft>
                          <a:spcPts val="0"/>
                        </a:spcAft>
                        <a:buNone/>
                      </a:pPr>
                      <a:r>
                        <a:rPr lang="de-CH" sz="1000"/>
                        <a:t>Step 7</a:t>
                      </a:r>
                      <a:endParaRPr sz="10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1000"/>
                        <a:t>(OPTIONAL) Protection Period Factor</a:t>
                      </a:r>
                      <a:endParaRPr sz="10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bl>
          </a:graphicData>
        </a:graphic>
      </p:graphicFrame>
      <p:sp>
        <p:nvSpPr>
          <p:cNvPr id="323" name="Google Shape;323;p36"/>
          <p:cNvSpPr txBox="1"/>
          <p:nvPr>
            <p:ph idx="3" type="body"/>
          </p:nvPr>
        </p:nvSpPr>
        <p:spPr>
          <a:xfrm>
            <a:off x="1464375" y="1203450"/>
            <a:ext cx="3073500" cy="573300"/>
          </a:xfrm>
          <a:prstGeom prst="rect">
            <a:avLst/>
          </a:prstGeom>
        </p:spPr>
        <p:txBody>
          <a:bodyPr anchorCtr="0" anchor="b" bIns="45700" lIns="91425" spcFirstLastPara="1" rIns="91425" wrap="square" tIns="45700">
            <a:noAutofit/>
          </a:bodyPr>
          <a:lstStyle/>
          <a:p>
            <a:pPr indent="0" lvl="0" marL="0" rtl="0" algn="l">
              <a:spcBef>
                <a:spcPts val="240"/>
              </a:spcBef>
              <a:spcAft>
                <a:spcPts val="0"/>
              </a:spcAft>
              <a:buNone/>
            </a:pPr>
            <a:r>
              <a:rPr lang="de-CH"/>
              <a:t>Example</a:t>
            </a:r>
            <a:r>
              <a:rPr lang="de-CH"/>
              <a:t> </a:t>
            </a:r>
            <a:endParaRPr/>
          </a:p>
        </p:txBody>
      </p:sp>
      <p:pic>
        <p:nvPicPr>
          <p:cNvPr id="324" name="Google Shape;324;p36"/>
          <p:cNvPicPr preferRelativeResize="0"/>
          <p:nvPr/>
        </p:nvPicPr>
        <p:blipFill>
          <a:blip r:embed="rId4">
            <a:alphaModFix/>
          </a:blip>
          <a:stretch>
            <a:fillRect/>
          </a:stretch>
        </p:blipFill>
        <p:spPr>
          <a:xfrm>
            <a:off x="3176102" y="1203450"/>
            <a:ext cx="594989" cy="635355"/>
          </a:xfrm>
          <a:prstGeom prst="rect">
            <a:avLst/>
          </a:prstGeom>
          <a:noFill/>
          <a:ln>
            <a:noFill/>
          </a:ln>
        </p:spPr>
      </p:pic>
      <p:pic>
        <p:nvPicPr>
          <p:cNvPr id="325" name="Google Shape;325;p36"/>
          <p:cNvPicPr preferRelativeResize="0"/>
          <p:nvPr/>
        </p:nvPicPr>
        <p:blipFill>
          <a:blip r:embed="rId5">
            <a:alphaModFix/>
          </a:blip>
          <a:stretch>
            <a:fillRect/>
          </a:stretch>
        </p:blipFill>
        <p:spPr>
          <a:xfrm>
            <a:off x="7266229" y="1284012"/>
            <a:ext cx="736250" cy="474241"/>
          </a:xfrm>
          <a:prstGeom prst="rect">
            <a:avLst/>
          </a:prstGeom>
          <a:noFill/>
          <a:ln>
            <a:noFill/>
          </a:ln>
        </p:spPr>
      </p:pic>
      <p:sp>
        <p:nvSpPr>
          <p:cNvPr id="326" name="Google Shape;326;p36"/>
          <p:cNvSpPr txBox="1"/>
          <p:nvPr/>
        </p:nvSpPr>
        <p:spPr>
          <a:xfrm>
            <a:off x="5325362" y="5558600"/>
            <a:ext cx="325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CH" sz="1700"/>
              <a:t>23 vs. 7 steps foreseen</a:t>
            </a:r>
            <a:endParaRPr b="1"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title"/>
          </p:nvPr>
        </p:nvSpPr>
        <p:spPr>
          <a:xfrm>
            <a:off x="348450" y="3086100"/>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CASE STUDY (APPLICATION OF FRAMEWORK)</a:t>
            </a:r>
            <a:endParaRPr/>
          </a:p>
        </p:txBody>
      </p:sp>
      <p:sp>
        <p:nvSpPr>
          <p:cNvPr id="333" name="Google Shape;333;p37"/>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Case Study: eCommerce</a:t>
            </a:r>
            <a:endParaRPr/>
          </a:p>
        </p:txBody>
      </p:sp>
      <p:sp>
        <p:nvSpPr>
          <p:cNvPr id="340" name="Google Shape;340;p38"/>
          <p:cNvSpPr txBox="1"/>
          <p:nvPr>
            <p:ph idx="1" type="body"/>
          </p:nvPr>
        </p:nvSpPr>
        <p:spPr>
          <a:xfrm>
            <a:off x="276250" y="4576800"/>
            <a:ext cx="9405900" cy="1782000"/>
          </a:xfrm>
          <a:prstGeom prst="rect">
            <a:avLst/>
          </a:prstGeom>
          <a:solidFill>
            <a:srgbClr val="CFE2F3"/>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00000"/>
              </a:lnSpc>
              <a:spcBef>
                <a:spcPts val="280"/>
              </a:spcBef>
              <a:spcAft>
                <a:spcPts val="0"/>
              </a:spcAft>
              <a:buNone/>
            </a:pPr>
            <a:r>
              <a:rPr b="1" lang="de-CH" sz="1800">
                <a:solidFill>
                  <a:schemeClr val="accent2"/>
                </a:solidFill>
              </a:rPr>
              <a:t>Case summary: Key inputs</a:t>
            </a:r>
            <a:endParaRPr b="1" sz="1800">
              <a:solidFill>
                <a:schemeClr val="accent2"/>
              </a:solidFill>
            </a:endParaRPr>
          </a:p>
          <a:p>
            <a:pPr indent="0" lvl="0" marL="0" rtl="0" algn="l">
              <a:lnSpc>
                <a:spcPct val="100000"/>
              </a:lnSpc>
              <a:spcBef>
                <a:spcPts val="0"/>
              </a:spcBef>
              <a:spcAft>
                <a:spcPts val="0"/>
              </a:spcAft>
              <a:buClr>
                <a:schemeClr val="dk1"/>
              </a:buClr>
              <a:buSzPts val="1100"/>
              <a:buFont typeface="Arial"/>
              <a:buNone/>
            </a:pPr>
            <a:r>
              <a:rPr b="1" lang="de-CH" sz="1400">
                <a:solidFill>
                  <a:srgbClr val="595959"/>
                </a:solidFill>
              </a:rPr>
              <a:t>Modelled after an actual European eCommerce company</a:t>
            </a:r>
            <a:endParaRPr b="1" sz="14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b="1" lang="de-CH" sz="1400">
                <a:solidFill>
                  <a:srgbClr val="595959"/>
                </a:solidFill>
              </a:rPr>
              <a:t>Revenue:</a:t>
            </a:r>
            <a:r>
              <a:rPr lang="de-CH" sz="600">
                <a:solidFill>
                  <a:srgbClr val="000000"/>
                </a:solidFill>
              </a:rPr>
              <a:t>  </a:t>
            </a:r>
            <a:r>
              <a:rPr lang="de-CH" sz="1400">
                <a:solidFill>
                  <a:srgbClr val="595959"/>
                </a:solidFill>
              </a:rPr>
              <a:t>43 000 000,00 CHF</a:t>
            </a:r>
            <a:r>
              <a:rPr lang="de-CH" sz="600">
                <a:solidFill>
                  <a:srgbClr val="000000"/>
                </a:solidFill>
              </a:rPr>
              <a:t> </a:t>
            </a:r>
            <a:endParaRPr sz="14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b="1" lang="de-CH" sz="1400">
                <a:solidFill>
                  <a:srgbClr val="595959"/>
                </a:solidFill>
              </a:rPr>
              <a:t>Asset size: </a:t>
            </a:r>
            <a:r>
              <a:rPr lang="de-CH" sz="1400">
                <a:solidFill>
                  <a:srgbClr val="595959"/>
                </a:solidFill>
              </a:rPr>
              <a:t>314 000 000,00 CHF </a:t>
            </a:r>
            <a:endParaRPr sz="1400">
              <a:solidFill>
                <a:srgbClr val="595959"/>
              </a:solidFill>
            </a:endParaRPr>
          </a:p>
          <a:p>
            <a:pPr indent="0" lvl="0" marL="0" rtl="0" algn="l">
              <a:lnSpc>
                <a:spcPct val="100000"/>
              </a:lnSpc>
              <a:spcBef>
                <a:spcPts val="1200"/>
              </a:spcBef>
              <a:spcAft>
                <a:spcPts val="0"/>
              </a:spcAft>
              <a:buClr>
                <a:schemeClr val="dk1"/>
              </a:buClr>
              <a:buSzPts val="1100"/>
              <a:buFont typeface="Arial"/>
              <a:buNone/>
            </a:pPr>
            <a:r>
              <a:rPr b="1" lang="de-CH" sz="1400">
                <a:solidFill>
                  <a:srgbClr val="595959"/>
                </a:solidFill>
              </a:rPr>
              <a:t>Industry: </a:t>
            </a:r>
            <a:r>
              <a:rPr lang="de-CH" sz="1400">
                <a:solidFill>
                  <a:srgbClr val="595959"/>
                </a:solidFill>
              </a:rPr>
              <a:t>Home &amp; Furniture Retail / eCommerce with some physical locations</a:t>
            </a:r>
            <a:endParaRPr sz="1400">
              <a:solidFill>
                <a:srgbClr val="595959"/>
              </a:solidFill>
              <a:highlight>
                <a:srgbClr val="FF0000"/>
              </a:highlight>
            </a:endParaRPr>
          </a:p>
          <a:p>
            <a:pPr indent="0" lvl="0" marL="0" rtl="0" algn="l">
              <a:lnSpc>
                <a:spcPct val="115000"/>
              </a:lnSpc>
              <a:spcBef>
                <a:spcPts val="1200"/>
              </a:spcBef>
              <a:spcAft>
                <a:spcPts val="1200"/>
              </a:spcAft>
              <a:buNone/>
            </a:pPr>
            <a:r>
              <a:t/>
            </a:r>
            <a:endParaRPr b="1" sz="2000">
              <a:solidFill>
                <a:schemeClr val="accent2"/>
              </a:solidFill>
            </a:endParaRPr>
          </a:p>
        </p:txBody>
      </p:sp>
      <p:sp>
        <p:nvSpPr>
          <p:cNvPr id="341" name="Google Shape;341;p38"/>
          <p:cNvSpPr txBox="1"/>
          <p:nvPr/>
        </p:nvSpPr>
        <p:spPr>
          <a:xfrm>
            <a:off x="250050" y="1186050"/>
            <a:ext cx="9333900" cy="3401700"/>
          </a:xfrm>
          <a:prstGeom prst="rect">
            <a:avLst/>
          </a:prstGeom>
          <a:noFill/>
          <a:ln>
            <a:noFill/>
          </a:ln>
        </p:spPr>
        <p:txBody>
          <a:bodyPr anchorCtr="0" anchor="t" bIns="91425" lIns="91425" spcFirstLastPara="1" rIns="91425" wrap="square" tIns="91425">
            <a:spAutoFit/>
          </a:bodyPr>
          <a:lstStyle/>
          <a:p>
            <a:pPr indent="-355600" lvl="1" marL="914400" rtl="0" algn="l">
              <a:lnSpc>
                <a:spcPct val="150000"/>
              </a:lnSpc>
              <a:spcBef>
                <a:spcPts val="0"/>
              </a:spcBef>
              <a:spcAft>
                <a:spcPts val="0"/>
              </a:spcAft>
              <a:buClr>
                <a:schemeClr val="dk1"/>
              </a:buClr>
              <a:buSzPts val="2000"/>
              <a:buChar char="❏"/>
            </a:pPr>
            <a:r>
              <a:rPr b="1" lang="de-CH" sz="2000">
                <a:solidFill>
                  <a:schemeClr val="dk1"/>
                </a:solidFill>
              </a:rPr>
              <a:t>Set-up: </a:t>
            </a:r>
            <a:r>
              <a:rPr lang="de-CH" sz="2000">
                <a:solidFill>
                  <a:schemeClr val="dk1"/>
                </a:solidFill>
              </a:rPr>
              <a:t>Insurance company wants to enter the cyber insurance market by offering coverage to mid sized to </a:t>
            </a:r>
            <a:r>
              <a:rPr lang="de-CH" sz="2000">
                <a:solidFill>
                  <a:schemeClr val="dk1"/>
                </a:solidFill>
              </a:rPr>
              <a:t>eCommerce companies interested in purchasing business interruption policy (e.g. due to DDoS, </a:t>
            </a:r>
            <a:r>
              <a:rPr lang="de-CH" sz="2000">
                <a:solidFill>
                  <a:schemeClr val="dk1"/>
                </a:solidFill>
              </a:rPr>
              <a:t>Privacy Breach, Security Breach, Administrative Error ...</a:t>
            </a:r>
            <a:r>
              <a:rPr lang="de-CH" sz="2000">
                <a:solidFill>
                  <a:schemeClr val="dk1"/>
                </a:solidFill>
              </a:rPr>
              <a: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b="1" lang="de-CH" sz="2000">
                <a:solidFill>
                  <a:schemeClr val="dk1"/>
                </a:solidFill>
              </a:rPr>
              <a:t>Case study goals:</a:t>
            </a:r>
            <a:r>
              <a:rPr lang="de-CH" sz="2000">
                <a:solidFill>
                  <a:schemeClr val="dk1"/>
                </a:solidFill>
              </a:rPr>
              <a:t> </a:t>
            </a:r>
            <a:endParaRPr sz="2000">
              <a:solidFill>
                <a:schemeClr val="dk1"/>
              </a:solidFill>
            </a:endParaRPr>
          </a:p>
          <a:p>
            <a:pPr indent="-355600" lvl="2" marL="1371600" rtl="0" algn="l">
              <a:lnSpc>
                <a:spcPct val="115000"/>
              </a:lnSpc>
              <a:spcBef>
                <a:spcPts val="0"/>
              </a:spcBef>
              <a:spcAft>
                <a:spcPts val="0"/>
              </a:spcAft>
              <a:buClr>
                <a:schemeClr val="dk1"/>
              </a:buClr>
              <a:buSzPts val="2000"/>
              <a:buChar char="❏"/>
            </a:pPr>
            <a:r>
              <a:rPr lang="de-CH" sz="2000">
                <a:solidFill>
                  <a:schemeClr val="dk1"/>
                </a:solidFill>
              </a:rPr>
              <a:t>Holistic application of the framework</a:t>
            </a:r>
            <a:endParaRPr sz="2000">
              <a:solidFill>
                <a:schemeClr val="dk1"/>
              </a:solidFill>
            </a:endParaRPr>
          </a:p>
          <a:p>
            <a:pPr indent="-355600" lvl="2" marL="1371600" rtl="0" algn="l">
              <a:lnSpc>
                <a:spcPct val="115000"/>
              </a:lnSpc>
              <a:spcBef>
                <a:spcPts val="0"/>
              </a:spcBef>
              <a:spcAft>
                <a:spcPts val="0"/>
              </a:spcAft>
              <a:buClr>
                <a:schemeClr val="dk1"/>
              </a:buClr>
              <a:buSzPts val="2000"/>
              <a:buChar char="❏"/>
            </a:pPr>
            <a:r>
              <a:rPr lang="de-CH" sz="2000">
                <a:solidFill>
                  <a:schemeClr val="dk1"/>
                </a:solidFill>
              </a:rPr>
              <a:t>Demonstration of typical premium calculation</a:t>
            </a:r>
            <a:endParaRPr sz="2000">
              <a:solidFill>
                <a:schemeClr val="dk1"/>
              </a:solidFill>
            </a:endParaRPr>
          </a:p>
          <a:p>
            <a:pPr indent="-355600" lvl="3" marL="1828800" rtl="0" algn="l">
              <a:lnSpc>
                <a:spcPct val="115000"/>
              </a:lnSpc>
              <a:spcBef>
                <a:spcPts val="0"/>
              </a:spcBef>
              <a:spcAft>
                <a:spcPts val="0"/>
              </a:spcAft>
              <a:buClr>
                <a:schemeClr val="dk1"/>
              </a:buClr>
              <a:buSzPts val="2000"/>
              <a:buChar char="❏"/>
            </a:pPr>
            <a:r>
              <a:rPr lang="de-CH" sz="2000">
                <a:solidFill>
                  <a:schemeClr val="dk1"/>
                </a:solidFill>
              </a:rPr>
              <a:t>Pricing in absolute terms </a:t>
            </a:r>
            <a:r>
              <a:rPr lang="de-CH" sz="2000" u="sng">
                <a:solidFill>
                  <a:schemeClr val="dk1"/>
                </a:solidFill>
              </a:rPr>
              <a:t>not </a:t>
            </a:r>
            <a:r>
              <a:rPr lang="de-CH" sz="2000">
                <a:solidFill>
                  <a:schemeClr val="dk1"/>
                </a:solidFill>
              </a:rPr>
              <a:t>in focus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348450" y="2473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Case Study: Market Model Pillar</a:t>
            </a:r>
            <a:endParaRPr/>
          </a:p>
        </p:txBody>
      </p:sp>
      <p:sp>
        <p:nvSpPr>
          <p:cNvPr id="348" name="Google Shape;348;p39"/>
          <p:cNvSpPr txBox="1"/>
          <p:nvPr>
            <p:ph idx="1" type="body"/>
          </p:nvPr>
        </p:nvSpPr>
        <p:spPr>
          <a:xfrm>
            <a:off x="364650" y="1219200"/>
            <a:ext cx="9176700" cy="5181600"/>
          </a:xfrm>
          <a:prstGeom prst="rect">
            <a:avLst/>
          </a:prstGeom>
        </p:spPr>
        <p:txBody>
          <a:bodyPr anchorCtr="0" anchor="t" bIns="45700" lIns="91425" spcFirstLastPara="1" rIns="91425" wrap="square" tIns="45700">
            <a:noAutofit/>
          </a:bodyPr>
          <a:lstStyle/>
          <a:p>
            <a:pPr indent="-349250" lvl="0" marL="457200" marR="0" rtl="0" algn="l">
              <a:lnSpc>
                <a:spcPct val="150000"/>
              </a:lnSpc>
              <a:spcBef>
                <a:spcPts val="0"/>
              </a:spcBef>
              <a:spcAft>
                <a:spcPts val="0"/>
              </a:spcAft>
              <a:buSzPts val="1900"/>
              <a:buChar char="❏"/>
            </a:pPr>
            <a:r>
              <a:rPr b="1" lang="de-CH" sz="1900"/>
              <a:t>Customer expectations:</a:t>
            </a:r>
            <a:r>
              <a:rPr lang="de-CH" sz="1900"/>
              <a:t> Streamlined process (small ticket comparatively)</a:t>
            </a:r>
            <a:endParaRPr sz="1900"/>
          </a:p>
          <a:p>
            <a:pPr indent="-349250" lvl="1" marL="914400" rtl="0" algn="l">
              <a:lnSpc>
                <a:spcPct val="150000"/>
              </a:lnSpc>
              <a:spcBef>
                <a:spcPts val="0"/>
              </a:spcBef>
              <a:spcAft>
                <a:spcPts val="0"/>
              </a:spcAft>
              <a:buSzPts val="1900"/>
              <a:buChar char="❏"/>
            </a:pPr>
            <a:r>
              <a:rPr b="1" lang="de-CH" sz="1900"/>
              <a:t>Selected Key Coverage:</a:t>
            </a:r>
            <a:r>
              <a:rPr lang="de-CH" sz="1900"/>
              <a:t> Business Interruption (first-party) - however, most steps (and some modifiers) analogous for other types of coverage</a:t>
            </a:r>
            <a:endParaRPr sz="1900"/>
          </a:p>
          <a:p>
            <a:pPr indent="-349250" lvl="0" marL="457200" marR="0" rtl="0" algn="l">
              <a:lnSpc>
                <a:spcPct val="150000"/>
              </a:lnSpc>
              <a:spcBef>
                <a:spcPts val="0"/>
              </a:spcBef>
              <a:spcAft>
                <a:spcPts val="0"/>
              </a:spcAft>
              <a:buSzPts val="1900"/>
              <a:buChar char="❏"/>
            </a:pPr>
            <a:r>
              <a:rPr b="1" lang="de-CH" sz="1900"/>
              <a:t>Underwriting process:</a:t>
            </a:r>
            <a:r>
              <a:rPr lang="de-CH" sz="1900"/>
              <a:t> Questionnaire / underwriting meeting (broker)</a:t>
            </a:r>
            <a:endParaRPr sz="1900"/>
          </a:p>
          <a:p>
            <a:pPr indent="-349250" lvl="0" marL="457200" marR="0" rtl="0" algn="l">
              <a:lnSpc>
                <a:spcPct val="150000"/>
              </a:lnSpc>
              <a:spcBef>
                <a:spcPts val="0"/>
              </a:spcBef>
              <a:spcAft>
                <a:spcPts val="0"/>
              </a:spcAft>
              <a:buSzPts val="1900"/>
              <a:buChar char="❏"/>
            </a:pPr>
            <a:r>
              <a:rPr b="1" lang="de-CH" sz="1900"/>
              <a:t>Reinsurance: </a:t>
            </a:r>
            <a:r>
              <a:rPr lang="de-CH" sz="1900"/>
              <a:t>Some type</a:t>
            </a:r>
            <a:r>
              <a:rPr b="1" lang="de-CH" sz="1900"/>
              <a:t> </a:t>
            </a:r>
            <a:r>
              <a:rPr lang="de-CH" sz="1900"/>
              <a:t>non-proportional reinsurance treaty agreement (or reinsurance pool) to cover for possible aggregation</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1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10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1000"/>
                                        <p:tgtEl>
                                          <p:spTgt spid="3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1000"/>
                                        <p:tgtEl>
                                          <p:spTgt spid="3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Case Study: Premium Pillar</a:t>
            </a:r>
            <a:endParaRPr/>
          </a:p>
          <a:p>
            <a:pPr indent="0" lvl="0" marL="0" rtl="0" algn="ctr">
              <a:spcBef>
                <a:spcPts val="0"/>
              </a:spcBef>
              <a:spcAft>
                <a:spcPts val="0"/>
              </a:spcAft>
              <a:buNone/>
            </a:pPr>
            <a:r>
              <a:rPr lang="de-CH" sz="2500"/>
              <a:t>Overall setup</a:t>
            </a:r>
            <a:endParaRPr sz="2500"/>
          </a:p>
        </p:txBody>
      </p:sp>
      <p:sp>
        <p:nvSpPr>
          <p:cNvPr id="355" name="Google Shape;355;p40"/>
          <p:cNvSpPr txBox="1"/>
          <p:nvPr>
            <p:ph idx="1" type="body"/>
          </p:nvPr>
        </p:nvSpPr>
        <p:spPr>
          <a:xfrm>
            <a:off x="381000" y="1219200"/>
            <a:ext cx="9202800" cy="5181600"/>
          </a:xfrm>
          <a:prstGeom prst="rect">
            <a:avLst/>
          </a:prstGeom>
        </p:spPr>
        <p:txBody>
          <a:bodyPr anchorCtr="0" anchor="t" bIns="45700" lIns="91425" spcFirstLastPara="1" rIns="91425" wrap="square" tIns="45700">
            <a:noAutofit/>
          </a:bodyPr>
          <a:lstStyle/>
          <a:p>
            <a:pPr indent="-349250" lvl="0" marL="457200" rtl="0" algn="l">
              <a:lnSpc>
                <a:spcPct val="150000"/>
              </a:lnSpc>
              <a:spcBef>
                <a:spcPts val="0"/>
              </a:spcBef>
              <a:spcAft>
                <a:spcPts val="0"/>
              </a:spcAft>
              <a:buSzPts val="1900"/>
              <a:buChar char="❏"/>
            </a:pPr>
            <a:r>
              <a:rPr b="1" lang="de-CH" sz="1900"/>
              <a:t>Pricing scheme:</a:t>
            </a:r>
            <a:r>
              <a:rPr lang="de-CH" sz="1900"/>
              <a:t> Base rate with modifications</a:t>
            </a:r>
            <a:endParaRPr b="1" sz="1900"/>
          </a:p>
          <a:p>
            <a:pPr indent="-349250" lvl="0" marL="457200" rtl="0" algn="l">
              <a:lnSpc>
                <a:spcPct val="150000"/>
              </a:lnSpc>
              <a:spcBef>
                <a:spcPts val="0"/>
              </a:spcBef>
              <a:spcAft>
                <a:spcPts val="0"/>
              </a:spcAft>
              <a:buSzPts val="1900"/>
              <a:buChar char="❏"/>
            </a:pPr>
            <a:r>
              <a:rPr b="1" lang="de-CH" sz="1900"/>
              <a:t>Risk assessment</a:t>
            </a:r>
            <a:r>
              <a:rPr lang="de-CH" sz="1900"/>
              <a:t> - 2 options for the case</a:t>
            </a:r>
            <a:endParaRPr sz="1900"/>
          </a:p>
          <a:p>
            <a:pPr indent="-349250" lvl="1" marL="914400" rtl="0" algn="l">
              <a:lnSpc>
                <a:spcPct val="150000"/>
              </a:lnSpc>
              <a:spcBef>
                <a:spcPts val="0"/>
              </a:spcBef>
              <a:spcAft>
                <a:spcPts val="0"/>
              </a:spcAft>
              <a:buSzPts val="1900"/>
              <a:buChar char="❏"/>
            </a:pPr>
            <a:r>
              <a:rPr lang="de-CH" sz="1900"/>
              <a:t>either broker model (supports risk assessment) with underwriter approval</a:t>
            </a:r>
            <a:endParaRPr sz="1900"/>
          </a:p>
          <a:p>
            <a:pPr indent="-349250" lvl="1" marL="914400" rtl="0" algn="l">
              <a:lnSpc>
                <a:spcPct val="150000"/>
              </a:lnSpc>
              <a:spcBef>
                <a:spcPts val="0"/>
              </a:spcBef>
              <a:spcAft>
                <a:spcPts val="0"/>
              </a:spcAft>
              <a:buSzPts val="1900"/>
              <a:buChar char="❏"/>
            </a:pPr>
            <a:r>
              <a:rPr lang="de-CH" sz="1900"/>
              <a:t>or automated underwriting engine based on self-assessment (legally binding), possibly with underwriter approval/manual adjustments</a:t>
            </a:r>
            <a:endParaRPr sz="1900"/>
          </a:p>
          <a:p>
            <a:pPr indent="-349250" lvl="0" marL="457200" rtl="0" algn="l">
              <a:lnSpc>
                <a:spcPct val="150000"/>
              </a:lnSpc>
              <a:spcBef>
                <a:spcPts val="0"/>
              </a:spcBef>
              <a:spcAft>
                <a:spcPts val="0"/>
              </a:spcAft>
              <a:buSzPts val="1900"/>
              <a:buChar char="❏"/>
            </a:pPr>
            <a:r>
              <a:rPr b="1" lang="de-CH" sz="1900"/>
              <a:t>Risk analysis - actuarial data / modifier value source used in the case study:</a:t>
            </a:r>
            <a:r>
              <a:rPr lang="de-CH" sz="1900"/>
              <a:t> Chubb Reinsurance (SERFF 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Case Study: Premium Pillar</a:t>
            </a:r>
            <a:endParaRPr/>
          </a:p>
          <a:p>
            <a:pPr indent="0" lvl="0" marL="0" rtl="0" algn="ctr">
              <a:spcBef>
                <a:spcPts val="0"/>
              </a:spcBef>
              <a:spcAft>
                <a:spcPts val="0"/>
              </a:spcAft>
              <a:buNone/>
            </a:pPr>
            <a:r>
              <a:rPr lang="de-CH" sz="2500"/>
              <a:t>Premium Calculation</a:t>
            </a:r>
            <a:endParaRPr sz="4200"/>
          </a:p>
        </p:txBody>
      </p:sp>
      <p:graphicFrame>
        <p:nvGraphicFramePr>
          <p:cNvPr id="362" name="Google Shape;362;p41"/>
          <p:cNvGraphicFramePr/>
          <p:nvPr/>
        </p:nvGraphicFramePr>
        <p:xfrm>
          <a:off x="449813" y="1194375"/>
          <a:ext cx="3000000" cy="3000000"/>
        </p:xfrm>
        <a:graphic>
          <a:graphicData uri="http://schemas.openxmlformats.org/drawingml/2006/table">
            <a:tbl>
              <a:tblPr>
                <a:noFill/>
                <a:tableStyleId>{A727CE99-F01E-43A8-B048-23793FA7BB7A}</a:tableStyleId>
              </a:tblPr>
              <a:tblGrid>
                <a:gridCol w="634750"/>
                <a:gridCol w="2589500"/>
                <a:gridCol w="1495000"/>
                <a:gridCol w="2349900"/>
                <a:gridCol w="2064750"/>
              </a:tblGrid>
              <a:tr h="263650">
                <a:tc>
                  <a:txBody>
                    <a:bodyPr/>
                    <a:lstStyle/>
                    <a:p>
                      <a:pPr indent="0" lvl="0" marL="0" rtl="0" algn="ctr">
                        <a:lnSpc>
                          <a:spcPct val="115000"/>
                        </a:lnSpc>
                        <a:spcBef>
                          <a:spcPts val="0"/>
                        </a:spcBef>
                        <a:spcAft>
                          <a:spcPts val="0"/>
                        </a:spcAft>
                        <a:buNone/>
                      </a:pPr>
                      <a:r>
                        <a:rPr b="1" lang="de-CH" sz="1100">
                          <a:solidFill>
                            <a:schemeClr val="lt1"/>
                          </a:solidFill>
                        </a:rPr>
                        <a:t>Steps</a:t>
                      </a:r>
                      <a:endParaRPr b="1" sz="1100">
                        <a:solidFill>
                          <a:schemeClr val="lt1"/>
                        </a:solidFill>
                      </a:endParaRPr>
                    </a:p>
                  </a:txBody>
                  <a:tcPr marT="18000" marB="18000" marR="91425" marL="18000">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Step name</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Result</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Comments</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Framework mapping</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r>
              <a:tr h="414050">
                <a:tc>
                  <a:txBody>
                    <a:bodyPr/>
                    <a:lstStyle/>
                    <a:p>
                      <a:pPr indent="0" lvl="0" marL="0" rtl="0" algn="ctr">
                        <a:lnSpc>
                          <a:spcPct val="115000"/>
                        </a:lnSpc>
                        <a:spcBef>
                          <a:spcPts val="0"/>
                        </a:spcBef>
                        <a:spcAft>
                          <a:spcPts val="0"/>
                        </a:spcAft>
                        <a:buNone/>
                      </a:pPr>
                      <a:r>
                        <a:rPr lang="de-CH" sz="1100"/>
                        <a:t>Step 1</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de-CH" sz="1100"/>
                        <a:t>Input customer annual revenue</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de-CH" sz="1100"/>
                        <a:t> 47 000 000,00 CHF </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de-CH" sz="1100"/>
                        <a:t>Risk assessment</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r>
              <a:tr h="716675">
                <a:tc>
                  <a:txBody>
                    <a:bodyPr/>
                    <a:lstStyle/>
                    <a:p>
                      <a:pPr indent="0" lvl="0" marL="0" rtl="0" algn="ctr">
                        <a:lnSpc>
                          <a:spcPct val="115000"/>
                        </a:lnSpc>
                        <a:spcBef>
                          <a:spcPts val="0"/>
                        </a:spcBef>
                        <a:spcAft>
                          <a:spcPts val="0"/>
                        </a:spcAft>
                        <a:buNone/>
                      </a:pPr>
                      <a:r>
                        <a:rPr lang="de-CH" sz="1100"/>
                        <a:t>Step 2</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lnSpc>
                          <a:spcPct val="115000"/>
                        </a:lnSpc>
                        <a:spcBef>
                          <a:spcPts val="0"/>
                        </a:spcBef>
                        <a:spcAft>
                          <a:spcPts val="0"/>
                        </a:spcAft>
                        <a:buNone/>
                      </a:pPr>
                      <a:r>
                        <a:rPr lang="de-CH" sz="1100"/>
                        <a:t>Determine overall risk group (0-6)</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2</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Material amounts of new records and generally store </a:t>
                      </a:r>
                      <a:endParaRPr sz="1100"/>
                    </a:p>
                    <a:p>
                      <a:pPr indent="0" lvl="0" marL="0" rtl="0" algn="ctr">
                        <a:spcBef>
                          <a:spcPts val="0"/>
                        </a:spcBef>
                        <a:spcAft>
                          <a:spcPts val="0"/>
                        </a:spcAft>
                        <a:buNone/>
                      </a:pPr>
                      <a:r>
                        <a:rPr lang="de-CH" sz="1100"/>
                        <a:t>Material amounts of historical Moderately-critical products</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Risk modelling and risk assessment</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r>
              <a:tr h="414050">
                <a:tc>
                  <a:txBody>
                    <a:bodyPr/>
                    <a:lstStyle/>
                    <a:p>
                      <a:pPr indent="0" lvl="0" marL="0" rtl="0" algn="ctr">
                        <a:lnSpc>
                          <a:spcPct val="115000"/>
                        </a:lnSpc>
                        <a:spcBef>
                          <a:spcPts val="0"/>
                        </a:spcBef>
                        <a:spcAft>
                          <a:spcPts val="0"/>
                        </a:spcAft>
                        <a:buNone/>
                      </a:pPr>
                      <a:r>
                        <a:rPr lang="de-CH" sz="1100"/>
                        <a:t>Step 3</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de-CH" sz="1100"/>
                        <a:t>Select applicable coverage</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de-CH" sz="1100"/>
                        <a:t>Business Interruption </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de-CH" sz="1100"/>
                        <a:t>Malicious cyber act causes cyber damage</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de-CH" sz="1100"/>
                        <a:t>Contractual - coverage</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chemeClr val="lt1"/>
                    </a:solidFill>
                  </a:tcPr>
                </a:tc>
              </a:tr>
              <a:tr h="414050">
                <a:tc>
                  <a:txBody>
                    <a:bodyPr/>
                    <a:lstStyle/>
                    <a:p>
                      <a:pPr indent="0" lvl="0" marL="0" rtl="0" algn="ctr">
                        <a:lnSpc>
                          <a:spcPct val="115000"/>
                        </a:lnSpc>
                        <a:spcBef>
                          <a:spcPts val="0"/>
                        </a:spcBef>
                        <a:spcAft>
                          <a:spcPts val="0"/>
                        </a:spcAft>
                        <a:buNone/>
                      </a:pPr>
                      <a:r>
                        <a:rPr lang="de-CH" sz="1100">
                          <a:solidFill>
                            <a:schemeClr val="dk1"/>
                          </a:solidFill>
                        </a:rPr>
                        <a:t>Step 4</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lnSpc>
                          <a:spcPct val="115000"/>
                        </a:lnSpc>
                        <a:spcBef>
                          <a:spcPts val="0"/>
                        </a:spcBef>
                        <a:spcAft>
                          <a:spcPts val="0"/>
                        </a:spcAft>
                        <a:buNone/>
                      </a:pPr>
                      <a:r>
                        <a:rPr lang="de-CH" sz="1100"/>
                        <a:t>Select applicable base rate </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lnSpc>
                          <a:spcPct val="115000"/>
                        </a:lnSpc>
                        <a:spcBef>
                          <a:spcPts val="0"/>
                        </a:spcBef>
                        <a:spcAft>
                          <a:spcPts val="0"/>
                        </a:spcAft>
                        <a:buNone/>
                      </a:pPr>
                      <a:r>
                        <a:rPr lang="de-CH" sz="1100"/>
                        <a:t>CHF </a:t>
                      </a:r>
                      <a:r>
                        <a:rPr lang="de-CH" sz="1100"/>
                        <a:t>3974</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Linear interpolation on actuarial tables</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Risk modelling</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r>
              <a:tr h="414050">
                <a:tc>
                  <a:txBody>
                    <a:bodyPr/>
                    <a:lstStyle/>
                    <a:p>
                      <a:pPr indent="0" lvl="0" marL="0" rtl="0" algn="ctr">
                        <a:lnSpc>
                          <a:spcPct val="115000"/>
                        </a:lnSpc>
                        <a:spcBef>
                          <a:spcPts val="0"/>
                        </a:spcBef>
                        <a:spcAft>
                          <a:spcPts val="0"/>
                        </a:spcAft>
                        <a:buNone/>
                      </a:pPr>
                      <a:r>
                        <a:rPr lang="de-CH" sz="1100"/>
                        <a:t>Step 5</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Select applicable retention</a:t>
                      </a:r>
                      <a:endParaRPr sz="1100"/>
                    </a:p>
                  </a:txBody>
                  <a:tcPr marT="18000" marB="18000" marR="91425" marL="18000">
                    <a:lnL cap="flat" cmpd="sng" w="9525">
                      <a:solidFill>
                        <a:srgbClr val="000000">
                          <a:alpha val="0"/>
                        </a:srgbClr>
                      </a:solidFill>
                      <a:prstDash val="solid"/>
                      <a:round/>
                      <a:headEnd len="sm" w="sm" type="none"/>
                      <a:tailEnd len="sm" w="sm" type="none"/>
                    </a:lnL>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100"/>
                        <a:t>CHF 10k retention</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100"/>
                        <a:t>0.975</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100"/>
                        <a:t>Contractual - coverage</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546450">
                <a:tc>
                  <a:txBody>
                    <a:bodyPr/>
                    <a:lstStyle/>
                    <a:p>
                      <a:pPr indent="0" lvl="0" marL="0" rtl="0" algn="ctr">
                        <a:lnSpc>
                          <a:spcPct val="115000"/>
                        </a:lnSpc>
                        <a:spcBef>
                          <a:spcPts val="0"/>
                        </a:spcBef>
                        <a:spcAft>
                          <a:spcPts val="0"/>
                        </a:spcAft>
                        <a:buNone/>
                      </a:pPr>
                      <a:r>
                        <a:rPr lang="de-CH" sz="1100"/>
                        <a:t>Step 6</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lnSpc>
                          <a:spcPct val="115000"/>
                        </a:lnSpc>
                        <a:spcBef>
                          <a:spcPts val="0"/>
                        </a:spcBef>
                        <a:spcAft>
                          <a:spcPts val="0"/>
                        </a:spcAft>
                        <a:buNone/>
                      </a:pPr>
                      <a:r>
                        <a:rPr lang="de-CH" sz="1100"/>
                        <a:t>Select applicable limits and sublimits</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Clr>
                          <a:schemeClr val="dk1"/>
                        </a:buClr>
                        <a:buSzPts val="1100"/>
                        <a:buFont typeface="Arial"/>
                        <a:buNone/>
                      </a:pPr>
                      <a:r>
                        <a:rPr lang="de-CH" sz="1100">
                          <a:solidFill>
                            <a:schemeClr val="dk1"/>
                          </a:solidFill>
                        </a:rPr>
                        <a:t>CHF 1M per occurrence / aggregate</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Clr>
                          <a:schemeClr val="dk1"/>
                        </a:buClr>
                        <a:buSzPts val="1100"/>
                        <a:buFont typeface="Arial"/>
                        <a:buNone/>
                      </a:pPr>
                      <a:r>
                        <a:rPr lang="de-CH" sz="1100">
                          <a:solidFill>
                            <a:schemeClr val="dk1"/>
                          </a:solidFill>
                        </a:rPr>
                        <a:t>Contractual - coverage</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r>
              <a:tr h="414050">
                <a:tc>
                  <a:txBody>
                    <a:bodyPr/>
                    <a:lstStyle/>
                    <a:p>
                      <a:pPr indent="0" lvl="0" marL="0" rtl="0" algn="ctr">
                        <a:lnSpc>
                          <a:spcPct val="115000"/>
                        </a:lnSpc>
                        <a:spcBef>
                          <a:spcPts val="0"/>
                        </a:spcBef>
                        <a:spcAft>
                          <a:spcPts val="0"/>
                        </a:spcAft>
                        <a:buNone/>
                      </a:pPr>
                      <a:r>
                        <a:rPr lang="de-CH" sz="1100"/>
                        <a:t>Step 7</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Determine business interruption deductible hours</a:t>
                      </a:r>
                      <a:endParaRPr sz="1100"/>
                    </a:p>
                  </a:txBody>
                  <a:tcPr marT="18000" marB="18000" marR="91425" marL="18000">
                    <a:lnL cap="flat" cmpd="sng" w="9525">
                      <a:solidFill>
                        <a:srgbClr val="000000">
                          <a:alpha val="0"/>
                        </a:srgbClr>
                      </a:solidFill>
                      <a:prstDash val="solid"/>
                      <a:round/>
                      <a:headEnd len="sm" w="sm" type="none"/>
                      <a:tailEnd len="sm" w="sm" type="none"/>
                    </a:lnL>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100"/>
                        <a:t>5</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100"/>
                        <a:t>1.20 factor</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de-CH" sz="1100">
                          <a:solidFill>
                            <a:schemeClr val="dk1"/>
                          </a:solidFill>
                        </a:rPr>
                        <a:t>Contractual - coverage</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414050">
                <a:tc>
                  <a:txBody>
                    <a:bodyPr/>
                    <a:lstStyle/>
                    <a:p>
                      <a:pPr indent="0" lvl="0" marL="0" marR="0" rtl="0" algn="ctr">
                        <a:lnSpc>
                          <a:spcPct val="115000"/>
                        </a:lnSpc>
                        <a:spcBef>
                          <a:spcPts val="0"/>
                        </a:spcBef>
                        <a:spcAft>
                          <a:spcPts val="0"/>
                        </a:spcAft>
                        <a:buNone/>
                      </a:pPr>
                      <a:r>
                        <a:rPr lang="de-CH" sz="1100"/>
                        <a:t>Step 8</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marR="0" rtl="0" algn="ctr">
                        <a:lnSpc>
                          <a:spcPct val="115000"/>
                        </a:lnSpc>
                        <a:spcBef>
                          <a:spcPts val="0"/>
                        </a:spcBef>
                        <a:spcAft>
                          <a:spcPts val="0"/>
                        </a:spcAft>
                        <a:buNone/>
                      </a:pPr>
                      <a:r>
                        <a:rPr lang="de-CH" sz="1100"/>
                        <a:t>Adjust relevant limit modifiers </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750k</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0.875 factor, revenue in a typical week</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Clr>
                          <a:schemeClr val="dk1"/>
                        </a:buClr>
                        <a:buSzPts val="1100"/>
                        <a:buFont typeface="Arial"/>
                        <a:buNone/>
                      </a:pPr>
                      <a:r>
                        <a:rPr lang="de-CH" sz="1100">
                          <a:solidFill>
                            <a:schemeClr val="dk1"/>
                          </a:solidFill>
                        </a:rPr>
                        <a:t>Contractual - coverage</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A1C3FA"/>
                    </a:solidFill>
                  </a:tcPr>
                </a:tc>
              </a:tr>
              <a:tr h="414050">
                <a:tc>
                  <a:txBody>
                    <a:bodyPr/>
                    <a:lstStyle/>
                    <a:p>
                      <a:pPr indent="0" lvl="0" marL="0" rtl="0" algn="ctr">
                        <a:lnSpc>
                          <a:spcPct val="115000"/>
                        </a:lnSpc>
                        <a:spcBef>
                          <a:spcPts val="0"/>
                        </a:spcBef>
                        <a:spcAft>
                          <a:spcPts val="0"/>
                        </a:spcAft>
                        <a:buNone/>
                      </a:pPr>
                      <a:r>
                        <a:rPr lang="de-CH" sz="1100"/>
                        <a:t>Step 9</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Coverage specific confidence factors</a:t>
                      </a:r>
                      <a:endParaRPr sz="1100"/>
                    </a:p>
                  </a:txBody>
                  <a:tcPr marT="18000" marB="18000" marR="91425" marL="18000">
                    <a:lnL cap="flat" cmpd="sng" w="9525">
                      <a:solidFill>
                        <a:srgbClr val="000000">
                          <a:alpha val="0"/>
                        </a:srgbClr>
                      </a:solidFill>
                      <a:prstDash val="solid"/>
                      <a:round/>
                      <a:headEnd len="sm" w="sm" type="none"/>
                      <a:tailEnd len="sm" w="sm" type="none"/>
                    </a:lnL>
                    <a:lnT cap="flat" cmpd="sng" w="8650">
                      <a:solidFill>
                        <a:srgbClr val="7AD694">
                          <a:alpha val="0"/>
                        </a:srgb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de-CH" sz="1100"/>
                        <a:t>1</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de-CH" sz="1100"/>
                        <a:t>overall Alpha (C) assumed 1</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de-CH" sz="1100"/>
                        <a:t>Risk assessment</a:t>
                      </a:r>
                      <a:endParaRPr sz="1100"/>
                    </a:p>
                  </a:txBody>
                  <a:tcPr marT="18000" marB="18000" marR="91425" marL="18000">
                    <a:lnT cap="flat" cmpd="sng" w="8650">
                      <a:solidFill>
                        <a:srgbClr val="7AD694">
                          <a:alpha val="0"/>
                        </a:srgb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tcPr>
                </a:tc>
              </a:tr>
              <a:tr h="414050">
                <a:tc>
                  <a:txBody>
                    <a:bodyPr/>
                    <a:lstStyle/>
                    <a:p>
                      <a:pPr indent="0" lvl="0" marL="0" rtl="0" algn="ctr">
                        <a:lnSpc>
                          <a:spcPct val="115000"/>
                        </a:lnSpc>
                        <a:spcBef>
                          <a:spcPts val="0"/>
                        </a:spcBef>
                        <a:spcAft>
                          <a:spcPts val="0"/>
                        </a:spcAft>
                        <a:buNone/>
                      </a:pPr>
                      <a:r>
                        <a:rPr lang="de-CH" sz="1100"/>
                        <a:t>Step 10</a:t>
                      </a:r>
                      <a:endParaRPr sz="1100"/>
                    </a:p>
                  </a:txBody>
                  <a:tcPr marT="18000" marB="18000" marR="91425" marL="18000">
                    <a:lnL cap="flat" cmpd="sng" w="8650">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ctr">
                        <a:lnSpc>
                          <a:spcPct val="115000"/>
                        </a:lnSpc>
                        <a:spcBef>
                          <a:spcPts val="0"/>
                        </a:spcBef>
                        <a:spcAft>
                          <a:spcPts val="0"/>
                        </a:spcAft>
                        <a:buNone/>
                      </a:pPr>
                      <a:r>
                        <a:rPr lang="de-CH" sz="1100"/>
                        <a:t>Enterprise specific confidence factors</a:t>
                      </a:r>
                      <a:endParaRPr sz="1100"/>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t>1</a:t>
                      </a:r>
                      <a:endParaRPr sz="1100"/>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Clr>
                          <a:schemeClr val="dk1"/>
                        </a:buClr>
                        <a:buSzPts val="1100"/>
                        <a:buFont typeface="Arial"/>
                        <a:buNone/>
                      </a:pPr>
                      <a:r>
                        <a:rPr lang="de-CH" sz="1100">
                          <a:solidFill>
                            <a:schemeClr val="dk1"/>
                          </a:solidFill>
                        </a:rPr>
                        <a:t>overall </a:t>
                      </a:r>
                      <a:r>
                        <a:rPr lang="de-CH" sz="1100">
                          <a:solidFill>
                            <a:schemeClr val="dk1"/>
                          </a:solidFill>
                        </a:rPr>
                        <a:t>Alpha (E) assumed 1</a:t>
                      </a:r>
                      <a:endParaRPr sz="1100"/>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ctr">
                        <a:spcBef>
                          <a:spcPts val="0"/>
                        </a:spcBef>
                        <a:spcAft>
                          <a:spcPts val="0"/>
                        </a:spcAft>
                        <a:buNone/>
                      </a:pPr>
                      <a:r>
                        <a:rPr lang="de-CH" sz="1100">
                          <a:solidFill>
                            <a:schemeClr val="dk1"/>
                          </a:solidFill>
                        </a:rPr>
                        <a:t>Risk assessment</a:t>
                      </a:r>
                      <a:endParaRPr sz="1100">
                        <a:solidFill>
                          <a:schemeClr val="dk1"/>
                        </a:solidFill>
                      </a:endParaRPr>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r>
              <a:tr h="546450">
                <a:tc>
                  <a:txBody>
                    <a:bodyPr/>
                    <a:lstStyle/>
                    <a:p>
                      <a:pPr indent="0" lvl="0" marL="0" rtl="0" algn="ctr">
                        <a:lnSpc>
                          <a:spcPct val="115000"/>
                        </a:lnSpc>
                        <a:spcBef>
                          <a:spcPts val="0"/>
                        </a:spcBef>
                        <a:spcAft>
                          <a:spcPts val="0"/>
                        </a:spcAft>
                        <a:buNone/>
                      </a:pPr>
                      <a:r>
                        <a:rPr lang="de-CH" sz="1100"/>
                        <a:t>Step 11</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Annual </a:t>
                      </a:r>
                      <a:r>
                        <a:rPr lang="de-CH" sz="1100"/>
                        <a:t>premium (business interruption)</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de-CH" sz="1100"/>
                        <a:t>CHF 4068</a:t>
                      </a:r>
                      <a:endParaRPr b="1"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100"/>
                        <a:t>analogous process would be applied to other coverage elements</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CH" sz="1100"/>
                        <a:t>Premium calculation</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Case Study: Premium Pillar</a:t>
            </a:r>
            <a:endParaRPr/>
          </a:p>
          <a:p>
            <a:pPr indent="0" lvl="0" marL="0" rtl="0" algn="ctr">
              <a:spcBef>
                <a:spcPts val="0"/>
              </a:spcBef>
              <a:spcAft>
                <a:spcPts val="0"/>
              </a:spcAft>
              <a:buNone/>
            </a:pPr>
            <a:r>
              <a:rPr lang="de-CH" sz="2500"/>
              <a:t>Premium Calculation</a:t>
            </a:r>
            <a:endParaRPr sz="4200"/>
          </a:p>
        </p:txBody>
      </p:sp>
      <p:graphicFrame>
        <p:nvGraphicFramePr>
          <p:cNvPr id="369" name="Google Shape;369;p42"/>
          <p:cNvGraphicFramePr/>
          <p:nvPr/>
        </p:nvGraphicFramePr>
        <p:xfrm>
          <a:off x="449813" y="1279925"/>
          <a:ext cx="3000000" cy="3000000"/>
        </p:xfrm>
        <a:graphic>
          <a:graphicData uri="http://schemas.openxmlformats.org/drawingml/2006/table">
            <a:tbl>
              <a:tblPr>
                <a:noFill/>
                <a:tableStyleId>{A727CE99-F01E-43A8-B048-23793FA7BB7A}</a:tableStyleId>
              </a:tblPr>
              <a:tblGrid>
                <a:gridCol w="634750"/>
                <a:gridCol w="1848100"/>
                <a:gridCol w="1495000"/>
                <a:gridCol w="3091300"/>
                <a:gridCol w="2064750"/>
              </a:tblGrid>
              <a:tr h="178100">
                <a:tc>
                  <a:txBody>
                    <a:bodyPr/>
                    <a:lstStyle/>
                    <a:p>
                      <a:pPr indent="0" lvl="0" marL="0" rtl="0" algn="ctr">
                        <a:lnSpc>
                          <a:spcPct val="115000"/>
                        </a:lnSpc>
                        <a:spcBef>
                          <a:spcPts val="0"/>
                        </a:spcBef>
                        <a:spcAft>
                          <a:spcPts val="0"/>
                        </a:spcAft>
                        <a:buNone/>
                      </a:pPr>
                      <a:r>
                        <a:rPr b="1" lang="de-CH" sz="1100">
                          <a:solidFill>
                            <a:schemeClr val="lt1"/>
                          </a:solidFill>
                        </a:rPr>
                        <a:t>Steps</a:t>
                      </a:r>
                      <a:endParaRPr b="1" sz="1100">
                        <a:solidFill>
                          <a:schemeClr val="lt1"/>
                        </a:solidFill>
                      </a:endParaRPr>
                    </a:p>
                  </a:txBody>
                  <a:tcPr marT="18000" marB="18000" marR="91425" marL="18000">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9525">
                      <a:solidFill>
                        <a:srgbClr val="8CB5F9"/>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Step name</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9525">
                      <a:solidFill>
                        <a:srgbClr val="8CB5F9"/>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Result</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9525">
                      <a:solidFill>
                        <a:srgbClr val="8CB5F9"/>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Comments</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9525">
                      <a:solidFill>
                        <a:srgbClr val="8CB5F9"/>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rgbClr val="FFFFFF"/>
                          </a:solidFill>
                        </a:rPr>
                        <a:t>Framework mapping</a:t>
                      </a:r>
                      <a:endParaRPr b="1" sz="1100">
                        <a:solidFill>
                          <a:srgbClr val="FFFFFF"/>
                        </a:solidFill>
                      </a:endParaRPr>
                    </a:p>
                  </a:txBody>
                  <a:tcPr marT="18000" marB="18000" marR="91425" marL="18000">
                    <a:lnT cap="flat" cmpd="sng" w="8650">
                      <a:solidFill>
                        <a:srgbClr val="7AD694"/>
                      </a:solidFill>
                      <a:prstDash val="solid"/>
                      <a:round/>
                      <a:headEnd len="sm" w="sm" type="none"/>
                      <a:tailEnd len="sm" w="sm" type="none"/>
                    </a:lnT>
                    <a:lnB cap="flat" cmpd="sng" w="9525">
                      <a:solidFill>
                        <a:srgbClr val="8CB5F9"/>
                      </a:solidFill>
                      <a:prstDash val="solid"/>
                      <a:round/>
                      <a:headEnd len="sm" w="sm" type="none"/>
                      <a:tailEnd len="sm" w="sm" type="none"/>
                    </a:lnB>
                    <a:solidFill>
                      <a:srgbClr val="0C58D3"/>
                    </a:solidFill>
                  </a:tcPr>
                </a:tc>
              </a:tr>
              <a:tr h="414050">
                <a:tc>
                  <a:txBody>
                    <a:bodyPr/>
                    <a:lstStyle/>
                    <a:p>
                      <a:pPr indent="0" lvl="0" marL="0" rtl="0" algn="l">
                        <a:lnSpc>
                          <a:spcPct val="115000"/>
                        </a:lnSpc>
                        <a:spcBef>
                          <a:spcPts val="0"/>
                        </a:spcBef>
                        <a:spcAft>
                          <a:spcPts val="0"/>
                        </a:spcAft>
                        <a:buNone/>
                      </a:pPr>
                      <a:r>
                        <a:rPr lang="de-CH" sz="1200"/>
                        <a:t>Step 1</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Input customer annual revenue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r">
                        <a:lnSpc>
                          <a:spcPct val="115000"/>
                        </a:lnSpc>
                        <a:spcBef>
                          <a:spcPts val="0"/>
                        </a:spcBef>
                        <a:spcAft>
                          <a:spcPts val="0"/>
                        </a:spcAft>
                        <a:buNone/>
                      </a:pPr>
                      <a:r>
                        <a:rPr lang="de-CH" sz="1200"/>
                        <a:t> CHF 1.4 bn.</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the foundational metric to set the base rate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Risk assessment</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482775">
                <a:tc>
                  <a:txBody>
                    <a:bodyPr/>
                    <a:lstStyle/>
                    <a:p>
                      <a:pPr indent="0" lvl="0" marL="0" rtl="0" algn="l">
                        <a:lnSpc>
                          <a:spcPct val="115000"/>
                        </a:lnSpc>
                        <a:spcBef>
                          <a:spcPts val="0"/>
                        </a:spcBef>
                        <a:spcAft>
                          <a:spcPts val="0"/>
                        </a:spcAft>
                        <a:buNone/>
                      </a:pPr>
                      <a:r>
                        <a:rPr lang="de-CH" sz="1200"/>
                        <a:t>Step 2</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Determine overall risk group acoording to the legend</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Hazard group 3</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spcBef>
                          <a:spcPts val="0"/>
                        </a:spcBef>
                        <a:spcAft>
                          <a:spcPts val="0"/>
                        </a:spcAft>
                        <a:buNone/>
                      </a:pPr>
                      <a:r>
                        <a:rPr lang="de-CH" sz="1200"/>
                        <a:t>Material amounts of historical</a:t>
                      </a:r>
                      <a:endParaRPr sz="1200"/>
                    </a:p>
                    <a:p>
                      <a:pPr indent="0" lvl="0" marL="0" rtl="0" algn="l">
                        <a:lnSpc>
                          <a:spcPct val="115000"/>
                        </a:lnSpc>
                        <a:spcBef>
                          <a:spcPts val="0"/>
                        </a:spcBef>
                        <a:spcAft>
                          <a:spcPts val="0"/>
                        </a:spcAft>
                        <a:buNone/>
                      </a:pPr>
                      <a:r>
                        <a:rPr lang="de-CH" sz="1200"/>
                        <a:t>  Moderately-critical products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Risk modelling</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587025">
                <a:tc>
                  <a:txBody>
                    <a:bodyPr/>
                    <a:lstStyle/>
                    <a:p>
                      <a:pPr indent="0" lvl="0" marL="0" rtl="0" algn="l">
                        <a:lnSpc>
                          <a:spcPct val="115000"/>
                        </a:lnSpc>
                        <a:spcBef>
                          <a:spcPts val="0"/>
                        </a:spcBef>
                        <a:spcAft>
                          <a:spcPts val="0"/>
                        </a:spcAft>
                        <a:buNone/>
                      </a:pPr>
                      <a:r>
                        <a:rPr lang="de-CH" sz="1200"/>
                        <a:t>Step 3</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Select applicable coverage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Cyber Liability (see coverage description)</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Malicious cyber</a:t>
                      </a:r>
                      <a:endParaRPr sz="1200"/>
                    </a:p>
                    <a:p>
                      <a:pPr indent="0" lvl="0" marL="0" rtl="0" algn="l">
                        <a:lnSpc>
                          <a:spcPct val="115000"/>
                        </a:lnSpc>
                        <a:spcBef>
                          <a:spcPts val="0"/>
                        </a:spcBef>
                        <a:spcAft>
                          <a:spcPts val="0"/>
                        </a:spcAft>
                        <a:buNone/>
                      </a:pPr>
                      <a:r>
                        <a:rPr lang="de-CH" sz="1200"/>
                        <a:t>  act causes cyber damage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Contractual</a:t>
                      </a:r>
                      <a:endParaRPr sz="1200"/>
                    </a:p>
                    <a:p>
                      <a:pPr indent="0" lvl="0" marL="0" rtl="0" algn="l">
                        <a:lnSpc>
                          <a:spcPct val="115000"/>
                        </a:lnSpc>
                        <a:spcBef>
                          <a:spcPts val="0"/>
                        </a:spcBef>
                        <a:spcAft>
                          <a:spcPts val="0"/>
                        </a:spcAft>
                        <a:buNone/>
                      </a:pPr>
                      <a:r>
                        <a:rPr lang="de-CH" sz="1200"/>
                        <a:t>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414050">
                <a:tc>
                  <a:txBody>
                    <a:bodyPr/>
                    <a:lstStyle/>
                    <a:p>
                      <a:pPr indent="0" lvl="0" marL="0" rtl="0" algn="l">
                        <a:lnSpc>
                          <a:spcPct val="115000"/>
                        </a:lnSpc>
                        <a:spcBef>
                          <a:spcPts val="0"/>
                        </a:spcBef>
                        <a:spcAft>
                          <a:spcPts val="0"/>
                        </a:spcAft>
                        <a:buNone/>
                      </a:pPr>
                      <a:r>
                        <a:rPr lang="de-CH" sz="1200"/>
                        <a:t>Step 4</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Select applicable base rate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35'597.00 CHF</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Linear interpolation on actuarial tables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Risk modelling</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354400">
                <a:tc>
                  <a:txBody>
                    <a:bodyPr/>
                    <a:lstStyle/>
                    <a:p>
                      <a:pPr indent="0" lvl="0" marL="0" rtl="0" algn="l">
                        <a:lnSpc>
                          <a:spcPct val="115000"/>
                        </a:lnSpc>
                        <a:spcBef>
                          <a:spcPts val="0"/>
                        </a:spcBef>
                        <a:spcAft>
                          <a:spcPts val="0"/>
                        </a:spcAft>
                        <a:buNone/>
                      </a:pPr>
                      <a:r>
                        <a:rPr lang="de-CH" sz="1200"/>
                        <a:t>Step 5</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Select applicable retention</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0.98</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CHF 10k retention</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Contractual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546450">
                <a:tc>
                  <a:txBody>
                    <a:bodyPr/>
                    <a:lstStyle/>
                    <a:p>
                      <a:pPr indent="0" lvl="0" marL="0" rtl="0" algn="l">
                        <a:lnSpc>
                          <a:spcPct val="115000"/>
                        </a:lnSpc>
                        <a:spcBef>
                          <a:spcPts val="0"/>
                        </a:spcBef>
                        <a:spcAft>
                          <a:spcPts val="0"/>
                        </a:spcAft>
                        <a:buNone/>
                      </a:pPr>
                      <a:r>
                        <a:rPr lang="de-CH" sz="1200"/>
                        <a:t>Step 6</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Select applicable limits and sublimits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10’000’000 CHF</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CHF 1M per occurrence / aggregate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Contractual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414050">
                <a:tc>
                  <a:txBody>
                    <a:bodyPr/>
                    <a:lstStyle/>
                    <a:p>
                      <a:pPr indent="0" lvl="0" marL="0" rtl="0" algn="l">
                        <a:lnSpc>
                          <a:spcPct val="115000"/>
                        </a:lnSpc>
                        <a:spcBef>
                          <a:spcPts val="0"/>
                        </a:spcBef>
                        <a:spcAft>
                          <a:spcPts val="0"/>
                        </a:spcAft>
                        <a:buNone/>
                      </a:pPr>
                      <a:r>
                        <a:rPr lang="de-CH" sz="1200"/>
                        <a:t>Step 7</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Adjust relevant limit modifiers </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N/A</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Limit not modified</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Contractual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414050">
                <a:tc>
                  <a:txBody>
                    <a:bodyPr/>
                    <a:lstStyle/>
                    <a:p>
                      <a:pPr indent="0" lvl="0" marL="0" rtl="0" algn="l">
                        <a:lnSpc>
                          <a:spcPct val="115000"/>
                        </a:lnSpc>
                        <a:spcBef>
                          <a:spcPts val="0"/>
                        </a:spcBef>
                        <a:spcAft>
                          <a:spcPts val="0"/>
                        </a:spcAft>
                        <a:buNone/>
                      </a:pPr>
                      <a:r>
                        <a:rPr lang="de-CH" sz="1200"/>
                        <a:t>Step 8</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Coverage-specific / risk-specific / individual confidence factors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1</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overall Alpha (C) assumed 1</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Risk assessment</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414050">
                <a:tc>
                  <a:txBody>
                    <a:bodyPr/>
                    <a:lstStyle/>
                    <a:p>
                      <a:pPr indent="0" lvl="0" marL="0" rtl="0" algn="ctr">
                        <a:lnSpc>
                          <a:spcPct val="115000"/>
                        </a:lnSpc>
                        <a:spcBef>
                          <a:spcPts val="0"/>
                        </a:spcBef>
                        <a:spcAft>
                          <a:spcPts val="0"/>
                        </a:spcAft>
                        <a:buNone/>
                      </a:pPr>
                      <a:r>
                        <a:rPr lang="de-CH" sz="1100"/>
                        <a:t>Step 10</a:t>
                      </a:r>
                      <a:endParaRPr sz="1100"/>
                    </a:p>
                  </a:txBody>
                  <a:tcPr marT="18000" marB="18000" marR="91425" marL="18000">
                    <a:lnL cap="flat" cmpd="sng" w="8650">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8CB5F9"/>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ctr">
                        <a:lnSpc>
                          <a:spcPct val="115000"/>
                        </a:lnSpc>
                        <a:spcBef>
                          <a:spcPts val="0"/>
                        </a:spcBef>
                        <a:spcAft>
                          <a:spcPts val="0"/>
                        </a:spcAft>
                        <a:buNone/>
                      </a:pPr>
                      <a:r>
                        <a:rPr lang="de-CH" sz="1100"/>
                        <a:t>Enterprise specific confidence factors</a:t>
                      </a:r>
                      <a:endParaRPr sz="1100"/>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8CB5F9"/>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l">
                        <a:spcBef>
                          <a:spcPts val="0"/>
                        </a:spcBef>
                        <a:spcAft>
                          <a:spcPts val="0"/>
                        </a:spcAft>
                        <a:buNone/>
                      </a:pPr>
                      <a:r>
                        <a:rPr lang="de-CH" sz="1100"/>
                        <a:t>1</a:t>
                      </a:r>
                      <a:endParaRPr sz="1100"/>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8CB5F9"/>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l">
                        <a:spcBef>
                          <a:spcPts val="0"/>
                        </a:spcBef>
                        <a:spcAft>
                          <a:spcPts val="0"/>
                        </a:spcAft>
                        <a:buClr>
                          <a:schemeClr val="dk1"/>
                        </a:buClr>
                        <a:buSzPts val="1100"/>
                        <a:buFont typeface="Arial"/>
                        <a:buNone/>
                      </a:pPr>
                      <a:r>
                        <a:rPr lang="de-CH" sz="1100">
                          <a:solidFill>
                            <a:schemeClr val="dk1"/>
                          </a:solidFill>
                        </a:rPr>
                        <a:t>overall Alpha (E) assumed 1</a:t>
                      </a:r>
                      <a:endParaRPr sz="1100"/>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8CB5F9"/>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c>
                  <a:txBody>
                    <a:bodyPr/>
                    <a:lstStyle/>
                    <a:p>
                      <a:pPr indent="0" lvl="0" marL="0" rtl="0" algn="l">
                        <a:spcBef>
                          <a:spcPts val="0"/>
                        </a:spcBef>
                        <a:spcAft>
                          <a:spcPts val="0"/>
                        </a:spcAft>
                        <a:buNone/>
                      </a:pPr>
                      <a:r>
                        <a:rPr lang="de-CH" sz="1100">
                          <a:solidFill>
                            <a:schemeClr val="dk1"/>
                          </a:solidFill>
                        </a:rPr>
                        <a:t>Risk assessment</a:t>
                      </a:r>
                      <a:endParaRPr sz="1100">
                        <a:solidFill>
                          <a:schemeClr val="dk1"/>
                        </a:solidFill>
                      </a:endParaRPr>
                    </a:p>
                  </a:txBody>
                  <a:tcPr marT="18000" marB="18000" marR="91425" marL="180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rgbClr val="8CB5F9"/>
                      </a:solidFill>
                      <a:prstDash val="solid"/>
                      <a:round/>
                      <a:headEnd len="sm" w="sm" type="none"/>
                      <a:tailEnd len="sm" w="sm" type="none"/>
                    </a:lnT>
                    <a:lnB cap="flat" cmpd="sng" w="8650">
                      <a:solidFill>
                        <a:schemeClr val="lt1">
                          <a:alpha val="0"/>
                        </a:schemeClr>
                      </a:solidFill>
                      <a:prstDash val="solid"/>
                      <a:round/>
                      <a:headEnd len="sm" w="sm" type="none"/>
                      <a:tailEnd len="sm" w="sm" type="none"/>
                    </a:lnB>
                    <a:solidFill>
                      <a:srgbClr val="A1C3FA"/>
                    </a:solidFill>
                  </a:tcPr>
                </a:tc>
              </a:tr>
              <a:tr h="546450">
                <a:tc>
                  <a:txBody>
                    <a:bodyPr/>
                    <a:lstStyle/>
                    <a:p>
                      <a:pPr indent="0" lvl="0" marL="0" rtl="0" algn="ctr">
                        <a:lnSpc>
                          <a:spcPct val="115000"/>
                        </a:lnSpc>
                        <a:spcBef>
                          <a:spcPts val="0"/>
                        </a:spcBef>
                        <a:spcAft>
                          <a:spcPts val="0"/>
                        </a:spcAft>
                        <a:buNone/>
                      </a:pPr>
                      <a:r>
                        <a:rPr lang="de-CH" sz="1100"/>
                        <a:t>Step 11</a:t>
                      </a:r>
                      <a:endParaRPr sz="1100"/>
                    </a:p>
                  </a:txBody>
                  <a:tcPr marT="18000" marB="18000" marR="91425" marL="18000">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Annual premium (business interruption)</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r">
                        <a:spcBef>
                          <a:spcPts val="0"/>
                        </a:spcBef>
                        <a:spcAft>
                          <a:spcPts val="0"/>
                        </a:spcAft>
                        <a:buNone/>
                      </a:pPr>
                      <a:r>
                        <a:rPr b="1" lang="de-CH" sz="1100"/>
                        <a:t>CHF 34707</a:t>
                      </a:r>
                      <a:endParaRPr b="1"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CH" sz="1100"/>
                        <a:t>analogous process would be applied to other coverage elements</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de-CH" sz="1100"/>
                        <a:t>Premium calculation</a:t>
                      </a:r>
                      <a:endParaRPr sz="1100"/>
                    </a:p>
                  </a:txBody>
                  <a:tcPr marT="18000" marB="18000" marR="91425" marL="18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chemeClr val="lt1">
                          <a:alpha val="0"/>
                        </a:scheme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48450" y="2857500"/>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de-CH"/>
              <a:t>METHODOLOGY</a:t>
            </a:r>
            <a:endParaRPr/>
          </a:p>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sz="1200"/>
              <a:t>Case Study: Premium Pillar</a:t>
            </a:r>
            <a:endParaRPr sz="1200"/>
          </a:p>
          <a:p>
            <a:pPr indent="0" lvl="0" marL="0" rtl="0" algn="ctr">
              <a:spcBef>
                <a:spcPts val="0"/>
              </a:spcBef>
              <a:spcAft>
                <a:spcPts val="0"/>
              </a:spcAft>
              <a:buNone/>
            </a:pPr>
            <a:r>
              <a:rPr lang="de-CH" sz="1200"/>
              <a:t>Premium Calculation</a:t>
            </a:r>
            <a:endParaRPr sz="1200"/>
          </a:p>
        </p:txBody>
      </p:sp>
      <p:graphicFrame>
        <p:nvGraphicFramePr>
          <p:cNvPr id="376" name="Google Shape;376;p43"/>
          <p:cNvGraphicFramePr/>
          <p:nvPr/>
        </p:nvGraphicFramePr>
        <p:xfrm>
          <a:off x="-147000" y="1268400"/>
          <a:ext cx="3000000" cy="3000000"/>
        </p:xfrm>
        <a:graphic>
          <a:graphicData uri="http://schemas.openxmlformats.org/drawingml/2006/table">
            <a:tbl>
              <a:tblPr>
                <a:noFill/>
                <a:tableStyleId>{A727CE99-F01E-43A8-B048-23793FA7BB7A}</a:tableStyleId>
              </a:tblPr>
              <a:tblGrid>
                <a:gridCol w="590550"/>
                <a:gridCol w="2300950"/>
                <a:gridCol w="2232000"/>
                <a:gridCol w="3782375"/>
                <a:gridCol w="1000125"/>
              </a:tblGrid>
              <a:tr h="200025">
                <a:tc>
                  <a:txBody>
                    <a:bodyPr/>
                    <a:lstStyle/>
                    <a:p>
                      <a:pPr indent="0" lvl="0" marL="0" rtl="0" algn="l">
                        <a:lnSpc>
                          <a:spcPct val="115000"/>
                        </a:lnSpc>
                        <a:spcBef>
                          <a:spcPts val="0"/>
                        </a:spcBef>
                        <a:spcAft>
                          <a:spcPts val="0"/>
                        </a:spcAft>
                        <a:buNone/>
                      </a:pPr>
                      <a:r>
                        <a:rPr b="1" lang="de-CH" sz="1200"/>
                        <a:t>Steps</a:t>
                      </a:r>
                      <a:endParaRPr b="1"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b="1" lang="de-CH" sz="1200">
                          <a:solidFill>
                            <a:srgbClr val="FFFFFF"/>
                          </a:solidFill>
                        </a:rPr>
                        <a:t>Step name</a:t>
                      </a:r>
                      <a:endParaRPr b="1" sz="1200">
                        <a:solidFill>
                          <a:srgbClr val="FFFFFF"/>
                        </a:solidFill>
                      </a:endParaRPr>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4285F4"/>
                    </a:solidFill>
                  </a:tcPr>
                </a:tc>
                <a:tc>
                  <a:txBody>
                    <a:bodyPr/>
                    <a:lstStyle/>
                    <a:p>
                      <a:pPr indent="0" lvl="0" marL="0" rtl="0" algn="r">
                        <a:lnSpc>
                          <a:spcPct val="115000"/>
                        </a:lnSpc>
                        <a:spcBef>
                          <a:spcPts val="0"/>
                        </a:spcBef>
                        <a:spcAft>
                          <a:spcPts val="0"/>
                        </a:spcAft>
                        <a:buNone/>
                      </a:pPr>
                      <a:r>
                        <a:rPr b="1" lang="de-CH" sz="1200">
                          <a:solidFill>
                            <a:srgbClr val="FFFFFF"/>
                          </a:solidFill>
                        </a:rPr>
                        <a:t>Result</a:t>
                      </a:r>
                      <a:endParaRPr b="1" sz="1200">
                        <a:solidFill>
                          <a:srgbClr val="FFFFFF"/>
                        </a:solidFill>
                      </a:endParaRPr>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b="1" lang="de-CH" sz="1200">
                          <a:solidFill>
                            <a:srgbClr val="FFFFFF"/>
                          </a:solidFill>
                        </a:rPr>
                        <a:t>Comments</a:t>
                      </a:r>
                      <a:endParaRPr b="1" sz="1200">
                        <a:solidFill>
                          <a:srgbClr val="FFFFFF"/>
                        </a:solidFill>
                      </a:endParaRPr>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b="1" lang="de-CH" sz="1200">
                          <a:solidFill>
                            <a:srgbClr val="FFFFFF"/>
                          </a:solidFill>
                        </a:rPr>
                        <a:t>Framework mapping</a:t>
                      </a:r>
                      <a:endParaRPr b="1" sz="1200">
                        <a:solidFill>
                          <a:srgbClr val="FFFFFF"/>
                        </a:solidFill>
                      </a:endParaRPr>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4285F4"/>
                    </a:solidFill>
                  </a:tcPr>
                </a:tc>
              </a:tr>
              <a:tr h="444425">
                <a:tc>
                  <a:txBody>
                    <a:bodyPr/>
                    <a:lstStyle/>
                    <a:p>
                      <a:pPr indent="0" lvl="0" marL="0" rtl="0" algn="l">
                        <a:lnSpc>
                          <a:spcPct val="115000"/>
                        </a:lnSpc>
                        <a:spcBef>
                          <a:spcPts val="0"/>
                        </a:spcBef>
                        <a:spcAft>
                          <a:spcPts val="0"/>
                        </a:spcAft>
                        <a:buNone/>
                      </a:pPr>
                      <a:r>
                        <a:rPr lang="de-CH" sz="1200"/>
                        <a:t>Step 1</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Input customer annual revenue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CHF                         529 m.</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the foundational metric to set the base rate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Risk</a:t>
                      </a:r>
                      <a:endParaRPr sz="1200"/>
                    </a:p>
                    <a:p>
                      <a:pPr indent="0" lvl="0" marL="0" rtl="0" algn="l">
                        <a:lnSpc>
                          <a:spcPct val="115000"/>
                        </a:lnSpc>
                        <a:spcBef>
                          <a:spcPts val="0"/>
                        </a:spcBef>
                        <a:spcAft>
                          <a:spcPts val="0"/>
                        </a:spcAft>
                        <a:buNone/>
                      </a:pPr>
                      <a:r>
                        <a:rPr lang="de-CH" sz="1200"/>
                        <a:t>  assessment</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323850">
                <a:tc>
                  <a:txBody>
                    <a:bodyPr/>
                    <a:lstStyle/>
                    <a:p>
                      <a:pPr indent="0" lvl="0" marL="0" rtl="0" algn="l">
                        <a:lnSpc>
                          <a:spcPct val="115000"/>
                        </a:lnSpc>
                        <a:spcBef>
                          <a:spcPts val="0"/>
                        </a:spcBef>
                        <a:spcAft>
                          <a:spcPts val="0"/>
                        </a:spcAft>
                        <a:buNone/>
                      </a:pPr>
                      <a:r>
                        <a:rPr lang="de-CH" sz="1200"/>
                        <a:t>Step 2</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Determine overall risk group acoording to the legend</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de-CH" sz="1200"/>
                        <a:t>Hazard group 3</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spcBef>
                          <a:spcPts val="0"/>
                        </a:spcBef>
                        <a:spcAft>
                          <a:spcPts val="0"/>
                        </a:spcAft>
                        <a:buNone/>
                      </a:pPr>
                      <a:r>
                        <a:rPr lang="de-CH" sz="1200"/>
                        <a:t>Substanial exposure, substatial number of records, substantially critical</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Risk modelling</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de-CH" sz="1200"/>
                        <a:t>Step 3</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Select applicable coverage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r">
                        <a:lnSpc>
                          <a:spcPct val="115000"/>
                        </a:lnSpc>
                        <a:spcBef>
                          <a:spcPts val="0"/>
                        </a:spcBef>
                        <a:spcAft>
                          <a:spcPts val="0"/>
                        </a:spcAft>
                        <a:buNone/>
                      </a:pPr>
                      <a:r>
                        <a:rPr lang="de-CH" sz="1200"/>
                        <a:t>Cyber Crime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b="1" lang="de-CH" sz="1200">
                          <a:latin typeface="Times New Roman"/>
                          <a:ea typeface="Times New Roman"/>
                          <a:cs typeface="Times New Roman"/>
                          <a:sym typeface="Times New Roman"/>
                        </a:rPr>
                        <a:t>Cyber Crime </a:t>
                      </a:r>
                      <a:r>
                        <a:rPr lang="de-CH" sz="1200">
                          <a:latin typeface="Times New Roman"/>
                          <a:ea typeface="Times New Roman"/>
                          <a:cs typeface="Times New Roman"/>
                          <a:sym typeface="Times New Roman"/>
                        </a:rPr>
                        <a:t>covers funds transfer fraud, computer fraud and social engineering fraud. </a:t>
                      </a:r>
                      <a:endParaRPr sz="1200">
                        <a:latin typeface="Times New Roman"/>
                        <a:ea typeface="Times New Roman"/>
                        <a:cs typeface="Times New Roman"/>
                        <a:sym typeface="Times New Roman"/>
                      </a:endParaRPr>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Contractual</a:t>
                      </a:r>
                      <a:endParaRPr sz="1200"/>
                    </a:p>
                    <a:p>
                      <a:pPr indent="0" lvl="0" marL="0" rtl="0" algn="l">
                        <a:lnSpc>
                          <a:spcPct val="115000"/>
                        </a:lnSpc>
                        <a:spcBef>
                          <a:spcPts val="0"/>
                        </a:spcBef>
                        <a:spcAft>
                          <a:spcPts val="0"/>
                        </a:spcAft>
                        <a:buNone/>
                      </a:pPr>
                      <a:r>
                        <a:rPr lang="de-CH" sz="1200"/>
                        <a:t>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200025">
                <a:tc>
                  <a:txBody>
                    <a:bodyPr/>
                    <a:lstStyle/>
                    <a:p>
                      <a:pPr indent="0" lvl="0" marL="0" rtl="0" algn="l">
                        <a:lnSpc>
                          <a:spcPct val="115000"/>
                        </a:lnSpc>
                        <a:spcBef>
                          <a:spcPts val="0"/>
                        </a:spcBef>
                        <a:spcAft>
                          <a:spcPts val="0"/>
                        </a:spcAft>
                        <a:buNone/>
                      </a:pPr>
                      <a:r>
                        <a:rPr lang="de-CH" sz="1200"/>
                        <a:t>Step 4</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Select applicable base rate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de-CH" sz="1200"/>
                        <a:t>2'642.65 CHF</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Linear interpolation on actuarial tables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Risk modelling</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de-CH" sz="1200"/>
                        <a:t>Step 5</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Select applicable retention</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r">
                        <a:lnSpc>
                          <a:spcPct val="115000"/>
                        </a:lnSpc>
                        <a:spcBef>
                          <a:spcPts val="0"/>
                        </a:spcBef>
                        <a:spcAft>
                          <a:spcPts val="0"/>
                        </a:spcAft>
                        <a:buNone/>
                      </a:pPr>
                      <a:r>
                        <a:rPr lang="de-CH" sz="1200"/>
                        <a:t>0.98</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CHF 10k retention</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Contractual</a:t>
                      </a:r>
                      <a:endParaRPr sz="1200"/>
                    </a:p>
                    <a:p>
                      <a:pPr indent="0" lvl="0" marL="0" rtl="0" algn="l">
                        <a:lnSpc>
                          <a:spcPct val="115000"/>
                        </a:lnSpc>
                        <a:spcBef>
                          <a:spcPts val="0"/>
                        </a:spcBef>
                        <a:spcAft>
                          <a:spcPts val="0"/>
                        </a:spcAft>
                        <a:buNone/>
                      </a:pPr>
                      <a:r>
                        <a:rPr lang="de-CH" sz="1200"/>
                        <a:t>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200025">
                <a:tc>
                  <a:txBody>
                    <a:bodyPr/>
                    <a:lstStyle/>
                    <a:p>
                      <a:pPr indent="0" lvl="0" marL="0" rtl="0" algn="l">
                        <a:lnSpc>
                          <a:spcPct val="115000"/>
                        </a:lnSpc>
                        <a:spcBef>
                          <a:spcPts val="0"/>
                        </a:spcBef>
                        <a:spcAft>
                          <a:spcPts val="0"/>
                        </a:spcAft>
                        <a:buNone/>
                      </a:pPr>
                      <a:r>
                        <a:rPr lang="de-CH" sz="1200"/>
                        <a:t>Step 6</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Select applicable limits and sublimits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de-CH" sz="1200"/>
                        <a:t>10’000’000 CHF</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CHF 1M per occurrence / aggregate</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Contractual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de-CH" sz="1200"/>
                        <a:t>Step 7</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Adjust relevant limit modifiers </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r">
                        <a:lnSpc>
                          <a:spcPct val="115000"/>
                        </a:lnSpc>
                        <a:spcBef>
                          <a:spcPts val="0"/>
                        </a:spcBef>
                        <a:spcAft>
                          <a:spcPts val="0"/>
                        </a:spcAft>
                        <a:buNone/>
                      </a:pPr>
                      <a:r>
                        <a:rPr lang="de-CH" sz="1200"/>
                        <a:t>N/A</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Limit not modified</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Contractual - coverage</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200025">
                <a:tc>
                  <a:txBody>
                    <a:bodyPr/>
                    <a:lstStyle/>
                    <a:p>
                      <a:pPr indent="0" lvl="0" marL="0" rtl="0" algn="l">
                        <a:lnSpc>
                          <a:spcPct val="115000"/>
                        </a:lnSpc>
                        <a:spcBef>
                          <a:spcPts val="0"/>
                        </a:spcBef>
                        <a:spcAft>
                          <a:spcPts val="0"/>
                        </a:spcAft>
                        <a:buNone/>
                      </a:pPr>
                      <a:r>
                        <a:rPr lang="de-CH" sz="1200"/>
                        <a:t>Step 8</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Coverage-specific / risk-specific / individual confidence factors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de-CH" sz="1200"/>
                        <a:t>1</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overall Alpha (C) assumed 1</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Risk assessment</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de-CH" sz="1200"/>
                        <a:t>Step 9</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lnSpc>
                          <a:spcPct val="115000"/>
                        </a:lnSpc>
                        <a:spcBef>
                          <a:spcPts val="0"/>
                        </a:spcBef>
                        <a:spcAft>
                          <a:spcPts val="0"/>
                        </a:spcAft>
                        <a:buNone/>
                      </a:pPr>
                      <a:r>
                        <a:rPr lang="de-CH" sz="1200"/>
                        <a:t>Enterprise-specific / overall confidence factors</a:t>
                      </a:r>
                      <a:endParaRPr sz="1200"/>
                    </a:p>
                  </a:txBody>
                  <a:tcPr marT="9525" marB="91425" marR="9525" marL="9525">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r">
                        <a:lnSpc>
                          <a:spcPct val="115000"/>
                        </a:lnSpc>
                        <a:spcBef>
                          <a:spcPts val="0"/>
                        </a:spcBef>
                        <a:spcAft>
                          <a:spcPts val="0"/>
                        </a:spcAft>
                        <a:buNone/>
                      </a:pPr>
                      <a:r>
                        <a:rPr lang="de-CH" sz="1200"/>
                        <a:t>1</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overall</a:t>
                      </a:r>
                      <a:endParaRPr sz="1200"/>
                    </a:p>
                    <a:p>
                      <a:pPr indent="0" lvl="0" marL="0" rtl="0" algn="l">
                        <a:lnSpc>
                          <a:spcPct val="115000"/>
                        </a:lnSpc>
                        <a:spcBef>
                          <a:spcPts val="0"/>
                        </a:spcBef>
                        <a:spcAft>
                          <a:spcPts val="0"/>
                        </a:spcAft>
                        <a:buNone/>
                      </a:pPr>
                      <a:r>
                        <a:rPr lang="de-CH" sz="1200"/>
                        <a:t>  Alpha (E) assumed 1</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c>
                  <a:txBody>
                    <a:bodyPr/>
                    <a:lstStyle/>
                    <a:p>
                      <a:pPr indent="0" lvl="0" marL="0" rtl="0" algn="l">
                        <a:spcBef>
                          <a:spcPts val="0"/>
                        </a:spcBef>
                        <a:spcAft>
                          <a:spcPts val="0"/>
                        </a:spcAft>
                        <a:buNone/>
                      </a:pPr>
                      <a:r>
                        <a:rPr lang="de-CH" sz="1200"/>
                        <a:t>Risk</a:t>
                      </a:r>
                      <a:endParaRPr sz="1200"/>
                    </a:p>
                    <a:p>
                      <a:pPr indent="0" lvl="0" marL="0" rtl="0" algn="l">
                        <a:lnSpc>
                          <a:spcPct val="115000"/>
                        </a:lnSpc>
                        <a:spcBef>
                          <a:spcPts val="0"/>
                        </a:spcBef>
                        <a:spcAft>
                          <a:spcPts val="0"/>
                        </a:spcAft>
                        <a:buNone/>
                      </a:pPr>
                      <a:r>
                        <a:rPr lang="de-CH" sz="1200"/>
                        <a:t>  assessment</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solidFill>
                      <a:srgbClr val="D9E7FD"/>
                    </a:solidFill>
                  </a:tcPr>
                </a:tc>
              </a:tr>
              <a:tr h="323850">
                <a:tc>
                  <a:txBody>
                    <a:bodyPr/>
                    <a:lstStyle/>
                    <a:p>
                      <a:pPr indent="0" lvl="0" marL="0" rtl="0" algn="l">
                        <a:lnSpc>
                          <a:spcPct val="115000"/>
                        </a:lnSpc>
                        <a:spcBef>
                          <a:spcPts val="0"/>
                        </a:spcBef>
                        <a:spcAft>
                          <a:spcPts val="0"/>
                        </a:spcAft>
                        <a:buNone/>
                      </a:pPr>
                      <a:r>
                        <a:rPr lang="de-CH" sz="1200"/>
                        <a:t>Step 10</a:t>
                      </a:r>
                      <a:endParaRPr sz="1200"/>
                    </a:p>
                  </a:txBody>
                  <a:tcPr marT="9525" marB="91425" marR="9525" marL="9525" anchor="b">
                    <a:lnL cap="flat" cmpd="sng" w="9525">
                      <a:solidFill>
                        <a:srgbClr val="8CB5F9"/>
                      </a:solidFill>
                      <a:prstDash val="solid"/>
                      <a:round/>
                      <a:headEnd len="sm" w="sm" type="none"/>
                      <a:tailEnd len="sm" w="sm" type="none"/>
                    </a:lnL>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Final Premium (interpolated base rate times modifiers)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de-CH" sz="1200"/>
                        <a:t>2'576.58 CHF</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spcBef>
                          <a:spcPts val="0"/>
                        </a:spcBef>
                        <a:spcAft>
                          <a:spcPts val="0"/>
                        </a:spcAft>
                        <a:buNone/>
                      </a:pPr>
                      <a:r>
                        <a:rPr lang="de-CH" sz="1200"/>
                        <a:t>analogous process would be applied to other</a:t>
                      </a:r>
                      <a:endParaRPr sz="1200"/>
                    </a:p>
                    <a:p>
                      <a:pPr indent="0" lvl="0" marL="0" rtl="0" algn="l">
                        <a:lnSpc>
                          <a:spcPct val="115000"/>
                        </a:lnSpc>
                        <a:spcBef>
                          <a:spcPts val="0"/>
                        </a:spcBef>
                        <a:spcAft>
                          <a:spcPts val="0"/>
                        </a:spcAft>
                        <a:buNone/>
                      </a:pPr>
                      <a:r>
                        <a:rPr lang="de-CH" sz="1200"/>
                        <a:t>  coverage elements</a:t>
                      </a:r>
                      <a:endParaRPr sz="1200"/>
                    </a:p>
                  </a:txBody>
                  <a:tcPr marT="9525" marB="91425" marR="9525" marL="9525" anchor="b">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1200"/>
                        <a:t>Premium calculation</a:t>
                      </a:r>
                      <a:endParaRPr sz="1200"/>
                    </a:p>
                  </a:txBody>
                  <a:tcPr marT="9525" marB="91425" marR="9525" marL="9525" anchor="b">
                    <a:lnR cap="flat" cmpd="sng" w="9525">
                      <a:solidFill>
                        <a:srgbClr val="8CB5F9"/>
                      </a:solidFill>
                      <a:prstDash val="solid"/>
                      <a:round/>
                      <a:headEnd len="sm" w="sm" type="none"/>
                      <a:tailEnd len="sm" w="sm" type="none"/>
                    </a:lnR>
                    <a:lnT cap="flat" cmpd="sng" w="9525">
                      <a:solidFill>
                        <a:srgbClr val="8CB5F9"/>
                      </a:solidFill>
                      <a:prstDash val="solid"/>
                      <a:round/>
                      <a:headEnd len="sm" w="sm" type="none"/>
                      <a:tailEnd len="sm" w="sm" type="none"/>
                    </a:lnT>
                    <a:lnB cap="flat" cmpd="sng" w="9525">
                      <a:solidFill>
                        <a:srgbClr val="8CB5F9"/>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Case Study: Premium Pillar</a:t>
            </a:r>
            <a:endParaRPr/>
          </a:p>
          <a:p>
            <a:pPr indent="0" lvl="0" marL="0" rtl="0" algn="ctr">
              <a:spcBef>
                <a:spcPts val="0"/>
              </a:spcBef>
              <a:spcAft>
                <a:spcPts val="0"/>
              </a:spcAft>
              <a:buNone/>
            </a:pPr>
            <a:r>
              <a:rPr lang="de-CH" sz="2500"/>
              <a:t>Risk analysis &amp; Segmenting risks</a:t>
            </a:r>
            <a:endParaRPr/>
          </a:p>
        </p:txBody>
      </p:sp>
      <p:graphicFrame>
        <p:nvGraphicFramePr>
          <p:cNvPr id="383" name="Google Shape;383;p44"/>
          <p:cNvGraphicFramePr/>
          <p:nvPr/>
        </p:nvGraphicFramePr>
        <p:xfrm>
          <a:off x="859838" y="1236800"/>
          <a:ext cx="3000000" cy="3000000"/>
        </p:xfrm>
        <a:graphic>
          <a:graphicData uri="http://schemas.openxmlformats.org/drawingml/2006/table">
            <a:tbl>
              <a:tblPr>
                <a:noFill/>
                <a:tableStyleId>{A727CE99-F01E-43A8-B048-23793FA7BB7A}</a:tableStyleId>
              </a:tblPr>
              <a:tblGrid>
                <a:gridCol w="1104150"/>
                <a:gridCol w="1604450"/>
                <a:gridCol w="1509575"/>
                <a:gridCol w="1613125"/>
                <a:gridCol w="785000"/>
                <a:gridCol w="785000"/>
                <a:gridCol w="785000"/>
              </a:tblGrid>
              <a:tr h="487200">
                <a:tc>
                  <a:txBody>
                    <a:bodyPr/>
                    <a:lstStyle/>
                    <a:p>
                      <a:pPr indent="0" lvl="0" marL="0" rtl="0" algn="l">
                        <a:lnSpc>
                          <a:spcPct val="100000"/>
                        </a:lnSpc>
                        <a:spcBef>
                          <a:spcPts val="0"/>
                        </a:spcBef>
                        <a:spcAft>
                          <a:spcPts val="0"/>
                        </a:spcAft>
                        <a:buNone/>
                      </a:pPr>
                      <a:r>
                        <a:rPr b="1" lang="de-CH" sz="1000">
                          <a:solidFill>
                            <a:schemeClr val="lt1"/>
                          </a:solidFill>
                        </a:rPr>
                        <a:t>Company</a:t>
                      </a:r>
                      <a:endParaRPr b="1" sz="1000">
                        <a:solidFill>
                          <a:schemeClr val="lt1"/>
                        </a:solidFill>
                      </a:endParaRPr>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l">
                        <a:lnSpc>
                          <a:spcPct val="100000"/>
                        </a:lnSpc>
                        <a:spcBef>
                          <a:spcPts val="0"/>
                        </a:spcBef>
                        <a:spcAft>
                          <a:spcPts val="0"/>
                        </a:spcAft>
                        <a:buNone/>
                      </a:pPr>
                      <a:r>
                        <a:rPr b="1" lang="de-CH" sz="1000">
                          <a:solidFill>
                            <a:schemeClr val="lt1"/>
                          </a:solidFill>
                        </a:rPr>
                        <a:t>Base rate metric</a:t>
                      </a:r>
                      <a:endParaRPr b="1" sz="1000">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l">
                        <a:lnSpc>
                          <a:spcPct val="100000"/>
                        </a:lnSpc>
                        <a:spcBef>
                          <a:spcPts val="0"/>
                        </a:spcBef>
                        <a:spcAft>
                          <a:spcPts val="0"/>
                        </a:spcAft>
                        <a:buNone/>
                      </a:pPr>
                      <a:r>
                        <a:rPr b="1" lang="de-CH" sz="1000">
                          <a:solidFill>
                            <a:schemeClr val="lt1"/>
                          </a:solidFill>
                        </a:rPr>
                        <a:t>Risk Group</a:t>
                      </a:r>
                      <a:endParaRPr b="1" sz="1000">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l">
                        <a:lnSpc>
                          <a:spcPct val="100000"/>
                        </a:lnSpc>
                        <a:spcBef>
                          <a:spcPts val="0"/>
                        </a:spcBef>
                        <a:spcAft>
                          <a:spcPts val="0"/>
                        </a:spcAft>
                        <a:buNone/>
                      </a:pPr>
                      <a:r>
                        <a:rPr b="1" lang="de-CH" sz="1000">
                          <a:solidFill>
                            <a:schemeClr val="lt1"/>
                          </a:solidFill>
                        </a:rPr>
                        <a:t>Industry Classification</a:t>
                      </a:r>
                      <a:endParaRPr b="1" sz="1000">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l">
                        <a:lnSpc>
                          <a:spcPct val="100000"/>
                        </a:lnSpc>
                        <a:spcBef>
                          <a:spcPts val="0"/>
                        </a:spcBef>
                        <a:spcAft>
                          <a:spcPts val="0"/>
                        </a:spcAft>
                        <a:buNone/>
                      </a:pPr>
                      <a:r>
                        <a:rPr b="1" lang="de-CH" sz="1000">
                          <a:solidFill>
                            <a:schemeClr val="lt1"/>
                          </a:solidFill>
                        </a:rPr>
                        <a:t>Alpha (overall)</a:t>
                      </a:r>
                      <a:endParaRPr b="1" sz="1000">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l">
                        <a:lnSpc>
                          <a:spcPct val="100000"/>
                        </a:lnSpc>
                        <a:spcBef>
                          <a:spcPts val="0"/>
                        </a:spcBef>
                        <a:spcAft>
                          <a:spcPts val="0"/>
                        </a:spcAft>
                        <a:buNone/>
                      </a:pPr>
                      <a:r>
                        <a:rPr b="1" lang="de-CH" sz="1000">
                          <a:solidFill>
                            <a:schemeClr val="lt1"/>
                          </a:solidFill>
                        </a:rPr>
                        <a:t>Default Limit</a:t>
                      </a:r>
                      <a:endParaRPr b="1" sz="1000">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l">
                        <a:lnSpc>
                          <a:spcPct val="100000"/>
                        </a:lnSpc>
                        <a:spcBef>
                          <a:spcPts val="0"/>
                        </a:spcBef>
                        <a:spcAft>
                          <a:spcPts val="0"/>
                        </a:spcAft>
                        <a:buNone/>
                      </a:pPr>
                      <a:r>
                        <a:rPr b="1" lang="de-CH" sz="1000">
                          <a:solidFill>
                            <a:schemeClr val="lt1"/>
                          </a:solidFill>
                        </a:rPr>
                        <a:t>Retention</a:t>
                      </a:r>
                      <a:endParaRPr b="1" sz="1000">
                        <a:solidFill>
                          <a:schemeClr val="lt1"/>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r>
              <a:tr h="487200">
                <a:tc>
                  <a:txBody>
                    <a:bodyPr/>
                    <a:lstStyle/>
                    <a:p>
                      <a:pPr indent="0" lvl="0" marL="0" rtl="0" algn="l">
                        <a:lnSpc>
                          <a:spcPct val="100000"/>
                        </a:lnSpc>
                        <a:spcBef>
                          <a:spcPts val="0"/>
                        </a:spcBef>
                        <a:spcAft>
                          <a:spcPts val="0"/>
                        </a:spcAft>
                        <a:buNone/>
                      </a:pPr>
                      <a:r>
                        <a:rPr lang="de-CH" sz="1000"/>
                        <a:t>Chubb</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Prospective fiscal year revenue</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Hazard group 3</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N/A</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487200">
                <a:tc>
                  <a:txBody>
                    <a:bodyPr/>
                    <a:lstStyle/>
                    <a:p>
                      <a:pPr indent="0" lvl="0" marL="0" rtl="0" algn="l">
                        <a:lnSpc>
                          <a:spcPct val="100000"/>
                        </a:lnSpc>
                        <a:spcBef>
                          <a:spcPts val="0"/>
                        </a:spcBef>
                        <a:spcAft>
                          <a:spcPts val="0"/>
                        </a:spcAft>
                        <a:buNone/>
                      </a:pPr>
                      <a:r>
                        <a:rPr lang="de-CH" sz="1000"/>
                        <a:t>Travelers</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Annual Revenue</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N/A</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PUBLIC, PRIVATE and NON-PROFIT</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25000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794575">
                <a:tc>
                  <a:txBody>
                    <a:bodyPr/>
                    <a:lstStyle/>
                    <a:p>
                      <a:pPr indent="0" lvl="0" marL="0" rtl="0" algn="l">
                        <a:lnSpc>
                          <a:spcPct val="100000"/>
                        </a:lnSpc>
                        <a:spcBef>
                          <a:spcPts val="0"/>
                        </a:spcBef>
                        <a:spcAft>
                          <a:spcPts val="0"/>
                        </a:spcAft>
                        <a:buNone/>
                      </a:pPr>
                      <a:r>
                        <a:rPr lang="de-CH" sz="1000"/>
                        <a:t>NY Marine and General Insurance (HSB policy)</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Flat by Tier, Limit and Deductible combination</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Tier 2</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N/A</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639475">
                <a:tc>
                  <a:txBody>
                    <a:bodyPr/>
                    <a:lstStyle/>
                    <a:p>
                      <a:pPr indent="0" lvl="0" marL="0" rtl="0" algn="l">
                        <a:lnSpc>
                          <a:spcPct val="100000"/>
                        </a:lnSpc>
                        <a:spcBef>
                          <a:spcPts val="0"/>
                        </a:spcBef>
                        <a:spcAft>
                          <a:spcPts val="0"/>
                        </a:spcAft>
                        <a:buNone/>
                      </a:pPr>
                      <a:r>
                        <a:rPr lang="de-CH" sz="1000"/>
                        <a:t>Zurich NA</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Annualized projected revenue</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Tier 2</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57 Home Furniture, Furnishings and Equipment Stores                          </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25000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487200">
                <a:tc>
                  <a:txBody>
                    <a:bodyPr/>
                    <a:lstStyle/>
                    <a:p>
                      <a:pPr indent="0" lvl="0" marL="0" rtl="0" algn="l">
                        <a:lnSpc>
                          <a:spcPct val="100000"/>
                        </a:lnSpc>
                        <a:spcBef>
                          <a:spcPts val="0"/>
                        </a:spcBef>
                        <a:spcAft>
                          <a:spcPts val="0"/>
                        </a:spcAft>
                        <a:buNone/>
                      </a:pPr>
                      <a:r>
                        <a:rPr lang="de-CH" sz="1000"/>
                        <a:t>AmeriTrust ( Lloyd’s)</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Annual Revenue</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No risk groups (small business policy)</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No risk groups (small business policy)</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487200">
                <a:tc>
                  <a:txBody>
                    <a:bodyPr/>
                    <a:lstStyle/>
                    <a:p>
                      <a:pPr indent="0" lvl="0" marL="0" rtl="0" algn="l">
                        <a:lnSpc>
                          <a:spcPct val="100000"/>
                        </a:lnSpc>
                        <a:spcBef>
                          <a:spcPts val="0"/>
                        </a:spcBef>
                        <a:spcAft>
                          <a:spcPts val="0"/>
                        </a:spcAft>
                        <a:buNone/>
                      </a:pPr>
                      <a:r>
                        <a:rPr lang="de-CH" sz="1000"/>
                        <a:t>Hiscox Insurance</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Revenue (marginal calculation)</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N/A</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ALL COMPANIES</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487200">
                <a:tc>
                  <a:txBody>
                    <a:bodyPr/>
                    <a:lstStyle/>
                    <a:p>
                      <a:pPr indent="0" lvl="0" marL="0" rtl="0" algn="l">
                        <a:lnSpc>
                          <a:spcPct val="100000"/>
                        </a:lnSpc>
                        <a:spcBef>
                          <a:spcPts val="0"/>
                        </a:spcBef>
                        <a:spcAft>
                          <a:spcPts val="0"/>
                        </a:spcAft>
                        <a:buNone/>
                      </a:pPr>
                      <a:r>
                        <a:rPr lang="de-CH" sz="1000"/>
                        <a:t>BCS</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Total sales x Rateable Revenue Factor</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Group 3</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eCommerce - Industry group 3</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l">
                        <a:lnSpc>
                          <a:spcPct val="100000"/>
                        </a:lnSpc>
                        <a:spcBef>
                          <a:spcPts val="0"/>
                        </a:spcBef>
                        <a:spcAft>
                          <a:spcPts val="0"/>
                        </a:spcAft>
                        <a:buNone/>
                      </a:pPr>
                      <a:r>
                        <a:rPr lang="de-CH" sz="1000"/>
                        <a:t>based on revenue</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639475">
                <a:tc>
                  <a:txBody>
                    <a:bodyPr/>
                    <a:lstStyle/>
                    <a:p>
                      <a:pPr indent="0" lvl="0" marL="0" rtl="0" algn="l">
                        <a:lnSpc>
                          <a:spcPct val="100000"/>
                        </a:lnSpc>
                        <a:spcBef>
                          <a:spcPts val="0"/>
                        </a:spcBef>
                        <a:spcAft>
                          <a:spcPts val="0"/>
                        </a:spcAft>
                        <a:buNone/>
                      </a:pPr>
                      <a:r>
                        <a:rPr lang="de-CH" sz="1000"/>
                        <a:t>HSB</a:t>
                      </a:r>
                      <a:endParaRPr sz="1000"/>
                    </a:p>
                  </a:txBody>
                  <a:tcPr marT="91425" marB="91425" marR="91425" marL="91425" anchor="ctr">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Combination of Annual Revenue and Net Operating Expenses</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Occupancy Tier 2</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N/A</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1000000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de-CH" sz="1000"/>
                        <a:t>10000</a:t>
                      </a:r>
                      <a:endParaRPr sz="1000"/>
                    </a:p>
                  </a:txBody>
                  <a:tcPr marT="91425" marB="91425" marR="91425" marL="91425" anchor="ctr">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bl>
          </a:graphicData>
        </a:graphic>
      </p:graphicFrame>
      <p:sp>
        <p:nvSpPr>
          <p:cNvPr id="384" name="Google Shape;384;p44"/>
          <p:cNvSpPr/>
          <p:nvPr/>
        </p:nvSpPr>
        <p:spPr>
          <a:xfrm rot="384314">
            <a:off x="7221120" y="1301661"/>
            <a:ext cx="2188964" cy="1483770"/>
          </a:xfrm>
          <a:prstGeom prst="rect">
            <a:avLst/>
          </a:prstGeom>
          <a:solidFill>
            <a:srgbClr val="307BF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CH"/>
              <a:t>SKIPPED - POSSIBLY FOR DISCUSSION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95300" y="274644"/>
            <a:ext cx="8915400" cy="573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Case Study: Premium Pillar</a:t>
            </a:r>
            <a:endParaRPr/>
          </a:p>
          <a:p>
            <a:pPr indent="0" lvl="0" marL="0" rtl="0" algn="ctr">
              <a:spcBef>
                <a:spcPts val="0"/>
              </a:spcBef>
              <a:spcAft>
                <a:spcPts val="0"/>
              </a:spcAft>
              <a:buNone/>
            </a:pPr>
            <a:r>
              <a:rPr lang="de-CH" sz="2500"/>
              <a:t>Risk </a:t>
            </a:r>
            <a:r>
              <a:rPr lang="de-CH" sz="2500"/>
              <a:t>assessment</a:t>
            </a:r>
            <a:r>
              <a:rPr lang="de-CH" sz="2500"/>
              <a:t>: Information Security pricing example </a:t>
            </a:r>
            <a:endParaRPr sz="1900"/>
          </a:p>
        </p:txBody>
      </p:sp>
      <p:graphicFrame>
        <p:nvGraphicFramePr>
          <p:cNvPr id="391" name="Google Shape;391;p45"/>
          <p:cNvGraphicFramePr/>
          <p:nvPr/>
        </p:nvGraphicFramePr>
        <p:xfrm>
          <a:off x="845675" y="1867050"/>
          <a:ext cx="3000000" cy="3000000"/>
        </p:xfrm>
        <a:graphic>
          <a:graphicData uri="http://schemas.openxmlformats.org/drawingml/2006/table">
            <a:tbl>
              <a:tblPr>
                <a:noFill/>
                <a:tableStyleId>{A727CE99-F01E-43A8-B048-23793FA7BB7A}</a:tableStyleId>
              </a:tblPr>
              <a:tblGrid>
                <a:gridCol w="2328900"/>
                <a:gridCol w="779275"/>
                <a:gridCol w="1022325"/>
              </a:tblGrid>
              <a:tr h="423700">
                <a:tc>
                  <a:txBody>
                    <a:bodyPr/>
                    <a:lstStyle/>
                    <a:p>
                      <a:pPr indent="0" lvl="0" marL="0" rtl="0" algn="l">
                        <a:lnSpc>
                          <a:spcPct val="115000"/>
                        </a:lnSpc>
                        <a:spcBef>
                          <a:spcPts val="0"/>
                        </a:spcBef>
                        <a:spcAft>
                          <a:spcPts val="0"/>
                        </a:spcAft>
                        <a:buNone/>
                      </a:pPr>
                      <a:r>
                        <a:rPr b="1" lang="de-CH" sz="1100">
                          <a:solidFill>
                            <a:schemeClr val="accent3"/>
                          </a:solidFill>
                        </a:rPr>
                        <a:t>Business Interruption</a:t>
                      </a:r>
                      <a:endParaRPr b="1" sz="1100">
                        <a:solidFill>
                          <a:schemeClr val="accent3"/>
                        </a:solidFill>
                      </a:endParaRPr>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chemeClr val="accent3"/>
                          </a:solidFill>
                        </a:rPr>
                        <a:t>Range (Low)</a:t>
                      </a:r>
                      <a:endParaRPr b="1" sz="1100">
                        <a:solidFill>
                          <a:schemeClr val="accent3"/>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100">
                          <a:solidFill>
                            <a:schemeClr val="accent3"/>
                          </a:solidFill>
                        </a:rPr>
                        <a:t>Range (High)</a:t>
                      </a:r>
                      <a:endParaRPr b="1" sz="1100">
                        <a:solidFill>
                          <a:schemeClr val="accent3"/>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r>
              <a:tr h="260450">
                <a:tc>
                  <a:txBody>
                    <a:bodyPr/>
                    <a:lstStyle/>
                    <a:p>
                      <a:pPr indent="0" lvl="0" marL="0" rtl="0" algn="l">
                        <a:lnSpc>
                          <a:spcPct val="115000"/>
                        </a:lnSpc>
                        <a:spcBef>
                          <a:spcPts val="0"/>
                        </a:spcBef>
                        <a:spcAft>
                          <a:spcPts val="0"/>
                        </a:spcAft>
                        <a:buNone/>
                      </a:pPr>
                      <a:r>
                        <a:rPr lang="de-CH" sz="1100"/>
                        <a:t>Critical Application Assessments</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260450">
                <a:tc>
                  <a:txBody>
                    <a:bodyPr/>
                    <a:lstStyle/>
                    <a:p>
                      <a:pPr indent="0" lvl="0" marL="0" rtl="0" algn="l">
                        <a:lnSpc>
                          <a:spcPct val="115000"/>
                        </a:lnSpc>
                        <a:spcBef>
                          <a:spcPts val="0"/>
                        </a:spcBef>
                        <a:spcAft>
                          <a:spcPts val="0"/>
                        </a:spcAft>
                        <a:buNone/>
                      </a:pPr>
                      <a:r>
                        <a:rPr lang="de-CH" sz="1100"/>
                        <a:t>Criticality of Network to Applicant</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D9E7FD">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D9E7FD">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D9E7FD">
                          <a:alpha val="0"/>
                        </a:srgbClr>
                      </a:solidFill>
                      <a:prstDash val="solid"/>
                      <a:round/>
                      <a:headEnd len="sm" w="sm" type="none"/>
                      <a:tailEnd len="sm" w="sm" type="none"/>
                    </a:lnB>
                  </a:tcPr>
                </a:tc>
              </a:tr>
              <a:tr h="260450">
                <a:tc>
                  <a:txBody>
                    <a:bodyPr/>
                    <a:lstStyle/>
                    <a:p>
                      <a:pPr indent="0" lvl="0" marL="0" rtl="0" algn="l">
                        <a:lnSpc>
                          <a:spcPct val="115000"/>
                        </a:lnSpc>
                        <a:spcBef>
                          <a:spcPts val="0"/>
                        </a:spcBef>
                        <a:spcAft>
                          <a:spcPts val="0"/>
                        </a:spcAft>
                        <a:buNone/>
                      </a:pPr>
                      <a:r>
                        <a:rPr lang="de-CH" sz="1100"/>
                        <a:t>Dependency on real time transactions</a:t>
                      </a:r>
                      <a:endParaRPr sz="1100"/>
                    </a:p>
                  </a:txBody>
                  <a:tcPr marT="91425" marB="91425" marR="91425" marL="91425">
                    <a:lnL cap="flat" cmpd="sng" w="8650">
                      <a:solidFill>
                        <a:srgbClr val="D9E7FD">
                          <a:alpha val="0"/>
                        </a:srgbClr>
                      </a:solidFill>
                      <a:prstDash val="solid"/>
                      <a:round/>
                      <a:headEnd len="sm" w="sm" type="none"/>
                      <a:tailEnd len="sm" w="sm" type="none"/>
                    </a:lnL>
                    <a:lnR cap="flat" cmpd="sng" w="9525">
                      <a:solidFill>
                        <a:srgbClr val="D9E7FD">
                          <a:alpha val="0"/>
                        </a:srgbClr>
                      </a:solidFill>
                      <a:prstDash val="solid"/>
                      <a:round/>
                      <a:headEnd len="sm" w="sm" type="none"/>
                      <a:tailEnd len="sm" w="sm" type="none"/>
                    </a:lnR>
                    <a:lnT cap="flat" cmpd="sng" w="8650">
                      <a:solidFill>
                        <a:srgbClr val="D9E7FD">
                          <a:alpha val="0"/>
                        </a:srgbClr>
                      </a:solidFill>
                      <a:prstDash val="solid"/>
                      <a:round/>
                      <a:headEnd len="sm" w="sm" type="none"/>
                      <a:tailEnd len="sm" w="sm" type="none"/>
                    </a:lnT>
                    <a:lnB cap="flat" cmpd="sng" w="8650">
                      <a:solidFill>
                        <a:srgbClr val="D9E7FD">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D9E7FD">
                          <a:alpha val="0"/>
                        </a:srgbClr>
                      </a:solidFill>
                      <a:prstDash val="solid"/>
                      <a:round/>
                      <a:headEnd len="sm" w="sm" type="none"/>
                      <a:tailEnd len="sm" w="sm" type="none"/>
                    </a:lnL>
                    <a:lnR cap="flat" cmpd="sng" w="9525">
                      <a:solidFill>
                        <a:srgbClr val="D9E7FD">
                          <a:alpha val="0"/>
                        </a:srgbClr>
                      </a:solidFill>
                      <a:prstDash val="solid"/>
                      <a:round/>
                      <a:headEnd len="sm" w="sm" type="none"/>
                      <a:tailEnd len="sm" w="sm" type="none"/>
                    </a:lnR>
                    <a:lnT cap="flat" cmpd="sng" w="8650">
                      <a:solidFill>
                        <a:srgbClr val="D9E7FD">
                          <a:alpha val="0"/>
                        </a:srgbClr>
                      </a:solidFill>
                      <a:prstDash val="solid"/>
                      <a:round/>
                      <a:headEnd len="sm" w="sm" type="none"/>
                      <a:tailEnd len="sm" w="sm" type="none"/>
                    </a:lnT>
                    <a:lnB cap="flat" cmpd="sng" w="8650">
                      <a:solidFill>
                        <a:srgbClr val="D9E7FD">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D9E7FD">
                          <a:alpha val="0"/>
                        </a:srgbClr>
                      </a:solidFill>
                      <a:prstDash val="solid"/>
                      <a:round/>
                      <a:headEnd len="sm" w="sm" type="none"/>
                      <a:tailEnd len="sm" w="sm" type="none"/>
                    </a:lnL>
                    <a:lnR cap="flat" cmpd="sng" w="9525">
                      <a:solidFill>
                        <a:srgbClr val="D9E7FD">
                          <a:alpha val="0"/>
                        </a:srgbClr>
                      </a:solidFill>
                      <a:prstDash val="solid"/>
                      <a:round/>
                      <a:headEnd len="sm" w="sm" type="none"/>
                      <a:tailEnd len="sm" w="sm" type="none"/>
                    </a:lnR>
                    <a:lnT cap="flat" cmpd="sng" w="8650">
                      <a:solidFill>
                        <a:srgbClr val="D9E7FD">
                          <a:alpha val="0"/>
                        </a:srgbClr>
                      </a:solidFill>
                      <a:prstDash val="solid"/>
                      <a:round/>
                      <a:headEnd len="sm" w="sm" type="none"/>
                      <a:tailEnd len="sm" w="sm" type="none"/>
                    </a:lnT>
                    <a:lnB cap="flat" cmpd="sng" w="8650">
                      <a:solidFill>
                        <a:srgbClr val="D9E7FD">
                          <a:alpha val="0"/>
                        </a:srgbClr>
                      </a:solidFill>
                      <a:prstDash val="solid"/>
                      <a:round/>
                      <a:headEnd len="sm" w="sm" type="none"/>
                      <a:tailEnd len="sm" w="sm" type="none"/>
                    </a:lnB>
                    <a:solidFill>
                      <a:srgbClr val="D9E7FD"/>
                    </a:solidFill>
                  </a:tcPr>
                </a:tc>
              </a:tr>
              <a:tr h="260450">
                <a:tc>
                  <a:txBody>
                    <a:bodyPr/>
                    <a:lstStyle/>
                    <a:p>
                      <a:pPr indent="0" lvl="0" marL="0" rtl="0" algn="l">
                        <a:lnSpc>
                          <a:spcPct val="115000"/>
                        </a:lnSpc>
                        <a:spcBef>
                          <a:spcPts val="0"/>
                        </a:spcBef>
                        <a:spcAft>
                          <a:spcPts val="0"/>
                        </a:spcAft>
                        <a:buNone/>
                      </a:pPr>
                      <a:r>
                        <a:rPr lang="de-CH" sz="1100"/>
                        <a:t>Loss History</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D9E7FD">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D9E7FD">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D9E7FD">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260450">
                <a:tc>
                  <a:txBody>
                    <a:bodyPr/>
                    <a:lstStyle/>
                    <a:p>
                      <a:pPr indent="0" lvl="0" marL="0" rtl="0" algn="l">
                        <a:lnSpc>
                          <a:spcPct val="115000"/>
                        </a:lnSpc>
                        <a:spcBef>
                          <a:spcPts val="0"/>
                        </a:spcBef>
                        <a:spcAft>
                          <a:spcPts val="0"/>
                        </a:spcAft>
                        <a:buNone/>
                      </a:pPr>
                      <a:r>
                        <a:rPr lang="de-CH" sz="1100"/>
                        <a:t>Mirror/Backup Procedures</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260450">
                <a:tc>
                  <a:txBody>
                    <a:bodyPr/>
                    <a:lstStyle/>
                    <a:p>
                      <a:pPr indent="0" lvl="0" marL="0" rtl="0" algn="l">
                        <a:lnSpc>
                          <a:spcPct val="115000"/>
                        </a:lnSpc>
                        <a:spcBef>
                          <a:spcPts val="0"/>
                        </a:spcBef>
                        <a:spcAft>
                          <a:spcPts val="0"/>
                        </a:spcAft>
                        <a:buNone/>
                      </a:pPr>
                      <a:r>
                        <a:rPr lang="de-CH" sz="1100"/>
                        <a:t>Network Technology</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260450">
                <a:tc>
                  <a:txBody>
                    <a:bodyPr/>
                    <a:lstStyle/>
                    <a:p>
                      <a:pPr indent="0" lvl="0" marL="0" rtl="0" algn="l">
                        <a:lnSpc>
                          <a:spcPct val="115000"/>
                        </a:lnSpc>
                        <a:spcBef>
                          <a:spcPts val="0"/>
                        </a:spcBef>
                        <a:spcAft>
                          <a:spcPts val="0"/>
                        </a:spcAft>
                        <a:buNone/>
                      </a:pPr>
                      <a:r>
                        <a:rPr lang="de-CH" sz="1100"/>
                        <a:t>Risk Management for IR Planning</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260450">
                <a:tc>
                  <a:txBody>
                    <a:bodyPr/>
                    <a:lstStyle/>
                    <a:p>
                      <a:pPr indent="0" lvl="0" marL="0" rtl="0" algn="l">
                        <a:lnSpc>
                          <a:spcPct val="115000"/>
                        </a:lnSpc>
                        <a:spcBef>
                          <a:spcPts val="0"/>
                        </a:spcBef>
                        <a:spcAft>
                          <a:spcPts val="0"/>
                        </a:spcAft>
                        <a:buNone/>
                      </a:pPr>
                      <a:r>
                        <a:rPr lang="de-CH" sz="1100"/>
                        <a:t>Technology Risk Management Process</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260450">
                <a:tc>
                  <a:txBody>
                    <a:bodyPr/>
                    <a:lstStyle/>
                    <a:p>
                      <a:pPr indent="0" lvl="0" marL="0" rtl="0" algn="l">
                        <a:lnSpc>
                          <a:spcPct val="115000"/>
                        </a:lnSpc>
                        <a:spcBef>
                          <a:spcPts val="0"/>
                        </a:spcBef>
                        <a:spcAft>
                          <a:spcPts val="0"/>
                        </a:spcAft>
                        <a:buNone/>
                      </a:pPr>
                      <a:r>
                        <a:rPr lang="de-CH" sz="1100"/>
                        <a:t>Volatility/Recovery in Sales</a:t>
                      </a:r>
                      <a:endParaRPr sz="11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0,75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100"/>
                        <a:t>1,25</a:t>
                      </a:r>
                      <a:endParaRPr sz="11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bl>
          </a:graphicData>
        </a:graphic>
      </p:graphicFrame>
      <p:graphicFrame>
        <p:nvGraphicFramePr>
          <p:cNvPr id="392" name="Google Shape;392;p45"/>
          <p:cNvGraphicFramePr/>
          <p:nvPr/>
        </p:nvGraphicFramePr>
        <p:xfrm>
          <a:off x="5508450" y="1867050"/>
          <a:ext cx="3000000" cy="3000000"/>
        </p:xfrm>
        <a:graphic>
          <a:graphicData uri="http://schemas.openxmlformats.org/drawingml/2006/table">
            <a:tbl>
              <a:tblPr>
                <a:noFill/>
                <a:tableStyleId>{A727CE99-F01E-43A8-B048-23793FA7BB7A}</a:tableStyleId>
              </a:tblPr>
              <a:tblGrid>
                <a:gridCol w="1295525"/>
                <a:gridCol w="1295525"/>
                <a:gridCol w="1144275"/>
              </a:tblGrid>
              <a:tr h="152400">
                <a:tc>
                  <a:txBody>
                    <a:bodyPr/>
                    <a:lstStyle/>
                    <a:p>
                      <a:pPr indent="0" lvl="0" marL="0" rtl="0" algn="l">
                        <a:lnSpc>
                          <a:spcPct val="115000"/>
                        </a:lnSpc>
                        <a:spcBef>
                          <a:spcPts val="0"/>
                        </a:spcBef>
                        <a:spcAft>
                          <a:spcPts val="0"/>
                        </a:spcAft>
                        <a:buNone/>
                      </a:pPr>
                      <a:r>
                        <a:rPr b="1" lang="de-CH" sz="1000">
                          <a:solidFill>
                            <a:schemeClr val="accent3"/>
                          </a:solidFill>
                        </a:rPr>
                        <a:t>Modifier Description</a:t>
                      </a:r>
                      <a:endParaRPr b="1" sz="1000">
                        <a:solidFill>
                          <a:schemeClr val="accent3"/>
                        </a:solidFill>
                      </a:endParaRPr>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000">
                          <a:solidFill>
                            <a:schemeClr val="accent3"/>
                          </a:solidFill>
                        </a:rPr>
                        <a:t>Range (Low)</a:t>
                      </a:r>
                      <a:endParaRPr b="1" sz="1000">
                        <a:solidFill>
                          <a:schemeClr val="accent3"/>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c>
                  <a:txBody>
                    <a:bodyPr/>
                    <a:lstStyle/>
                    <a:p>
                      <a:pPr indent="0" lvl="0" marL="0" rtl="0" algn="ctr">
                        <a:lnSpc>
                          <a:spcPct val="115000"/>
                        </a:lnSpc>
                        <a:spcBef>
                          <a:spcPts val="0"/>
                        </a:spcBef>
                        <a:spcAft>
                          <a:spcPts val="0"/>
                        </a:spcAft>
                        <a:buNone/>
                      </a:pPr>
                      <a:r>
                        <a:rPr b="1" lang="de-CH" sz="1000">
                          <a:solidFill>
                            <a:schemeClr val="accent3"/>
                          </a:solidFill>
                        </a:rPr>
                        <a:t>Range (High)</a:t>
                      </a:r>
                      <a:endParaRPr b="1" sz="1000">
                        <a:solidFill>
                          <a:schemeClr val="accent3"/>
                        </a:solidFill>
                      </a:endParaRPr>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0C58D3"/>
                    </a:solidFill>
                  </a:tcPr>
                </a:tc>
              </a:tr>
              <a:tr h="285750">
                <a:tc>
                  <a:txBody>
                    <a:bodyPr/>
                    <a:lstStyle/>
                    <a:p>
                      <a:pPr indent="0" lvl="0" marL="0" rtl="0" algn="l">
                        <a:lnSpc>
                          <a:spcPct val="115000"/>
                        </a:lnSpc>
                        <a:spcBef>
                          <a:spcPts val="0"/>
                        </a:spcBef>
                        <a:spcAft>
                          <a:spcPts val="0"/>
                        </a:spcAft>
                        <a:buNone/>
                      </a:pPr>
                      <a:r>
                        <a:rPr lang="de-CH" sz="1000"/>
                        <a:t>Centralized Policies &amp; Procedures</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200025">
                <a:tc>
                  <a:txBody>
                    <a:bodyPr/>
                    <a:lstStyle/>
                    <a:p>
                      <a:pPr indent="0" lvl="0" marL="0" rtl="0" algn="l">
                        <a:lnSpc>
                          <a:spcPct val="115000"/>
                        </a:lnSpc>
                        <a:spcBef>
                          <a:spcPts val="0"/>
                        </a:spcBef>
                        <a:spcAft>
                          <a:spcPts val="0"/>
                        </a:spcAft>
                        <a:buNone/>
                      </a:pPr>
                      <a:r>
                        <a:rPr lang="de-CH" sz="1000"/>
                        <a:t>Financial Condition</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de-CH" sz="1000"/>
                        <a:t>Nature of Operations</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152400">
                <a:tc>
                  <a:txBody>
                    <a:bodyPr/>
                    <a:lstStyle/>
                    <a:p>
                      <a:pPr indent="0" lvl="0" marL="0" rtl="0" algn="l">
                        <a:lnSpc>
                          <a:spcPct val="115000"/>
                        </a:lnSpc>
                        <a:spcBef>
                          <a:spcPts val="0"/>
                        </a:spcBef>
                        <a:spcAft>
                          <a:spcPts val="0"/>
                        </a:spcAft>
                        <a:buNone/>
                      </a:pPr>
                      <a:r>
                        <a:rPr lang="de-CH" sz="1000"/>
                        <a:t>Network Security</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152400">
                <a:tc>
                  <a:txBody>
                    <a:bodyPr/>
                    <a:lstStyle/>
                    <a:p>
                      <a:pPr indent="0" lvl="0" marL="0" rtl="0" algn="l">
                        <a:lnSpc>
                          <a:spcPct val="115000"/>
                        </a:lnSpc>
                        <a:spcBef>
                          <a:spcPts val="0"/>
                        </a:spcBef>
                        <a:spcAft>
                          <a:spcPts val="0"/>
                        </a:spcAft>
                        <a:buNone/>
                      </a:pPr>
                      <a:r>
                        <a:rPr lang="de-CH" sz="1000"/>
                        <a:t>Physical Security</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285750">
                <a:tc>
                  <a:txBody>
                    <a:bodyPr/>
                    <a:lstStyle/>
                    <a:p>
                      <a:pPr indent="0" lvl="0" marL="0" rtl="0" algn="l">
                        <a:lnSpc>
                          <a:spcPct val="115000"/>
                        </a:lnSpc>
                        <a:spcBef>
                          <a:spcPts val="0"/>
                        </a:spcBef>
                        <a:spcAft>
                          <a:spcPts val="0"/>
                        </a:spcAft>
                        <a:buNone/>
                      </a:pPr>
                      <a:r>
                        <a:rPr lang="de-CH" sz="1000"/>
                        <a:t>Quality of Service Provider Contracts</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r h="152400">
                <a:tc>
                  <a:txBody>
                    <a:bodyPr/>
                    <a:lstStyle/>
                    <a:p>
                      <a:pPr indent="0" lvl="0" marL="0" rtl="0" algn="l">
                        <a:lnSpc>
                          <a:spcPct val="115000"/>
                        </a:lnSpc>
                        <a:spcBef>
                          <a:spcPts val="0"/>
                        </a:spcBef>
                        <a:spcAft>
                          <a:spcPts val="0"/>
                        </a:spcAft>
                        <a:buNone/>
                      </a:pPr>
                      <a:r>
                        <a:rPr lang="de-CH" sz="1000"/>
                        <a:t>Quality of Service Providers</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solidFill>
                      <a:srgbClr val="D9E7FD"/>
                    </a:solidFill>
                  </a:tcPr>
                </a:tc>
              </a:tr>
              <a:tr h="152400">
                <a:tc>
                  <a:txBody>
                    <a:bodyPr/>
                    <a:lstStyle/>
                    <a:p>
                      <a:pPr indent="0" lvl="0" marL="0" rtl="0" algn="l">
                        <a:lnSpc>
                          <a:spcPct val="115000"/>
                        </a:lnSpc>
                        <a:spcBef>
                          <a:spcPts val="0"/>
                        </a:spcBef>
                        <a:spcAft>
                          <a:spcPts val="0"/>
                        </a:spcAft>
                        <a:buNone/>
                      </a:pPr>
                      <a:r>
                        <a:rPr lang="de-CH" sz="1000"/>
                        <a:t>Risk Management Controls</a:t>
                      </a:r>
                      <a:endParaRPr sz="1000"/>
                    </a:p>
                  </a:txBody>
                  <a:tcPr marT="91425" marB="91425" marR="91425" marL="91425">
                    <a:lnL cap="flat" cmpd="sng" w="8650">
                      <a:solidFill>
                        <a:srgbClr val="7AD694">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0,75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de-CH" sz="1000"/>
                        <a:t>1,25</a:t>
                      </a:r>
                      <a:endParaRPr sz="1000"/>
                    </a:p>
                  </a:txBody>
                  <a:tcPr marT="91425" marB="91425" marR="91425" marL="91425">
                    <a:lnL cap="flat" cmpd="sng" w="9525">
                      <a:solidFill>
                        <a:srgbClr val="000000">
                          <a:alpha val="0"/>
                        </a:srgbClr>
                      </a:solidFill>
                      <a:prstDash val="solid"/>
                      <a:round/>
                      <a:headEnd len="sm" w="sm" type="none"/>
                      <a:tailEnd len="sm" w="sm" type="none"/>
                    </a:lnL>
                    <a:lnR cap="flat" cmpd="sng" w="8650">
                      <a:solidFill>
                        <a:srgbClr val="7AD694">
                          <a:alpha val="0"/>
                        </a:srgbClr>
                      </a:solidFill>
                      <a:prstDash val="solid"/>
                      <a:round/>
                      <a:headEnd len="sm" w="sm" type="none"/>
                      <a:tailEnd len="sm" w="sm" type="none"/>
                    </a:lnR>
                    <a:lnT cap="flat" cmpd="sng" w="8650">
                      <a:solidFill>
                        <a:srgbClr val="7AD694">
                          <a:alpha val="0"/>
                        </a:srgbClr>
                      </a:solidFill>
                      <a:prstDash val="solid"/>
                      <a:round/>
                      <a:headEnd len="sm" w="sm" type="none"/>
                      <a:tailEnd len="sm" w="sm" type="none"/>
                    </a:lnT>
                    <a:lnB cap="flat" cmpd="sng" w="8650">
                      <a:solidFill>
                        <a:srgbClr val="7AD694">
                          <a:alpha val="0"/>
                        </a:srgbClr>
                      </a:solidFill>
                      <a:prstDash val="solid"/>
                      <a:round/>
                      <a:headEnd len="sm" w="sm" type="none"/>
                      <a:tailEnd len="sm" w="sm" type="none"/>
                    </a:lnB>
                  </a:tcPr>
                </a:tc>
              </a:tr>
            </a:tbl>
          </a:graphicData>
        </a:graphic>
      </p:graphicFrame>
      <p:sp>
        <p:nvSpPr>
          <p:cNvPr id="393" name="Google Shape;393;p45"/>
          <p:cNvSpPr txBox="1"/>
          <p:nvPr/>
        </p:nvSpPr>
        <p:spPr>
          <a:xfrm>
            <a:off x="1485000" y="1221150"/>
            <a:ext cx="32343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de-CH" sz="2500">
                <a:solidFill>
                  <a:schemeClr val="accent2"/>
                </a:solidFill>
              </a:rPr>
              <a:t>Coverage specific</a:t>
            </a:r>
            <a:endParaRPr sz="1000"/>
          </a:p>
        </p:txBody>
      </p:sp>
      <p:sp>
        <p:nvSpPr>
          <p:cNvPr id="394" name="Google Shape;394;p45"/>
          <p:cNvSpPr txBox="1"/>
          <p:nvPr/>
        </p:nvSpPr>
        <p:spPr>
          <a:xfrm>
            <a:off x="5758963" y="1221450"/>
            <a:ext cx="32343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de-CH" sz="2500">
                <a:solidFill>
                  <a:schemeClr val="accent2"/>
                </a:solidFill>
              </a:rPr>
              <a:t>Enterprise</a:t>
            </a:r>
            <a:r>
              <a:rPr b="1" lang="de-CH" sz="2500">
                <a:solidFill>
                  <a:schemeClr val="accent2"/>
                </a:solidFill>
              </a:rPr>
              <a:t> specific</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6"/>
          <p:cNvSpPr txBox="1"/>
          <p:nvPr>
            <p:ph type="title"/>
          </p:nvPr>
        </p:nvSpPr>
        <p:spPr>
          <a:xfrm>
            <a:off x="495300" y="46038"/>
            <a:ext cx="8915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Case Study: Premium Pillar</a:t>
            </a:r>
            <a:endParaRPr/>
          </a:p>
          <a:p>
            <a:pPr indent="0" lvl="0" marL="0" rtl="0" algn="ctr">
              <a:spcBef>
                <a:spcPts val="0"/>
              </a:spcBef>
              <a:spcAft>
                <a:spcPts val="0"/>
              </a:spcAft>
              <a:buNone/>
            </a:pPr>
            <a:r>
              <a:rPr lang="de-CH" sz="2500"/>
              <a:t>Contractual: Typical exclusions</a:t>
            </a:r>
            <a:endParaRPr sz="2500"/>
          </a:p>
        </p:txBody>
      </p:sp>
      <p:sp>
        <p:nvSpPr>
          <p:cNvPr id="401" name="Google Shape;401;p46"/>
          <p:cNvSpPr txBox="1"/>
          <p:nvPr>
            <p:ph idx="1" type="body"/>
          </p:nvPr>
        </p:nvSpPr>
        <p:spPr>
          <a:xfrm>
            <a:off x="495300" y="1306525"/>
            <a:ext cx="8915400" cy="1331100"/>
          </a:xfrm>
          <a:prstGeom prst="rect">
            <a:avLst/>
          </a:prstGeom>
        </p:spPr>
        <p:txBody>
          <a:bodyPr anchorCtr="0" anchor="t" bIns="45700" lIns="91425" spcFirstLastPara="1" rIns="91425" wrap="square" tIns="45700">
            <a:noAutofit/>
          </a:bodyPr>
          <a:lstStyle/>
          <a:p>
            <a:pPr indent="0" lvl="0" marL="0" rtl="0" algn="l">
              <a:spcBef>
                <a:spcPts val="240"/>
              </a:spcBef>
              <a:spcAft>
                <a:spcPts val="0"/>
              </a:spcAft>
              <a:buNone/>
            </a:pPr>
            <a:r>
              <a:rPr b="0" lang="de-CH" sz="1600"/>
              <a:t>We analysed 34 policies (source: SERFF) and matched exclusions to common categories proposed by </a:t>
            </a:r>
            <a:r>
              <a:rPr b="0" lang="de-CH" sz="1600"/>
              <a:t>Romanovsky</a:t>
            </a:r>
            <a:r>
              <a:rPr b="0" lang="de-CH" sz="1600"/>
              <a:t> et al. to estimate the “typical ones” expected in a generalised contract</a:t>
            </a:r>
            <a:endParaRPr b="0" sz="1600"/>
          </a:p>
        </p:txBody>
      </p:sp>
      <p:pic>
        <p:nvPicPr>
          <p:cNvPr id="402" name="Google Shape;402;p46" title="图表"/>
          <p:cNvPicPr preferRelativeResize="0"/>
          <p:nvPr/>
        </p:nvPicPr>
        <p:blipFill>
          <a:blip r:embed="rId3">
            <a:alphaModFix/>
          </a:blip>
          <a:stretch>
            <a:fillRect/>
          </a:stretch>
        </p:blipFill>
        <p:spPr>
          <a:xfrm>
            <a:off x="1322700" y="2069375"/>
            <a:ext cx="7517243" cy="4378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Environment: Data sharing</a:t>
            </a:r>
            <a:br>
              <a:rPr lang="de-CH" sz="2400"/>
            </a:br>
            <a:r>
              <a:rPr lang="de-CH" sz="2400"/>
              <a:t>How do insurers cope with information </a:t>
            </a:r>
            <a:r>
              <a:rPr lang="de-CH" sz="2400"/>
              <a:t>asymmetries</a:t>
            </a:r>
            <a:r>
              <a:rPr lang="de-CH" sz="2400"/>
              <a:t>?</a:t>
            </a:r>
            <a:endParaRPr sz="2400"/>
          </a:p>
        </p:txBody>
      </p:sp>
      <p:graphicFrame>
        <p:nvGraphicFramePr>
          <p:cNvPr id="409" name="Google Shape;409;p47"/>
          <p:cNvGraphicFramePr/>
          <p:nvPr/>
        </p:nvGraphicFramePr>
        <p:xfrm>
          <a:off x="697600" y="1307125"/>
          <a:ext cx="3000000" cy="3000000"/>
        </p:xfrm>
        <a:graphic>
          <a:graphicData uri="http://schemas.openxmlformats.org/drawingml/2006/table">
            <a:tbl>
              <a:tblPr>
                <a:noFill/>
                <a:tableStyleId>{A727CE99-F01E-43A8-B048-23793FA7BB7A}</a:tableStyleId>
              </a:tblPr>
              <a:tblGrid>
                <a:gridCol w="2180225"/>
                <a:gridCol w="2250775"/>
                <a:gridCol w="1719825"/>
                <a:gridCol w="2412375"/>
              </a:tblGrid>
              <a:tr h="484075">
                <a:tc>
                  <a:txBody>
                    <a:bodyPr/>
                    <a:lstStyle/>
                    <a:p>
                      <a:pPr indent="0" lvl="0" marL="0" rtl="0" algn="l">
                        <a:lnSpc>
                          <a:spcPct val="180000"/>
                        </a:lnSpc>
                        <a:spcBef>
                          <a:spcPts val="0"/>
                        </a:spcBef>
                        <a:spcAft>
                          <a:spcPts val="0"/>
                        </a:spcAft>
                        <a:buNone/>
                      </a:pPr>
                      <a:r>
                        <a:rPr lang="de-CH" sz="1200">
                          <a:solidFill>
                            <a:schemeClr val="lt1"/>
                          </a:solidFill>
                        </a:rPr>
                        <a:t>Risk Analysis Tool</a:t>
                      </a:r>
                      <a:endParaRPr sz="1200">
                        <a:solidFill>
                          <a:schemeClr val="lt1"/>
                        </a:solidFill>
                      </a:endParaRPr>
                    </a:p>
                  </a:txBody>
                  <a:tcPr marT="63500" marB="63500" marR="63500" marL="63500">
                    <a:lnL cap="flat" cmpd="sng" w="12700">
                      <a:solidFill>
                        <a:schemeClr val="accent2">
                          <a:alpha val="0"/>
                        </a:schemeClr>
                      </a:solidFill>
                      <a:prstDash val="solid"/>
                      <a:round/>
                      <a:headEnd len="sm" w="sm" type="none"/>
                      <a:tailEnd len="sm" w="sm" type="none"/>
                    </a:lnL>
                    <a:lnR cap="flat" cmpd="sng" w="12700">
                      <a:solidFill>
                        <a:schemeClr val="accent2">
                          <a:alpha val="0"/>
                        </a:scheme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chemeClr val="accent2">
                          <a:alpha val="0"/>
                        </a:schemeClr>
                      </a:solidFill>
                      <a:prstDash val="solid"/>
                      <a:round/>
                      <a:headEnd len="sm" w="sm" type="none"/>
                      <a:tailEnd len="sm" w="sm" type="none"/>
                    </a:lnB>
                    <a:solidFill>
                      <a:schemeClr val="accent2"/>
                    </a:solidFill>
                  </a:tcPr>
                </a:tc>
                <a:tc>
                  <a:txBody>
                    <a:bodyPr/>
                    <a:lstStyle/>
                    <a:p>
                      <a:pPr indent="0" lvl="0" marL="0" rtl="0" algn="l">
                        <a:lnSpc>
                          <a:spcPct val="180000"/>
                        </a:lnSpc>
                        <a:spcBef>
                          <a:spcPts val="0"/>
                        </a:spcBef>
                        <a:spcAft>
                          <a:spcPts val="0"/>
                        </a:spcAft>
                        <a:buNone/>
                      </a:pPr>
                      <a:r>
                        <a:rPr lang="de-CH" sz="1200">
                          <a:solidFill>
                            <a:schemeClr val="lt1"/>
                          </a:solidFill>
                        </a:rPr>
                        <a:t>Link</a:t>
                      </a:r>
                      <a:endParaRPr sz="1200">
                        <a:solidFill>
                          <a:schemeClr val="lt1"/>
                        </a:solidFill>
                      </a:endParaRPr>
                    </a:p>
                  </a:txBody>
                  <a:tcPr marT="63500" marB="63500" marR="63500" marL="63500">
                    <a:lnL cap="flat" cmpd="sng" w="12700">
                      <a:solidFill>
                        <a:schemeClr val="accent2">
                          <a:alpha val="0"/>
                        </a:schemeClr>
                      </a:solidFill>
                      <a:prstDash val="solid"/>
                      <a:round/>
                      <a:headEnd len="sm" w="sm" type="none"/>
                      <a:tailEnd len="sm" w="sm" type="none"/>
                    </a:lnL>
                    <a:lnR cap="flat" cmpd="sng" w="12700">
                      <a:solidFill>
                        <a:schemeClr val="accent2">
                          <a:alpha val="0"/>
                        </a:scheme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chemeClr val="accent2">
                          <a:alpha val="0"/>
                        </a:schemeClr>
                      </a:solidFill>
                      <a:prstDash val="solid"/>
                      <a:round/>
                      <a:headEnd len="sm" w="sm" type="none"/>
                      <a:tailEnd len="sm" w="sm" type="none"/>
                    </a:lnB>
                    <a:solidFill>
                      <a:schemeClr val="accent2"/>
                    </a:solidFill>
                  </a:tcPr>
                </a:tc>
                <a:tc>
                  <a:txBody>
                    <a:bodyPr/>
                    <a:lstStyle/>
                    <a:p>
                      <a:pPr indent="0" lvl="0" marL="0" rtl="0" algn="l">
                        <a:lnSpc>
                          <a:spcPct val="180000"/>
                        </a:lnSpc>
                        <a:spcBef>
                          <a:spcPts val="0"/>
                        </a:spcBef>
                        <a:spcAft>
                          <a:spcPts val="0"/>
                        </a:spcAft>
                        <a:buNone/>
                      </a:pPr>
                      <a:r>
                        <a:rPr lang="de-CH" sz="1200">
                          <a:solidFill>
                            <a:schemeClr val="lt1"/>
                          </a:solidFill>
                        </a:rPr>
                        <a:t>Source</a:t>
                      </a:r>
                      <a:endParaRPr sz="1200">
                        <a:solidFill>
                          <a:schemeClr val="lt1"/>
                        </a:solidFill>
                      </a:endParaRPr>
                    </a:p>
                  </a:txBody>
                  <a:tcPr marT="63500" marB="63500" marR="63500" marL="63500">
                    <a:lnL cap="flat" cmpd="sng" w="12700">
                      <a:solidFill>
                        <a:schemeClr val="accent2">
                          <a:alpha val="0"/>
                        </a:schemeClr>
                      </a:solidFill>
                      <a:prstDash val="solid"/>
                      <a:round/>
                      <a:headEnd len="sm" w="sm" type="none"/>
                      <a:tailEnd len="sm" w="sm" type="none"/>
                    </a:lnL>
                    <a:lnR cap="flat" cmpd="sng" w="12700">
                      <a:solidFill>
                        <a:schemeClr val="accent2">
                          <a:alpha val="0"/>
                        </a:scheme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chemeClr val="accent2">
                          <a:alpha val="0"/>
                        </a:schemeClr>
                      </a:solidFill>
                      <a:prstDash val="solid"/>
                      <a:round/>
                      <a:headEnd len="sm" w="sm" type="none"/>
                      <a:tailEnd len="sm" w="sm" type="none"/>
                    </a:lnB>
                    <a:solidFill>
                      <a:schemeClr val="accent2"/>
                    </a:solidFill>
                  </a:tcPr>
                </a:tc>
                <a:tc>
                  <a:txBody>
                    <a:bodyPr/>
                    <a:lstStyle/>
                    <a:p>
                      <a:pPr indent="0" lvl="0" marL="0" rtl="0" algn="l">
                        <a:lnSpc>
                          <a:spcPct val="180000"/>
                        </a:lnSpc>
                        <a:spcBef>
                          <a:spcPts val="0"/>
                        </a:spcBef>
                        <a:spcAft>
                          <a:spcPts val="0"/>
                        </a:spcAft>
                        <a:buNone/>
                      </a:pPr>
                      <a:r>
                        <a:rPr lang="de-CH" sz="1200">
                          <a:solidFill>
                            <a:schemeClr val="lt1"/>
                          </a:solidFill>
                        </a:rPr>
                        <a:t>Value Proposition (according to vendor’s website)</a:t>
                      </a:r>
                      <a:endParaRPr sz="1200">
                        <a:solidFill>
                          <a:schemeClr val="lt1"/>
                        </a:solidFill>
                      </a:endParaRPr>
                    </a:p>
                  </a:txBody>
                  <a:tcPr marT="63500" marB="63500" marR="63500" marL="63500">
                    <a:lnL cap="flat" cmpd="sng" w="12700">
                      <a:solidFill>
                        <a:schemeClr val="accent2">
                          <a:alpha val="0"/>
                        </a:schemeClr>
                      </a:solidFill>
                      <a:prstDash val="solid"/>
                      <a:round/>
                      <a:headEnd len="sm" w="sm" type="none"/>
                      <a:tailEnd len="sm" w="sm" type="none"/>
                    </a:lnL>
                    <a:lnR cap="flat" cmpd="sng" w="12700">
                      <a:solidFill>
                        <a:schemeClr val="accent2">
                          <a:alpha val="0"/>
                        </a:scheme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chemeClr val="accent2">
                          <a:alpha val="0"/>
                        </a:schemeClr>
                      </a:solidFill>
                      <a:prstDash val="solid"/>
                      <a:round/>
                      <a:headEnd len="sm" w="sm" type="none"/>
                      <a:tailEnd len="sm" w="sm" type="none"/>
                    </a:lnB>
                    <a:solidFill>
                      <a:schemeClr val="accent2"/>
                    </a:solidFill>
                  </a:tcPr>
                </a:tc>
              </a:tr>
              <a:tr h="609600">
                <a:tc>
                  <a:txBody>
                    <a:bodyPr/>
                    <a:lstStyle/>
                    <a:p>
                      <a:pPr indent="0" lvl="0" marL="0" rtl="0" algn="l">
                        <a:lnSpc>
                          <a:spcPct val="120000"/>
                        </a:lnSpc>
                        <a:spcBef>
                          <a:spcPts val="0"/>
                        </a:spcBef>
                        <a:spcAft>
                          <a:spcPts val="0"/>
                        </a:spcAft>
                        <a:buNone/>
                      </a:pPr>
                      <a:r>
                        <a:rPr lang="de-CH" sz="1200"/>
                        <a:t>Verisk Air Cyber Solutions</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1100"/>
                        </a:spcAft>
                        <a:buNone/>
                      </a:pPr>
                      <a:r>
                        <a:rPr lang="de-CH" sz="1200">
                          <a:uFill>
                            <a:noFill/>
                          </a:uFill>
                          <a:hlinkClick r:id="rId3"/>
                        </a:rPr>
                        <a:t>https://www.air-worldwide.com/</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0"/>
                        </a:spcAft>
                        <a:buNone/>
                      </a:pPr>
                      <a:r>
                        <a:rPr lang="de-CH" sz="1200"/>
                        <a:t>Interviewee 1</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0"/>
                        </a:spcAft>
                        <a:buNone/>
                      </a:pPr>
                      <a:r>
                        <a:rPr lang="de-CH" sz="1200"/>
                        <a:t>cyber risk modeling and analytics platform</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chemeClr val="accent2">
                          <a:alpha val="0"/>
                        </a:scheme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r>
              <a:tr h="609600">
                <a:tc>
                  <a:txBody>
                    <a:bodyPr/>
                    <a:lstStyle/>
                    <a:p>
                      <a:pPr indent="0" lvl="0" marL="0" rtl="0" algn="l">
                        <a:lnSpc>
                          <a:spcPct val="120000"/>
                        </a:lnSpc>
                        <a:spcBef>
                          <a:spcPts val="0"/>
                        </a:spcBef>
                        <a:spcAft>
                          <a:spcPts val="0"/>
                        </a:spcAft>
                        <a:buNone/>
                      </a:pPr>
                      <a:r>
                        <a:rPr lang="de-CH" sz="1200"/>
                        <a:t>C</a:t>
                      </a:r>
                      <a:r>
                        <a:rPr lang="de-CH" sz="1200"/>
                        <a:t>ysmo business suite</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c>
                  <a:txBody>
                    <a:bodyPr/>
                    <a:lstStyle/>
                    <a:p>
                      <a:pPr indent="0" lvl="0" marL="0" rtl="0" algn="l">
                        <a:lnSpc>
                          <a:spcPct val="120000"/>
                        </a:lnSpc>
                        <a:spcBef>
                          <a:spcPts val="0"/>
                        </a:spcBef>
                        <a:spcAft>
                          <a:spcPts val="1100"/>
                        </a:spcAft>
                        <a:buNone/>
                      </a:pPr>
                      <a:r>
                        <a:rPr lang="de-CH" sz="1200">
                          <a:uFill>
                            <a:noFill/>
                          </a:uFill>
                          <a:hlinkClick r:id="rId4"/>
                        </a:rPr>
                        <a:t>https://www.cysmo.de/en/index.html</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c>
                  <a:txBody>
                    <a:bodyPr/>
                    <a:lstStyle/>
                    <a:p>
                      <a:pPr indent="0" lvl="0" marL="0" rtl="0" algn="l">
                        <a:lnSpc>
                          <a:spcPct val="120000"/>
                        </a:lnSpc>
                        <a:spcBef>
                          <a:spcPts val="0"/>
                        </a:spcBef>
                        <a:spcAft>
                          <a:spcPts val="0"/>
                        </a:spcAft>
                        <a:buNone/>
                      </a:pPr>
                      <a:r>
                        <a:rPr lang="de-CH" sz="1200"/>
                        <a:t>Interviewee 1</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c>
                  <a:txBody>
                    <a:bodyPr/>
                    <a:lstStyle/>
                    <a:p>
                      <a:pPr indent="0" lvl="0" marL="0" rtl="0" algn="l">
                        <a:lnSpc>
                          <a:spcPct val="120000"/>
                        </a:lnSpc>
                        <a:spcBef>
                          <a:spcPts val="0"/>
                        </a:spcBef>
                        <a:spcAft>
                          <a:spcPts val="0"/>
                        </a:spcAft>
                        <a:buNone/>
                      </a:pPr>
                      <a:r>
                        <a:rPr lang="de-CH" sz="1200"/>
                        <a:t>automated rating of a company's IT</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r>
              <a:tr h="447675">
                <a:tc>
                  <a:txBody>
                    <a:bodyPr/>
                    <a:lstStyle/>
                    <a:p>
                      <a:pPr indent="0" lvl="0" marL="0" rtl="0" algn="l">
                        <a:lnSpc>
                          <a:spcPct val="120000"/>
                        </a:lnSpc>
                        <a:spcBef>
                          <a:spcPts val="0"/>
                        </a:spcBef>
                        <a:spcAft>
                          <a:spcPts val="0"/>
                        </a:spcAft>
                        <a:buNone/>
                      </a:pPr>
                      <a:r>
                        <a:rPr lang="de-CH" sz="1200"/>
                        <a:t>Advisen specialty risk data</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1100"/>
                        </a:spcAft>
                        <a:buNone/>
                      </a:pPr>
                      <a:r>
                        <a:rPr lang="de-CH" sz="1200">
                          <a:uFill>
                            <a:noFill/>
                          </a:uFill>
                          <a:hlinkClick r:id="rId5"/>
                        </a:rPr>
                        <a:t>https://www.advisenltd.com/</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0"/>
                        </a:spcAft>
                        <a:buNone/>
                      </a:pPr>
                      <a:r>
                        <a:rPr lang="de-CH" sz="1200"/>
                        <a:t>Interviewee 1</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0"/>
                        </a:spcAft>
                        <a:buNone/>
                      </a:pPr>
                      <a:r>
                        <a:rPr lang="de-CH" sz="1200"/>
                        <a:t>specialty risk data </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r>
              <a:tr h="600075">
                <a:tc>
                  <a:txBody>
                    <a:bodyPr/>
                    <a:lstStyle/>
                    <a:p>
                      <a:pPr indent="0" lvl="0" marL="0" rtl="0" algn="l">
                        <a:lnSpc>
                          <a:spcPct val="120000"/>
                        </a:lnSpc>
                        <a:spcBef>
                          <a:spcPts val="0"/>
                        </a:spcBef>
                        <a:spcAft>
                          <a:spcPts val="0"/>
                        </a:spcAft>
                        <a:buNone/>
                      </a:pPr>
                      <a:r>
                        <a:rPr lang="de-CH" sz="1200"/>
                        <a:t>RMS Cyber Solutions </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c>
                  <a:txBody>
                    <a:bodyPr/>
                    <a:lstStyle/>
                    <a:p>
                      <a:pPr indent="0" lvl="0" marL="0" rtl="0" algn="l">
                        <a:lnSpc>
                          <a:spcPct val="120000"/>
                        </a:lnSpc>
                        <a:spcBef>
                          <a:spcPts val="0"/>
                        </a:spcBef>
                        <a:spcAft>
                          <a:spcPts val="1100"/>
                        </a:spcAft>
                        <a:buNone/>
                      </a:pPr>
                      <a:r>
                        <a:rPr lang="de-CH" sz="1200">
                          <a:uFill>
                            <a:noFill/>
                          </a:uFill>
                          <a:hlinkClick r:id="rId6"/>
                        </a:rPr>
                        <a:t>https://www.rms.com/</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c>
                  <a:txBody>
                    <a:bodyPr/>
                    <a:lstStyle/>
                    <a:p>
                      <a:pPr indent="0" lvl="0" marL="0" rtl="0" algn="l">
                        <a:lnSpc>
                          <a:spcPct val="120000"/>
                        </a:lnSpc>
                        <a:spcBef>
                          <a:spcPts val="0"/>
                        </a:spcBef>
                        <a:spcAft>
                          <a:spcPts val="0"/>
                        </a:spcAft>
                        <a:buNone/>
                      </a:pPr>
                      <a:r>
                        <a:rPr lang="de-CH" sz="1200"/>
                        <a:t>Interviewee 1</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c>
                  <a:txBody>
                    <a:bodyPr/>
                    <a:lstStyle/>
                    <a:p>
                      <a:pPr indent="0" lvl="0" marL="0" rtl="0" algn="l">
                        <a:lnSpc>
                          <a:spcPct val="120000"/>
                        </a:lnSpc>
                        <a:spcBef>
                          <a:spcPts val="0"/>
                        </a:spcBef>
                        <a:spcAft>
                          <a:spcPts val="0"/>
                        </a:spcAft>
                        <a:buNone/>
                      </a:pPr>
                      <a:r>
                        <a:rPr lang="de-CH" sz="1200"/>
                        <a:t>cyber risk analytics and cyber risk data</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solidFill>
                      <a:srgbClr val="D9E7FD"/>
                    </a:solidFill>
                  </a:tcPr>
                </a:tc>
              </a:tr>
              <a:tr h="962025">
                <a:tc>
                  <a:txBody>
                    <a:bodyPr/>
                    <a:lstStyle/>
                    <a:p>
                      <a:pPr indent="0" lvl="0" marL="0" rtl="0" algn="l">
                        <a:lnSpc>
                          <a:spcPct val="120000"/>
                        </a:lnSpc>
                        <a:spcBef>
                          <a:spcPts val="0"/>
                        </a:spcBef>
                        <a:spcAft>
                          <a:spcPts val="0"/>
                        </a:spcAft>
                        <a:buNone/>
                      </a:pPr>
                      <a:r>
                        <a:rPr lang="de-CH" sz="1200"/>
                        <a:t>Bitsight</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0"/>
                        </a:spcAft>
                        <a:buNone/>
                      </a:pPr>
                      <a:r>
                        <a:rPr lang="de-CH" sz="1200"/>
                        <a:t>https://www.bitsight.com/</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0"/>
                        </a:spcAft>
                        <a:buNone/>
                      </a:pPr>
                      <a:r>
                        <a:rPr lang="de-CH" sz="1200"/>
                        <a:t>Interviewee 3</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a:txBody>
                    <a:bodyPr/>
                    <a:lstStyle/>
                    <a:p>
                      <a:pPr indent="0" lvl="0" marL="0" rtl="0" algn="l">
                        <a:lnSpc>
                          <a:spcPct val="120000"/>
                        </a:lnSpc>
                        <a:spcBef>
                          <a:spcPts val="0"/>
                        </a:spcBef>
                        <a:spcAft>
                          <a:spcPts val="0"/>
                        </a:spcAft>
                        <a:buNone/>
                      </a:pPr>
                      <a:r>
                        <a:rPr lang="de-CH" sz="1200"/>
                        <a:t>Security Rating independently correlated with breach risk and stock performance</a:t>
                      </a:r>
                      <a:endParaRPr sz="1200"/>
                    </a:p>
                    <a:p>
                      <a:pPr indent="0" lvl="0" marL="0" rtl="0" algn="l">
                        <a:lnSpc>
                          <a:spcPct val="115000"/>
                        </a:lnSpc>
                        <a:spcBef>
                          <a:spcPts val="0"/>
                        </a:spcBef>
                        <a:spcAft>
                          <a:spcPts val="0"/>
                        </a:spcAft>
                        <a:buNone/>
                      </a:pPr>
                      <a:r>
                        <a:t/>
                      </a:r>
                      <a:endParaRPr sz="1200"/>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r>
            </a:tbl>
          </a:graphicData>
        </a:graphic>
      </p:graphicFrame>
      <p:sp>
        <p:nvSpPr>
          <p:cNvPr id="410" name="Google Shape;410;p47"/>
          <p:cNvSpPr txBox="1"/>
          <p:nvPr/>
        </p:nvSpPr>
        <p:spPr>
          <a:xfrm>
            <a:off x="161100" y="5425100"/>
            <a:ext cx="95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Insight from interviews and empirical analysis: q</a:t>
            </a:r>
            <a:r>
              <a:rPr lang="de-CH" sz="1600">
                <a:solidFill>
                  <a:schemeClr val="dk1"/>
                </a:solidFill>
              </a:rPr>
              <a:t>uantitative/alternative data either not used at all, or as a “second opinion” provided by a vendor (such as BitSight) and regarded typically as</a:t>
            </a:r>
            <a:r>
              <a:rPr b="1" lang="de-CH" sz="1600">
                <a:solidFill>
                  <a:schemeClr val="dk1"/>
                </a:solidFill>
              </a:rPr>
              <a:t> experimental and unreliable </a:t>
            </a:r>
            <a:r>
              <a:rPr lang="de-CH" sz="1600">
                <a:solidFill>
                  <a:schemeClr val="dk1"/>
                </a:solidFill>
              </a:rPr>
              <a:t>to determine actual premiums</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348450" y="3086100"/>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CONCLUSIONS &amp; FUTURE WORK</a:t>
            </a:r>
            <a:endParaRPr/>
          </a:p>
        </p:txBody>
      </p:sp>
      <p:sp>
        <p:nvSpPr>
          <p:cNvPr id="417" name="Google Shape;417;p48"/>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Conclusions</a:t>
            </a:r>
            <a:endParaRPr/>
          </a:p>
        </p:txBody>
      </p:sp>
      <p:graphicFrame>
        <p:nvGraphicFramePr>
          <p:cNvPr id="424" name="Google Shape;424;p49"/>
          <p:cNvGraphicFramePr/>
          <p:nvPr/>
        </p:nvGraphicFramePr>
        <p:xfrm>
          <a:off x="253850" y="1171601"/>
          <a:ext cx="3000000" cy="3000000"/>
        </p:xfrm>
        <a:graphic>
          <a:graphicData uri="http://schemas.openxmlformats.org/drawingml/2006/table">
            <a:tbl>
              <a:tblPr>
                <a:noFill/>
                <a:tableStyleId>{403FDCDD-53AB-46DF-B024-81F40C35C818}</a:tableStyleId>
              </a:tblPr>
              <a:tblGrid>
                <a:gridCol w="3210750"/>
                <a:gridCol w="6254600"/>
              </a:tblGrid>
              <a:tr h="507075">
                <a:tc>
                  <a:txBody>
                    <a:bodyPr/>
                    <a:lstStyle/>
                    <a:p>
                      <a:pPr indent="0" lvl="0" marL="0" rtl="0" algn="ctr">
                        <a:spcBef>
                          <a:spcPts val="0"/>
                        </a:spcBef>
                        <a:spcAft>
                          <a:spcPts val="0"/>
                        </a:spcAft>
                        <a:buNone/>
                      </a:pPr>
                      <a:r>
                        <a:rPr b="1" lang="de-CH" sz="2000">
                          <a:solidFill>
                            <a:schemeClr val="dk1"/>
                          </a:solidFill>
                        </a:rPr>
                        <a:t>Project Goals</a:t>
                      </a:r>
                      <a:endParaRPr b="1" sz="2000">
                        <a:solidFill>
                          <a:schemeClr val="dk1"/>
                        </a:solidFill>
                      </a:endParaRPr>
                    </a:p>
                  </a:txBody>
                  <a:tcPr marT="91425" marB="91425" marR="91425" marL="91425">
                    <a:solidFill>
                      <a:srgbClr val="A1C3FA"/>
                    </a:solidFill>
                  </a:tcPr>
                </a:tc>
                <a:tc>
                  <a:txBody>
                    <a:bodyPr/>
                    <a:lstStyle/>
                    <a:p>
                      <a:pPr indent="0" lvl="0" marL="0" rtl="0" algn="ctr">
                        <a:spcBef>
                          <a:spcPts val="0"/>
                        </a:spcBef>
                        <a:spcAft>
                          <a:spcPts val="0"/>
                        </a:spcAft>
                        <a:buNone/>
                      </a:pPr>
                      <a:r>
                        <a:rPr b="1" lang="de-CH" sz="2000">
                          <a:solidFill>
                            <a:schemeClr val="dk1"/>
                          </a:solidFill>
                        </a:rPr>
                        <a:t>Conclusions</a:t>
                      </a:r>
                      <a:endParaRPr b="1" sz="2000">
                        <a:solidFill>
                          <a:schemeClr val="dk1"/>
                        </a:solidFill>
                      </a:endParaRPr>
                    </a:p>
                  </a:txBody>
                  <a:tcPr marT="91425" marB="91425" marR="91425" marL="91425">
                    <a:solidFill>
                      <a:srgbClr val="A1C3FA"/>
                    </a:solidFill>
                  </a:tcPr>
                </a:tc>
              </a:tr>
              <a:tr h="683750">
                <a:tc rowSpan="2">
                  <a:txBody>
                    <a:bodyPr/>
                    <a:lstStyle/>
                    <a:p>
                      <a:pPr indent="0" lvl="0" marL="0" rtl="0" algn="l">
                        <a:lnSpc>
                          <a:spcPct val="115000"/>
                        </a:lnSpc>
                        <a:spcBef>
                          <a:spcPts val="200"/>
                        </a:spcBef>
                        <a:spcAft>
                          <a:spcPts val="200"/>
                        </a:spcAft>
                        <a:buNone/>
                      </a:pPr>
                      <a:r>
                        <a:t/>
                      </a:r>
                      <a:endParaRPr/>
                    </a:p>
                  </a:txBody>
                  <a:tcPr marT="91425" marB="91425" marR="91425" marL="91425">
                    <a:lnB cap="flat" cmpd="sng" w="9525">
                      <a:solidFill>
                        <a:srgbClr val="9E9E9E"/>
                      </a:solidFill>
                      <a:prstDash val="solid"/>
                      <a:round/>
                      <a:headEnd len="sm" w="sm" type="none"/>
                      <a:tailEnd len="sm" w="sm" type="none"/>
                    </a:lnB>
                    <a:solidFill>
                      <a:srgbClr val="D9E7FD"/>
                    </a:solidFill>
                  </a:tcPr>
                </a:tc>
                <a:tc rowSpan="2">
                  <a:txBody>
                    <a:bodyPr/>
                    <a:lstStyle/>
                    <a:p>
                      <a:pPr indent="0" lvl="0" marL="0" marR="0" rtl="0" algn="l">
                        <a:lnSpc>
                          <a:spcPct val="115000"/>
                        </a:lnSpc>
                        <a:spcBef>
                          <a:spcPts val="200"/>
                        </a:spcBef>
                        <a:spcAft>
                          <a:spcPts val="200"/>
                        </a:spcAft>
                        <a:buNone/>
                      </a:pPr>
                      <a:r>
                        <a:t/>
                      </a:r>
                      <a:endParaRPr>
                        <a:solidFill>
                          <a:schemeClr val="dk1"/>
                        </a:solidFill>
                      </a:endParaRPr>
                    </a:p>
                  </a:txBody>
                  <a:tcPr marT="91425" marB="91425" marR="91425" marL="91425">
                    <a:solidFill>
                      <a:srgbClr val="D9E7FD"/>
                    </a:solidFill>
                  </a:tcPr>
                </a:tc>
              </a:tr>
              <a:tr h="491775">
                <a:tc vMerge="1"/>
                <a:tc vMerge="1"/>
              </a:tr>
              <a:tr h="766525">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7FD"/>
                    </a:solidFill>
                  </a:tcPr>
                </a:tc>
                <a:tc>
                  <a:txBody>
                    <a:bodyPr/>
                    <a:lstStyle/>
                    <a:p>
                      <a:pPr indent="0" lvl="0" marL="0" rtl="0" algn="l">
                        <a:lnSpc>
                          <a:spcPct val="115000"/>
                        </a:lnSpc>
                        <a:spcBef>
                          <a:spcPts val="200"/>
                        </a:spcBef>
                        <a:spcAft>
                          <a:spcPts val="200"/>
                        </a:spcAft>
                        <a:buNone/>
                      </a:pPr>
                      <a:r>
                        <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solidFill>
                      <a:srgbClr val="D9E7FD"/>
                    </a:solidFill>
                  </a:tcPr>
                </a:tc>
              </a:tr>
              <a:tr h="1120050">
                <a:tc>
                  <a:txBody>
                    <a:bodyPr/>
                    <a:lstStyle/>
                    <a:p>
                      <a:pPr indent="0" lvl="0" marL="0" marR="0" rtl="0" algn="l">
                        <a:lnSpc>
                          <a:spcPct val="100000"/>
                        </a:lnSpc>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solidFill>
                      <a:srgbClr val="D9E7FD"/>
                    </a:solidFill>
                  </a:tcPr>
                </a:tc>
                <a:tc>
                  <a:txBody>
                    <a:bodyPr/>
                    <a:lstStyle/>
                    <a:p>
                      <a:pPr indent="0" lvl="0" marL="0" marR="0" rtl="0" algn="l">
                        <a:lnSpc>
                          <a:spcPct val="115000"/>
                        </a:lnSpc>
                        <a:spcBef>
                          <a:spcPts val="200"/>
                        </a:spcBef>
                        <a:spcAft>
                          <a:spcPts val="200"/>
                        </a:spcAft>
                        <a:buNone/>
                      </a:pPr>
                      <a:r>
                        <a:t/>
                      </a:r>
                      <a:endParaRPr/>
                    </a:p>
                  </a:txBody>
                  <a:tcPr marT="91425" marB="91425" marR="91425" marL="91425">
                    <a:solidFill>
                      <a:srgbClr val="D9E7FD"/>
                    </a:solidFill>
                  </a:tcPr>
                </a:tc>
              </a:tr>
              <a:tr h="659275">
                <a:tc>
                  <a:txBody>
                    <a:bodyPr/>
                    <a:lstStyle/>
                    <a:p>
                      <a:pPr indent="0" lvl="0" marL="0" marR="0" rtl="0" algn="l">
                        <a:lnSpc>
                          <a:spcPct val="100000"/>
                        </a:lnSpc>
                        <a:spcBef>
                          <a:spcPts val="0"/>
                        </a:spcBef>
                        <a:spcAft>
                          <a:spcPts val="0"/>
                        </a:spcAft>
                        <a:buNone/>
                      </a:pPr>
                      <a:r>
                        <a:t/>
                      </a:r>
                      <a:endParaRPr/>
                    </a:p>
                  </a:txBody>
                  <a:tcPr marT="91425" marB="91425" marR="91425" marL="91425">
                    <a:solidFill>
                      <a:srgbClr val="D9E7FD"/>
                    </a:solidFill>
                  </a:tcPr>
                </a:tc>
                <a:tc>
                  <a:txBody>
                    <a:bodyPr/>
                    <a:lstStyle/>
                    <a:p>
                      <a:pPr indent="0" lvl="0" marL="0" rtl="0" algn="l">
                        <a:spcBef>
                          <a:spcPts val="0"/>
                        </a:spcBef>
                        <a:spcAft>
                          <a:spcPts val="0"/>
                        </a:spcAft>
                        <a:buNone/>
                      </a:pPr>
                      <a:r>
                        <a:t/>
                      </a:r>
                      <a:endParaRPr/>
                    </a:p>
                  </a:txBody>
                  <a:tcPr marT="91425" marB="91425" marR="91425" marL="91425">
                    <a:solidFill>
                      <a:srgbClr val="D9E7FD"/>
                    </a:solidFill>
                  </a:tcPr>
                </a:tc>
              </a:tr>
              <a:tr h="659275">
                <a:tc>
                  <a:txBody>
                    <a:bodyPr/>
                    <a:lstStyle/>
                    <a:p>
                      <a:pPr indent="0" lvl="0" marL="0" marR="0" rtl="0" algn="l">
                        <a:lnSpc>
                          <a:spcPct val="100000"/>
                        </a:lnSpc>
                        <a:spcBef>
                          <a:spcPts val="0"/>
                        </a:spcBef>
                        <a:spcAft>
                          <a:spcPts val="0"/>
                        </a:spcAft>
                        <a:buNone/>
                      </a:pPr>
                      <a:r>
                        <a:t/>
                      </a:r>
                      <a:endParaRPr/>
                    </a:p>
                  </a:txBody>
                  <a:tcPr marT="91425" marB="91425" marR="91425" marL="91425">
                    <a:solidFill>
                      <a:srgbClr val="D9E7FD"/>
                    </a:solidFill>
                  </a:tcPr>
                </a:tc>
                <a:tc>
                  <a:txBody>
                    <a:bodyPr/>
                    <a:lstStyle/>
                    <a:p>
                      <a:pPr indent="0" lvl="0" marL="0" rtl="0" algn="l">
                        <a:spcBef>
                          <a:spcPts val="0"/>
                        </a:spcBef>
                        <a:spcAft>
                          <a:spcPts val="0"/>
                        </a:spcAft>
                        <a:buNone/>
                      </a:pPr>
                      <a:r>
                        <a:t/>
                      </a:r>
                      <a:endParaRPr/>
                    </a:p>
                  </a:txBody>
                  <a:tcPr marT="91425" marB="91425" marR="91425" marL="91425">
                    <a:solidFill>
                      <a:srgbClr val="D9E7FD"/>
                    </a:solidFill>
                  </a:tcPr>
                </a:tc>
              </a:tr>
            </a:tbl>
          </a:graphicData>
        </a:graphic>
      </p:graphicFrame>
      <p:sp>
        <p:nvSpPr>
          <p:cNvPr id="425" name="Google Shape;425;p49"/>
          <p:cNvSpPr txBox="1"/>
          <p:nvPr/>
        </p:nvSpPr>
        <p:spPr>
          <a:xfrm>
            <a:off x="171500" y="1783800"/>
            <a:ext cx="3389400" cy="1417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200"/>
              </a:spcBef>
              <a:spcAft>
                <a:spcPts val="0"/>
              </a:spcAft>
              <a:buClr>
                <a:schemeClr val="dk1"/>
              </a:buClr>
              <a:buSzPts val="1400"/>
              <a:buChar char="-"/>
            </a:pPr>
            <a:r>
              <a:rPr lang="de-CH">
                <a:solidFill>
                  <a:schemeClr val="dk1"/>
                </a:solidFill>
              </a:rPr>
              <a:t>Survey on cyber insurance frameworks and models.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de-CH">
                <a:solidFill>
                  <a:schemeClr val="dk1"/>
                </a:solidFill>
              </a:rPr>
              <a:t>Define requirements, steps, metrics, and actors.</a:t>
            </a:r>
            <a:endParaRPr>
              <a:solidFill>
                <a:schemeClr val="dk1"/>
              </a:solidFill>
            </a:endParaRPr>
          </a:p>
          <a:p>
            <a:pPr indent="0" lvl="0" marL="457200" rtl="0" algn="l">
              <a:lnSpc>
                <a:spcPct val="115000"/>
              </a:lnSpc>
              <a:spcBef>
                <a:spcPts val="200"/>
              </a:spcBef>
              <a:spcAft>
                <a:spcPts val="200"/>
              </a:spcAft>
              <a:buNone/>
            </a:pPr>
            <a:r>
              <a:t/>
            </a:r>
            <a:endParaRPr>
              <a:solidFill>
                <a:schemeClr val="dk1"/>
              </a:solidFill>
            </a:endParaRPr>
          </a:p>
        </p:txBody>
      </p:sp>
      <p:sp>
        <p:nvSpPr>
          <p:cNvPr id="426" name="Google Shape;426;p49"/>
          <p:cNvSpPr txBox="1"/>
          <p:nvPr/>
        </p:nvSpPr>
        <p:spPr>
          <a:xfrm>
            <a:off x="177800" y="2898950"/>
            <a:ext cx="2890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de-CH">
                <a:solidFill>
                  <a:schemeClr val="dk1"/>
                </a:solidFill>
              </a:rPr>
              <a:t>Definition and design of a cyber insurance framework.</a:t>
            </a:r>
            <a:endParaRPr>
              <a:solidFill>
                <a:schemeClr val="dk1"/>
              </a:solidFill>
            </a:endParaRPr>
          </a:p>
        </p:txBody>
      </p:sp>
      <p:sp>
        <p:nvSpPr>
          <p:cNvPr id="427" name="Google Shape;427;p49"/>
          <p:cNvSpPr txBox="1"/>
          <p:nvPr/>
        </p:nvSpPr>
        <p:spPr>
          <a:xfrm>
            <a:off x="177650" y="3743150"/>
            <a:ext cx="3183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de-CH">
                <a:solidFill>
                  <a:schemeClr val="dk1"/>
                </a:solidFill>
              </a:rPr>
              <a:t>Review of actuarial models and approaches to calculate a fair premium for a given contract</a:t>
            </a:r>
            <a:endParaRPr>
              <a:solidFill>
                <a:schemeClr val="dk1"/>
              </a:solidFill>
            </a:endParaRPr>
          </a:p>
        </p:txBody>
      </p:sp>
      <p:sp>
        <p:nvSpPr>
          <p:cNvPr id="428" name="Google Shape;428;p49"/>
          <p:cNvSpPr txBox="1"/>
          <p:nvPr/>
        </p:nvSpPr>
        <p:spPr>
          <a:xfrm>
            <a:off x="171500" y="4865625"/>
            <a:ext cx="3293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de-CH">
                <a:solidFill>
                  <a:schemeClr val="dk1"/>
                </a:solidFill>
              </a:rPr>
              <a:t>Evaluation through case studies.</a:t>
            </a:r>
            <a:endParaRPr>
              <a:solidFill>
                <a:schemeClr val="dk1"/>
              </a:solidFill>
            </a:endParaRPr>
          </a:p>
        </p:txBody>
      </p:sp>
      <p:sp>
        <p:nvSpPr>
          <p:cNvPr id="429" name="Google Shape;429;p49"/>
          <p:cNvSpPr txBox="1"/>
          <p:nvPr/>
        </p:nvSpPr>
        <p:spPr>
          <a:xfrm>
            <a:off x="3360650" y="1813788"/>
            <a:ext cx="63447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200"/>
              </a:spcBef>
              <a:spcAft>
                <a:spcPts val="0"/>
              </a:spcAft>
              <a:buClr>
                <a:schemeClr val="dk1"/>
              </a:buClr>
              <a:buSzPts val="1400"/>
              <a:buChar char="-"/>
            </a:pPr>
            <a:r>
              <a:rPr b="1" lang="de-CH">
                <a:solidFill>
                  <a:schemeClr val="dk1"/>
                </a:solidFill>
              </a:rPr>
              <a:t>A structured research methodology</a:t>
            </a:r>
            <a:r>
              <a:rPr lang="de-CH">
                <a:solidFill>
                  <a:schemeClr val="dk1"/>
                </a:solidFill>
              </a:rPr>
              <a:t> was key to define the different processes, steps and stakeholders involved in the Cyber Insurance context (Process mapping, ER Model).</a:t>
            </a:r>
            <a:endParaRPr>
              <a:solidFill>
                <a:schemeClr val="dk1"/>
              </a:solidFill>
            </a:endParaRPr>
          </a:p>
        </p:txBody>
      </p:sp>
      <p:sp>
        <p:nvSpPr>
          <p:cNvPr id="430" name="Google Shape;430;p49"/>
          <p:cNvSpPr txBox="1"/>
          <p:nvPr/>
        </p:nvSpPr>
        <p:spPr>
          <a:xfrm>
            <a:off x="3360650" y="2882750"/>
            <a:ext cx="63447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200"/>
              </a:spcBef>
              <a:spcAft>
                <a:spcPts val="0"/>
              </a:spcAft>
              <a:buClr>
                <a:schemeClr val="dk1"/>
              </a:buClr>
              <a:buSzPts val="1400"/>
              <a:buChar char="-"/>
            </a:pPr>
            <a:r>
              <a:rPr lang="de-CH">
                <a:solidFill>
                  <a:schemeClr val="dk1"/>
                </a:solidFill>
              </a:rPr>
              <a:t>A cyber insurance framework is definitely </a:t>
            </a:r>
            <a:r>
              <a:rPr b="1" lang="de-CH">
                <a:solidFill>
                  <a:schemeClr val="dk1"/>
                </a:solidFill>
              </a:rPr>
              <a:t>useful for new market entrants, less so for market leaders (broad approach)</a:t>
            </a:r>
            <a:endParaRPr>
              <a:solidFill>
                <a:schemeClr val="dk1"/>
              </a:solidFill>
            </a:endParaRPr>
          </a:p>
        </p:txBody>
      </p:sp>
      <p:sp>
        <p:nvSpPr>
          <p:cNvPr id="431" name="Google Shape;431;p49"/>
          <p:cNvSpPr txBox="1"/>
          <p:nvPr/>
        </p:nvSpPr>
        <p:spPr>
          <a:xfrm>
            <a:off x="3360650" y="3618500"/>
            <a:ext cx="63447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200"/>
              </a:spcBef>
              <a:spcAft>
                <a:spcPts val="0"/>
              </a:spcAft>
              <a:buClr>
                <a:schemeClr val="dk1"/>
              </a:buClr>
              <a:buSzPts val="1400"/>
              <a:buChar char="-"/>
            </a:pPr>
            <a:r>
              <a:rPr b="1" lang="de-CH">
                <a:solidFill>
                  <a:schemeClr val="dk1"/>
                </a:solidFill>
              </a:rPr>
              <a:t>Base rates with modifications </a:t>
            </a:r>
            <a:r>
              <a:rPr lang="de-CH">
                <a:solidFill>
                  <a:schemeClr val="dk1"/>
                </a:solidFill>
              </a:rPr>
              <a:t>are the go-to-method to determine premiums.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de-CH">
                <a:solidFill>
                  <a:schemeClr val="dk1"/>
                </a:solidFill>
              </a:rPr>
              <a:t>Premiums are getting </a:t>
            </a:r>
            <a:r>
              <a:rPr b="1" lang="de-CH">
                <a:solidFill>
                  <a:schemeClr val="dk1"/>
                </a:solidFill>
              </a:rPr>
              <a:t>more expensive</a:t>
            </a:r>
            <a:r>
              <a:rPr lang="de-CH">
                <a:solidFill>
                  <a:schemeClr val="dk1"/>
                </a:solidFill>
              </a:rPr>
              <a:t> (more than 60% this year already).</a:t>
            </a:r>
            <a:endParaRPr>
              <a:solidFill>
                <a:schemeClr val="dk1"/>
              </a:solidFill>
            </a:endParaRPr>
          </a:p>
        </p:txBody>
      </p:sp>
      <p:sp>
        <p:nvSpPr>
          <p:cNvPr id="432" name="Google Shape;432;p49"/>
          <p:cNvSpPr txBox="1"/>
          <p:nvPr/>
        </p:nvSpPr>
        <p:spPr>
          <a:xfrm>
            <a:off x="3360650" y="4713225"/>
            <a:ext cx="6344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de-CH">
                <a:solidFill>
                  <a:schemeClr val="dk1"/>
                </a:solidFill>
              </a:rPr>
              <a:t>We confirmed via case studies that a structured approach can help defining a cyber insurance product</a:t>
            </a:r>
            <a:endParaRPr>
              <a:solidFill>
                <a:schemeClr val="dk1"/>
              </a:solidFill>
            </a:endParaRPr>
          </a:p>
        </p:txBody>
      </p:sp>
      <p:sp>
        <p:nvSpPr>
          <p:cNvPr id="433" name="Google Shape;433;p49"/>
          <p:cNvSpPr txBox="1"/>
          <p:nvPr/>
        </p:nvSpPr>
        <p:spPr>
          <a:xfrm>
            <a:off x="253850" y="5489425"/>
            <a:ext cx="3258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de-CH">
                <a:solidFill>
                  <a:schemeClr val="dk1"/>
                </a:solidFill>
              </a:rPr>
              <a:t>Research Contribution</a:t>
            </a:r>
            <a:endParaRPr b="1">
              <a:solidFill>
                <a:schemeClr val="dk1"/>
              </a:solidFill>
            </a:endParaRPr>
          </a:p>
        </p:txBody>
      </p:sp>
      <p:sp>
        <p:nvSpPr>
          <p:cNvPr id="434" name="Google Shape;434;p49"/>
          <p:cNvSpPr txBox="1"/>
          <p:nvPr/>
        </p:nvSpPr>
        <p:spPr>
          <a:xfrm>
            <a:off x="3512750" y="5400050"/>
            <a:ext cx="62064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Char char="-"/>
            </a:pPr>
            <a:r>
              <a:rPr lang="de-CH">
                <a:solidFill>
                  <a:schemeClr val="dk1"/>
                </a:solidFill>
              </a:rPr>
              <a:t>Key: </a:t>
            </a:r>
            <a:r>
              <a:rPr b="1" lang="de-CH">
                <a:solidFill>
                  <a:schemeClr val="dk1"/>
                </a:solidFill>
              </a:rPr>
              <a:t>Up-to-date requirements engineering approach </a:t>
            </a:r>
            <a:r>
              <a:rPr lang="de-CH">
                <a:solidFill>
                  <a:schemeClr val="dk1"/>
                </a:solidFill>
              </a:rPr>
              <a:t>to </a:t>
            </a:r>
            <a:r>
              <a:rPr lang="de-CH">
                <a:solidFill>
                  <a:schemeClr val="dk1"/>
                </a:solidFill>
              </a:rPr>
              <a:t>cyber</a:t>
            </a:r>
            <a:r>
              <a:rPr lang="de-CH">
                <a:solidFill>
                  <a:schemeClr val="dk1"/>
                </a:solidFill>
              </a:rPr>
              <a:t> insurance</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sz="2900"/>
              <a:t>Future Research (Thesis concept): </a:t>
            </a:r>
            <a:endParaRPr sz="2900"/>
          </a:p>
          <a:p>
            <a:pPr indent="0" lvl="0" marL="0" rtl="0" algn="ctr">
              <a:spcBef>
                <a:spcPts val="0"/>
              </a:spcBef>
              <a:spcAft>
                <a:spcPts val="0"/>
              </a:spcAft>
              <a:buNone/>
            </a:pPr>
            <a:r>
              <a:rPr lang="de-CH" sz="2900"/>
              <a:t>Process Mining for CI Underwriting </a:t>
            </a:r>
            <a:endParaRPr sz="2900"/>
          </a:p>
        </p:txBody>
      </p:sp>
      <p:graphicFrame>
        <p:nvGraphicFramePr>
          <p:cNvPr id="441" name="Google Shape;441;p50"/>
          <p:cNvGraphicFramePr/>
          <p:nvPr/>
        </p:nvGraphicFramePr>
        <p:xfrm>
          <a:off x="246525" y="1500126"/>
          <a:ext cx="3000000" cy="3000000"/>
        </p:xfrm>
        <a:graphic>
          <a:graphicData uri="http://schemas.openxmlformats.org/drawingml/2006/table">
            <a:tbl>
              <a:tblPr>
                <a:noFill/>
                <a:tableStyleId>{403FDCDD-53AB-46DF-B024-81F40C35C818}</a:tableStyleId>
              </a:tblPr>
              <a:tblGrid>
                <a:gridCol w="4404250"/>
                <a:gridCol w="5061100"/>
              </a:tblGrid>
              <a:tr h="507200">
                <a:tc>
                  <a:txBody>
                    <a:bodyPr/>
                    <a:lstStyle/>
                    <a:p>
                      <a:pPr indent="0" lvl="0" marL="0" rtl="0" algn="ctr">
                        <a:spcBef>
                          <a:spcPts val="0"/>
                        </a:spcBef>
                        <a:spcAft>
                          <a:spcPts val="0"/>
                        </a:spcAft>
                        <a:buNone/>
                      </a:pPr>
                      <a:r>
                        <a:rPr b="1" lang="de-CH" sz="2000">
                          <a:solidFill>
                            <a:schemeClr val="dk1"/>
                          </a:solidFill>
                        </a:rPr>
                        <a:t>The Problem</a:t>
                      </a:r>
                      <a:endParaRPr b="1" sz="2000">
                        <a:solidFill>
                          <a:schemeClr val="dk1"/>
                        </a:solidFill>
                      </a:endParaRPr>
                    </a:p>
                  </a:txBody>
                  <a:tcPr marT="91425" marB="91425" marR="91425" marL="91425">
                    <a:solidFill>
                      <a:srgbClr val="A1C3FA"/>
                    </a:solidFill>
                  </a:tcPr>
                </a:tc>
                <a:tc>
                  <a:txBody>
                    <a:bodyPr/>
                    <a:lstStyle/>
                    <a:p>
                      <a:pPr indent="0" lvl="0" marL="0" rtl="0" algn="ctr">
                        <a:spcBef>
                          <a:spcPts val="0"/>
                        </a:spcBef>
                        <a:spcAft>
                          <a:spcPts val="0"/>
                        </a:spcAft>
                        <a:buNone/>
                      </a:pPr>
                      <a:r>
                        <a:rPr b="1" lang="de-CH" sz="2000">
                          <a:solidFill>
                            <a:schemeClr val="dk1"/>
                          </a:solidFill>
                        </a:rPr>
                        <a:t>The Prospective Solution Approach</a:t>
                      </a:r>
                      <a:endParaRPr b="1" sz="2000">
                        <a:solidFill>
                          <a:schemeClr val="dk1"/>
                        </a:solidFill>
                      </a:endParaRPr>
                    </a:p>
                  </a:txBody>
                  <a:tcPr marT="91425" marB="91425" marR="91425" marL="91425">
                    <a:solidFill>
                      <a:srgbClr val="A1C3FA"/>
                    </a:solidFill>
                  </a:tcPr>
                </a:tc>
              </a:tr>
              <a:tr h="657550">
                <a:tc>
                  <a:txBody>
                    <a:bodyPr/>
                    <a:lstStyle/>
                    <a:p>
                      <a:pPr indent="-317500" lvl="0" marL="269999" marR="0" rtl="0" algn="l">
                        <a:lnSpc>
                          <a:spcPct val="115000"/>
                        </a:lnSpc>
                        <a:spcBef>
                          <a:spcPts val="200"/>
                        </a:spcBef>
                        <a:spcAft>
                          <a:spcPts val="0"/>
                        </a:spcAft>
                        <a:buClr>
                          <a:schemeClr val="dk1"/>
                        </a:buClr>
                        <a:buSzPts val="1400"/>
                        <a:buChar char="-"/>
                      </a:pPr>
                      <a:r>
                        <a:rPr b="1" lang="de-CH">
                          <a:solidFill>
                            <a:schemeClr val="dk1"/>
                          </a:solidFill>
                        </a:rPr>
                        <a:t>Information asymmetries</a:t>
                      </a:r>
                      <a:r>
                        <a:rPr lang="de-CH">
                          <a:solidFill>
                            <a:schemeClr val="dk1"/>
                          </a:solidFill>
                        </a:rPr>
                        <a:t> identified as key problem, underwriting meeting often focuses on processes</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D9E7FD"/>
                    </a:solidFill>
                  </a:tcPr>
                </a:tc>
                <a:tc>
                  <a:txBody>
                    <a:bodyPr/>
                    <a:lstStyle/>
                    <a:p>
                      <a:pPr indent="-317500" lvl="0" marL="457200" rtl="0" algn="l">
                        <a:lnSpc>
                          <a:spcPct val="100000"/>
                        </a:lnSpc>
                        <a:spcBef>
                          <a:spcPts val="240"/>
                        </a:spcBef>
                        <a:spcAft>
                          <a:spcPts val="0"/>
                        </a:spcAft>
                        <a:buClr>
                          <a:schemeClr val="dk1"/>
                        </a:buClr>
                        <a:buSzPts val="1400"/>
                        <a:buChar char="-"/>
                      </a:pPr>
                      <a:r>
                        <a:rPr lang="de-CH">
                          <a:solidFill>
                            <a:schemeClr val="dk1"/>
                          </a:solidFill>
                        </a:rPr>
                        <a:t>Test a way to reduce the fundamental problem of information asymmetries - whether underwriter discretion could be complemented by process mining analysis (process conformance checking, process discovery)</a:t>
                      </a:r>
                      <a:endParaRPr>
                        <a:solidFill>
                          <a:schemeClr val="dk1"/>
                        </a:solidFill>
                      </a:endParaRPr>
                    </a:p>
                  </a:txBody>
                  <a:tcPr marT="91425" marB="91425" marR="91425" marL="91425">
                    <a:solidFill>
                      <a:srgbClr val="D9E7FD"/>
                    </a:solidFill>
                  </a:tcPr>
                </a:tc>
              </a:tr>
              <a:tr h="879725">
                <a:tc>
                  <a:txBody>
                    <a:bodyPr/>
                    <a:lstStyle/>
                    <a:p>
                      <a:pPr indent="-317500" lvl="0" marL="269999" marR="0" rtl="0" algn="l">
                        <a:lnSpc>
                          <a:spcPct val="115000"/>
                        </a:lnSpc>
                        <a:spcBef>
                          <a:spcPts val="200"/>
                        </a:spcBef>
                        <a:spcAft>
                          <a:spcPts val="0"/>
                        </a:spcAft>
                        <a:buClr>
                          <a:schemeClr val="dk1"/>
                        </a:buClr>
                        <a:buSzPts val="1400"/>
                        <a:buChar char="-"/>
                      </a:pPr>
                      <a:r>
                        <a:rPr lang="de-CH">
                          <a:solidFill>
                            <a:schemeClr val="dk1"/>
                          </a:solidFill>
                        </a:rPr>
                        <a:t>Not one underwriter mentioned that new risk models are needed -&gt; rather ways to understand individual risk</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7FD"/>
                    </a:solidFill>
                  </a:tcPr>
                </a:tc>
                <a:tc>
                  <a:txBody>
                    <a:bodyPr/>
                    <a:lstStyle/>
                    <a:p>
                      <a:pPr indent="-317500" lvl="0" marL="457200" rtl="0" algn="l">
                        <a:lnSpc>
                          <a:spcPct val="115000"/>
                        </a:lnSpc>
                        <a:spcBef>
                          <a:spcPts val="200"/>
                        </a:spcBef>
                        <a:spcAft>
                          <a:spcPts val="0"/>
                        </a:spcAft>
                        <a:buClr>
                          <a:schemeClr val="dk1"/>
                        </a:buClr>
                        <a:buSzPts val="1400"/>
                        <a:buChar char="-"/>
                      </a:pPr>
                      <a:r>
                        <a:rPr lang="de-CH">
                          <a:solidFill>
                            <a:schemeClr val="dk1"/>
                          </a:solidFill>
                        </a:rPr>
                        <a:t>Increase the risk mitigation effect (apart from risk transfer)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solidFill>
                      <a:srgbClr val="D9E7FD"/>
                    </a:solidFill>
                  </a:tcPr>
                </a:tc>
              </a:tr>
              <a:tr h="737150">
                <a:tc>
                  <a:txBody>
                    <a:bodyPr/>
                    <a:lstStyle/>
                    <a:p>
                      <a:pPr indent="-317500" lvl="0" marL="269999" marR="0" rtl="0" algn="l">
                        <a:lnSpc>
                          <a:spcPct val="115000"/>
                        </a:lnSpc>
                        <a:spcBef>
                          <a:spcPts val="200"/>
                        </a:spcBef>
                        <a:spcAft>
                          <a:spcPts val="0"/>
                        </a:spcAft>
                        <a:buClr>
                          <a:schemeClr val="dk1"/>
                        </a:buClr>
                        <a:buSzPts val="1400"/>
                        <a:buChar char="-"/>
                      </a:pPr>
                      <a:r>
                        <a:rPr lang="de-CH">
                          <a:solidFill>
                            <a:schemeClr val="dk1"/>
                          </a:solidFill>
                        </a:rPr>
                        <a:t>Industry relies on intuitions and “underwriting meetings”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7FD"/>
                    </a:solidFill>
                  </a:tcPr>
                </a:tc>
                <a:tc>
                  <a:txBody>
                    <a:bodyPr/>
                    <a:lstStyle/>
                    <a:p>
                      <a:pPr indent="-317500" lvl="0" marL="457200" marR="0" rtl="0" algn="l">
                        <a:lnSpc>
                          <a:spcPct val="115000"/>
                        </a:lnSpc>
                        <a:spcBef>
                          <a:spcPts val="200"/>
                        </a:spcBef>
                        <a:spcAft>
                          <a:spcPts val="0"/>
                        </a:spcAft>
                        <a:buClr>
                          <a:schemeClr val="dk1"/>
                        </a:buClr>
                        <a:buSzPts val="1400"/>
                        <a:buChar char="-"/>
                      </a:pPr>
                      <a:r>
                        <a:rPr lang="de-CH">
                          <a:solidFill>
                            <a:schemeClr val="dk1"/>
                          </a:solidFill>
                        </a:rPr>
                        <a:t>Explore al</a:t>
                      </a:r>
                      <a:r>
                        <a:rPr lang="de-CH">
                          <a:solidFill>
                            <a:schemeClr val="dk1"/>
                          </a:solidFill>
                        </a:rPr>
                        <a:t>ternative to historical actuarial data</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solidFill>
                      <a:srgbClr val="D9E7FD"/>
                    </a:solidFill>
                  </a:tcPr>
                </a:tc>
              </a:tr>
              <a:tr h="1431500">
                <a:tc>
                  <a:txBody>
                    <a:bodyPr/>
                    <a:lstStyle/>
                    <a:p>
                      <a:pPr indent="-317500" lvl="0" marL="269999" rtl="0" algn="l">
                        <a:lnSpc>
                          <a:spcPct val="150000"/>
                        </a:lnSpc>
                        <a:spcBef>
                          <a:spcPts val="240"/>
                        </a:spcBef>
                        <a:spcAft>
                          <a:spcPts val="0"/>
                        </a:spcAft>
                        <a:buSzPts val="1400"/>
                        <a:buChar char="-"/>
                      </a:pPr>
                      <a:r>
                        <a:rPr lang="de-CH">
                          <a:solidFill>
                            <a:schemeClr val="dk1"/>
                          </a:solidFill>
                        </a:rPr>
                        <a:t>First applications of process mining in cyber security proven, but none applied to CI underwriting</a:t>
                      </a:r>
                      <a:endParaRPr/>
                    </a:p>
                  </a:txBody>
                  <a:tcPr marT="91425" marB="91425" marR="91425" marL="91425">
                    <a:lnT cap="flat" cmpd="sng" w="9525">
                      <a:solidFill>
                        <a:srgbClr val="9E9E9E"/>
                      </a:solidFill>
                      <a:prstDash val="solid"/>
                      <a:round/>
                      <a:headEnd len="sm" w="sm" type="none"/>
                      <a:tailEnd len="sm" w="sm" type="none"/>
                    </a:lnT>
                    <a:solidFill>
                      <a:srgbClr val="D9E7FD"/>
                    </a:solidFill>
                  </a:tcPr>
                </a:tc>
                <a:tc>
                  <a:txBody>
                    <a:bodyPr/>
                    <a:lstStyle/>
                    <a:p>
                      <a:pPr indent="-317500" lvl="0" marL="457200" marR="0" rtl="0" algn="l">
                        <a:lnSpc>
                          <a:spcPct val="115000"/>
                        </a:lnSpc>
                        <a:spcBef>
                          <a:spcPts val="200"/>
                        </a:spcBef>
                        <a:spcAft>
                          <a:spcPts val="0"/>
                        </a:spcAft>
                        <a:buSzPts val="1400"/>
                        <a:buChar char="-"/>
                      </a:pPr>
                      <a:r>
                        <a:rPr lang="de-CH"/>
                        <a:t>Apply process mining to a new domain that might be synergistic with other application of process mining</a:t>
                      </a:r>
                      <a:endParaRPr/>
                    </a:p>
                  </a:txBody>
                  <a:tcPr marT="91425" marB="91425" marR="91425" marL="91425">
                    <a:solidFill>
                      <a:srgbClr val="D9E7FD"/>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type="title"/>
          </p:nvPr>
        </p:nvSpPr>
        <p:spPr>
          <a:xfrm>
            <a:off x="495300" y="174838"/>
            <a:ext cx="8915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Future Research: additional direction</a:t>
            </a:r>
            <a:endParaRPr/>
          </a:p>
        </p:txBody>
      </p:sp>
      <p:sp>
        <p:nvSpPr>
          <p:cNvPr id="448" name="Google Shape;448;p51"/>
          <p:cNvSpPr txBox="1"/>
          <p:nvPr>
            <p:ph idx="2" type="body"/>
          </p:nvPr>
        </p:nvSpPr>
        <p:spPr>
          <a:xfrm>
            <a:off x="495300" y="1417650"/>
            <a:ext cx="8915400" cy="4708500"/>
          </a:xfrm>
          <a:prstGeom prst="rect">
            <a:avLst/>
          </a:prstGeom>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t/>
            </a:r>
            <a:endParaRPr sz="2000"/>
          </a:p>
          <a:p>
            <a:pPr indent="-355600" lvl="0" marL="457200" rtl="0" algn="l">
              <a:lnSpc>
                <a:spcPct val="115000"/>
              </a:lnSpc>
              <a:spcBef>
                <a:spcPts val="240"/>
              </a:spcBef>
              <a:spcAft>
                <a:spcPts val="0"/>
              </a:spcAft>
              <a:buSzPts val="2000"/>
              <a:buChar char="❑"/>
            </a:pPr>
            <a:r>
              <a:rPr lang="de-CH" sz="2000"/>
              <a:t>Some industry actors are pushing for more standardisation in insurance associations such as PEIF (data sharing, questionnaire standardisation etc).</a:t>
            </a:r>
            <a:endParaRPr sz="2000"/>
          </a:p>
          <a:p>
            <a:pPr indent="-355600" lvl="0" marL="457200" rtl="0" algn="l">
              <a:lnSpc>
                <a:spcPct val="115000"/>
              </a:lnSpc>
              <a:spcBef>
                <a:spcPts val="0"/>
              </a:spcBef>
              <a:spcAft>
                <a:spcPts val="0"/>
              </a:spcAft>
              <a:buSzPts val="2000"/>
              <a:buChar char="❑"/>
            </a:pPr>
            <a:r>
              <a:rPr lang="de-CH" sz="2000"/>
              <a:t>Claims process in clear focus</a:t>
            </a:r>
            <a:endParaRPr sz="2000"/>
          </a:p>
          <a:p>
            <a:pPr indent="-355600" lvl="0" marL="457200" rtl="0" algn="l">
              <a:lnSpc>
                <a:spcPct val="115000"/>
              </a:lnSpc>
              <a:spcBef>
                <a:spcPts val="0"/>
              </a:spcBef>
              <a:spcAft>
                <a:spcPts val="0"/>
              </a:spcAft>
              <a:buSzPts val="2000"/>
              <a:buChar char="❑"/>
            </a:pPr>
            <a:r>
              <a:rPr lang="de-CH" sz="2000"/>
              <a:t>Some insurance companies are exploring alternative models analogous to telematics in car insurance - CyberMatics by AIG (launched in late 2020) - with the goal to play a risk mitigation role, in addition to risk transfer</a:t>
            </a:r>
            <a:endParaRPr sz="2000"/>
          </a:p>
          <a:p>
            <a:pPr indent="0" lvl="0" marL="0" rtl="0" algn="l">
              <a:lnSpc>
                <a:spcPct val="115000"/>
              </a:lnSpc>
              <a:spcBef>
                <a:spcPts val="240"/>
              </a:spcBef>
              <a:spcAft>
                <a:spcPts val="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Effect filter="fade" transition="in">
                                      <p:cBhvr>
                                        <p:cTn dur="1000"/>
                                        <p:tgtEl>
                                          <p:spTgt spid="4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Effect filter="fade" transition="in">
                                      <p:cBhvr>
                                        <p:cTn dur="1000"/>
                                        <p:tgtEl>
                                          <p:spTgt spid="4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Effect filter="fade" transition="in">
                                      <p:cBhvr>
                                        <p:cTn dur="1000"/>
                                        <p:tgtEl>
                                          <p:spTgt spid="4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Effect filter="fade" transition="in">
                                      <p:cBhvr>
                                        <p:cTn dur="1000"/>
                                        <p:tgtEl>
                                          <p:spTgt spid="4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Effect filter="fade" transition="in">
                                      <p:cBhvr>
                                        <p:cTn dur="1000"/>
                                        <p:tgtEl>
                                          <p:spTgt spid="4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ctrTitle"/>
          </p:nvPr>
        </p:nvSpPr>
        <p:spPr>
          <a:xfrm>
            <a:off x="742950" y="2130425"/>
            <a:ext cx="84201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Q&amp;A</a:t>
            </a:r>
            <a:endParaRPr/>
          </a:p>
        </p:txBody>
      </p:sp>
      <p:sp>
        <p:nvSpPr>
          <p:cNvPr id="455" name="Google Shape;455;p52"/>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Methodology</a:t>
            </a:r>
            <a:endParaRPr/>
          </a:p>
        </p:txBody>
      </p:sp>
      <p:sp>
        <p:nvSpPr>
          <p:cNvPr id="88" name="Google Shape;88;p17"/>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89" name="Google Shape;89;p17"/>
          <p:cNvSpPr/>
          <p:nvPr/>
        </p:nvSpPr>
        <p:spPr>
          <a:xfrm>
            <a:off x="2411097" y="2755079"/>
            <a:ext cx="382800" cy="39900"/>
          </a:xfrm>
          <a:prstGeom prst="roundRect">
            <a:avLst>
              <a:gd fmla="val 50000" name="adj"/>
            </a:avLst>
          </a:prstGeom>
          <a:solidFill>
            <a:srgbClr val="A72A1E"/>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grpSp>
        <p:nvGrpSpPr>
          <p:cNvPr id="90" name="Google Shape;90;p17"/>
          <p:cNvGrpSpPr/>
          <p:nvPr/>
        </p:nvGrpSpPr>
        <p:grpSpPr>
          <a:xfrm>
            <a:off x="1172775" y="2426521"/>
            <a:ext cx="1419556" cy="3466211"/>
            <a:chOff x="519870" y="1948510"/>
            <a:chExt cx="1310400" cy="3199678"/>
          </a:xfrm>
        </p:grpSpPr>
        <p:sp>
          <p:nvSpPr>
            <p:cNvPr id="91" name="Google Shape;91;p17"/>
            <p:cNvSpPr/>
            <p:nvPr/>
          </p:nvSpPr>
          <p:spPr>
            <a:xfrm>
              <a:off x="877947" y="194851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92" name="Google Shape;92;p17"/>
            <p:cNvSpPr txBox="1"/>
            <p:nvPr/>
          </p:nvSpPr>
          <p:spPr>
            <a:xfrm>
              <a:off x="956685" y="2085165"/>
              <a:ext cx="436800" cy="321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1700"/>
                </a:spcAft>
                <a:buNone/>
              </a:pPr>
              <a:r>
                <a:rPr b="1" lang="de-CH" sz="1300">
                  <a:solidFill>
                    <a:srgbClr val="A72A1E"/>
                  </a:solidFill>
                  <a:latin typeface="Roboto"/>
                  <a:ea typeface="Roboto"/>
                  <a:cs typeface="Roboto"/>
                  <a:sym typeface="Roboto"/>
                </a:rPr>
                <a:t>2</a:t>
              </a:r>
              <a:endParaRPr b="1" sz="1300">
                <a:solidFill>
                  <a:srgbClr val="A72A1E"/>
                </a:solidFill>
                <a:latin typeface="Roboto"/>
                <a:ea typeface="Roboto"/>
                <a:cs typeface="Roboto"/>
                <a:sym typeface="Roboto"/>
              </a:endParaRPr>
            </a:p>
          </p:txBody>
        </p:sp>
        <p:sp>
          <p:nvSpPr>
            <p:cNvPr id="93" name="Google Shape;93;p17"/>
            <p:cNvSpPr txBox="1"/>
            <p:nvPr/>
          </p:nvSpPr>
          <p:spPr>
            <a:xfrm>
              <a:off x="519870" y="2652291"/>
              <a:ext cx="1310400" cy="594300"/>
            </a:xfrm>
            <a:prstGeom prst="rect">
              <a:avLst/>
            </a:prstGeom>
            <a:noFill/>
            <a:ln>
              <a:noFill/>
            </a:ln>
          </p:spPr>
          <p:txBody>
            <a:bodyPr anchorCtr="0" anchor="b"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A72A1E"/>
                  </a:solidFill>
                  <a:latin typeface="Roboto"/>
                  <a:ea typeface="Roboto"/>
                  <a:cs typeface="Roboto"/>
                  <a:sym typeface="Roboto"/>
                </a:rPr>
                <a:t>MAPPING OF STAKEHOLDERS</a:t>
              </a:r>
              <a:endParaRPr b="1" sz="1200">
                <a:solidFill>
                  <a:srgbClr val="A72A1E"/>
                </a:solidFill>
                <a:latin typeface="Roboto"/>
                <a:ea typeface="Roboto"/>
                <a:cs typeface="Roboto"/>
                <a:sym typeface="Roboto"/>
              </a:endParaRPr>
            </a:p>
          </p:txBody>
        </p:sp>
        <p:sp>
          <p:nvSpPr>
            <p:cNvPr id="94" name="Google Shape;94;p17"/>
            <p:cNvSpPr txBox="1"/>
            <p:nvPr/>
          </p:nvSpPr>
          <p:spPr>
            <a:xfrm>
              <a:off x="590580" y="3109088"/>
              <a:ext cx="1239600" cy="20391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t/>
              </a:r>
              <a:endParaRPr sz="900">
                <a:solidFill>
                  <a:srgbClr val="A72A1E"/>
                </a:solidFill>
                <a:latin typeface="Roboto"/>
                <a:ea typeface="Roboto"/>
                <a:cs typeface="Roboto"/>
                <a:sym typeface="Roboto"/>
              </a:endParaRPr>
            </a:p>
            <a:p>
              <a:pPr indent="0" lvl="0" marL="0" rtl="0" algn="ctr">
                <a:lnSpc>
                  <a:spcPct val="115000"/>
                </a:lnSpc>
                <a:spcBef>
                  <a:spcPts val="1700"/>
                </a:spcBef>
                <a:spcAft>
                  <a:spcPts val="1700"/>
                </a:spcAft>
                <a:buNone/>
              </a:pPr>
              <a:r>
                <a:rPr lang="de-CH" sz="1000">
                  <a:solidFill>
                    <a:srgbClr val="A72A1E"/>
                  </a:solidFill>
                  <a:latin typeface="Roboto"/>
                  <a:ea typeface="Roboto"/>
                  <a:cs typeface="Roboto"/>
                  <a:sym typeface="Roboto"/>
                </a:rPr>
                <a:t>Identify all relevant and key stakeholders and their interactions.</a:t>
              </a:r>
              <a:endParaRPr sz="1000">
                <a:solidFill>
                  <a:srgbClr val="A72A1E"/>
                </a:solidFill>
                <a:latin typeface="Roboto"/>
                <a:ea typeface="Roboto"/>
                <a:cs typeface="Roboto"/>
                <a:sym typeface="Roboto"/>
              </a:endParaRPr>
            </a:p>
          </p:txBody>
        </p:sp>
      </p:grpSp>
      <p:grpSp>
        <p:nvGrpSpPr>
          <p:cNvPr id="95" name="Google Shape;95;p17"/>
          <p:cNvGrpSpPr/>
          <p:nvPr/>
        </p:nvGrpSpPr>
        <p:grpSpPr>
          <a:xfrm>
            <a:off x="2612550" y="2426521"/>
            <a:ext cx="1419556" cy="3466218"/>
            <a:chOff x="1848934" y="1948510"/>
            <a:chExt cx="1310400" cy="3199684"/>
          </a:xfrm>
        </p:grpSpPr>
        <p:sp>
          <p:nvSpPr>
            <p:cNvPr id="96" name="Google Shape;96;p17"/>
            <p:cNvSpPr/>
            <p:nvPr/>
          </p:nvSpPr>
          <p:spPr>
            <a:xfrm>
              <a:off x="2206990" y="194851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97" name="Google Shape;97;p17"/>
            <p:cNvSpPr txBox="1"/>
            <p:nvPr/>
          </p:nvSpPr>
          <p:spPr>
            <a:xfrm>
              <a:off x="1848934" y="2652291"/>
              <a:ext cx="1310400" cy="594300"/>
            </a:xfrm>
            <a:prstGeom prst="rect">
              <a:avLst/>
            </a:prstGeom>
            <a:noFill/>
            <a:ln>
              <a:noFill/>
            </a:ln>
          </p:spPr>
          <p:txBody>
            <a:bodyPr anchorCtr="0" anchor="b"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A72A1E"/>
                  </a:solidFill>
                  <a:latin typeface="Roboto"/>
                  <a:ea typeface="Roboto"/>
                  <a:cs typeface="Roboto"/>
                  <a:sym typeface="Roboto"/>
                </a:rPr>
                <a:t>DEFINITION OF FRAMEWORK</a:t>
              </a:r>
              <a:endParaRPr b="1" sz="1200">
                <a:solidFill>
                  <a:srgbClr val="A72A1E"/>
                </a:solidFill>
                <a:latin typeface="Roboto"/>
                <a:ea typeface="Roboto"/>
                <a:cs typeface="Roboto"/>
                <a:sym typeface="Roboto"/>
              </a:endParaRPr>
            </a:p>
          </p:txBody>
        </p:sp>
        <p:sp>
          <p:nvSpPr>
            <p:cNvPr id="98" name="Google Shape;98;p17"/>
            <p:cNvSpPr txBox="1"/>
            <p:nvPr/>
          </p:nvSpPr>
          <p:spPr>
            <a:xfrm>
              <a:off x="1848934" y="3109094"/>
              <a:ext cx="1310400" cy="20391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t/>
              </a:r>
              <a:endParaRPr sz="900">
                <a:solidFill>
                  <a:srgbClr val="A72A1E"/>
                </a:solidFill>
                <a:latin typeface="Roboto"/>
                <a:ea typeface="Roboto"/>
                <a:cs typeface="Roboto"/>
                <a:sym typeface="Roboto"/>
              </a:endParaRPr>
            </a:p>
            <a:p>
              <a:pPr indent="0" lvl="0" marL="0" rtl="0" algn="ctr">
                <a:lnSpc>
                  <a:spcPct val="115000"/>
                </a:lnSpc>
                <a:spcBef>
                  <a:spcPts val="1700"/>
                </a:spcBef>
                <a:spcAft>
                  <a:spcPts val="1700"/>
                </a:spcAft>
                <a:buNone/>
              </a:pPr>
              <a:r>
                <a:rPr lang="de-CH" sz="1000">
                  <a:solidFill>
                    <a:srgbClr val="A72A1E"/>
                  </a:solidFill>
                  <a:latin typeface="Roboto"/>
                  <a:ea typeface="Roboto"/>
                  <a:cs typeface="Roboto"/>
                  <a:sym typeface="Roboto"/>
                </a:rPr>
                <a:t>Define a cyber insurance framework based on the literature review</a:t>
              </a:r>
              <a:endParaRPr sz="1000">
                <a:solidFill>
                  <a:srgbClr val="A72A1E"/>
                </a:solidFill>
                <a:latin typeface="Roboto"/>
                <a:ea typeface="Roboto"/>
                <a:cs typeface="Roboto"/>
                <a:sym typeface="Roboto"/>
              </a:endParaRPr>
            </a:p>
          </p:txBody>
        </p:sp>
        <p:sp>
          <p:nvSpPr>
            <p:cNvPr id="99" name="Google Shape;99;p17"/>
            <p:cNvSpPr txBox="1"/>
            <p:nvPr/>
          </p:nvSpPr>
          <p:spPr>
            <a:xfrm>
              <a:off x="2291994" y="2085165"/>
              <a:ext cx="436800" cy="321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1700"/>
                </a:spcAft>
                <a:buNone/>
              </a:pPr>
              <a:r>
                <a:rPr b="1" lang="de-CH" sz="1300">
                  <a:solidFill>
                    <a:srgbClr val="A72A1E"/>
                  </a:solidFill>
                  <a:latin typeface="Roboto"/>
                  <a:ea typeface="Roboto"/>
                  <a:cs typeface="Roboto"/>
                  <a:sym typeface="Roboto"/>
                </a:rPr>
                <a:t>3</a:t>
              </a:r>
              <a:endParaRPr b="1" sz="1300">
                <a:solidFill>
                  <a:srgbClr val="A72A1E"/>
                </a:solidFill>
                <a:latin typeface="Roboto"/>
                <a:ea typeface="Roboto"/>
                <a:cs typeface="Roboto"/>
                <a:sym typeface="Roboto"/>
              </a:endParaRPr>
            </a:p>
          </p:txBody>
        </p:sp>
      </p:grpSp>
      <p:grpSp>
        <p:nvGrpSpPr>
          <p:cNvPr id="100" name="Google Shape;100;p17"/>
          <p:cNvGrpSpPr/>
          <p:nvPr/>
        </p:nvGrpSpPr>
        <p:grpSpPr>
          <a:xfrm>
            <a:off x="4052375" y="2426521"/>
            <a:ext cx="1473180" cy="3466219"/>
            <a:chOff x="3178044" y="1948510"/>
            <a:chExt cx="1359900" cy="3199685"/>
          </a:xfrm>
        </p:grpSpPr>
        <p:sp>
          <p:nvSpPr>
            <p:cNvPr id="101" name="Google Shape;101;p17"/>
            <p:cNvSpPr/>
            <p:nvPr/>
          </p:nvSpPr>
          <p:spPr>
            <a:xfrm>
              <a:off x="356082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02" name="Google Shape;102;p17"/>
            <p:cNvSpPr txBox="1"/>
            <p:nvPr/>
          </p:nvSpPr>
          <p:spPr>
            <a:xfrm>
              <a:off x="3178044" y="2652291"/>
              <a:ext cx="1359900" cy="594300"/>
            </a:xfrm>
            <a:prstGeom prst="rect">
              <a:avLst/>
            </a:prstGeom>
            <a:noFill/>
            <a:ln>
              <a:noFill/>
            </a:ln>
          </p:spPr>
          <p:txBody>
            <a:bodyPr anchorCtr="0" anchor="b"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858585"/>
                  </a:solidFill>
                  <a:latin typeface="Roboto"/>
                  <a:ea typeface="Roboto"/>
                  <a:cs typeface="Roboto"/>
                  <a:sym typeface="Roboto"/>
                </a:rPr>
                <a:t>INTERVIEW WITH EXPERTS</a:t>
              </a:r>
              <a:endParaRPr b="1" sz="1200">
                <a:solidFill>
                  <a:srgbClr val="858585"/>
                </a:solidFill>
                <a:latin typeface="Roboto"/>
                <a:ea typeface="Roboto"/>
                <a:cs typeface="Roboto"/>
                <a:sym typeface="Roboto"/>
              </a:endParaRPr>
            </a:p>
          </p:txBody>
        </p:sp>
        <p:sp>
          <p:nvSpPr>
            <p:cNvPr id="103" name="Google Shape;103;p17"/>
            <p:cNvSpPr txBox="1"/>
            <p:nvPr/>
          </p:nvSpPr>
          <p:spPr>
            <a:xfrm>
              <a:off x="3178044" y="3109095"/>
              <a:ext cx="1359900" cy="20391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t/>
              </a:r>
              <a:endParaRPr sz="900">
                <a:solidFill>
                  <a:srgbClr val="858585"/>
                </a:solidFill>
                <a:latin typeface="Roboto"/>
                <a:ea typeface="Roboto"/>
                <a:cs typeface="Roboto"/>
                <a:sym typeface="Roboto"/>
              </a:endParaRPr>
            </a:p>
            <a:p>
              <a:pPr indent="0" lvl="0" marL="0" rtl="0" algn="ctr">
                <a:lnSpc>
                  <a:spcPct val="115000"/>
                </a:lnSpc>
                <a:spcBef>
                  <a:spcPts val="1700"/>
                </a:spcBef>
                <a:spcAft>
                  <a:spcPts val="1700"/>
                </a:spcAft>
                <a:buNone/>
              </a:pPr>
              <a:r>
                <a:rPr lang="de-CH" sz="1000">
                  <a:solidFill>
                    <a:srgbClr val="858585"/>
                  </a:solidFill>
                  <a:latin typeface="Roboto"/>
                  <a:ea typeface="Roboto"/>
                  <a:cs typeface="Roboto"/>
                  <a:sym typeface="Roboto"/>
                </a:rPr>
                <a:t>Conduct interviews with experts in the cyber insurance field to validate our framework</a:t>
              </a:r>
              <a:endParaRPr sz="1000">
                <a:solidFill>
                  <a:srgbClr val="858585"/>
                </a:solidFill>
                <a:latin typeface="Roboto"/>
                <a:ea typeface="Roboto"/>
                <a:cs typeface="Roboto"/>
                <a:sym typeface="Roboto"/>
              </a:endParaRPr>
            </a:p>
          </p:txBody>
        </p:sp>
        <p:sp>
          <p:nvSpPr>
            <p:cNvPr id="104" name="Google Shape;104;p17"/>
            <p:cNvSpPr txBox="1"/>
            <p:nvPr/>
          </p:nvSpPr>
          <p:spPr>
            <a:xfrm>
              <a:off x="3639934" y="2085165"/>
              <a:ext cx="436800" cy="321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1700"/>
                </a:spcAft>
                <a:buNone/>
              </a:pPr>
              <a:r>
                <a:rPr b="1" lang="de-CH" sz="1300">
                  <a:solidFill>
                    <a:srgbClr val="858585"/>
                  </a:solidFill>
                  <a:latin typeface="Roboto"/>
                  <a:ea typeface="Roboto"/>
                  <a:cs typeface="Roboto"/>
                  <a:sym typeface="Roboto"/>
                </a:rPr>
                <a:t>4</a:t>
              </a:r>
              <a:endParaRPr b="1" sz="1300">
                <a:solidFill>
                  <a:srgbClr val="858585"/>
                </a:solidFill>
                <a:latin typeface="Roboto"/>
                <a:ea typeface="Roboto"/>
                <a:cs typeface="Roboto"/>
                <a:sym typeface="Roboto"/>
              </a:endParaRPr>
            </a:p>
          </p:txBody>
        </p:sp>
      </p:grpSp>
      <p:grpSp>
        <p:nvGrpSpPr>
          <p:cNvPr id="105" name="Google Shape;105;p17"/>
          <p:cNvGrpSpPr/>
          <p:nvPr/>
        </p:nvGrpSpPr>
        <p:grpSpPr>
          <a:xfrm>
            <a:off x="5546900" y="2426521"/>
            <a:ext cx="1419556" cy="3466218"/>
            <a:chOff x="4557648" y="1948510"/>
            <a:chExt cx="1310400" cy="3199684"/>
          </a:xfrm>
        </p:grpSpPr>
        <p:sp>
          <p:nvSpPr>
            <p:cNvPr id="106" name="Google Shape;106;p17"/>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07" name="Google Shape;107;p17"/>
            <p:cNvSpPr txBox="1"/>
            <p:nvPr/>
          </p:nvSpPr>
          <p:spPr>
            <a:xfrm>
              <a:off x="4557648" y="2652291"/>
              <a:ext cx="1310400" cy="594300"/>
            </a:xfrm>
            <a:prstGeom prst="rect">
              <a:avLst/>
            </a:prstGeom>
            <a:noFill/>
            <a:ln>
              <a:noFill/>
            </a:ln>
          </p:spPr>
          <p:txBody>
            <a:bodyPr anchorCtr="0" anchor="b"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858585"/>
                  </a:solidFill>
                  <a:latin typeface="Roboto"/>
                  <a:ea typeface="Roboto"/>
                  <a:cs typeface="Roboto"/>
                  <a:sym typeface="Roboto"/>
                </a:rPr>
                <a:t>REFINEMENT OF FRAMEWORK</a:t>
              </a:r>
              <a:endParaRPr b="1" sz="1200">
                <a:solidFill>
                  <a:srgbClr val="858585"/>
                </a:solidFill>
                <a:latin typeface="Roboto"/>
                <a:ea typeface="Roboto"/>
                <a:cs typeface="Roboto"/>
                <a:sym typeface="Roboto"/>
              </a:endParaRPr>
            </a:p>
          </p:txBody>
        </p:sp>
        <p:sp>
          <p:nvSpPr>
            <p:cNvPr id="108" name="Google Shape;108;p17"/>
            <p:cNvSpPr txBox="1"/>
            <p:nvPr/>
          </p:nvSpPr>
          <p:spPr>
            <a:xfrm>
              <a:off x="4557648" y="3109094"/>
              <a:ext cx="1310400" cy="20391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t/>
              </a:r>
              <a:endParaRPr sz="900">
                <a:solidFill>
                  <a:srgbClr val="858585"/>
                </a:solidFill>
                <a:latin typeface="Roboto"/>
                <a:ea typeface="Roboto"/>
                <a:cs typeface="Roboto"/>
                <a:sym typeface="Roboto"/>
              </a:endParaRPr>
            </a:p>
            <a:p>
              <a:pPr indent="0" lvl="0" marL="0" rtl="0" algn="ctr">
                <a:lnSpc>
                  <a:spcPct val="115000"/>
                </a:lnSpc>
                <a:spcBef>
                  <a:spcPts val="1700"/>
                </a:spcBef>
                <a:spcAft>
                  <a:spcPts val="1700"/>
                </a:spcAft>
                <a:buNone/>
              </a:pPr>
              <a:r>
                <a:rPr lang="de-CH" sz="1000">
                  <a:solidFill>
                    <a:srgbClr val="858585"/>
                  </a:solidFill>
                  <a:latin typeface="Roboto"/>
                  <a:ea typeface="Roboto"/>
                  <a:cs typeface="Roboto"/>
                  <a:sym typeface="Roboto"/>
                </a:rPr>
                <a:t>Apply suggestions and feedback to our framework. The outcome is the final refine framework</a:t>
              </a:r>
              <a:endParaRPr sz="1000">
                <a:solidFill>
                  <a:srgbClr val="858585"/>
                </a:solidFill>
                <a:latin typeface="Roboto"/>
                <a:ea typeface="Roboto"/>
                <a:cs typeface="Roboto"/>
                <a:sym typeface="Roboto"/>
              </a:endParaRPr>
            </a:p>
          </p:txBody>
        </p:sp>
        <p:sp>
          <p:nvSpPr>
            <p:cNvPr id="109" name="Google Shape;109;p17"/>
            <p:cNvSpPr txBox="1"/>
            <p:nvPr/>
          </p:nvSpPr>
          <p:spPr>
            <a:xfrm>
              <a:off x="4994591" y="2085165"/>
              <a:ext cx="436800" cy="321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1700"/>
                </a:spcAft>
                <a:buNone/>
              </a:pPr>
              <a:r>
                <a:rPr b="1" lang="de-CH" sz="1300">
                  <a:solidFill>
                    <a:srgbClr val="858585"/>
                  </a:solidFill>
                  <a:latin typeface="Roboto"/>
                  <a:ea typeface="Roboto"/>
                  <a:cs typeface="Roboto"/>
                  <a:sym typeface="Roboto"/>
                </a:rPr>
                <a:t>5</a:t>
              </a:r>
              <a:endParaRPr b="1" sz="1300">
                <a:solidFill>
                  <a:srgbClr val="858585"/>
                </a:solidFill>
                <a:latin typeface="Roboto"/>
                <a:ea typeface="Roboto"/>
                <a:cs typeface="Roboto"/>
                <a:sym typeface="Roboto"/>
              </a:endParaRPr>
            </a:p>
          </p:txBody>
        </p:sp>
      </p:grpSp>
      <p:grpSp>
        <p:nvGrpSpPr>
          <p:cNvPr id="110" name="Google Shape;110;p17"/>
          <p:cNvGrpSpPr/>
          <p:nvPr/>
        </p:nvGrpSpPr>
        <p:grpSpPr>
          <a:xfrm>
            <a:off x="7064050" y="2426521"/>
            <a:ext cx="1473180" cy="3466218"/>
            <a:chOff x="5887797" y="1948510"/>
            <a:chExt cx="1359900" cy="3199684"/>
          </a:xfrm>
        </p:grpSpPr>
        <p:sp>
          <p:nvSpPr>
            <p:cNvPr id="111" name="Google Shape;111;p17"/>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12" name="Google Shape;112;p17"/>
            <p:cNvSpPr txBox="1"/>
            <p:nvPr/>
          </p:nvSpPr>
          <p:spPr>
            <a:xfrm>
              <a:off x="5887797" y="2652290"/>
              <a:ext cx="1359900" cy="594300"/>
            </a:xfrm>
            <a:prstGeom prst="rect">
              <a:avLst/>
            </a:prstGeom>
            <a:noFill/>
            <a:ln>
              <a:noFill/>
            </a:ln>
          </p:spPr>
          <p:txBody>
            <a:bodyPr anchorCtr="0" anchor="b"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858585"/>
                  </a:solidFill>
                  <a:latin typeface="Roboto"/>
                  <a:ea typeface="Roboto"/>
                  <a:cs typeface="Roboto"/>
                  <a:sym typeface="Roboto"/>
                </a:rPr>
                <a:t>PREMIUM CALCULATION</a:t>
              </a:r>
              <a:endParaRPr b="1" sz="1200">
                <a:solidFill>
                  <a:srgbClr val="858585"/>
                </a:solidFill>
                <a:latin typeface="Roboto"/>
                <a:ea typeface="Roboto"/>
                <a:cs typeface="Roboto"/>
                <a:sym typeface="Roboto"/>
              </a:endParaRPr>
            </a:p>
          </p:txBody>
        </p:sp>
        <p:sp>
          <p:nvSpPr>
            <p:cNvPr id="113" name="Google Shape;113;p17"/>
            <p:cNvSpPr txBox="1"/>
            <p:nvPr/>
          </p:nvSpPr>
          <p:spPr>
            <a:xfrm>
              <a:off x="5887797" y="3109094"/>
              <a:ext cx="1359900" cy="20391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t/>
              </a:r>
              <a:endParaRPr sz="900">
                <a:solidFill>
                  <a:srgbClr val="858585"/>
                </a:solidFill>
                <a:latin typeface="Roboto"/>
                <a:ea typeface="Roboto"/>
                <a:cs typeface="Roboto"/>
                <a:sym typeface="Roboto"/>
              </a:endParaRPr>
            </a:p>
            <a:p>
              <a:pPr indent="0" lvl="0" marL="0" rtl="0" algn="ctr">
                <a:lnSpc>
                  <a:spcPct val="115000"/>
                </a:lnSpc>
                <a:spcBef>
                  <a:spcPts val="1700"/>
                </a:spcBef>
                <a:spcAft>
                  <a:spcPts val="1700"/>
                </a:spcAft>
                <a:buNone/>
              </a:pPr>
              <a:r>
                <a:rPr lang="de-CH" sz="1000">
                  <a:solidFill>
                    <a:srgbClr val="858585"/>
                  </a:solidFill>
                  <a:latin typeface="Roboto"/>
                  <a:ea typeface="Roboto"/>
                  <a:cs typeface="Roboto"/>
                  <a:sym typeface="Roboto"/>
                </a:rPr>
                <a:t>Review different premium calculations methods  </a:t>
              </a:r>
              <a:r>
                <a:rPr lang="de-CH" sz="1000">
                  <a:solidFill>
                    <a:srgbClr val="858585"/>
                  </a:solidFill>
                  <a:latin typeface="Roboto"/>
                  <a:ea typeface="Roboto"/>
                  <a:cs typeface="Roboto"/>
                  <a:sym typeface="Roboto"/>
                </a:rPr>
                <a:t>based on current industry</a:t>
              </a:r>
              <a:r>
                <a:rPr lang="de-CH" sz="1000">
                  <a:solidFill>
                    <a:srgbClr val="858585"/>
                  </a:solidFill>
                  <a:latin typeface="Roboto"/>
                  <a:ea typeface="Roboto"/>
                  <a:cs typeface="Roboto"/>
                  <a:sym typeface="Roboto"/>
                </a:rPr>
                <a:t> practices</a:t>
              </a:r>
              <a:endParaRPr sz="1000">
                <a:solidFill>
                  <a:srgbClr val="858585"/>
                </a:solidFill>
                <a:latin typeface="Roboto"/>
                <a:ea typeface="Roboto"/>
                <a:cs typeface="Roboto"/>
                <a:sym typeface="Roboto"/>
              </a:endParaRPr>
            </a:p>
          </p:txBody>
        </p:sp>
        <p:sp>
          <p:nvSpPr>
            <p:cNvPr id="114" name="Google Shape;114;p17"/>
            <p:cNvSpPr txBox="1"/>
            <p:nvPr/>
          </p:nvSpPr>
          <p:spPr>
            <a:xfrm>
              <a:off x="6354906" y="2085165"/>
              <a:ext cx="436800" cy="321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1700"/>
                </a:spcAft>
                <a:buNone/>
              </a:pPr>
              <a:r>
                <a:rPr b="1" lang="de-CH" sz="1200">
                  <a:solidFill>
                    <a:srgbClr val="858585"/>
                  </a:solidFill>
                  <a:latin typeface="Roboto"/>
                  <a:ea typeface="Roboto"/>
                  <a:cs typeface="Roboto"/>
                  <a:sym typeface="Roboto"/>
                </a:rPr>
                <a:t>5</a:t>
              </a:r>
              <a:endParaRPr b="1" sz="1200">
                <a:solidFill>
                  <a:srgbClr val="858585"/>
                </a:solidFill>
                <a:latin typeface="Roboto"/>
                <a:ea typeface="Roboto"/>
                <a:cs typeface="Roboto"/>
                <a:sym typeface="Roboto"/>
              </a:endParaRPr>
            </a:p>
          </p:txBody>
        </p:sp>
      </p:grpSp>
      <p:grpSp>
        <p:nvGrpSpPr>
          <p:cNvPr id="115" name="Google Shape;115;p17"/>
          <p:cNvGrpSpPr/>
          <p:nvPr/>
        </p:nvGrpSpPr>
        <p:grpSpPr>
          <a:xfrm>
            <a:off x="8478925" y="2426521"/>
            <a:ext cx="1473180" cy="3466218"/>
            <a:chOff x="7264216" y="1948510"/>
            <a:chExt cx="1359900" cy="3199684"/>
          </a:xfrm>
        </p:grpSpPr>
        <p:sp>
          <p:nvSpPr>
            <p:cNvPr id="116" name="Google Shape;116;p17"/>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17" name="Google Shape;117;p17"/>
            <p:cNvSpPr txBox="1"/>
            <p:nvPr/>
          </p:nvSpPr>
          <p:spPr>
            <a:xfrm>
              <a:off x="7264216" y="2652291"/>
              <a:ext cx="1359900" cy="594300"/>
            </a:xfrm>
            <a:prstGeom prst="rect">
              <a:avLst/>
            </a:prstGeom>
            <a:noFill/>
            <a:ln>
              <a:noFill/>
            </a:ln>
          </p:spPr>
          <p:txBody>
            <a:bodyPr anchorCtr="0" anchor="ctr" bIns="99050" lIns="99050" spcFirstLastPara="1" rIns="99050" wrap="square" tIns="99050">
              <a:noAutofit/>
            </a:bodyPr>
            <a:lstStyle/>
            <a:p>
              <a:pPr indent="0" lvl="0" marL="0" rtl="0" algn="ctr">
                <a:lnSpc>
                  <a:spcPct val="100000"/>
                </a:lnSpc>
                <a:spcBef>
                  <a:spcPts val="0"/>
                </a:spcBef>
                <a:spcAft>
                  <a:spcPts val="0"/>
                </a:spcAft>
                <a:buNone/>
              </a:pPr>
              <a:r>
                <a:rPr b="1" lang="de-CH" sz="1200">
                  <a:solidFill>
                    <a:srgbClr val="858585"/>
                  </a:solidFill>
                  <a:latin typeface="Roboto"/>
                  <a:ea typeface="Roboto"/>
                  <a:cs typeface="Roboto"/>
                  <a:sym typeface="Roboto"/>
                </a:rPr>
                <a:t>EVALUATION</a:t>
              </a:r>
              <a:endParaRPr b="1" sz="1200">
                <a:solidFill>
                  <a:srgbClr val="858585"/>
                </a:solidFill>
                <a:latin typeface="Roboto"/>
                <a:ea typeface="Roboto"/>
                <a:cs typeface="Roboto"/>
                <a:sym typeface="Roboto"/>
              </a:endParaRPr>
            </a:p>
          </p:txBody>
        </p:sp>
        <p:sp>
          <p:nvSpPr>
            <p:cNvPr id="118" name="Google Shape;118;p17"/>
            <p:cNvSpPr txBox="1"/>
            <p:nvPr/>
          </p:nvSpPr>
          <p:spPr>
            <a:xfrm>
              <a:off x="7264216" y="3109094"/>
              <a:ext cx="1359900" cy="20391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t/>
              </a:r>
              <a:endParaRPr sz="900">
                <a:solidFill>
                  <a:srgbClr val="858585"/>
                </a:solidFill>
                <a:latin typeface="Roboto"/>
                <a:ea typeface="Roboto"/>
                <a:cs typeface="Roboto"/>
                <a:sym typeface="Roboto"/>
              </a:endParaRPr>
            </a:p>
            <a:p>
              <a:pPr indent="0" lvl="0" marL="0" rtl="0" algn="ctr">
                <a:lnSpc>
                  <a:spcPct val="115000"/>
                </a:lnSpc>
                <a:spcBef>
                  <a:spcPts val="1700"/>
                </a:spcBef>
                <a:spcAft>
                  <a:spcPts val="1700"/>
                </a:spcAft>
                <a:buNone/>
              </a:pPr>
              <a:r>
                <a:rPr lang="de-CH" sz="1000">
                  <a:solidFill>
                    <a:srgbClr val="858585"/>
                  </a:solidFill>
                  <a:latin typeface="Roboto"/>
                  <a:ea typeface="Roboto"/>
                  <a:cs typeface="Roboto"/>
                  <a:sym typeface="Roboto"/>
                </a:rPr>
                <a:t>Evaluate the premium calculation based on a case study</a:t>
              </a:r>
              <a:endParaRPr sz="1000">
                <a:solidFill>
                  <a:srgbClr val="858585"/>
                </a:solidFill>
                <a:latin typeface="Roboto"/>
                <a:ea typeface="Roboto"/>
                <a:cs typeface="Roboto"/>
                <a:sym typeface="Roboto"/>
              </a:endParaRPr>
            </a:p>
          </p:txBody>
        </p:sp>
        <p:sp>
          <p:nvSpPr>
            <p:cNvPr id="119" name="Google Shape;119;p17"/>
            <p:cNvSpPr txBox="1"/>
            <p:nvPr/>
          </p:nvSpPr>
          <p:spPr>
            <a:xfrm>
              <a:off x="7725768" y="2085165"/>
              <a:ext cx="436800" cy="321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1700"/>
                </a:spcAft>
                <a:buNone/>
              </a:pPr>
              <a:r>
                <a:rPr b="1" lang="de-CH" sz="1300">
                  <a:solidFill>
                    <a:srgbClr val="858585"/>
                  </a:solidFill>
                  <a:latin typeface="Roboto"/>
                  <a:ea typeface="Roboto"/>
                  <a:cs typeface="Roboto"/>
                  <a:sym typeface="Roboto"/>
                </a:rPr>
                <a:t>6</a:t>
              </a:r>
              <a:endParaRPr b="1" sz="1300">
                <a:solidFill>
                  <a:srgbClr val="858585"/>
                </a:solidFill>
                <a:latin typeface="Roboto"/>
                <a:ea typeface="Roboto"/>
                <a:cs typeface="Roboto"/>
                <a:sym typeface="Roboto"/>
              </a:endParaRPr>
            </a:p>
          </p:txBody>
        </p:sp>
      </p:grpSp>
      <p:sp>
        <p:nvSpPr>
          <p:cNvPr id="120" name="Google Shape;120;p17"/>
          <p:cNvSpPr/>
          <p:nvPr/>
        </p:nvSpPr>
        <p:spPr>
          <a:xfrm>
            <a:off x="3864321" y="2755079"/>
            <a:ext cx="382800" cy="39900"/>
          </a:xfrm>
          <a:prstGeom prst="roundRect">
            <a:avLst>
              <a:gd fmla="val 50000" name="adj"/>
            </a:avLst>
          </a:prstGeom>
          <a:solidFill>
            <a:srgbClr val="858585"/>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21" name="Google Shape;121;p17"/>
          <p:cNvSpPr/>
          <p:nvPr/>
        </p:nvSpPr>
        <p:spPr>
          <a:xfrm>
            <a:off x="5331547" y="2755079"/>
            <a:ext cx="382800" cy="39900"/>
          </a:xfrm>
          <a:prstGeom prst="roundRect">
            <a:avLst>
              <a:gd fmla="val 50000" name="adj"/>
            </a:avLst>
          </a:prstGeom>
          <a:solidFill>
            <a:srgbClr val="858585"/>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22" name="Google Shape;122;p17"/>
          <p:cNvSpPr/>
          <p:nvPr/>
        </p:nvSpPr>
        <p:spPr>
          <a:xfrm>
            <a:off x="6799328" y="2755079"/>
            <a:ext cx="382800" cy="39900"/>
          </a:xfrm>
          <a:prstGeom prst="roundRect">
            <a:avLst>
              <a:gd fmla="val 50000" name="adj"/>
            </a:avLst>
          </a:prstGeom>
          <a:solidFill>
            <a:srgbClr val="858585"/>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23" name="Google Shape;123;p17"/>
          <p:cNvSpPr/>
          <p:nvPr/>
        </p:nvSpPr>
        <p:spPr>
          <a:xfrm>
            <a:off x="8354996" y="2755079"/>
            <a:ext cx="382800" cy="39900"/>
          </a:xfrm>
          <a:prstGeom prst="roundRect">
            <a:avLst>
              <a:gd fmla="val 50000" name="adj"/>
            </a:avLst>
          </a:prstGeom>
          <a:solidFill>
            <a:srgbClr val="858585"/>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24" name="Google Shape;124;p17"/>
          <p:cNvSpPr txBox="1"/>
          <p:nvPr/>
        </p:nvSpPr>
        <p:spPr>
          <a:xfrm>
            <a:off x="686250" y="1455100"/>
            <a:ext cx="2765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CH" sz="1100" u="sng">
                <a:solidFill>
                  <a:srgbClr val="980000"/>
                </a:solidFill>
                <a:latin typeface="Roboto"/>
                <a:ea typeface="Roboto"/>
                <a:cs typeface="Roboto"/>
                <a:sym typeface="Roboto"/>
              </a:rPr>
              <a:t>BEFORE MID-TERM PRESENTATION</a:t>
            </a:r>
            <a:endParaRPr b="1" sz="1100" u="sng">
              <a:solidFill>
                <a:srgbClr val="980000"/>
              </a:solidFill>
              <a:latin typeface="Roboto"/>
              <a:ea typeface="Roboto"/>
              <a:cs typeface="Roboto"/>
              <a:sym typeface="Roboto"/>
            </a:endParaRPr>
          </a:p>
        </p:txBody>
      </p:sp>
      <p:sp>
        <p:nvSpPr>
          <p:cNvPr id="125" name="Google Shape;125;p17"/>
          <p:cNvSpPr txBox="1"/>
          <p:nvPr/>
        </p:nvSpPr>
        <p:spPr>
          <a:xfrm>
            <a:off x="5525550" y="1488700"/>
            <a:ext cx="2765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CH" sz="1100" u="sng">
                <a:solidFill>
                  <a:srgbClr val="9E9E9E"/>
                </a:solidFill>
                <a:latin typeface="Roboto"/>
                <a:ea typeface="Roboto"/>
                <a:cs typeface="Roboto"/>
                <a:sym typeface="Roboto"/>
              </a:rPr>
              <a:t>SINCE </a:t>
            </a:r>
            <a:r>
              <a:rPr b="1" lang="de-CH" sz="1100" u="sng">
                <a:solidFill>
                  <a:srgbClr val="9E9E9E"/>
                </a:solidFill>
                <a:latin typeface="Roboto"/>
                <a:ea typeface="Roboto"/>
                <a:cs typeface="Roboto"/>
                <a:sym typeface="Roboto"/>
              </a:rPr>
              <a:t> </a:t>
            </a:r>
            <a:r>
              <a:rPr b="1" lang="de-CH" sz="1100" u="sng">
                <a:solidFill>
                  <a:srgbClr val="9E9E9E"/>
                </a:solidFill>
                <a:latin typeface="Roboto"/>
                <a:ea typeface="Roboto"/>
                <a:cs typeface="Roboto"/>
                <a:sym typeface="Roboto"/>
              </a:rPr>
              <a:t>MID-TERM</a:t>
            </a:r>
            <a:r>
              <a:rPr b="1" lang="de-CH" sz="1100" u="sng">
                <a:solidFill>
                  <a:srgbClr val="9E9E9E"/>
                </a:solidFill>
                <a:latin typeface="Roboto"/>
                <a:ea typeface="Roboto"/>
                <a:cs typeface="Roboto"/>
                <a:sym typeface="Roboto"/>
              </a:rPr>
              <a:t> PRESENTATION</a:t>
            </a:r>
            <a:endParaRPr b="1" sz="1100" u="sng">
              <a:solidFill>
                <a:srgbClr val="9E9E9E"/>
              </a:solidFill>
              <a:latin typeface="Roboto"/>
              <a:ea typeface="Roboto"/>
              <a:cs typeface="Roboto"/>
              <a:sym typeface="Roboto"/>
            </a:endParaRPr>
          </a:p>
        </p:txBody>
      </p:sp>
      <p:sp>
        <p:nvSpPr>
          <p:cNvPr id="126" name="Google Shape;126;p17"/>
          <p:cNvSpPr/>
          <p:nvPr/>
        </p:nvSpPr>
        <p:spPr>
          <a:xfrm>
            <a:off x="1034072" y="2755079"/>
            <a:ext cx="382800" cy="39900"/>
          </a:xfrm>
          <a:prstGeom prst="roundRect">
            <a:avLst>
              <a:gd fmla="val 50000" name="adj"/>
            </a:avLst>
          </a:prstGeom>
          <a:solidFill>
            <a:srgbClr val="A72A1E"/>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grpSp>
        <p:nvGrpSpPr>
          <p:cNvPr id="127" name="Google Shape;127;p17"/>
          <p:cNvGrpSpPr/>
          <p:nvPr/>
        </p:nvGrpSpPr>
        <p:grpSpPr>
          <a:xfrm>
            <a:off x="-155975" y="2426533"/>
            <a:ext cx="1652201" cy="3466224"/>
            <a:chOff x="519870" y="1948510"/>
            <a:chExt cx="1525155" cy="3199690"/>
          </a:xfrm>
        </p:grpSpPr>
        <p:sp>
          <p:nvSpPr>
            <p:cNvPr id="128" name="Google Shape;128;p17"/>
            <p:cNvSpPr/>
            <p:nvPr/>
          </p:nvSpPr>
          <p:spPr>
            <a:xfrm>
              <a:off x="877947" y="194851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29" name="Google Shape;129;p17"/>
            <p:cNvSpPr txBox="1"/>
            <p:nvPr/>
          </p:nvSpPr>
          <p:spPr>
            <a:xfrm>
              <a:off x="956685" y="2085165"/>
              <a:ext cx="436800" cy="321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1700"/>
                </a:spcAft>
                <a:buNone/>
              </a:pPr>
              <a:r>
                <a:rPr b="1" lang="de-CH" sz="1300">
                  <a:solidFill>
                    <a:srgbClr val="A72A1E"/>
                  </a:solidFill>
                  <a:latin typeface="Roboto"/>
                  <a:ea typeface="Roboto"/>
                  <a:cs typeface="Roboto"/>
                  <a:sym typeface="Roboto"/>
                </a:rPr>
                <a:t>1</a:t>
              </a:r>
              <a:endParaRPr b="1" sz="1300">
                <a:solidFill>
                  <a:srgbClr val="A72A1E"/>
                </a:solidFill>
                <a:latin typeface="Roboto"/>
                <a:ea typeface="Roboto"/>
                <a:cs typeface="Roboto"/>
                <a:sym typeface="Roboto"/>
              </a:endParaRPr>
            </a:p>
          </p:txBody>
        </p:sp>
        <p:sp>
          <p:nvSpPr>
            <p:cNvPr id="130" name="Google Shape;130;p17"/>
            <p:cNvSpPr txBox="1"/>
            <p:nvPr/>
          </p:nvSpPr>
          <p:spPr>
            <a:xfrm>
              <a:off x="519870" y="2652291"/>
              <a:ext cx="1310400" cy="594300"/>
            </a:xfrm>
            <a:prstGeom prst="rect">
              <a:avLst/>
            </a:prstGeom>
            <a:noFill/>
            <a:ln>
              <a:noFill/>
            </a:ln>
          </p:spPr>
          <p:txBody>
            <a:bodyPr anchorCtr="0" anchor="b"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A72A1E"/>
                  </a:solidFill>
                  <a:latin typeface="Roboto"/>
                  <a:ea typeface="Roboto"/>
                  <a:cs typeface="Roboto"/>
                  <a:sym typeface="Roboto"/>
                </a:rPr>
                <a:t>LITERATURE REVIEW</a:t>
              </a:r>
              <a:endParaRPr b="1" sz="1200">
                <a:solidFill>
                  <a:srgbClr val="A72A1E"/>
                </a:solidFill>
                <a:latin typeface="Roboto"/>
                <a:ea typeface="Roboto"/>
                <a:cs typeface="Roboto"/>
                <a:sym typeface="Roboto"/>
              </a:endParaRPr>
            </a:p>
          </p:txBody>
        </p:sp>
        <p:sp>
          <p:nvSpPr>
            <p:cNvPr id="131" name="Google Shape;131;p17"/>
            <p:cNvSpPr txBox="1"/>
            <p:nvPr/>
          </p:nvSpPr>
          <p:spPr>
            <a:xfrm>
              <a:off x="581625" y="3109100"/>
              <a:ext cx="1463400" cy="20391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t/>
              </a:r>
              <a:endParaRPr sz="900">
                <a:solidFill>
                  <a:srgbClr val="A72A1E"/>
                </a:solidFill>
                <a:latin typeface="Roboto"/>
                <a:ea typeface="Roboto"/>
                <a:cs typeface="Roboto"/>
                <a:sym typeface="Roboto"/>
              </a:endParaRPr>
            </a:p>
            <a:p>
              <a:pPr indent="0" lvl="0" marL="0" rtl="0" algn="ctr">
                <a:lnSpc>
                  <a:spcPct val="115000"/>
                </a:lnSpc>
                <a:spcBef>
                  <a:spcPts val="1700"/>
                </a:spcBef>
                <a:spcAft>
                  <a:spcPts val="1700"/>
                </a:spcAft>
                <a:buNone/>
              </a:pPr>
              <a:r>
                <a:rPr lang="de-CH" sz="1000">
                  <a:solidFill>
                    <a:srgbClr val="A72A1E"/>
                  </a:solidFill>
                  <a:latin typeface="Roboto"/>
                  <a:ea typeface="Roboto"/>
                  <a:cs typeface="Roboto"/>
                  <a:sym typeface="Roboto"/>
                </a:rPr>
                <a:t>100+ papers scanned. 34 analysed. 9 key selected. Conducted concept mapping.</a:t>
              </a:r>
              <a:endParaRPr sz="1000">
                <a:solidFill>
                  <a:srgbClr val="A72A1E"/>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txBox="1"/>
          <p:nvPr>
            <p:ph type="title"/>
          </p:nvPr>
        </p:nvSpPr>
        <p:spPr>
          <a:xfrm>
            <a:off x="348450" y="3086100"/>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THANK YOU!</a:t>
            </a:r>
            <a:endParaRPr/>
          </a:p>
        </p:txBody>
      </p:sp>
      <p:sp>
        <p:nvSpPr>
          <p:cNvPr id="462" name="Google Shape;462;p53"/>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Master Project Goals</a:t>
            </a:r>
            <a:endParaRPr/>
          </a:p>
        </p:txBody>
      </p:sp>
      <p:sp>
        <p:nvSpPr>
          <p:cNvPr id="469" name="Google Shape;469;p54"/>
          <p:cNvSpPr txBox="1"/>
          <p:nvPr>
            <p:ph idx="1" type="body"/>
          </p:nvPr>
        </p:nvSpPr>
        <p:spPr>
          <a:xfrm>
            <a:off x="381000" y="1219200"/>
            <a:ext cx="9220200" cy="5181600"/>
          </a:xfrm>
          <a:prstGeom prst="rect">
            <a:avLst/>
          </a:prstGeom>
        </p:spPr>
        <p:txBody>
          <a:bodyPr anchorCtr="0" anchor="t" bIns="45700" lIns="91425" spcFirstLastPara="1" rIns="91425" wrap="square" tIns="45700">
            <a:noAutofit/>
          </a:bodyPr>
          <a:lstStyle/>
          <a:p>
            <a:pPr indent="-355600" lvl="0" marL="457200" rtl="0" algn="l">
              <a:spcBef>
                <a:spcPts val="180"/>
              </a:spcBef>
              <a:spcAft>
                <a:spcPts val="0"/>
              </a:spcAft>
              <a:buSzPts val="2000"/>
              <a:buChar char="❑"/>
            </a:pPr>
            <a:r>
              <a:rPr lang="de-CH" sz="2000"/>
              <a:t>Propose an actionable cyber insurance framework (roadmap) for insurance companies during the definition of a cyber insurance product:</a:t>
            </a:r>
            <a:endParaRPr b="1" sz="2000"/>
          </a:p>
          <a:p>
            <a:pPr indent="-355600" lvl="1" marL="914400" rtl="0" algn="l">
              <a:lnSpc>
                <a:spcPct val="115000"/>
              </a:lnSpc>
              <a:spcBef>
                <a:spcPts val="0"/>
              </a:spcBef>
              <a:spcAft>
                <a:spcPts val="0"/>
              </a:spcAft>
              <a:buSzPts val="2000"/>
              <a:buChar char="–"/>
            </a:pPr>
            <a:r>
              <a:rPr lang="de-CH" sz="2000"/>
              <a:t>Define requirements, steps, </a:t>
            </a:r>
            <a:r>
              <a:rPr lang="de-CH" sz="2000">
                <a:solidFill>
                  <a:srgbClr val="34A853"/>
                </a:solidFill>
              </a:rPr>
              <a:t>metrics</a:t>
            </a:r>
            <a:r>
              <a:rPr lang="de-CH" sz="2000"/>
              <a:t>, and actors</a:t>
            </a:r>
            <a:endParaRPr sz="2000"/>
          </a:p>
          <a:p>
            <a:pPr indent="-355600" lvl="1" marL="914400" rtl="0" algn="l">
              <a:lnSpc>
                <a:spcPct val="115000"/>
              </a:lnSpc>
              <a:spcBef>
                <a:spcPts val="0"/>
              </a:spcBef>
              <a:spcAft>
                <a:spcPts val="0"/>
              </a:spcAft>
              <a:buSzPts val="2000"/>
              <a:buChar char="–"/>
            </a:pPr>
            <a:r>
              <a:rPr lang="de-CH" sz="2000"/>
              <a:t>Include </a:t>
            </a:r>
            <a:r>
              <a:rPr lang="de-CH" sz="2000">
                <a:solidFill>
                  <a:srgbClr val="34A853"/>
                </a:solidFill>
              </a:rPr>
              <a:t>attributes</a:t>
            </a:r>
            <a:r>
              <a:rPr lang="de-CH" sz="2000"/>
              <a:t>, information required, and the process flow</a:t>
            </a:r>
            <a:endParaRPr sz="2000"/>
          </a:p>
          <a:p>
            <a:pPr indent="-355600" lvl="1" marL="914400" rtl="0" algn="l">
              <a:lnSpc>
                <a:spcPct val="115000"/>
              </a:lnSpc>
              <a:spcBef>
                <a:spcPts val="0"/>
              </a:spcBef>
              <a:spcAft>
                <a:spcPts val="0"/>
              </a:spcAft>
              <a:buSzPts val="2000"/>
              <a:buChar char="–"/>
            </a:pPr>
            <a:r>
              <a:rPr lang="de-CH" sz="2000"/>
              <a:t>Provide a review of actuarial models and approaches to calculate a fair premium for a given contract</a:t>
            </a:r>
            <a:endParaRPr sz="2000"/>
          </a:p>
          <a:p>
            <a:pPr indent="0" lvl="0" marL="0" rtl="0" algn="l">
              <a:lnSpc>
                <a:spcPct val="115000"/>
              </a:lnSpc>
              <a:spcBef>
                <a:spcPts val="200"/>
              </a:spcBef>
              <a:spcAft>
                <a:spcPts val="0"/>
              </a:spcAft>
              <a:buNone/>
            </a:pPr>
            <a:r>
              <a:t/>
            </a:r>
            <a:endParaRPr sz="2000"/>
          </a:p>
          <a:p>
            <a:pPr indent="-355600" lvl="1" marL="914400" rtl="0" algn="l">
              <a:lnSpc>
                <a:spcPct val="115000"/>
              </a:lnSpc>
              <a:spcBef>
                <a:spcPts val="200"/>
              </a:spcBef>
              <a:spcAft>
                <a:spcPts val="0"/>
              </a:spcAft>
              <a:buSzPts val="2000"/>
              <a:buAutoNum type="alphaLcPeriod"/>
            </a:pPr>
            <a:r>
              <a:t/>
            </a:r>
            <a:endParaRPr sz="2000"/>
          </a:p>
        </p:txBody>
      </p:sp>
      <p:sp>
        <p:nvSpPr>
          <p:cNvPr id="470" name="Google Shape;470;p54"/>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xEl>
                                              <p:pRg end="0" st="0"/>
                                            </p:txEl>
                                          </p:spTgt>
                                        </p:tgtEl>
                                        <p:attrNameLst>
                                          <p:attrName>style.visibility</p:attrName>
                                        </p:attrNameLst>
                                      </p:cBhvr>
                                      <p:to>
                                        <p:strVal val="visible"/>
                                      </p:to>
                                    </p:set>
                                    <p:animEffect filter="fade" transition="in">
                                      <p:cBhvr>
                                        <p:cTn dur="1500"/>
                                        <p:tgtEl>
                                          <p:spTgt spid="4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xEl>
                                              <p:pRg end="1" st="1"/>
                                            </p:txEl>
                                          </p:spTgt>
                                        </p:tgtEl>
                                        <p:attrNameLst>
                                          <p:attrName>style.visibility</p:attrName>
                                        </p:attrNameLst>
                                      </p:cBhvr>
                                      <p:to>
                                        <p:strVal val="visible"/>
                                      </p:to>
                                    </p:set>
                                    <p:animEffect filter="fade" transition="in">
                                      <p:cBhvr>
                                        <p:cTn dur="1500"/>
                                        <p:tgtEl>
                                          <p:spTgt spid="4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xEl>
                                              <p:pRg end="2" st="2"/>
                                            </p:txEl>
                                          </p:spTgt>
                                        </p:tgtEl>
                                        <p:attrNameLst>
                                          <p:attrName>style.visibility</p:attrName>
                                        </p:attrNameLst>
                                      </p:cBhvr>
                                      <p:to>
                                        <p:strVal val="visible"/>
                                      </p:to>
                                    </p:set>
                                    <p:animEffect filter="fade" transition="in">
                                      <p:cBhvr>
                                        <p:cTn dur="1500"/>
                                        <p:tgtEl>
                                          <p:spTgt spid="4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xEl>
                                              <p:pRg end="3" st="3"/>
                                            </p:txEl>
                                          </p:spTgt>
                                        </p:tgtEl>
                                        <p:attrNameLst>
                                          <p:attrName>style.visibility</p:attrName>
                                        </p:attrNameLst>
                                      </p:cBhvr>
                                      <p:to>
                                        <p:strVal val="visible"/>
                                      </p:to>
                                    </p:set>
                                    <p:animEffect filter="fade" transition="in">
                                      <p:cBhvr>
                                        <p:cTn dur="1500"/>
                                        <p:tgtEl>
                                          <p:spTgt spid="4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xEl>
                                              <p:pRg end="4" st="4"/>
                                            </p:txEl>
                                          </p:spTgt>
                                        </p:tgtEl>
                                        <p:attrNameLst>
                                          <p:attrName>style.visibility</p:attrName>
                                        </p:attrNameLst>
                                      </p:cBhvr>
                                      <p:to>
                                        <p:strVal val="visible"/>
                                      </p:to>
                                    </p:set>
                                    <p:animEffect filter="fade" transition="in">
                                      <p:cBhvr>
                                        <p:cTn dur="1500"/>
                                        <p:tgtEl>
                                          <p:spTgt spid="4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xEl>
                                              <p:pRg end="5" st="5"/>
                                            </p:txEl>
                                          </p:spTgt>
                                        </p:tgtEl>
                                        <p:attrNameLst>
                                          <p:attrName>style.visibility</p:attrName>
                                        </p:attrNameLst>
                                      </p:cBhvr>
                                      <p:to>
                                        <p:strVal val="visible"/>
                                      </p:to>
                                    </p:set>
                                    <p:animEffect filter="fade" transition="in">
                                      <p:cBhvr>
                                        <p:cTn dur="1500"/>
                                        <p:tgtEl>
                                          <p:spTgt spid="4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5" name="Shape 475"/>
        <p:cNvGrpSpPr/>
        <p:nvPr/>
      </p:nvGrpSpPr>
      <p:grpSpPr>
        <a:xfrm>
          <a:off x="0" y="0"/>
          <a:ext cx="0" cy="0"/>
          <a:chOff x="0" y="0"/>
          <a:chExt cx="0" cy="0"/>
        </a:xfrm>
      </p:grpSpPr>
      <p:sp>
        <p:nvSpPr>
          <p:cNvPr id="476" name="Google Shape;476;p55"/>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solidFill>
                  <a:srgbClr val="FF0000"/>
                </a:solidFill>
              </a:rPr>
              <a:t>Conclusions (WIP)</a:t>
            </a:r>
            <a:endParaRPr>
              <a:solidFill>
                <a:srgbClr val="FF0000"/>
              </a:solidFill>
            </a:endParaRPr>
          </a:p>
        </p:txBody>
      </p:sp>
      <p:sp>
        <p:nvSpPr>
          <p:cNvPr id="477" name="Google Shape;477;p55"/>
          <p:cNvSpPr txBox="1"/>
          <p:nvPr>
            <p:ph idx="2" type="body"/>
          </p:nvPr>
        </p:nvSpPr>
        <p:spPr>
          <a:xfrm>
            <a:off x="392100" y="1219200"/>
            <a:ext cx="9209100" cy="5181600"/>
          </a:xfrm>
          <a:prstGeom prst="rect">
            <a:avLst/>
          </a:prstGeom>
        </p:spPr>
        <p:txBody>
          <a:bodyPr anchorCtr="0" anchor="t" bIns="45700" lIns="91425" spcFirstLastPara="1" rIns="91425" wrap="square" tIns="45700">
            <a:noAutofit/>
          </a:bodyPr>
          <a:lstStyle/>
          <a:p>
            <a:pPr indent="0" lvl="0" marL="0" marR="0" rtl="0" algn="l">
              <a:lnSpc>
                <a:spcPct val="115000"/>
              </a:lnSpc>
              <a:spcBef>
                <a:spcPts val="180"/>
              </a:spcBef>
              <a:spcAft>
                <a:spcPts val="0"/>
              </a:spcAft>
              <a:buNone/>
            </a:pPr>
            <a:r>
              <a:rPr b="1" lang="de-CH" sz="2000">
                <a:solidFill>
                  <a:srgbClr val="FF0000"/>
                </a:solidFill>
              </a:rPr>
              <a:t>ADD CONTRIBUTION</a:t>
            </a:r>
            <a:endParaRPr b="1" sz="2000">
              <a:solidFill>
                <a:srgbClr val="FF0000"/>
              </a:solidFill>
            </a:endParaRPr>
          </a:p>
          <a:p>
            <a:pPr indent="-355600" lvl="0" marL="457200" marR="0" rtl="0" algn="l">
              <a:lnSpc>
                <a:spcPct val="115000"/>
              </a:lnSpc>
              <a:spcBef>
                <a:spcPts val="180"/>
              </a:spcBef>
              <a:spcAft>
                <a:spcPts val="0"/>
              </a:spcAft>
              <a:buSzPts val="2000"/>
              <a:buChar char="❑"/>
            </a:pPr>
            <a:r>
              <a:rPr lang="de-CH" sz="2000"/>
              <a:t>Quantitative/alternative data offered by third parties, but limited use in production. </a:t>
            </a:r>
            <a:endParaRPr sz="2000"/>
          </a:p>
          <a:p>
            <a:pPr indent="-355600" lvl="0" marL="457200" marR="0" rtl="0" algn="l">
              <a:lnSpc>
                <a:spcPct val="115000"/>
              </a:lnSpc>
              <a:spcBef>
                <a:spcPts val="0"/>
              </a:spcBef>
              <a:spcAft>
                <a:spcPts val="0"/>
              </a:spcAft>
              <a:buSzPts val="2000"/>
              <a:buChar char="❑"/>
            </a:pPr>
            <a:r>
              <a:rPr lang="de-CH" sz="2000"/>
              <a:t>Premium differentiation and incentivisation is key</a:t>
            </a:r>
            <a:endParaRPr sz="2000"/>
          </a:p>
          <a:p>
            <a:pPr indent="-355600" lvl="0" marL="457200" marR="0" rtl="0" algn="l">
              <a:lnSpc>
                <a:spcPct val="115000"/>
              </a:lnSpc>
              <a:spcBef>
                <a:spcPts val="0"/>
              </a:spcBef>
              <a:spcAft>
                <a:spcPts val="0"/>
              </a:spcAft>
              <a:buSzPts val="2000"/>
              <a:buChar char="❑"/>
            </a:pPr>
            <a:r>
              <a:rPr lang="de-CH" sz="2000"/>
              <a:t>We expect the insurance and cyber security industries to further converge in the future.</a:t>
            </a:r>
            <a:endParaRPr sz="2000"/>
          </a:p>
          <a:p>
            <a:pPr indent="-355600" lvl="0" marL="457200" marR="0" rtl="0" algn="l">
              <a:lnSpc>
                <a:spcPct val="115000"/>
              </a:lnSpc>
              <a:spcBef>
                <a:spcPts val="0"/>
              </a:spcBef>
              <a:spcAft>
                <a:spcPts val="0"/>
              </a:spcAft>
              <a:buSzPts val="2000"/>
              <a:buChar char="❑"/>
            </a:pPr>
            <a:r>
              <a:rPr lang="de-CH" sz="2000"/>
              <a:t>We identified the most typical first party coverage, third party coverage and exclusions categories in our sample</a:t>
            </a:r>
            <a:endParaRPr sz="2000"/>
          </a:p>
          <a:p>
            <a:pPr indent="-355600" lvl="0" marL="457200" marR="0" rtl="0" algn="l">
              <a:lnSpc>
                <a:spcPct val="115000"/>
              </a:lnSpc>
              <a:spcBef>
                <a:spcPts val="0"/>
              </a:spcBef>
              <a:spcAft>
                <a:spcPts val="0"/>
              </a:spcAft>
              <a:buSzPts val="2000"/>
              <a:buChar char="❑"/>
            </a:pPr>
            <a:r>
              <a:rPr lang="de-CH" sz="2000"/>
              <a:t>Base rates with modifications are the go-to-method to determine premiums</a:t>
            </a:r>
            <a:endParaRPr sz="2000"/>
          </a:p>
          <a:p>
            <a:pPr indent="-355600" lvl="0" marL="457200" marR="0" rtl="0" algn="l">
              <a:lnSpc>
                <a:spcPct val="115000"/>
              </a:lnSpc>
              <a:spcBef>
                <a:spcPts val="0"/>
              </a:spcBef>
              <a:spcAft>
                <a:spcPts val="0"/>
              </a:spcAft>
              <a:buSzPts val="2000"/>
              <a:buChar char="❑"/>
            </a:pPr>
            <a:r>
              <a:rPr lang="de-CH" sz="2000"/>
              <a:t>Cyber insurance is getting more expensive and all interviewees expect further radical increases</a:t>
            </a:r>
            <a:endParaRPr sz="2000"/>
          </a:p>
          <a:p>
            <a:pPr indent="-355600" lvl="0" marL="457200" marR="0" rtl="0" algn="l">
              <a:lnSpc>
                <a:spcPct val="115000"/>
              </a:lnSpc>
              <a:spcBef>
                <a:spcPts val="0"/>
              </a:spcBef>
              <a:spcAft>
                <a:spcPts val="0"/>
              </a:spcAft>
              <a:buSzPts val="2000"/>
              <a:buChar char="❑"/>
            </a:pPr>
            <a:r>
              <a:rPr lang="de-CH" sz="2000"/>
              <a:t>We introduce the actual tooling and methods underwriters use to assess cyber risk and write premium</a:t>
            </a:r>
            <a:endParaRPr sz="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2" name="Shape 482"/>
        <p:cNvGrpSpPr/>
        <p:nvPr/>
      </p:nvGrpSpPr>
      <p:grpSpPr>
        <a:xfrm>
          <a:off x="0" y="0"/>
          <a:ext cx="0" cy="0"/>
          <a:chOff x="0" y="0"/>
          <a:chExt cx="0" cy="0"/>
        </a:xfrm>
      </p:grpSpPr>
      <p:sp>
        <p:nvSpPr>
          <p:cNvPr id="483" name="Google Shape;483;p56"/>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solidFill>
                  <a:srgbClr val="FF0000"/>
                </a:solidFill>
              </a:rPr>
              <a:t>Discussion</a:t>
            </a:r>
            <a:endParaRPr>
              <a:solidFill>
                <a:srgbClr val="FF0000"/>
              </a:solidFill>
            </a:endParaRPr>
          </a:p>
        </p:txBody>
      </p:sp>
      <p:sp>
        <p:nvSpPr>
          <p:cNvPr id="484" name="Google Shape;484;p56"/>
          <p:cNvSpPr txBox="1"/>
          <p:nvPr>
            <p:ph idx="1" type="body"/>
          </p:nvPr>
        </p:nvSpPr>
        <p:spPr>
          <a:xfrm>
            <a:off x="381000" y="1219200"/>
            <a:ext cx="9209100" cy="5181600"/>
          </a:xfrm>
          <a:prstGeom prst="rect">
            <a:avLst/>
          </a:prstGeom>
        </p:spPr>
        <p:txBody>
          <a:bodyPr anchorCtr="0" anchor="t" bIns="45700" lIns="91425" spcFirstLastPara="1" rIns="91425" wrap="square" tIns="45700">
            <a:noAutofit/>
          </a:bodyPr>
          <a:lstStyle/>
          <a:p>
            <a:pPr indent="0" lvl="0" marL="0" rtl="0" algn="l">
              <a:lnSpc>
                <a:spcPct val="100000"/>
              </a:lnSpc>
              <a:spcBef>
                <a:spcPts val="400"/>
              </a:spcBef>
              <a:spcAft>
                <a:spcPts val="0"/>
              </a:spcAft>
              <a:buNone/>
            </a:pPr>
            <a:r>
              <a:rPr lang="de-CH" sz="2000"/>
              <a:t>Further insights from the survey and interviews on underwriting data and tooling</a:t>
            </a:r>
            <a:br>
              <a:rPr lang="de-CH" sz="1100"/>
            </a:br>
            <a:endParaRPr sz="2000"/>
          </a:p>
          <a:p>
            <a:pPr indent="-298450" lvl="0" marL="457200" rtl="0" algn="l">
              <a:lnSpc>
                <a:spcPct val="115000"/>
              </a:lnSpc>
              <a:spcBef>
                <a:spcPts val="0"/>
              </a:spcBef>
              <a:spcAft>
                <a:spcPts val="0"/>
              </a:spcAft>
              <a:buSzPts val="1100"/>
              <a:buFont typeface="Arial"/>
              <a:buChar char="●"/>
            </a:pPr>
            <a:r>
              <a:rPr lang="de-CH" sz="2000"/>
              <a:t>In reality, underwriting for large customers is based on “underwriting meeting” discussions and “gut-feelings” rule supreme</a:t>
            </a:r>
            <a:endParaRPr sz="2000"/>
          </a:p>
          <a:p>
            <a:pPr indent="-298450" lvl="0" marL="457200" rtl="0" algn="l">
              <a:lnSpc>
                <a:spcPct val="115000"/>
              </a:lnSpc>
              <a:spcBef>
                <a:spcPts val="0"/>
              </a:spcBef>
              <a:spcAft>
                <a:spcPts val="0"/>
              </a:spcAft>
              <a:buSzPts val="1100"/>
              <a:buFont typeface="Arial"/>
              <a:buChar char="●"/>
            </a:pPr>
            <a:r>
              <a:rPr lang="de-CH" sz="2000"/>
              <a:t>Questionnaire data most important data source in the SME sector</a:t>
            </a:r>
            <a:endParaRPr sz="2000"/>
          </a:p>
          <a:p>
            <a:pPr indent="-298450" lvl="0" marL="457200" rtl="0" algn="l">
              <a:lnSpc>
                <a:spcPct val="115000"/>
              </a:lnSpc>
              <a:spcBef>
                <a:spcPts val="0"/>
              </a:spcBef>
              <a:spcAft>
                <a:spcPts val="0"/>
              </a:spcAft>
              <a:buSzPts val="1100"/>
              <a:buFont typeface="Arial"/>
              <a:buChar char="●"/>
            </a:pPr>
            <a:r>
              <a:rPr lang="de-CH" sz="2000"/>
              <a:t>Participants confirm base-rate method to price risk</a:t>
            </a:r>
            <a:endParaRPr sz="2000"/>
          </a:p>
          <a:p>
            <a:pPr indent="-298450" lvl="0" marL="457200" rtl="0" algn="l">
              <a:lnSpc>
                <a:spcPct val="115000"/>
              </a:lnSpc>
              <a:spcBef>
                <a:spcPts val="0"/>
              </a:spcBef>
              <a:spcAft>
                <a:spcPts val="0"/>
              </a:spcAft>
              <a:buSzPts val="1100"/>
              <a:buFont typeface="Arial"/>
              <a:buChar char="●"/>
            </a:pPr>
            <a:r>
              <a:rPr lang="de-CH" sz="2000"/>
              <a:t>In rare cases, outside-in scans conducted provided by 3rd parties</a:t>
            </a:r>
            <a:endParaRPr b="1" sz="1100"/>
          </a:p>
          <a:p>
            <a:pPr indent="0" lvl="0" marL="0" rtl="0" algn="l">
              <a:lnSpc>
                <a:spcPct val="100000"/>
              </a:lnSpc>
              <a:spcBef>
                <a:spcPts val="1200"/>
              </a:spcBef>
              <a:spcAft>
                <a:spcPts val="0"/>
              </a:spcAft>
              <a:buNone/>
            </a:pPr>
            <a:r>
              <a:t/>
            </a:r>
            <a:endParaRPr sz="1100"/>
          </a:p>
          <a:p>
            <a:pPr indent="0" lvl="0" marL="0" rtl="0" algn="l">
              <a:spcBef>
                <a:spcPts val="28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9" name="Shape 489"/>
        <p:cNvGrpSpPr/>
        <p:nvPr/>
      </p:nvGrpSpPr>
      <p:grpSpPr>
        <a:xfrm>
          <a:off x="0" y="0"/>
          <a:ext cx="0" cy="0"/>
          <a:chOff x="0" y="0"/>
          <a:chExt cx="0" cy="0"/>
        </a:xfrm>
      </p:grpSpPr>
      <p:sp>
        <p:nvSpPr>
          <p:cNvPr id="490" name="Google Shape;490;p57"/>
          <p:cNvSpPr txBox="1"/>
          <p:nvPr>
            <p:ph type="title"/>
          </p:nvPr>
        </p:nvSpPr>
        <p:spPr>
          <a:xfrm>
            <a:off x="406400" y="0"/>
            <a:ext cx="9191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Future research: Process Mining for Cyber Insurance Underwriting</a:t>
            </a:r>
            <a:endParaRPr/>
          </a:p>
        </p:txBody>
      </p:sp>
      <p:sp>
        <p:nvSpPr>
          <p:cNvPr id="491" name="Google Shape;491;p57"/>
          <p:cNvSpPr txBox="1"/>
          <p:nvPr>
            <p:ph idx="1" type="body"/>
          </p:nvPr>
        </p:nvSpPr>
        <p:spPr>
          <a:xfrm>
            <a:off x="255675" y="1001725"/>
            <a:ext cx="4596300" cy="639900"/>
          </a:xfrm>
          <a:prstGeom prst="rect">
            <a:avLst/>
          </a:prstGeom>
        </p:spPr>
        <p:txBody>
          <a:bodyPr anchorCtr="0" anchor="b" bIns="45700" lIns="91425" spcFirstLastPara="1" rIns="91425" wrap="square" tIns="45700">
            <a:noAutofit/>
          </a:bodyPr>
          <a:lstStyle/>
          <a:p>
            <a:pPr indent="0" lvl="0" marL="0" rtl="0" algn="l">
              <a:spcBef>
                <a:spcPts val="240"/>
              </a:spcBef>
              <a:spcAft>
                <a:spcPts val="0"/>
              </a:spcAft>
              <a:buNone/>
            </a:pPr>
            <a:r>
              <a:rPr lang="de-CH" sz="2300">
                <a:solidFill>
                  <a:schemeClr val="accent2"/>
                </a:solidFill>
              </a:rPr>
              <a:t>The problem</a:t>
            </a:r>
            <a:endParaRPr sz="2300">
              <a:solidFill>
                <a:schemeClr val="accent2"/>
              </a:solidFill>
            </a:endParaRPr>
          </a:p>
        </p:txBody>
      </p:sp>
      <p:sp>
        <p:nvSpPr>
          <p:cNvPr id="492" name="Google Shape;492;p57"/>
          <p:cNvSpPr txBox="1"/>
          <p:nvPr>
            <p:ph idx="2" type="body"/>
          </p:nvPr>
        </p:nvSpPr>
        <p:spPr>
          <a:xfrm>
            <a:off x="255675" y="1641475"/>
            <a:ext cx="4830000" cy="3951300"/>
          </a:xfrm>
          <a:prstGeom prst="rect">
            <a:avLst/>
          </a:prstGeom>
        </p:spPr>
        <p:txBody>
          <a:bodyPr anchorCtr="0" anchor="t" bIns="45700" lIns="91425" spcFirstLastPara="1" rIns="91425" wrap="square" tIns="45700">
            <a:noAutofit/>
          </a:bodyPr>
          <a:lstStyle/>
          <a:p>
            <a:pPr indent="-349250" lvl="0" marL="457200" rtl="0" algn="l">
              <a:spcBef>
                <a:spcPts val="240"/>
              </a:spcBef>
              <a:spcAft>
                <a:spcPts val="0"/>
              </a:spcAft>
              <a:buSzPts val="1900"/>
              <a:buChar char="❑"/>
            </a:pPr>
            <a:r>
              <a:rPr lang="de-CH" sz="1900"/>
              <a:t>Information</a:t>
            </a:r>
            <a:r>
              <a:rPr lang="de-CH" sz="1900"/>
              <a:t> </a:t>
            </a:r>
            <a:r>
              <a:rPr lang="de-CH" sz="1900"/>
              <a:t>asymmetries</a:t>
            </a:r>
            <a:r>
              <a:rPr lang="de-CH" sz="1900"/>
              <a:t> identified as key problem</a:t>
            </a:r>
            <a:endParaRPr sz="1900"/>
          </a:p>
          <a:p>
            <a:pPr indent="-349250" lvl="0" marL="457200" rtl="0" algn="l">
              <a:spcBef>
                <a:spcPts val="0"/>
              </a:spcBef>
              <a:spcAft>
                <a:spcPts val="0"/>
              </a:spcAft>
              <a:buSzPts val="1900"/>
              <a:buChar char="❑"/>
            </a:pPr>
            <a:r>
              <a:rPr lang="de-CH" sz="1900"/>
              <a:t>Not one underwriter mentioned that new complex risk models are needed -&gt; rather ways to understand individual risk</a:t>
            </a:r>
            <a:endParaRPr sz="1900"/>
          </a:p>
          <a:p>
            <a:pPr indent="-349250" lvl="0" marL="457200" rtl="0" algn="l">
              <a:spcBef>
                <a:spcPts val="0"/>
              </a:spcBef>
              <a:spcAft>
                <a:spcPts val="0"/>
              </a:spcAft>
              <a:buSzPts val="1900"/>
              <a:buChar char="❑"/>
            </a:pPr>
            <a:r>
              <a:rPr lang="de-CH" sz="1900"/>
              <a:t>Industry relies on intuitions and “underwriting meetings”</a:t>
            </a:r>
            <a:endParaRPr sz="1900"/>
          </a:p>
          <a:p>
            <a:pPr indent="-349250" lvl="0" marL="457200" rtl="0" algn="l">
              <a:spcBef>
                <a:spcPts val="0"/>
              </a:spcBef>
              <a:spcAft>
                <a:spcPts val="0"/>
              </a:spcAft>
              <a:buSzPts val="1900"/>
              <a:buChar char="❑"/>
            </a:pPr>
            <a:r>
              <a:rPr lang="de-CH" sz="1900"/>
              <a:t>First applications of process mining in cyber security proven, but none applied to CI underwriting</a:t>
            </a:r>
            <a:endParaRPr sz="1900"/>
          </a:p>
          <a:p>
            <a:pPr indent="0" lvl="0" marL="0" rtl="0" algn="l">
              <a:spcBef>
                <a:spcPts val="240"/>
              </a:spcBef>
              <a:spcAft>
                <a:spcPts val="0"/>
              </a:spcAft>
              <a:buNone/>
            </a:pPr>
            <a:r>
              <a:t/>
            </a:r>
            <a:endParaRPr sz="1800"/>
          </a:p>
        </p:txBody>
      </p:sp>
      <p:sp>
        <p:nvSpPr>
          <p:cNvPr id="493" name="Google Shape;493;p57"/>
          <p:cNvSpPr txBox="1"/>
          <p:nvPr>
            <p:ph idx="3" type="body"/>
          </p:nvPr>
        </p:nvSpPr>
        <p:spPr>
          <a:xfrm>
            <a:off x="4272654" y="1001737"/>
            <a:ext cx="6188100" cy="639900"/>
          </a:xfrm>
          <a:prstGeom prst="rect">
            <a:avLst/>
          </a:prstGeom>
        </p:spPr>
        <p:txBody>
          <a:bodyPr anchorCtr="0" anchor="b" bIns="45700" lIns="91425" spcFirstLastPara="1" rIns="91425" wrap="square" tIns="45700">
            <a:noAutofit/>
          </a:bodyPr>
          <a:lstStyle/>
          <a:p>
            <a:pPr indent="0" lvl="0" marL="0" rtl="0" algn="l">
              <a:spcBef>
                <a:spcPts val="240"/>
              </a:spcBef>
              <a:spcAft>
                <a:spcPts val="0"/>
              </a:spcAft>
              <a:buNone/>
            </a:pPr>
            <a:r>
              <a:rPr lang="de-CH" sz="2300">
                <a:solidFill>
                  <a:schemeClr val="accent2"/>
                </a:solidFill>
              </a:rPr>
              <a:t>The prospective solution approach</a:t>
            </a:r>
            <a:endParaRPr sz="2300">
              <a:solidFill>
                <a:schemeClr val="accent2"/>
              </a:solidFill>
            </a:endParaRPr>
          </a:p>
        </p:txBody>
      </p:sp>
      <p:sp>
        <p:nvSpPr>
          <p:cNvPr id="494" name="Google Shape;494;p57"/>
          <p:cNvSpPr txBox="1"/>
          <p:nvPr>
            <p:ph idx="4" type="body"/>
          </p:nvPr>
        </p:nvSpPr>
        <p:spPr>
          <a:xfrm>
            <a:off x="5172869" y="1641484"/>
            <a:ext cx="4598100" cy="3951300"/>
          </a:xfrm>
          <a:prstGeom prst="rect">
            <a:avLst/>
          </a:prstGeom>
        </p:spPr>
        <p:txBody>
          <a:bodyPr anchorCtr="0" anchor="t" bIns="45700" lIns="91425" spcFirstLastPara="1" rIns="91425" wrap="square" tIns="45700">
            <a:noAutofit/>
          </a:bodyPr>
          <a:lstStyle/>
          <a:p>
            <a:pPr indent="-349250" lvl="0" marL="457200" rtl="0" algn="l">
              <a:spcBef>
                <a:spcPts val="240"/>
              </a:spcBef>
              <a:spcAft>
                <a:spcPts val="0"/>
              </a:spcAft>
              <a:buSzPts val="1900"/>
              <a:buChar char="❑"/>
            </a:pPr>
            <a:r>
              <a:rPr lang="de-CH" sz="1900"/>
              <a:t>Test whether underwriter discretion could be complemented by process mining analysis (process conformance checking, process discovery)</a:t>
            </a:r>
            <a:endParaRPr sz="1900"/>
          </a:p>
          <a:p>
            <a:pPr indent="-349250" lvl="0" marL="457200" rtl="0" algn="l">
              <a:spcBef>
                <a:spcPts val="0"/>
              </a:spcBef>
              <a:spcAft>
                <a:spcPts val="0"/>
              </a:spcAft>
              <a:buSzPts val="1900"/>
              <a:buChar char="❑"/>
            </a:pPr>
            <a:r>
              <a:rPr lang="de-CH" sz="1900"/>
              <a:t>Increase the risk mitigation effect</a:t>
            </a:r>
            <a:endParaRPr sz="1900"/>
          </a:p>
          <a:p>
            <a:pPr indent="-349250" lvl="0" marL="457200" rtl="0" algn="l">
              <a:spcBef>
                <a:spcPts val="0"/>
              </a:spcBef>
              <a:spcAft>
                <a:spcPts val="0"/>
              </a:spcAft>
              <a:buSzPts val="1900"/>
              <a:buChar char="❑"/>
            </a:pPr>
            <a:r>
              <a:rPr lang="de-CH" sz="1900"/>
              <a:t>Alternative to historical </a:t>
            </a:r>
            <a:r>
              <a:rPr lang="de-CH" sz="1900"/>
              <a:t>actuarial</a:t>
            </a:r>
            <a:r>
              <a:rPr lang="de-CH" sz="1900"/>
              <a:t> data</a:t>
            </a:r>
            <a:endParaRPr sz="19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9" name="Shape 499"/>
        <p:cNvGrpSpPr/>
        <p:nvPr/>
      </p:nvGrpSpPr>
      <p:grpSpPr>
        <a:xfrm>
          <a:off x="0" y="0"/>
          <a:ext cx="0" cy="0"/>
          <a:chOff x="0" y="0"/>
          <a:chExt cx="0" cy="0"/>
        </a:xfrm>
      </p:grpSpPr>
      <p:sp>
        <p:nvSpPr>
          <p:cNvPr id="500" name="Google Shape;500;p58"/>
          <p:cNvSpPr txBox="1"/>
          <p:nvPr>
            <p:ph type="title"/>
          </p:nvPr>
        </p:nvSpPr>
        <p:spPr>
          <a:xfrm>
            <a:off x="495300" y="274638"/>
            <a:ext cx="8915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501" name="Google Shape;501;p58"/>
          <p:cNvSpPr txBox="1"/>
          <p:nvPr>
            <p:ph idx="2" type="body"/>
          </p:nvPr>
        </p:nvSpPr>
        <p:spPr>
          <a:xfrm>
            <a:off x="495300" y="2174875"/>
            <a:ext cx="7280700" cy="3951300"/>
          </a:xfrm>
          <a:prstGeom prst="rect">
            <a:avLst/>
          </a:prstGeom>
        </p:spPr>
        <p:txBody>
          <a:bodyPr anchorCtr="0" anchor="t" bIns="45700" lIns="91425" spcFirstLastPara="1" rIns="91425" wrap="square" tIns="45700">
            <a:noAutofit/>
          </a:bodyPr>
          <a:lstStyle/>
          <a:p>
            <a:pPr indent="0" lvl="0" marL="0" rtl="0" algn="l">
              <a:spcBef>
                <a:spcPts val="240"/>
              </a:spcBef>
              <a:spcAft>
                <a:spcPts val="0"/>
              </a:spcAft>
              <a:buClr>
                <a:schemeClr val="dk1"/>
              </a:buClr>
              <a:buSzPts val="1100"/>
              <a:buFont typeface="Arial"/>
              <a:buNone/>
            </a:pPr>
            <a:r>
              <a:rPr lang="de-CH" sz="1900"/>
              <a:t> a. develop a process/platform for the "automate" writing of cyber insurance contracts for specific scenarios?</a:t>
            </a:r>
            <a:endParaRPr sz="1900"/>
          </a:p>
          <a:p>
            <a:pPr indent="0" lvl="0" marL="0" rtl="0" algn="l">
              <a:spcBef>
                <a:spcPts val="240"/>
              </a:spcBef>
              <a:spcAft>
                <a:spcPts val="0"/>
              </a:spcAft>
              <a:buClr>
                <a:schemeClr val="dk1"/>
              </a:buClr>
              <a:buSzPts val="1100"/>
              <a:buFont typeface="Arial"/>
              <a:buNone/>
            </a:pPr>
            <a:r>
              <a:rPr lang="de-CH" sz="1900"/>
              <a:t> b. conduct a survey and develop a novel model for premium calculation?</a:t>
            </a:r>
            <a:endParaRPr sz="1900"/>
          </a:p>
          <a:p>
            <a:pPr indent="0" lvl="0" marL="0" rtl="0" algn="l">
              <a:spcBef>
                <a:spcPts val="240"/>
              </a:spcBef>
              <a:spcAft>
                <a:spcPts val="0"/>
              </a:spcAft>
              <a:buClr>
                <a:schemeClr val="dk1"/>
              </a:buClr>
              <a:buSzPts val="1100"/>
              <a:buFont typeface="Arial"/>
              <a:buNone/>
            </a:pPr>
            <a:r>
              <a:rPr lang="de-CH" sz="1900"/>
              <a:t> c. Focus on technologies to support the cyberinsurance process, such as blockchain-based contracts?</a:t>
            </a:r>
            <a:endParaRPr sz="1900"/>
          </a:p>
          <a:p>
            <a:pPr indent="0" lvl="0" marL="0" rtl="0" algn="l">
              <a:spcBef>
                <a:spcPts val="240"/>
              </a:spcBef>
              <a:spcAft>
                <a:spcPts val="0"/>
              </a:spcAft>
              <a:buClr>
                <a:schemeClr val="dk1"/>
              </a:buClr>
              <a:buSzPts val="1100"/>
              <a:buFont typeface="Arial"/>
              <a:buNone/>
            </a:pPr>
            <a:r>
              <a:rPr lang="de-CH" sz="1900"/>
              <a:t> d. Explores the cybermatics concepts to propose new approaches for the cyberinsurance world?</a:t>
            </a:r>
            <a:endParaRPr sz="1900"/>
          </a:p>
          <a:p>
            <a:pPr indent="0" lvl="0" marL="0" rtl="0" algn="l">
              <a:spcBef>
                <a:spcPts val="240"/>
              </a:spcBef>
              <a:spcAft>
                <a:spcPts val="0"/>
              </a:spcAft>
              <a:buNone/>
            </a:pPr>
            <a:r>
              <a:t/>
            </a:r>
            <a:endParaRPr sz="19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6" name="Shape 506"/>
        <p:cNvGrpSpPr/>
        <p:nvPr/>
      </p:nvGrpSpPr>
      <p:grpSpPr>
        <a:xfrm>
          <a:off x="0" y="0"/>
          <a:ext cx="0" cy="0"/>
          <a:chOff x="0" y="0"/>
          <a:chExt cx="0" cy="0"/>
        </a:xfrm>
      </p:grpSpPr>
      <p:sp>
        <p:nvSpPr>
          <p:cNvPr id="507" name="Google Shape;507;p59"/>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(optional) </a:t>
            </a:r>
            <a:r>
              <a:rPr lang="de-CH"/>
              <a:t>Case 4: Startup company</a:t>
            </a:r>
            <a:endParaRPr/>
          </a:p>
        </p:txBody>
      </p:sp>
      <p:sp>
        <p:nvSpPr>
          <p:cNvPr id="508" name="Google Shape;508;p59"/>
          <p:cNvSpPr txBox="1"/>
          <p:nvPr>
            <p:ph idx="1" type="body"/>
          </p:nvPr>
        </p:nvSpPr>
        <p:spPr>
          <a:xfrm>
            <a:off x="381000" y="1219200"/>
            <a:ext cx="2647200" cy="5181600"/>
          </a:xfrm>
          <a:prstGeom prst="rect">
            <a:avLst/>
          </a:prstGeom>
          <a:solidFill>
            <a:srgbClr val="CFE2F3"/>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lang="de-CH" sz="1800">
                <a:solidFill>
                  <a:srgbClr val="595959"/>
                </a:solidFill>
              </a:rPr>
              <a:t>Case summary</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rPr lang="de-CH" sz="1800">
                <a:solidFill>
                  <a:srgbClr val="595959"/>
                </a:solidFill>
              </a:rPr>
              <a:t>Revenue:</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rPr lang="de-CH" sz="1800">
                <a:solidFill>
                  <a:srgbClr val="595959"/>
                </a:solidFill>
              </a:rPr>
              <a:t>Asset size: </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rPr lang="de-CH" sz="1800">
                <a:solidFill>
                  <a:srgbClr val="595959"/>
                </a:solidFill>
              </a:rPr>
              <a:t>Industry: </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rPr lang="de-CH" sz="1800">
                <a:solidFill>
                  <a:srgbClr val="595959"/>
                </a:solidFill>
              </a:rPr>
              <a:t>Case study goal: </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l">
              <a:lnSpc>
                <a:spcPct val="115000"/>
              </a:lnSpc>
              <a:spcBef>
                <a:spcPts val="1200"/>
              </a:spcBef>
              <a:spcAft>
                <a:spcPts val="1200"/>
              </a:spcAft>
              <a:buClr>
                <a:schemeClr val="dk1"/>
              </a:buClr>
              <a:buSzPts val="1100"/>
              <a:buFont typeface="Arial"/>
              <a:buNone/>
            </a:pPr>
            <a:r>
              <a:t/>
            </a:r>
            <a:endParaRPr sz="1800">
              <a:solidFill>
                <a:srgbClr val="595959"/>
              </a:solidFill>
            </a:endParaRPr>
          </a:p>
        </p:txBody>
      </p:sp>
      <p:sp>
        <p:nvSpPr>
          <p:cNvPr id="509" name="Google Shape;509;p59"/>
          <p:cNvSpPr txBox="1"/>
          <p:nvPr>
            <p:ph idx="2" type="body"/>
          </p:nvPr>
        </p:nvSpPr>
        <p:spPr>
          <a:xfrm>
            <a:off x="3226175" y="1219200"/>
            <a:ext cx="63750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lang="de-CH" sz="2000"/>
              <a:t>Market Model</a:t>
            </a:r>
            <a:endParaRPr sz="2000"/>
          </a:p>
          <a:p>
            <a:pPr indent="-355600" lvl="0" marL="457200" rtl="0" algn="l">
              <a:spcBef>
                <a:spcPts val="280"/>
              </a:spcBef>
              <a:spcAft>
                <a:spcPts val="0"/>
              </a:spcAft>
              <a:buSzPts val="2000"/>
              <a:buChar char="❑"/>
            </a:pPr>
            <a:r>
              <a:rPr lang="de-CH" sz="2000"/>
              <a:t>Business model</a:t>
            </a:r>
            <a:endParaRPr sz="2000"/>
          </a:p>
          <a:p>
            <a:pPr indent="-381000" lvl="1" marL="914400" rtl="0" algn="l">
              <a:lnSpc>
                <a:spcPct val="100000"/>
              </a:lnSpc>
              <a:spcBef>
                <a:spcPts val="0"/>
              </a:spcBef>
              <a:spcAft>
                <a:spcPts val="0"/>
              </a:spcAft>
              <a:buSzPts val="2400"/>
              <a:buChar char="–"/>
            </a:pPr>
            <a:r>
              <a:rPr lang="de-CH" sz="2000"/>
              <a:t>Main challenges</a:t>
            </a:r>
            <a:endParaRPr sz="2000"/>
          </a:p>
          <a:p>
            <a:pPr indent="-355600" lvl="1" marL="914400" rtl="0" algn="l">
              <a:lnSpc>
                <a:spcPct val="100000"/>
              </a:lnSpc>
              <a:spcBef>
                <a:spcPts val="0"/>
              </a:spcBef>
              <a:spcAft>
                <a:spcPts val="0"/>
              </a:spcAft>
              <a:buSzPts val="2000"/>
              <a:buChar char="–"/>
            </a:pPr>
            <a:r>
              <a:rPr lang="de-CH" sz="2000"/>
              <a:t>process automated </a:t>
            </a:r>
            <a:endParaRPr sz="2000"/>
          </a:p>
          <a:p>
            <a:pPr indent="-355600" lvl="0" marL="457200" rtl="0" algn="l">
              <a:spcBef>
                <a:spcPts val="0"/>
              </a:spcBef>
              <a:spcAft>
                <a:spcPts val="0"/>
              </a:spcAft>
              <a:buSzPts val="2000"/>
              <a:buChar char="❑"/>
            </a:pPr>
            <a:r>
              <a:rPr lang="de-CH" sz="2000"/>
              <a:t>Risk model</a:t>
            </a:r>
            <a:endParaRPr sz="2000"/>
          </a:p>
          <a:p>
            <a:pPr indent="-381000" lvl="1" marL="914400" rtl="0" algn="l">
              <a:lnSpc>
                <a:spcPct val="100000"/>
              </a:lnSpc>
              <a:spcBef>
                <a:spcPts val="0"/>
              </a:spcBef>
              <a:spcAft>
                <a:spcPts val="0"/>
              </a:spcAft>
              <a:buSzPts val="2400"/>
              <a:buChar char="–"/>
            </a:pPr>
            <a:r>
              <a:rPr lang="de-CH" sz="2000"/>
              <a:t>Main challenges</a:t>
            </a:r>
            <a:endParaRPr sz="2000"/>
          </a:p>
          <a:p>
            <a:pPr indent="-355600" lvl="1" marL="914400" rtl="0" algn="l">
              <a:lnSpc>
                <a:spcPct val="100000"/>
              </a:lnSpc>
              <a:spcBef>
                <a:spcPts val="0"/>
              </a:spcBef>
              <a:spcAft>
                <a:spcPts val="0"/>
              </a:spcAft>
              <a:buSzPts val="2000"/>
              <a:buChar char="–"/>
            </a:pPr>
            <a:r>
              <a:rPr lang="de-CH" sz="2000"/>
              <a:t>Reinsurance:</a:t>
            </a:r>
            <a:endParaRPr sz="2000"/>
          </a:p>
          <a:p>
            <a:pPr indent="0" lvl="0" marL="91440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spcBef>
                <a:spcPts val="280"/>
              </a:spcBef>
              <a:spcAft>
                <a:spcPts val="0"/>
              </a:spcAft>
              <a:buClr>
                <a:schemeClr val="dk1"/>
              </a:buClr>
              <a:buSzPts val="1100"/>
              <a:buFont typeface="Arial"/>
              <a:buNone/>
            </a:pPr>
            <a:r>
              <a:rPr lang="de-CH" sz="2000"/>
              <a:t>Environment</a:t>
            </a:r>
            <a:endParaRPr sz="2000"/>
          </a:p>
          <a:p>
            <a:pPr indent="-355600" lvl="0" marL="457200" rtl="0" algn="l">
              <a:spcBef>
                <a:spcPts val="280"/>
              </a:spcBef>
              <a:spcAft>
                <a:spcPts val="0"/>
              </a:spcAft>
              <a:buSzPts val="2000"/>
              <a:buChar char="❑"/>
            </a:pPr>
            <a:r>
              <a:rPr lang="de-CH" sz="2000"/>
              <a:t>Regulatory</a:t>
            </a:r>
            <a:endParaRPr sz="2000"/>
          </a:p>
          <a:p>
            <a:pPr indent="-355600" lvl="1" marL="914400" rtl="0" algn="l">
              <a:lnSpc>
                <a:spcPct val="100000"/>
              </a:lnSpc>
              <a:spcBef>
                <a:spcPts val="0"/>
              </a:spcBef>
              <a:spcAft>
                <a:spcPts val="0"/>
              </a:spcAft>
              <a:buSzPts val="2000"/>
              <a:buChar char="–"/>
            </a:pPr>
            <a:r>
              <a:rPr lang="de-CH" sz="2000"/>
              <a:t>Main challenges</a:t>
            </a:r>
            <a:endParaRPr sz="2000"/>
          </a:p>
          <a:p>
            <a:pPr indent="-355600" lvl="0" marL="457200" rtl="0" algn="l">
              <a:spcBef>
                <a:spcPts val="0"/>
              </a:spcBef>
              <a:spcAft>
                <a:spcPts val="0"/>
              </a:spcAft>
              <a:buSzPts val="2000"/>
              <a:buChar char="❑"/>
            </a:pPr>
            <a:r>
              <a:rPr lang="de-CH" sz="2000"/>
              <a:t>Other</a:t>
            </a:r>
            <a:endParaRPr sz="2000"/>
          </a:p>
          <a:p>
            <a:pPr indent="-355600" lvl="1" marL="914400" rtl="0" algn="l">
              <a:lnSpc>
                <a:spcPct val="100000"/>
              </a:lnSpc>
              <a:spcBef>
                <a:spcPts val="0"/>
              </a:spcBef>
              <a:spcAft>
                <a:spcPts val="0"/>
              </a:spcAft>
              <a:buSzPts val="2000"/>
              <a:buChar char="–"/>
            </a:pPr>
            <a:r>
              <a:rPr lang="de-CH" sz="2000"/>
              <a:t>Main challenges</a:t>
            </a:r>
            <a:endParaRPr sz="2000"/>
          </a:p>
          <a:p>
            <a:pPr indent="0" lvl="0" marL="0" rtl="0" algn="l">
              <a:spcBef>
                <a:spcPts val="28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4" name="Shape 514"/>
        <p:cNvGrpSpPr/>
        <p:nvPr/>
      </p:nvGrpSpPr>
      <p:grpSpPr>
        <a:xfrm>
          <a:off x="0" y="0"/>
          <a:ext cx="0" cy="0"/>
          <a:chOff x="0" y="0"/>
          <a:chExt cx="0" cy="0"/>
        </a:xfrm>
      </p:grpSpPr>
      <p:sp>
        <p:nvSpPr>
          <p:cNvPr id="515" name="Google Shape;515;p60"/>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(optional) Case 4: Startup company 2/2</a:t>
            </a:r>
            <a:endParaRPr/>
          </a:p>
        </p:txBody>
      </p:sp>
      <p:sp>
        <p:nvSpPr>
          <p:cNvPr id="516" name="Google Shape;516;p60"/>
          <p:cNvSpPr txBox="1"/>
          <p:nvPr>
            <p:ph idx="2" type="body"/>
          </p:nvPr>
        </p:nvSpPr>
        <p:spPr>
          <a:xfrm>
            <a:off x="4914900" y="1219200"/>
            <a:ext cx="47211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b="1" lang="de-CH" sz="2000"/>
              <a:t>Key Coverage:</a:t>
            </a:r>
            <a:endParaRPr b="1" sz="2000"/>
          </a:p>
          <a:p>
            <a:pPr indent="0" lvl="0" marL="0" rtl="0" algn="l">
              <a:spcBef>
                <a:spcPts val="280"/>
              </a:spcBef>
              <a:spcAft>
                <a:spcPts val="0"/>
              </a:spcAft>
              <a:buClr>
                <a:schemeClr val="dk1"/>
              </a:buClr>
              <a:buSzPts val="1100"/>
              <a:buFont typeface="Arial"/>
              <a:buNone/>
            </a:pPr>
            <a:r>
              <a:rPr b="1" lang="de-CH" sz="2000"/>
              <a:t>Cyber E&amp;O</a:t>
            </a:r>
            <a:endParaRPr b="1" sz="2000"/>
          </a:p>
          <a:p>
            <a:pPr indent="0" lvl="0" marL="0" rtl="0" algn="l">
              <a:spcBef>
                <a:spcPts val="280"/>
              </a:spcBef>
              <a:spcAft>
                <a:spcPts val="0"/>
              </a:spcAft>
              <a:buClr>
                <a:schemeClr val="dk1"/>
              </a:buClr>
              <a:buSzPts val="1100"/>
              <a:buFont typeface="Arial"/>
              <a:buNone/>
            </a:pPr>
            <a:r>
              <a:t/>
            </a:r>
            <a:endParaRPr b="1" sz="2000"/>
          </a:p>
          <a:p>
            <a:pPr indent="0" lvl="0" marL="0" rtl="0" algn="l">
              <a:spcBef>
                <a:spcPts val="280"/>
              </a:spcBef>
              <a:spcAft>
                <a:spcPts val="0"/>
              </a:spcAft>
              <a:buClr>
                <a:schemeClr val="dk1"/>
              </a:buClr>
              <a:buSzPts val="1100"/>
              <a:buFont typeface="Arial"/>
              <a:buNone/>
            </a:pPr>
            <a:r>
              <a:t/>
            </a:r>
            <a:endParaRPr b="1" sz="2000"/>
          </a:p>
          <a:p>
            <a:pPr indent="0" lvl="0" marL="0" rtl="0" algn="l">
              <a:spcBef>
                <a:spcPts val="280"/>
              </a:spcBef>
              <a:spcAft>
                <a:spcPts val="0"/>
              </a:spcAft>
              <a:buClr>
                <a:schemeClr val="dk1"/>
              </a:buClr>
              <a:buSzPts val="1100"/>
              <a:buFont typeface="Arial"/>
              <a:buNone/>
            </a:pPr>
            <a:r>
              <a:rPr b="1" lang="de-CH" sz="2000"/>
              <a:t>Most relevant Exclusions:</a:t>
            </a:r>
            <a:endParaRPr b="1" sz="2000"/>
          </a:p>
          <a:p>
            <a:pPr indent="0" lvl="0" marL="0" rtl="0" algn="l">
              <a:spcBef>
                <a:spcPts val="280"/>
              </a:spcBef>
              <a:spcAft>
                <a:spcPts val="0"/>
              </a:spcAft>
              <a:buClr>
                <a:schemeClr val="dk1"/>
              </a:buClr>
              <a:buSzPts val="1100"/>
              <a:buFont typeface="Arial"/>
              <a:buNone/>
            </a:pPr>
            <a:r>
              <a:t/>
            </a:r>
            <a:endParaRPr b="1" sz="2000"/>
          </a:p>
        </p:txBody>
      </p:sp>
      <p:sp>
        <p:nvSpPr>
          <p:cNvPr id="517" name="Google Shape;517;p60"/>
          <p:cNvSpPr txBox="1"/>
          <p:nvPr>
            <p:ph idx="1" type="body"/>
          </p:nvPr>
        </p:nvSpPr>
        <p:spPr>
          <a:xfrm>
            <a:off x="381000" y="1219200"/>
            <a:ext cx="45339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b="1" lang="de-CH" sz="2000"/>
              <a:t>Premium range:</a:t>
            </a:r>
            <a:endParaRPr b="1" sz="2000"/>
          </a:p>
          <a:p>
            <a:pPr indent="0" lvl="0" marL="0" rtl="0" algn="l">
              <a:spcBef>
                <a:spcPts val="280"/>
              </a:spcBef>
              <a:spcAft>
                <a:spcPts val="0"/>
              </a:spcAft>
              <a:buClr>
                <a:schemeClr val="dk1"/>
              </a:buClr>
              <a:buSzPts val="1100"/>
              <a:buFont typeface="Arial"/>
              <a:buNone/>
            </a:pPr>
            <a:r>
              <a:t/>
            </a:r>
            <a:endParaRPr b="1" sz="2000"/>
          </a:p>
          <a:p>
            <a:pPr indent="0" lvl="0" marL="0" rtl="0" algn="l">
              <a:spcBef>
                <a:spcPts val="280"/>
              </a:spcBef>
              <a:spcAft>
                <a:spcPts val="0"/>
              </a:spcAft>
              <a:buClr>
                <a:schemeClr val="dk1"/>
              </a:buClr>
              <a:buSzPts val="1100"/>
              <a:buFont typeface="Arial"/>
              <a:buNone/>
            </a:pPr>
            <a:r>
              <a:rPr b="1" lang="de-CH" sz="2000"/>
              <a:t>Pricing scheme: </a:t>
            </a:r>
            <a:r>
              <a:rPr lang="de-CH" sz="2000"/>
              <a:t>Base rate with modifications</a:t>
            </a:r>
            <a:endParaRPr b="1" sz="2000"/>
          </a:p>
          <a:p>
            <a:pPr indent="0" lvl="0" marL="0" rtl="0" algn="l">
              <a:spcBef>
                <a:spcPts val="280"/>
              </a:spcBef>
              <a:spcAft>
                <a:spcPts val="0"/>
              </a:spcAft>
              <a:buClr>
                <a:schemeClr val="dk1"/>
              </a:buClr>
              <a:buSzPts val="1100"/>
              <a:buFont typeface="Arial"/>
              <a:buNone/>
            </a:pPr>
            <a:r>
              <a:t/>
            </a:r>
            <a:endParaRPr b="1" sz="2000"/>
          </a:p>
          <a:p>
            <a:pPr indent="0" lvl="0" marL="0" rtl="0" algn="l">
              <a:spcBef>
                <a:spcPts val="280"/>
              </a:spcBef>
              <a:spcAft>
                <a:spcPts val="0"/>
              </a:spcAft>
              <a:buClr>
                <a:schemeClr val="dk1"/>
              </a:buClr>
              <a:buSzPts val="1100"/>
              <a:buFont typeface="Arial"/>
              <a:buNone/>
            </a:pPr>
            <a:r>
              <a:rPr b="1" lang="de-CH" sz="2000"/>
              <a:t>Risk analysis (key variables):</a:t>
            </a:r>
            <a:endParaRPr b="1" sz="2000"/>
          </a:p>
          <a:p>
            <a:pPr indent="0" lvl="0" marL="0" rtl="0" algn="l">
              <a:spcBef>
                <a:spcPts val="280"/>
              </a:spcBef>
              <a:spcAft>
                <a:spcPts val="0"/>
              </a:spcAft>
              <a:buClr>
                <a:schemeClr val="dk1"/>
              </a:buClr>
              <a:buSzPts val="1100"/>
              <a:buFont typeface="Arial"/>
              <a:buNone/>
            </a:pPr>
            <a:r>
              <a:t/>
            </a:r>
            <a:endParaRPr b="1" sz="2000"/>
          </a:p>
          <a:p>
            <a:pPr indent="0" lvl="0" marL="0" rtl="0" algn="l">
              <a:spcBef>
                <a:spcPts val="280"/>
              </a:spcBef>
              <a:spcAft>
                <a:spcPts val="0"/>
              </a:spcAft>
              <a:buClr>
                <a:schemeClr val="dk1"/>
              </a:buClr>
              <a:buSzPts val="1100"/>
              <a:buFont typeface="Arial"/>
              <a:buNone/>
            </a:pPr>
            <a:r>
              <a:rPr b="1" lang="de-CH" sz="2000"/>
              <a:t>Risk assessment method:</a:t>
            </a:r>
            <a:endParaRPr b="1" sz="2000"/>
          </a:p>
          <a:p>
            <a:pPr indent="0" lvl="0" marL="0" rtl="0" algn="l">
              <a:spcBef>
                <a:spcPts val="280"/>
              </a:spcBef>
              <a:spcAft>
                <a:spcPts val="0"/>
              </a:spcAft>
              <a:buNone/>
            </a:pPr>
            <a:r>
              <a:t/>
            </a:r>
            <a:endParaRPr b="1" sz="2000"/>
          </a:p>
        </p:txBody>
      </p:sp>
      <p:sp>
        <p:nvSpPr>
          <p:cNvPr id="518" name="Google Shape;518;p60"/>
          <p:cNvSpPr txBox="1"/>
          <p:nvPr>
            <p:ph idx="1" type="body"/>
          </p:nvPr>
        </p:nvSpPr>
        <p:spPr>
          <a:xfrm>
            <a:off x="307000" y="5003425"/>
            <a:ext cx="9344400" cy="1114800"/>
          </a:xfrm>
          <a:prstGeom prst="rect">
            <a:avLst/>
          </a:prstGeom>
          <a:solidFill>
            <a:srgbClr val="CFE2F3"/>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200"/>
              </a:spcAft>
              <a:buClr>
                <a:schemeClr val="dk1"/>
              </a:buClr>
              <a:buSzPts val="1100"/>
              <a:buFont typeface="Arial"/>
              <a:buNone/>
            </a:pPr>
            <a:r>
              <a:rPr b="1" lang="de-CH" sz="1800">
                <a:solidFill>
                  <a:srgbClr val="595959"/>
                </a:solidFill>
              </a:rPr>
              <a:t>Key question: </a:t>
            </a:r>
            <a:r>
              <a:rPr b="1" lang="de-CH" sz="1800">
                <a:solidFill>
                  <a:srgbClr val="FF0000"/>
                </a:solidFill>
              </a:rPr>
              <a:t>???</a:t>
            </a:r>
            <a:endParaRPr b="1" sz="18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3" name="Shape 523"/>
        <p:cNvGrpSpPr/>
        <p:nvPr/>
      </p:nvGrpSpPr>
      <p:grpSpPr>
        <a:xfrm>
          <a:off x="0" y="0"/>
          <a:ext cx="0" cy="0"/>
          <a:chOff x="0" y="0"/>
          <a:chExt cx="0" cy="0"/>
        </a:xfrm>
      </p:grpSpPr>
      <p:pic>
        <p:nvPicPr>
          <p:cNvPr id="524" name="Google Shape;524;p61"/>
          <p:cNvPicPr preferRelativeResize="0"/>
          <p:nvPr/>
        </p:nvPicPr>
        <p:blipFill>
          <a:blip r:embed="rId3">
            <a:alphaModFix/>
          </a:blip>
          <a:stretch>
            <a:fillRect/>
          </a:stretch>
        </p:blipFill>
        <p:spPr>
          <a:xfrm>
            <a:off x="587138" y="1291025"/>
            <a:ext cx="8731726" cy="4827200"/>
          </a:xfrm>
          <a:prstGeom prst="rect">
            <a:avLst/>
          </a:prstGeom>
          <a:noFill/>
          <a:ln>
            <a:noFill/>
          </a:ln>
        </p:spPr>
      </p:pic>
      <p:sp>
        <p:nvSpPr>
          <p:cNvPr id="525" name="Google Shape;525;p61"/>
          <p:cNvSpPr txBox="1"/>
          <p:nvPr>
            <p:ph type="title"/>
          </p:nvPr>
        </p:nvSpPr>
        <p:spPr>
          <a:xfrm>
            <a:off x="495300" y="274644"/>
            <a:ext cx="8915400" cy="573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(excursion) P</a:t>
            </a:r>
            <a:r>
              <a:rPr lang="de-CH"/>
              <a:t>remium calculation - how are base rates determined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0" name="Shape 530"/>
        <p:cNvGrpSpPr/>
        <p:nvPr/>
      </p:nvGrpSpPr>
      <p:grpSpPr>
        <a:xfrm>
          <a:off x="0" y="0"/>
          <a:ext cx="0" cy="0"/>
          <a:chOff x="0" y="0"/>
          <a:chExt cx="0" cy="0"/>
        </a:xfrm>
      </p:grpSpPr>
      <p:sp>
        <p:nvSpPr>
          <p:cNvPr id="531" name="Google Shape;531;p62"/>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Approach: Empirical analysis - premium</a:t>
            </a:r>
            <a:endParaRPr/>
          </a:p>
          <a:p>
            <a:pPr indent="0" lvl="0" marL="0" rtl="0" algn="ctr">
              <a:spcBef>
                <a:spcPts val="0"/>
              </a:spcBef>
              <a:spcAft>
                <a:spcPts val="0"/>
              </a:spcAft>
              <a:buNone/>
            </a:pPr>
            <a:r>
              <a:t/>
            </a:r>
            <a:endParaRPr/>
          </a:p>
        </p:txBody>
      </p:sp>
      <p:graphicFrame>
        <p:nvGraphicFramePr>
          <p:cNvPr id="532" name="Google Shape;532;p62"/>
          <p:cNvGraphicFramePr/>
          <p:nvPr/>
        </p:nvGraphicFramePr>
        <p:xfrm>
          <a:off x="630338" y="1534675"/>
          <a:ext cx="3000000" cy="3000000"/>
        </p:xfrm>
        <a:graphic>
          <a:graphicData uri="http://schemas.openxmlformats.org/drawingml/2006/table">
            <a:tbl>
              <a:tblPr>
                <a:noFill/>
                <a:tableStyleId>{A727CE99-F01E-43A8-B048-23793FA7BB7A}</a:tableStyleId>
              </a:tblPr>
              <a:tblGrid>
                <a:gridCol w="1219200"/>
                <a:gridCol w="1771650"/>
                <a:gridCol w="1666875"/>
                <a:gridCol w="1771650"/>
                <a:gridCol w="866775"/>
                <a:gridCol w="866775"/>
                <a:gridCol w="866775"/>
              </a:tblGrid>
              <a:tr h="417750">
                <a:tc>
                  <a:txBody>
                    <a:bodyPr/>
                    <a:lstStyle/>
                    <a:p>
                      <a:pPr indent="0" lvl="0" marL="0" rtl="0" algn="l">
                        <a:lnSpc>
                          <a:spcPct val="115000"/>
                        </a:lnSpc>
                        <a:spcBef>
                          <a:spcPts val="0"/>
                        </a:spcBef>
                        <a:spcAft>
                          <a:spcPts val="0"/>
                        </a:spcAft>
                        <a:buNone/>
                      </a:pPr>
                      <a:r>
                        <a:rPr b="1" lang="de-CH" sz="800"/>
                        <a:t>Company</a:t>
                      </a:r>
                      <a:endParaRPr b="1"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c>
                  <a:txBody>
                    <a:bodyPr/>
                    <a:lstStyle/>
                    <a:p>
                      <a:pPr indent="0" lvl="0" marL="0" rtl="0" algn="l">
                        <a:lnSpc>
                          <a:spcPct val="115000"/>
                        </a:lnSpc>
                        <a:spcBef>
                          <a:spcPts val="0"/>
                        </a:spcBef>
                        <a:spcAft>
                          <a:spcPts val="0"/>
                        </a:spcAft>
                        <a:buNone/>
                      </a:pPr>
                      <a:r>
                        <a:rPr b="1" lang="de-CH" sz="800"/>
                        <a:t>Base rate calculation metric</a:t>
                      </a:r>
                      <a:endParaRPr b="1"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c>
                  <a:txBody>
                    <a:bodyPr/>
                    <a:lstStyle/>
                    <a:p>
                      <a:pPr indent="0" lvl="0" marL="0" rtl="0" algn="l">
                        <a:lnSpc>
                          <a:spcPct val="115000"/>
                        </a:lnSpc>
                        <a:spcBef>
                          <a:spcPts val="0"/>
                        </a:spcBef>
                        <a:spcAft>
                          <a:spcPts val="0"/>
                        </a:spcAft>
                        <a:buNone/>
                      </a:pPr>
                      <a:r>
                        <a:rPr b="1" lang="de-CH" sz="800"/>
                        <a:t>Risk Group</a:t>
                      </a:r>
                      <a:endParaRPr b="1"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c>
                  <a:txBody>
                    <a:bodyPr/>
                    <a:lstStyle/>
                    <a:p>
                      <a:pPr indent="0" lvl="0" marL="0" rtl="0" algn="l">
                        <a:lnSpc>
                          <a:spcPct val="115000"/>
                        </a:lnSpc>
                        <a:spcBef>
                          <a:spcPts val="0"/>
                        </a:spcBef>
                        <a:spcAft>
                          <a:spcPts val="0"/>
                        </a:spcAft>
                        <a:buNone/>
                      </a:pPr>
                      <a:r>
                        <a:rPr b="1" lang="de-CH" sz="800"/>
                        <a:t>Industry Classification</a:t>
                      </a:r>
                      <a:endParaRPr b="1"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c>
                  <a:txBody>
                    <a:bodyPr/>
                    <a:lstStyle/>
                    <a:p>
                      <a:pPr indent="0" lvl="0" marL="0" rtl="0" algn="l">
                        <a:spcBef>
                          <a:spcPts val="0"/>
                        </a:spcBef>
                        <a:spcAft>
                          <a:spcPts val="0"/>
                        </a:spcAft>
                        <a:buNone/>
                      </a:pPr>
                      <a:r>
                        <a:rPr b="1" lang="de-CH" sz="800"/>
                        <a:t>Alpha (overall)</a:t>
                      </a:r>
                      <a:endParaRPr b="1"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c>
                  <a:txBody>
                    <a:bodyPr/>
                    <a:lstStyle/>
                    <a:p>
                      <a:pPr indent="0" lvl="0" marL="0" rtl="0" algn="l">
                        <a:spcBef>
                          <a:spcPts val="0"/>
                        </a:spcBef>
                        <a:spcAft>
                          <a:spcPts val="0"/>
                        </a:spcAft>
                        <a:buNone/>
                      </a:pPr>
                      <a:r>
                        <a:rPr b="1" lang="de-CH" sz="800"/>
                        <a:t>Default Limit</a:t>
                      </a:r>
                      <a:endParaRPr b="1"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c>
                  <a:txBody>
                    <a:bodyPr/>
                    <a:lstStyle/>
                    <a:p>
                      <a:pPr indent="0" lvl="0" marL="0" rtl="0" algn="l">
                        <a:spcBef>
                          <a:spcPts val="0"/>
                        </a:spcBef>
                        <a:spcAft>
                          <a:spcPts val="0"/>
                        </a:spcAft>
                        <a:buNone/>
                      </a:pPr>
                      <a:r>
                        <a:rPr b="1" lang="de-CH" sz="800"/>
                        <a:t>Default Retention</a:t>
                      </a:r>
                      <a:endParaRPr b="1"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34A853"/>
                    </a:solidFill>
                  </a:tcPr>
                </a:tc>
              </a:tr>
              <a:tr h="417750">
                <a:tc>
                  <a:txBody>
                    <a:bodyPr/>
                    <a:lstStyle/>
                    <a:p>
                      <a:pPr indent="0" lvl="0" marL="0" rtl="0" algn="l">
                        <a:lnSpc>
                          <a:spcPct val="115000"/>
                        </a:lnSpc>
                        <a:spcBef>
                          <a:spcPts val="0"/>
                        </a:spcBef>
                        <a:spcAft>
                          <a:spcPts val="0"/>
                        </a:spcAft>
                        <a:buNone/>
                      </a:pPr>
                      <a:r>
                        <a:rPr lang="de-CH" sz="800"/>
                        <a:t>Chubb</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Prospective fiscal year revenue</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Hazard group 3</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N/A</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10000</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r h="417750">
                <a:tc>
                  <a:txBody>
                    <a:bodyPr/>
                    <a:lstStyle/>
                    <a:p>
                      <a:pPr indent="0" lvl="0" marL="0" rtl="0" algn="l">
                        <a:lnSpc>
                          <a:spcPct val="115000"/>
                        </a:lnSpc>
                        <a:spcBef>
                          <a:spcPts val="0"/>
                        </a:spcBef>
                        <a:spcAft>
                          <a:spcPts val="0"/>
                        </a:spcAft>
                        <a:buNone/>
                      </a:pPr>
                      <a:r>
                        <a:rPr lang="de-CH" sz="800"/>
                        <a:t>Travelers</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Total Assets Under Management</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N/A</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FINANCIAL INSTITUTIONS</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25000</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r>
              <a:tr h="690225">
                <a:tc>
                  <a:txBody>
                    <a:bodyPr/>
                    <a:lstStyle/>
                    <a:p>
                      <a:pPr indent="0" lvl="0" marL="0" rtl="0" algn="l">
                        <a:lnSpc>
                          <a:spcPct val="115000"/>
                        </a:lnSpc>
                        <a:spcBef>
                          <a:spcPts val="0"/>
                        </a:spcBef>
                        <a:spcAft>
                          <a:spcPts val="0"/>
                        </a:spcAft>
                        <a:buNone/>
                      </a:pPr>
                      <a:r>
                        <a:rPr lang="de-CH" sz="800"/>
                        <a:t>NY Marine and General Insurance (HSB policy)</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Not elligible - financial services</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Not elligible - financial services</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Not elligible - financial services</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10000</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r h="417750">
                <a:tc>
                  <a:txBody>
                    <a:bodyPr/>
                    <a:lstStyle/>
                    <a:p>
                      <a:pPr indent="0" lvl="0" marL="0" rtl="0" algn="l">
                        <a:lnSpc>
                          <a:spcPct val="115000"/>
                        </a:lnSpc>
                        <a:spcBef>
                          <a:spcPts val="0"/>
                        </a:spcBef>
                        <a:spcAft>
                          <a:spcPts val="0"/>
                        </a:spcAft>
                        <a:buNone/>
                      </a:pPr>
                      <a:r>
                        <a:rPr lang="de-CH" sz="800"/>
                        <a:t>Zurich NA</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annualized projected revenue</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Tier 3</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60 Depository Institutions                                                                        </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25000</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r>
              <a:tr h="480225">
                <a:tc>
                  <a:txBody>
                    <a:bodyPr/>
                    <a:lstStyle/>
                    <a:p>
                      <a:pPr indent="0" lvl="0" marL="0" rtl="0" algn="l">
                        <a:lnSpc>
                          <a:spcPct val="115000"/>
                        </a:lnSpc>
                        <a:spcBef>
                          <a:spcPts val="0"/>
                        </a:spcBef>
                        <a:spcAft>
                          <a:spcPts val="0"/>
                        </a:spcAft>
                        <a:buNone/>
                      </a:pPr>
                      <a:r>
                        <a:rPr lang="de-CH" sz="800"/>
                        <a:t>AmeriTrust ( Lloyd’s)</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Annual Revenue</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No risk groups (small business policy)</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No risk groups (small business policy)</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r h="417750">
                <a:tc>
                  <a:txBody>
                    <a:bodyPr/>
                    <a:lstStyle/>
                    <a:p>
                      <a:pPr indent="0" lvl="0" marL="0" rtl="0" algn="l">
                        <a:lnSpc>
                          <a:spcPct val="115000"/>
                        </a:lnSpc>
                        <a:spcBef>
                          <a:spcPts val="0"/>
                        </a:spcBef>
                        <a:spcAft>
                          <a:spcPts val="0"/>
                        </a:spcAft>
                        <a:buNone/>
                      </a:pPr>
                      <a:r>
                        <a:rPr lang="de-CH" sz="800"/>
                        <a:t>Hiscox Insurance</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Revenue (marginal calculation)</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N/A</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ALL COMPANIES</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10000</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r>
              <a:tr h="508575">
                <a:tc>
                  <a:txBody>
                    <a:bodyPr/>
                    <a:lstStyle/>
                    <a:p>
                      <a:pPr indent="0" lvl="0" marL="0" rtl="0" algn="l">
                        <a:lnSpc>
                          <a:spcPct val="115000"/>
                        </a:lnSpc>
                        <a:spcBef>
                          <a:spcPts val="0"/>
                        </a:spcBef>
                        <a:spcAft>
                          <a:spcPts val="0"/>
                        </a:spcAft>
                        <a:buNone/>
                      </a:pPr>
                      <a:r>
                        <a:rPr lang="de-CH" sz="800"/>
                        <a:t>BCS</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Total Interest Income x Rateable Revenue Factor</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lnSpc>
                          <a:spcPct val="115000"/>
                        </a:lnSpc>
                        <a:spcBef>
                          <a:spcPts val="0"/>
                        </a:spcBef>
                        <a:spcAft>
                          <a:spcPts val="0"/>
                        </a:spcAft>
                        <a:buNone/>
                      </a:pPr>
                      <a:r>
                        <a:rPr lang="de-CH" sz="800"/>
                        <a:t>Group 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Financial Institution - Community, State, Credit</a:t>
                      </a:r>
                      <a:endParaRPr sz="800"/>
                    </a:p>
                    <a:p>
                      <a:pPr indent="0" lvl="0" marL="0" rtl="0" algn="l">
                        <a:spcBef>
                          <a:spcPts val="0"/>
                        </a:spcBef>
                        <a:spcAft>
                          <a:spcPts val="0"/>
                        </a:spcAft>
                        <a:buNone/>
                      </a:pPr>
                      <a:r>
                        <a:rPr lang="de-CH" sz="800"/>
                        <a:t>Union</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c>
                  <a:txBody>
                    <a:bodyPr/>
                    <a:lstStyle/>
                    <a:p>
                      <a:pPr indent="0" lvl="0" marL="0" rtl="0" algn="l">
                        <a:spcBef>
                          <a:spcPts val="0"/>
                        </a:spcBef>
                        <a:spcAft>
                          <a:spcPts val="0"/>
                        </a:spcAft>
                        <a:buNone/>
                      </a:pPr>
                      <a:r>
                        <a:rPr lang="de-CH" sz="800"/>
                        <a:t>based on revenue</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solidFill>
                      <a:srgbClr val="D1F1DA"/>
                    </a:solidFill>
                  </a:tcPr>
                </a:tc>
              </a:tr>
              <a:tr h="554000">
                <a:tc>
                  <a:txBody>
                    <a:bodyPr/>
                    <a:lstStyle/>
                    <a:p>
                      <a:pPr indent="0" lvl="0" marL="0" rtl="0" algn="l">
                        <a:lnSpc>
                          <a:spcPct val="115000"/>
                        </a:lnSpc>
                        <a:spcBef>
                          <a:spcPts val="0"/>
                        </a:spcBef>
                        <a:spcAft>
                          <a:spcPts val="0"/>
                        </a:spcAft>
                        <a:buNone/>
                      </a:pPr>
                      <a:r>
                        <a:rPr lang="de-CH" sz="800"/>
                        <a:t>HSB</a:t>
                      </a:r>
                      <a:endParaRPr sz="800"/>
                    </a:p>
                  </a:txBody>
                  <a:tcPr marT="91425" marB="91425" marR="91425" marL="91425">
                    <a:lnL cap="flat" cmpd="sng" w="8650">
                      <a:solidFill>
                        <a:srgbClr val="7AD694"/>
                      </a:solidFill>
                      <a:prstDash val="solid"/>
                      <a:round/>
                      <a:headEnd len="sm" w="sm" type="none"/>
                      <a:tailEnd len="sm" w="sm" type="none"/>
                    </a:lnL>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Combination of Annual Revenue and Net Operating Expenses</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Occupancy Tier 4</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de-CH" sz="800"/>
                        <a:t>N/A</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1000000</a:t>
                      </a:r>
                      <a:endParaRPr sz="800"/>
                    </a:p>
                  </a:txBody>
                  <a:tcPr marT="91425" marB="91425" marR="91425" marL="91425">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c>
                  <a:txBody>
                    <a:bodyPr/>
                    <a:lstStyle/>
                    <a:p>
                      <a:pPr indent="0" lvl="0" marL="0" rtl="0" algn="l">
                        <a:spcBef>
                          <a:spcPts val="0"/>
                        </a:spcBef>
                        <a:spcAft>
                          <a:spcPts val="0"/>
                        </a:spcAft>
                        <a:buNone/>
                      </a:pPr>
                      <a:r>
                        <a:rPr lang="de-CH" sz="800"/>
                        <a:t>10000</a:t>
                      </a:r>
                      <a:endParaRPr sz="800"/>
                    </a:p>
                  </a:txBody>
                  <a:tcPr marT="91425" marB="91425" marR="91425" marL="91425">
                    <a:lnR cap="flat" cmpd="sng" w="8650">
                      <a:solidFill>
                        <a:srgbClr val="7AD694"/>
                      </a:solidFill>
                      <a:prstDash val="solid"/>
                      <a:round/>
                      <a:headEnd len="sm" w="sm" type="none"/>
                      <a:tailEnd len="sm" w="sm" type="none"/>
                    </a:lnR>
                    <a:lnT cap="flat" cmpd="sng" w="8650">
                      <a:solidFill>
                        <a:srgbClr val="7AD694"/>
                      </a:solidFill>
                      <a:prstDash val="solid"/>
                      <a:round/>
                      <a:headEnd len="sm" w="sm" type="none"/>
                      <a:tailEnd len="sm" w="sm" type="none"/>
                    </a:lnT>
                    <a:lnB cap="flat" cmpd="sng" w="8650">
                      <a:solidFill>
                        <a:srgbClr val="7AD694"/>
                      </a:solidFill>
                      <a:prstDash val="solid"/>
                      <a:round/>
                      <a:headEnd len="sm" w="sm" type="none"/>
                      <a:tailEnd len="sm" w="sm" type="none"/>
                    </a:lnB>
                  </a:tcPr>
                </a:tc>
              </a:tr>
            </a:tbl>
          </a:graphicData>
        </a:graphic>
      </p:graphicFrame>
      <p:sp>
        <p:nvSpPr>
          <p:cNvPr id="533" name="Google Shape;533;p62"/>
          <p:cNvSpPr txBox="1"/>
          <p:nvPr>
            <p:ph idx="4294967295" type="body"/>
          </p:nvPr>
        </p:nvSpPr>
        <p:spPr>
          <a:xfrm>
            <a:off x="464750" y="961363"/>
            <a:ext cx="8714100" cy="5733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de-CH"/>
              <a:t>Cantonael bank - differences in segmentign risk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Literature Review</a:t>
            </a:r>
            <a:endParaRPr/>
          </a:p>
        </p:txBody>
      </p:sp>
      <p:grpSp>
        <p:nvGrpSpPr>
          <p:cNvPr id="138" name="Google Shape;138;p18"/>
          <p:cNvGrpSpPr/>
          <p:nvPr/>
        </p:nvGrpSpPr>
        <p:grpSpPr>
          <a:xfrm>
            <a:off x="6540992" y="3649740"/>
            <a:ext cx="2675384" cy="1499829"/>
            <a:chOff x="6038025" y="2598925"/>
            <a:chExt cx="2469661" cy="1384500"/>
          </a:xfrm>
        </p:grpSpPr>
        <p:cxnSp>
          <p:nvCxnSpPr>
            <p:cNvPr id="139" name="Google Shape;139;p18"/>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140" name="Google Shape;140;p18"/>
            <p:cNvSpPr txBox="1"/>
            <p:nvPr/>
          </p:nvSpPr>
          <p:spPr>
            <a:xfrm>
              <a:off x="6640486" y="2598925"/>
              <a:ext cx="1867200" cy="1384500"/>
            </a:xfrm>
            <a:prstGeom prst="rect">
              <a:avLst/>
            </a:prstGeom>
            <a:noFill/>
            <a:ln>
              <a:noFill/>
            </a:ln>
          </p:spPr>
          <p:txBody>
            <a:bodyPr anchorCtr="0" anchor="ctr" bIns="99050" lIns="99050" spcFirstLastPara="1" rIns="99050" wrap="square" tIns="99050">
              <a:noAutofit/>
            </a:bodyPr>
            <a:lstStyle/>
            <a:p>
              <a:pPr indent="0" lvl="0" marL="0" rtl="0" algn="l">
                <a:spcBef>
                  <a:spcPts val="0"/>
                </a:spcBef>
                <a:spcAft>
                  <a:spcPts val="0"/>
                </a:spcAft>
                <a:buNone/>
              </a:pPr>
              <a:r>
                <a:rPr b="1" lang="de-CH">
                  <a:latin typeface="Roboto"/>
                  <a:ea typeface="Roboto"/>
                  <a:cs typeface="Roboto"/>
                  <a:sym typeface="Roboto"/>
                </a:rPr>
                <a:t>Search</a:t>
              </a:r>
              <a:endParaRPr b="1">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1700"/>
                </a:spcAft>
                <a:buNone/>
              </a:pPr>
              <a:r>
                <a:rPr lang="de-CH" sz="1000">
                  <a:latin typeface="Roboto"/>
                  <a:ea typeface="Roboto"/>
                  <a:cs typeface="Roboto"/>
                  <a:sym typeface="Roboto"/>
                </a:rPr>
                <a:t>Over 136 papers were found following different searching techniques. They are considered our source of information through all the present project.</a:t>
              </a:r>
              <a:endParaRPr b="1" sz="1000">
                <a:latin typeface="Roboto"/>
                <a:ea typeface="Roboto"/>
                <a:cs typeface="Roboto"/>
                <a:sym typeface="Roboto"/>
              </a:endParaRPr>
            </a:p>
          </p:txBody>
        </p:sp>
        <p:sp>
          <p:nvSpPr>
            <p:cNvPr id="141" name="Google Shape;141;p18"/>
            <p:cNvSpPr/>
            <p:nvPr/>
          </p:nvSpPr>
          <p:spPr>
            <a:xfrm>
              <a:off x="6424027" y="3212150"/>
              <a:ext cx="198600" cy="198300"/>
            </a:xfrm>
            <a:prstGeom prst="ellipse">
              <a:avLst/>
            </a:prstGeom>
            <a:solidFill>
              <a:srgbClr val="9225A5"/>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42" name="Google Shape;142;p18"/>
            <p:cNvSpPr txBox="1"/>
            <p:nvPr/>
          </p:nvSpPr>
          <p:spPr>
            <a:xfrm>
              <a:off x="6399017" y="3156109"/>
              <a:ext cx="247500" cy="312900"/>
            </a:xfrm>
            <a:prstGeom prst="rect">
              <a:avLst/>
            </a:prstGeom>
            <a:noFill/>
            <a:ln>
              <a:noFill/>
            </a:ln>
          </p:spPr>
          <p:txBody>
            <a:bodyPr anchorCtr="0" anchor="t" bIns="99050" lIns="99050" spcFirstLastPara="1" rIns="99050" wrap="square" tIns="99050">
              <a:noAutofit/>
            </a:bodyPr>
            <a:lstStyle/>
            <a:p>
              <a:pPr indent="0" lvl="0" marL="0" rtl="0" algn="ctr">
                <a:spcBef>
                  <a:spcPts val="0"/>
                </a:spcBef>
                <a:spcAft>
                  <a:spcPts val="1700"/>
                </a:spcAft>
                <a:buNone/>
              </a:pPr>
              <a:r>
                <a:rPr lang="de-CH" sz="900">
                  <a:solidFill>
                    <a:srgbClr val="FFFFFF"/>
                  </a:solidFill>
                  <a:latin typeface="Roboto"/>
                  <a:ea typeface="Roboto"/>
                  <a:cs typeface="Roboto"/>
                  <a:sym typeface="Roboto"/>
                </a:rPr>
                <a:t>3</a:t>
              </a:r>
              <a:endParaRPr sz="900">
                <a:solidFill>
                  <a:srgbClr val="FFFFFF"/>
                </a:solidFill>
                <a:latin typeface="Roboto"/>
                <a:ea typeface="Roboto"/>
                <a:cs typeface="Roboto"/>
                <a:sym typeface="Roboto"/>
              </a:endParaRPr>
            </a:p>
          </p:txBody>
        </p:sp>
      </p:grpSp>
      <p:grpSp>
        <p:nvGrpSpPr>
          <p:cNvPr id="143" name="Google Shape;143;p18"/>
          <p:cNvGrpSpPr/>
          <p:nvPr/>
        </p:nvGrpSpPr>
        <p:grpSpPr>
          <a:xfrm>
            <a:off x="689326" y="2812910"/>
            <a:ext cx="3244190" cy="1499829"/>
            <a:chOff x="636321" y="1844098"/>
            <a:chExt cx="2994729" cy="1384500"/>
          </a:xfrm>
        </p:grpSpPr>
        <p:sp>
          <p:nvSpPr>
            <p:cNvPr id="144" name="Google Shape;144;p18"/>
            <p:cNvSpPr txBox="1"/>
            <p:nvPr/>
          </p:nvSpPr>
          <p:spPr>
            <a:xfrm>
              <a:off x="636321" y="1844098"/>
              <a:ext cx="1867200" cy="1384500"/>
            </a:xfrm>
            <a:prstGeom prst="rect">
              <a:avLst/>
            </a:prstGeom>
            <a:noFill/>
            <a:ln>
              <a:noFill/>
            </a:ln>
          </p:spPr>
          <p:txBody>
            <a:bodyPr anchorCtr="0" anchor="ctr" bIns="99050" lIns="99050" spcFirstLastPara="1" rIns="99050" wrap="square" tIns="99050">
              <a:noAutofit/>
            </a:bodyPr>
            <a:lstStyle/>
            <a:p>
              <a:pPr indent="0" lvl="0" marL="0" rtl="0" algn="l">
                <a:spcBef>
                  <a:spcPts val="0"/>
                </a:spcBef>
                <a:spcAft>
                  <a:spcPts val="0"/>
                </a:spcAft>
                <a:buNone/>
              </a:pPr>
              <a:r>
                <a:rPr b="1" lang="de-CH">
                  <a:latin typeface="Roboto"/>
                  <a:ea typeface="Roboto"/>
                  <a:cs typeface="Roboto"/>
                  <a:sym typeface="Roboto"/>
                </a:rPr>
                <a:t>Paper selection</a:t>
              </a:r>
              <a:endParaRPr b="1">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1700"/>
                </a:spcAft>
                <a:buNone/>
              </a:pPr>
              <a:r>
                <a:rPr lang="de-CH" sz="1000">
                  <a:latin typeface="Roboto"/>
                  <a:ea typeface="Roboto"/>
                  <a:cs typeface="Roboto"/>
                  <a:sym typeface="Roboto"/>
                </a:rPr>
                <a:t>According to our project’s interests, approx. 34 papers were selected as part of our related work.</a:t>
              </a:r>
              <a:endParaRPr sz="1000">
                <a:latin typeface="Roboto"/>
                <a:ea typeface="Roboto"/>
                <a:cs typeface="Roboto"/>
                <a:sym typeface="Roboto"/>
              </a:endParaRPr>
            </a:p>
          </p:txBody>
        </p:sp>
        <p:cxnSp>
          <p:nvCxnSpPr>
            <p:cNvPr id="145" name="Google Shape;145;p18"/>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146" name="Google Shape;146;p18"/>
            <p:cNvSpPr/>
            <p:nvPr/>
          </p:nvSpPr>
          <p:spPr>
            <a:xfrm>
              <a:off x="2523501" y="2431050"/>
              <a:ext cx="198600" cy="198300"/>
            </a:xfrm>
            <a:prstGeom prst="ellipse">
              <a:avLst/>
            </a:prstGeom>
            <a:solidFill>
              <a:srgbClr val="761E86"/>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47" name="Google Shape;147;p18"/>
            <p:cNvSpPr txBox="1"/>
            <p:nvPr/>
          </p:nvSpPr>
          <p:spPr>
            <a:xfrm>
              <a:off x="2498491" y="2373759"/>
              <a:ext cx="247500" cy="312900"/>
            </a:xfrm>
            <a:prstGeom prst="rect">
              <a:avLst/>
            </a:prstGeom>
            <a:noFill/>
            <a:ln>
              <a:noFill/>
            </a:ln>
          </p:spPr>
          <p:txBody>
            <a:bodyPr anchorCtr="0" anchor="t" bIns="99050" lIns="99050" spcFirstLastPara="1" rIns="99050" wrap="square" tIns="99050">
              <a:noAutofit/>
            </a:bodyPr>
            <a:lstStyle/>
            <a:p>
              <a:pPr indent="0" lvl="0" marL="0" rtl="0" algn="ctr">
                <a:spcBef>
                  <a:spcPts val="0"/>
                </a:spcBef>
                <a:spcAft>
                  <a:spcPts val="1700"/>
                </a:spcAft>
                <a:buNone/>
              </a:pPr>
              <a:r>
                <a:rPr lang="de-CH" sz="900">
                  <a:solidFill>
                    <a:srgbClr val="FFFFFF"/>
                  </a:solidFill>
                  <a:latin typeface="Roboto"/>
                  <a:ea typeface="Roboto"/>
                  <a:cs typeface="Roboto"/>
                  <a:sym typeface="Roboto"/>
                </a:rPr>
                <a:t>2</a:t>
              </a:r>
              <a:endParaRPr sz="900">
                <a:solidFill>
                  <a:srgbClr val="FFFFFF"/>
                </a:solidFill>
                <a:latin typeface="Roboto"/>
                <a:ea typeface="Roboto"/>
                <a:cs typeface="Roboto"/>
                <a:sym typeface="Roboto"/>
              </a:endParaRPr>
            </a:p>
          </p:txBody>
        </p:sp>
      </p:grpSp>
      <p:grpSp>
        <p:nvGrpSpPr>
          <p:cNvPr id="148" name="Google Shape;148;p18"/>
          <p:cNvGrpSpPr/>
          <p:nvPr/>
        </p:nvGrpSpPr>
        <p:grpSpPr>
          <a:xfrm>
            <a:off x="5316945" y="1836660"/>
            <a:ext cx="3899432" cy="1499829"/>
            <a:chOff x="4908100" y="889950"/>
            <a:chExt cx="3599586" cy="1384500"/>
          </a:xfrm>
        </p:grpSpPr>
        <p:cxnSp>
          <p:nvCxnSpPr>
            <p:cNvPr id="149" name="Google Shape;149;p18"/>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150" name="Google Shape;150;p18"/>
            <p:cNvSpPr txBox="1"/>
            <p:nvPr/>
          </p:nvSpPr>
          <p:spPr>
            <a:xfrm>
              <a:off x="6640486" y="889950"/>
              <a:ext cx="1867200" cy="1384500"/>
            </a:xfrm>
            <a:prstGeom prst="rect">
              <a:avLst/>
            </a:prstGeom>
            <a:noFill/>
            <a:ln>
              <a:noFill/>
            </a:ln>
          </p:spPr>
          <p:txBody>
            <a:bodyPr anchorCtr="0" anchor="ctr" bIns="99050" lIns="99050" spcFirstLastPara="1" rIns="99050" wrap="square" tIns="99050">
              <a:noAutofit/>
            </a:bodyPr>
            <a:lstStyle/>
            <a:p>
              <a:pPr indent="0" lvl="0" marL="0" rtl="0" algn="l">
                <a:spcBef>
                  <a:spcPts val="0"/>
                </a:spcBef>
                <a:spcAft>
                  <a:spcPts val="0"/>
                </a:spcAft>
                <a:buNone/>
              </a:pPr>
              <a:r>
                <a:rPr b="1" lang="de-CH">
                  <a:latin typeface="Roboto"/>
                  <a:ea typeface="Roboto"/>
                  <a:cs typeface="Roboto"/>
                  <a:sym typeface="Roboto"/>
                </a:rPr>
                <a:t>Analysis</a:t>
              </a:r>
              <a:endParaRPr b="1">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1700"/>
                </a:spcAft>
                <a:buNone/>
              </a:pPr>
              <a:r>
                <a:rPr lang="de-CH" sz="1000">
                  <a:latin typeface="Roboto"/>
                  <a:ea typeface="Roboto"/>
                  <a:cs typeface="Roboto"/>
                  <a:sym typeface="Roboto"/>
                </a:rPr>
                <a:t>The selected papers were studied to extract all the information about the current frameworks that exist already in the market. Our proposed framework was created from this source of information.</a:t>
              </a:r>
              <a:endParaRPr sz="1000">
                <a:latin typeface="Roboto"/>
                <a:ea typeface="Roboto"/>
                <a:cs typeface="Roboto"/>
                <a:sym typeface="Roboto"/>
              </a:endParaRPr>
            </a:p>
          </p:txBody>
        </p:sp>
        <p:sp>
          <p:nvSpPr>
            <p:cNvPr id="151" name="Google Shape;151;p18"/>
            <p:cNvSpPr/>
            <p:nvPr/>
          </p:nvSpPr>
          <p:spPr>
            <a:xfrm>
              <a:off x="6427830" y="1493307"/>
              <a:ext cx="198600" cy="198300"/>
            </a:xfrm>
            <a:prstGeom prst="ellipse">
              <a:avLst/>
            </a:prstGeom>
            <a:solidFill>
              <a:srgbClr val="701C7F"/>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52" name="Google Shape;152;p18"/>
            <p:cNvSpPr txBox="1"/>
            <p:nvPr/>
          </p:nvSpPr>
          <p:spPr>
            <a:xfrm>
              <a:off x="6402820" y="1436790"/>
              <a:ext cx="247500" cy="312900"/>
            </a:xfrm>
            <a:prstGeom prst="rect">
              <a:avLst/>
            </a:prstGeom>
            <a:noFill/>
            <a:ln>
              <a:noFill/>
            </a:ln>
          </p:spPr>
          <p:txBody>
            <a:bodyPr anchorCtr="0" anchor="t" bIns="99050" lIns="99050" spcFirstLastPara="1" rIns="99050" wrap="square" tIns="99050">
              <a:noAutofit/>
            </a:bodyPr>
            <a:lstStyle/>
            <a:p>
              <a:pPr indent="0" lvl="0" marL="0" rtl="0" algn="ctr">
                <a:spcBef>
                  <a:spcPts val="0"/>
                </a:spcBef>
                <a:spcAft>
                  <a:spcPts val="1700"/>
                </a:spcAft>
                <a:buNone/>
              </a:pPr>
              <a:r>
                <a:rPr lang="de-CH" sz="900">
                  <a:solidFill>
                    <a:srgbClr val="FFFFFF"/>
                  </a:solidFill>
                  <a:latin typeface="Roboto"/>
                  <a:ea typeface="Roboto"/>
                  <a:cs typeface="Roboto"/>
                  <a:sym typeface="Roboto"/>
                </a:rPr>
                <a:t>1</a:t>
              </a:r>
              <a:endParaRPr sz="900">
                <a:solidFill>
                  <a:srgbClr val="FFFFFF"/>
                </a:solidFill>
                <a:latin typeface="Roboto"/>
                <a:ea typeface="Roboto"/>
                <a:cs typeface="Roboto"/>
                <a:sym typeface="Roboto"/>
              </a:endParaRPr>
            </a:p>
          </p:txBody>
        </p:sp>
      </p:grpSp>
      <p:grpSp>
        <p:nvGrpSpPr>
          <p:cNvPr id="153" name="Google Shape;153;p18"/>
          <p:cNvGrpSpPr/>
          <p:nvPr/>
        </p:nvGrpSpPr>
        <p:grpSpPr>
          <a:xfrm>
            <a:off x="6540992" y="4253337"/>
            <a:ext cx="659179" cy="338965"/>
            <a:chOff x="6038025" y="3156109"/>
            <a:chExt cx="608492" cy="312900"/>
          </a:xfrm>
        </p:grpSpPr>
        <p:cxnSp>
          <p:nvCxnSpPr>
            <p:cNvPr id="154" name="Google Shape;154;p18"/>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155" name="Google Shape;155;p18"/>
            <p:cNvSpPr/>
            <p:nvPr/>
          </p:nvSpPr>
          <p:spPr>
            <a:xfrm>
              <a:off x="6424027" y="3212150"/>
              <a:ext cx="198600" cy="198300"/>
            </a:xfrm>
            <a:prstGeom prst="ellipse">
              <a:avLst/>
            </a:prstGeom>
            <a:solidFill>
              <a:srgbClr val="307BF3"/>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56" name="Google Shape;156;p18"/>
            <p:cNvSpPr txBox="1"/>
            <p:nvPr/>
          </p:nvSpPr>
          <p:spPr>
            <a:xfrm>
              <a:off x="6399017" y="3156109"/>
              <a:ext cx="247500" cy="312900"/>
            </a:xfrm>
            <a:prstGeom prst="rect">
              <a:avLst/>
            </a:prstGeom>
            <a:noFill/>
            <a:ln>
              <a:noFill/>
            </a:ln>
          </p:spPr>
          <p:txBody>
            <a:bodyPr anchorCtr="0" anchor="t" bIns="99050" lIns="99050" spcFirstLastPara="1" rIns="99050" wrap="square" tIns="99050">
              <a:noAutofit/>
            </a:bodyPr>
            <a:lstStyle/>
            <a:p>
              <a:pPr indent="0" lvl="0" marL="0" rtl="0" algn="ctr">
                <a:spcBef>
                  <a:spcPts val="0"/>
                </a:spcBef>
                <a:spcAft>
                  <a:spcPts val="1700"/>
                </a:spcAft>
                <a:buNone/>
              </a:pPr>
              <a:r>
                <a:rPr lang="de-CH" sz="900">
                  <a:solidFill>
                    <a:srgbClr val="FFFFFF"/>
                  </a:solidFill>
                  <a:latin typeface="Roboto"/>
                  <a:ea typeface="Roboto"/>
                  <a:cs typeface="Roboto"/>
                  <a:sym typeface="Roboto"/>
                </a:rPr>
                <a:t>1</a:t>
              </a:r>
              <a:endParaRPr sz="900">
                <a:solidFill>
                  <a:srgbClr val="FFFFFF"/>
                </a:solidFill>
                <a:latin typeface="Roboto"/>
                <a:ea typeface="Roboto"/>
                <a:cs typeface="Roboto"/>
                <a:sym typeface="Roboto"/>
              </a:endParaRPr>
            </a:p>
          </p:txBody>
        </p:sp>
      </p:grpSp>
      <p:grpSp>
        <p:nvGrpSpPr>
          <p:cNvPr id="157" name="Google Shape;157;p18"/>
          <p:cNvGrpSpPr/>
          <p:nvPr/>
        </p:nvGrpSpPr>
        <p:grpSpPr>
          <a:xfrm>
            <a:off x="2706615" y="3386691"/>
            <a:ext cx="1226901" cy="338965"/>
            <a:chOff x="2498491" y="2373759"/>
            <a:chExt cx="1132559" cy="312900"/>
          </a:xfrm>
        </p:grpSpPr>
        <p:cxnSp>
          <p:nvCxnSpPr>
            <p:cNvPr id="158" name="Google Shape;158;p18"/>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159" name="Google Shape;159;p18"/>
            <p:cNvSpPr/>
            <p:nvPr/>
          </p:nvSpPr>
          <p:spPr>
            <a:xfrm>
              <a:off x="2523501" y="2431050"/>
              <a:ext cx="198600" cy="198300"/>
            </a:xfrm>
            <a:prstGeom prst="ellipse">
              <a:avLst/>
            </a:prstGeom>
            <a:solidFill>
              <a:srgbClr val="0D5DDF"/>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60" name="Google Shape;160;p18"/>
            <p:cNvSpPr txBox="1"/>
            <p:nvPr/>
          </p:nvSpPr>
          <p:spPr>
            <a:xfrm>
              <a:off x="2498491" y="2373759"/>
              <a:ext cx="247500" cy="312900"/>
            </a:xfrm>
            <a:prstGeom prst="rect">
              <a:avLst/>
            </a:prstGeom>
            <a:noFill/>
            <a:ln>
              <a:noFill/>
            </a:ln>
          </p:spPr>
          <p:txBody>
            <a:bodyPr anchorCtr="0" anchor="t" bIns="99050" lIns="99050" spcFirstLastPara="1" rIns="99050" wrap="square" tIns="99050">
              <a:noAutofit/>
            </a:bodyPr>
            <a:lstStyle/>
            <a:p>
              <a:pPr indent="0" lvl="0" marL="0" rtl="0" algn="ctr">
                <a:spcBef>
                  <a:spcPts val="0"/>
                </a:spcBef>
                <a:spcAft>
                  <a:spcPts val="1700"/>
                </a:spcAft>
                <a:buNone/>
              </a:pPr>
              <a:r>
                <a:rPr lang="de-CH" sz="900">
                  <a:solidFill>
                    <a:srgbClr val="FFFFFF"/>
                  </a:solidFill>
                  <a:latin typeface="Roboto"/>
                  <a:ea typeface="Roboto"/>
                  <a:cs typeface="Roboto"/>
                  <a:sym typeface="Roboto"/>
                </a:rPr>
                <a:t>2</a:t>
              </a:r>
              <a:endParaRPr sz="900">
                <a:solidFill>
                  <a:srgbClr val="FFFFFF"/>
                </a:solidFill>
                <a:latin typeface="Roboto"/>
                <a:ea typeface="Roboto"/>
                <a:cs typeface="Roboto"/>
                <a:sym typeface="Roboto"/>
              </a:endParaRPr>
            </a:p>
          </p:txBody>
        </p:sp>
      </p:grpSp>
      <p:grpSp>
        <p:nvGrpSpPr>
          <p:cNvPr id="161" name="Google Shape;161;p18"/>
          <p:cNvGrpSpPr/>
          <p:nvPr/>
        </p:nvGrpSpPr>
        <p:grpSpPr>
          <a:xfrm>
            <a:off x="5316945" y="2429052"/>
            <a:ext cx="1887347" cy="338965"/>
            <a:chOff x="4908100" y="1436790"/>
            <a:chExt cx="1742220" cy="312900"/>
          </a:xfrm>
        </p:grpSpPr>
        <p:cxnSp>
          <p:nvCxnSpPr>
            <p:cNvPr id="162" name="Google Shape;162;p18"/>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163" name="Google Shape;163;p18"/>
            <p:cNvSpPr/>
            <p:nvPr/>
          </p:nvSpPr>
          <p:spPr>
            <a:xfrm>
              <a:off x="6427830" y="1493307"/>
              <a:ext cx="198600" cy="198300"/>
            </a:xfrm>
            <a:prstGeom prst="ellipse">
              <a:avLst/>
            </a:prstGeom>
            <a:solidFill>
              <a:srgbClr val="0C58D3"/>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164" name="Google Shape;164;p18"/>
            <p:cNvSpPr txBox="1"/>
            <p:nvPr/>
          </p:nvSpPr>
          <p:spPr>
            <a:xfrm>
              <a:off x="6402820" y="1436790"/>
              <a:ext cx="247500" cy="312900"/>
            </a:xfrm>
            <a:prstGeom prst="rect">
              <a:avLst/>
            </a:prstGeom>
            <a:noFill/>
            <a:ln>
              <a:noFill/>
            </a:ln>
          </p:spPr>
          <p:txBody>
            <a:bodyPr anchorCtr="0" anchor="t" bIns="99050" lIns="99050" spcFirstLastPara="1" rIns="99050" wrap="square" tIns="99050">
              <a:noAutofit/>
            </a:bodyPr>
            <a:lstStyle/>
            <a:p>
              <a:pPr indent="0" lvl="0" marL="0" rtl="0" algn="ctr">
                <a:spcBef>
                  <a:spcPts val="0"/>
                </a:spcBef>
                <a:spcAft>
                  <a:spcPts val="1700"/>
                </a:spcAft>
                <a:buNone/>
              </a:pPr>
              <a:r>
                <a:rPr lang="de-CH" sz="900">
                  <a:solidFill>
                    <a:srgbClr val="FFFFFF"/>
                  </a:solidFill>
                  <a:latin typeface="Roboto"/>
                  <a:ea typeface="Roboto"/>
                  <a:cs typeface="Roboto"/>
                  <a:sym typeface="Roboto"/>
                </a:rPr>
                <a:t>3</a:t>
              </a:r>
              <a:endParaRPr sz="900">
                <a:solidFill>
                  <a:srgbClr val="FFFFFF"/>
                </a:solidFill>
                <a:latin typeface="Roboto"/>
                <a:ea typeface="Roboto"/>
                <a:cs typeface="Roboto"/>
                <a:sym typeface="Roboto"/>
              </a:endParaRPr>
            </a:p>
          </p:txBody>
        </p:sp>
      </p:grpSp>
      <p:grpSp>
        <p:nvGrpSpPr>
          <p:cNvPr id="165" name="Google Shape;165;p18"/>
          <p:cNvGrpSpPr/>
          <p:nvPr/>
        </p:nvGrpSpPr>
        <p:grpSpPr>
          <a:xfrm>
            <a:off x="3049044" y="2062207"/>
            <a:ext cx="3807595" cy="3522895"/>
            <a:chOff x="2991269" y="1153325"/>
            <a:chExt cx="3514811" cy="3252003"/>
          </a:xfrm>
        </p:grpSpPr>
        <p:sp>
          <p:nvSpPr>
            <p:cNvPr id="166" name="Google Shape;166;p18"/>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167" name="Google Shape;167;p18"/>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0944A1"/>
            </a:solidFill>
            <a:ln>
              <a:noFill/>
            </a:ln>
          </p:spPr>
        </p:sp>
        <p:sp>
          <p:nvSpPr>
            <p:cNvPr id="168" name="Google Shape;168;p18"/>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307BF3"/>
            </a:solidFill>
            <a:ln>
              <a:noFill/>
            </a:ln>
          </p:spPr>
        </p:sp>
        <p:sp>
          <p:nvSpPr>
            <p:cNvPr id="169" name="Google Shape;169;p18"/>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70" name="Google Shape;170;p18"/>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0944A1"/>
            </a:solidFill>
            <a:ln>
              <a:noFill/>
            </a:ln>
          </p:spPr>
        </p:sp>
        <p:sp>
          <p:nvSpPr>
            <p:cNvPr id="171" name="Google Shape;171;p18"/>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0D5DDF"/>
            </a:solidFill>
            <a:ln>
              <a:noFill/>
            </a:ln>
          </p:spPr>
        </p:sp>
        <p:sp>
          <p:nvSpPr>
            <p:cNvPr id="172" name="Google Shape;172;p18"/>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0944A1"/>
            </a:solidFill>
            <a:ln>
              <a:noFill/>
            </a:ln>
          </p:spPr>
        </p:sp>
        <p:sp>
          <p:nvSpPr>
            <p:cNvPr id="173" name="Google Shape;173;p18"/>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0C58D3"/>
            </a:solidFill>
            <a:ln>
              <a:noFill/>
            </a:ln>
          </p:spPr>
        </p:sp>
      </p:grpSp>
      <p:sp>
        <p:nvSpPr>
          <p:cNvPr id="174" name="Google Shape;174;p18"/>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8" name="Shape 538"/>
        <p:cNvGrpSpPr/>
        <p:nvPr/>
      </p:nvGrpSpPr>
      <p:grpSpPr>
        <a:xfrm>
          <a:off x="0" y="0"/>
          <a:ext cx="0" cy="0"/>
          <a:chOff x="0" y="0"/>
          <a:chExt cx="0" cy="0"/>
        </a:xfrm>
      </p:grpSpPr>
      <p:sp>
        <p:nvSpPr>
          <p:cNvPr id="539" name="Google Shape;539;p63"/>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Approach: Empirical analysis - premium</a:t>
            </a:r>
            <a:endParaRPr/>
          </a:p>
        </p:txBody>
      </p:sp>
      <p:sp>
        <p:nvSpPr>
          <p:cNvPr id="540" name="Google Shape;540;p63"/>
          <p:cNvSpPr txBox="1"/>
          <p:nvPr>
            <p:ph idx="1" type="body"/>
          </p:nvPr>
        </p:nvSpPr>
        <p:spPr>
          <a:xfrm>
            <a:off x="381000" y="1219200"/>
            <a:ext cx="9209100" cy="5181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000">
              <a:solidFill>
                <a:srgbClr val="FF0000"/>
              </a:solidFill>
            </a:endParaRPr>
          </a:p>
          <a:p>
            <a:pPr indent="-355600" lvl="0" marL="457200" rtl="0" algn="l">
              <a:lnSpc>
                <a:spcPct val="115000"/>
              </a:lnSpc>
              <a:spcBef>
                <a:spcPts val="1200"/>
              </a:spcBef>
              <a:spcAft>
                <a:spcPts val="0"/>
              </a:spcAft>
              <a:buClr>
                <a:srgbClr val="FF0000"/>
              </a:buClr>
              <a:buSzPts val="2000"/>
              <a:buChar char="-"/>
            </a:pPr>
            <a:r>
              <a:rPr b="1" lang="de-CH" sz="2000">
                <a:solidFill>
                  <a:srgbClr val="FF0000"/>
                </a:solidFill>
              </a:rPr>
              <a:t>INCLUDE PROFIT LOAD</a:t>
            </a:r>
            <a:endParaRPr b="1" sz="2000">
              <a:solidFill>
                <a:srgbClr val="FF0000"/>
              </a:solidFill>
            </a:endParaRPr>
          </a:p>
          <a:p>
            <a:pPr indent="-355600" lvl="0" marL="457200" rtl="0" algn="l">
              <a:lnSpc>
                <a:spcPct val="115000"/>
              </a:lnSpc>
              <a:spcBef>
                <a:spcPts val="0"/>
              </a:spcBef>
              <a:spcAft>
                <a:spcPts val="0"/>
              </a:spcAft>
              <a:buClr>
                <a:srgbClr val="FF0000"/>
              </a:buClr>
              <a:buSzPts val="2000"/>
              <a:buChar char="-"/>
            </a:pPr>
            <a:r>
              <a:rPr b="1" lang="de-CH" sz="2000">
                <a:solidFill>
                  <a:srgbClr val="FF0000"/>
                </a:solidFill>
              </a:rPr>
              <a:t>INCLUDE COMMISSION CALC</a:t>
            </a:r>
            <a:endParaRPr b="1" sz="2000">
              <a:solidFill>
                <a:srgbClr val="FF0000"/>
              </a:solidFill>
            </a:endParaRPr>
          </a:p>
          <a:p>
            <a:pPr indent="-355600" lvl="0" marL="457200" rtl="0" algn="l">
              <a:lnSpc>
                <a:spcPct val="115000"/>
              </a:lnSpc>
              <a:spcBef>
                <a:spcPts val="0"/>
              </a:spcBef>
              <a:spcAft>
                <a:spcPts val="0"/>
              </a:spcAft>
              <a:buClr>
                <a:srgbClr val="FF0000"/>
              </a:buClr>
              <a:buSzPts val="2000"/>
              <a:buChar char="-"/>
            </a:pPr>
            <a:r>
              <a:rPr b="1" lang="de-CH" sz="2000">
                <a:solidFill>
                  <a:srgbClr val="FF0000"/>
                </a:solidFill>
              </a:rPr>
              <a:t>INCLUDE REINSURANCE</a:t>
            </a:r>
            <a:endParaRPr b="1" sz="2000">
              <a:solidFill>
                <a:srgbClr val="FF0000"/>
              </a:solidFill>
            </a:endParaRPr>
          </a:p>
          <a:p>
            <a:pPr indent="-355600" lvl="0" marL="457200" rtl="0" algn="l">
              <a:lnSpc>
                <a:spcPct val="115000"/>
              </a:lnSpc>
              <a:spcBef>
                <a:spcPts val="0"/>
              </a:spcBef>
              <a:spcAft>
                <a:spcPts val="0"/>
              </a:spcAft>
              <a:buClr>
                <a:srgbClr val="FF0000"/>
              </a:buClr>
              <a:buSzPts val="2000"/>
              <a:buChar char="-"/>
            </a:pPr>
            <a:r>
              <a:rPr b="1" lang="de-CH" sz="2000">
                <a:solidFill>
                  <a:srgbClr val="FF0000"/>
                </a:solidFill>
              </a:rPr>
              <a:t>INCLUDE INFORMATION SEC PRICING</a:t>
            </a:r>
            <a:endParaRPr b="1" sz="2000">
              <a:solidFill>
                <a:srgbClr val="FF0000"/>
              </a:solidFill>
            </a:endParaRPr>
          </a:p>
          <a:p>
            <a:pPr indent="-355600" lvl="0" marL="457200" rtl="0" algn="l">
              <a:lnSpc>
                <a:spcPct val="115000"/>
              </a:lnSpc>
              <a:spcBef>
                <a:spcPts val="0"/>
              </a:spcBef>
              <a:spcAft>
                <a:spcPts val="0"/>
              </a:spcAft>
              <a:buClr>
                <a:srgbClr val="FF0000"/>
              </a:buClr>
              <a:buSzPts val="2000"/>
              <a:buChar char="-"/>
            </a:pPr>
            <a:r>
              <a:rPr b="1" lang="de-CH" sz="2000">
                <a:solidFill>
                  <a:srgbClr val="FF0000"/>
                </a:solidFill>
              </a:rPr>
              <a:t>INCLUDE SEVERITY AND PROBABILITY ASSUMPTIONS</a:t>
            </a:r>
            <a:endParaRPr b="1" sz="200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4"/>
          <p:cNvSpPr txBox="1"/>
          <p:nvPr>
            <p:ph type="title"/>
          </p:nvPr>
        </p:nvSpPr>
        <p:spPr>
          <a:xfrm>
            <a:off x="565175" y="111638"/>
            <a:ext cx="8915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Heterogeneous coverage</a:t>
            </a:r>
            <a:endParaRPr/>
          </a:p>
        </p:txBody>
      </p:sp>
      <p:sp>
        <p:nvSpPr>
          <p:cNvPr id="547" name="Google Shape;547;p64"/>
          <p:cNvSpPr txBox="1"/>
          <p:nvPr>
            <p:ph idx="1" type="body"/>
          </p:nvPr>
        </p:nvSpPr>
        <p:spPr>
          <a:xfrm>
            <a:off x="495300" y="1077913"/>
            <a:ext cx="4376700" cy="639900"/>
          </a:xfrm>
          <a:prstGeom prst="rect">
            <a:avLst/>
          </a:prstGeom>
        </p:spPr>
        <p:txBody>
          <a:bodyPr anchorCtr="0" anchor="b" bIns="45700" lIns="91425" spcFirstLastPara="1" rIns="91425" wrap="square" tIns="45700">
            <a:noAutofit/>
          </a:bodyPr>
          <a:lstStyle/>
          <a:p>
            <a:pPr indent="0" lvl="0" marL="0" rtl="0" algn="l">
              <a:spcBef>
                <a:spcPts val="240"/>
              </a:spcBef>
              <a:spcAft>
                <a:spcPts val="0"/>
              </a:spcAft>
              <a:buNone/>
            </a:pPr>
            <a:r>
              <a:rPr lang="de-CH"/>
              <a:t>Chubb</a:t>
            </a:r>
            <a:endParaRPr/>
          </a:p>
        </p:txBody>
      </p:sp>
      <p:sp>
        <p:nvSpPr>
          <p:cNvPr id="548" name="Google Shape;548;p64"/>
          <p:cNvSpPr txBox="1"/>
          <p:nvPr>
            <p:ph idx="2" type="body"/>
          </p:nvPr>
        </p:nvSpPr>
        <p:spPr>
          <a:xfrm>
            <a:off x="495300" y="1717675"/>
            <a:ext cx="4376700" cy="39513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Char char="❑"/>
            </a:pPr>
            <a:r>
              <a:rPr lang="de-CH" sz="1600"/>
              <a:t>Computer Fraud Base Rates</a:t>
            </a:r>
            <a:endParaRPr sz="1600"/>
          </a:p>
          <a:p>
            <a:pPr indent="-330200" lvl="0" marL="457200" rtl="0" algn="l">
              <a:lnSpc>
                <a:spcPct val="115000"/>
              </a:lnSpc>
              <a:spcBef>
                <a:spcPts val="0"/>
              </a:spcBef>
              <a:spcAft>
                <a:spcPts val="0"/>
              </a:spcAft>
              <a:buSzPts val="1600"/>
              <a:buChar char="❑"/>
            </a:pPr>
            <a:r>
              <a:rPr lang="de-CH" sz="1600"/>
              <a:t>Miscellaneous Professional E&amp;O Electronic Funds Transfer Fraud</a:t>
            </a:r>
            <a:endParaRPr sz="1600"/>
          </a:p>
          <a:p>
            <a:pPr indent="-330200" lvl="0" marL="457200" rtl="0" algn="l">
              <a:lnSpc>
                <a:spcPct val="115000"/>
              </a:lnSpc>
              <a:spcBef>
                <a:spcPts val="0"/>
              </a:spcBef>
              <a:spcAft>
                <a:spcPts val="0"/>
              </a:spcAft>
              <a:buSzPts val="1600"/>
              <a:buChar char="❑"/>
            </a:pPr>
            <a:r>
              <a:rPr lang="de-CH" sz="1600"/>
              <a:t>Social Engineering Fraud</a:t>
            </a:r>
            <a:endParaRPr sz="1600"/>
          </a:p>
          <a:p>
            <a:pPr indent="-330200" lvl="0" marL="457200" rtl="0" algn="l">
              <a:lnSpc>
                <a:spcPct val="115000"/>
              </a:lnSpc>
              <a:spcBef>
                <a:spcPts val="0"/>
              </a:spcBef>
              <a:spcAft>
                <a:spcPts val="0"/>
              </a:spcAft>
              <a:buSzPts val="1600"/>
              <a:buChar char="❑"/>
            </a:pPr>
            <a:r>
              <a:rPr lang="de-CH" sz="1600"/>
              <a:t>Technology E&amp;O Electronic Social and Printed Media</a:t>
            </a:r>
            <a:endParaRPr sz="1600"/>
          </a:p>
          <a:p>
            <a:pPr indent="-330200" lvl="0" marL="457200" rtl="0" algn="l">
              <a:lnSpc>
                <a:spcPct val="115000"/>
              </a:lnSpc>
              <a:spcBef>
                <a:spcPts val="0"/>
              </a:spcBef>
              <a:spcAft>
                <a:spcPts val="0"/>
              </a:spcAft>
              <a:buSzPts val="1600"/>
              <a:buChar char="❑"/>
            </a:pPr>
            <a:r>
              <a:rPr lang="de-CH" sz="1600"/>
              <a:t>Network Extortion Threat</a:t>
            </a:r>
            <a:endParaRPr sz="1600"/>
          </a:p>
          <a:p>
            <a:pPr indent="-330200" lvl="0" marL="457200" rtl="0" algn="l">
              <a:lnSpc>
                <a:spcPct val="115000"/>
              </a:lnSpc>
              <a:spcBef>
                <a:spcPts val="0"/>
              </a:spcBef>
              <a:spcAft>
                <a:spcPts val="0"/>
              </a:spcAft>
              <a:buSzPts val="1600"/>
              <a:buChar char="❑"/>
            </a:pPr>
            <a:r>
              <a:rPr lang="de-CH" sz="1600"/>
              <a:t>Cyber Privacy and Network Liability</a:t>
            </a:r>
            <a:endParaRPr sz="1600"/>
          </a:p>
          <a:p>
            <a:pPr indent="-330200" lvl="0" marL="457200" rtl="0" algn="l">
              <a:lnSpc>
                <a:spcPct val="115000"/>
              </a:lnSpc>
              <a:spcBef>
                <a:spcPts val="0"/>
              </a:spcBef>
              <a:spcAft>
                <a:spcPts val="0"/>
              </a:spcAft>
              <a:buSzPts val="1600"/>
              <a:buChar char="❑"/>
            </a:pPr>
            <a:r>
              <a:rPr lang="de-CH" sz="1600"/>
              <a:t>Cyber lncident Response </a:t>
            </a:r>
            <a:endParaRPr sz="1600"/>
          </a:p>
          <a:p>
            <a:pPr indent="-330200" lvl="0" marL="457200" rtl="0" algn="l">
              <a:lnSpc>
                <a:spcPct val="115000"/>
              </a:lnSpc>
              <a:spcBef>
                <a:spcPts val="0"/>
              </a:spcBef>
              <a:spcAft>
                <a:spcPts val="0"/>
              </a:spcAft>
              <a:buSzPts val="1600"/>
              <a:buChar char="❑"/>
            </a:pPr>
            <a:r>
              <a:rPr lang="de-CH" sz="1600"/>
              <a:t>Business Interruption and Extra Expense</a:t>
            </a:r>
            <a:endParaRPr sz="1600"/>
          </a:p>
          <a:p>
            <a:pPr indent="-330200" lvl="0" marL="457200" rtl="0" algn="l">
              <a:lnSpc>
                <a:spcPct val="115000"/>
              </a:lnSpc>
              <a:spcBef>
                <a:spcPts val="0"/>
              </a:spcBef>
              <a:spcAft>
                <a:spcPts val="0"/>
              </a:spcAft>
              <a:buSzPts val="1600"/>
              <a:buChar char="❑"/>
            </a:pPr>
            <a:r>
              <a:rPr lang="de-CH" sz="1600"/>
              <a:t>Digital Data Recovery</a:t>
            </a:r>
            <a:endParaRPr sz="1600"/>
          </a:p>
          <a:p>
            <a:pPr indent="-330200" lvl="0" marL="457200" rtl="0" algn="l">
              <a:lnSpc>
                <a:spcPct val="115000"/>
              </a:lnSpc>
              <a:spcBef>
                <a:spcPts val="0"/>
              </a:spcBef>
              <a:spcAft>
                <a:spcPts val="0"/>
              </a:spcAft>
              <a:buSzPts val="1600"/>
              <a:buChar char="❑"/>
            </a:pPr>
            <a:r>
              <a:rPr lang="de-CH" sz="1600"/>
              <a:t>Contingent Business Interruption and Extra Expenses</a:t>
            </a:r>
            <a:endParaRPr/>
          </a:p>
        </p:txBody>
      </p:sp>
      <p:sp>
        <p:nvSpPr>
          <p:cNvPr id="549" name="Google Shape;549;p64"/>
          <p:cNvSpPr txBox="1"/>
          <p:nvPr>
            <p:ph idx="3" type="body"/>
          </p:nvPr>
        </p:nvSpPr>
        <p:spPr>
          <a:xfrm>
            <a:off x="5032375" y="1077913"/>
            <a:ext cx="4378200" cy="639900"/>
          </a:xfrm>
          <a:prstGeom prst="rect">
            <a:avLst/>
          </a:prstGeom>
        </p:spPr>
        <p:txBody>
          <a:bodyPr anchorCtr="0" anchor="b" bIns="45700" lIns="91425" spcFirstLastPara="1" rIns="91425" wrap="square" tIns="45700">
            <a:noAutofit/>
          </a:bodyPr>
          <a:lstStyle/>
          <a:p>
            <a:pPr indent="0" lvl="0" marL="0" rtl="0" algn="l">
              <a:spcBef>
                <a:spcPts val="240"/>
              </a:spcBef>
              <a:spcAft>
                <a:spcPts val="0"/>
              </a:spcAft>
              <a:buNone/>
            </a:pPr>
            <a:r>
              <a:rPr lang="de-CH"/>
              <a:t>Zurich</a:t>
            </a:r>
            <a:endParaRPr/>
          </a:p>
        </p:txBody>
      </p:sp>
      <p:sp>
        <p:nvSpPr>
          <p:cNvPr id="550" name="Google Shape;550;p64"/>
          <p:cNvSpPr txBox="1"/>
          <p:nvPr>
            <p:ph idx="4" type="body"/>
          </p:nvPr>
        </p:nvSpPr>
        <p:spPr>
          <a:xfrm>
            <a:off x="5032375" y="1717675"/>
            <a:ext cx="4378200" cy="3951300"/>
          </a:xfrm>
          <a:prstGeom prst="rect">
            <a:avLst/>
          </a:prstGeom>
        </p:spPr>
        <p:txBody>
          <a:bodyPr anchorCtr="0" anchor="t" bIns="45700" lIns="91425" spcFirstLastPara="1" rIns="91425" wrap="square" tIns="45700">
            <a:noAutofit/>
          </a:bodyPr>
          <a:lstStyle/>
          <a:p>
            <a:pPr indent="-330200" lvl="0" marL="457200" rtl="0" algn="l">
              <a:spcBef>
                <a:spcPts val="240"/>
              </a:spcBef>
              <a:spcAft>
                <a:spcPts val="0"/>
              </a:spcAft>
              <a:buSzPts val="1600"/>
              <a:buChar char="❑"/>
            </a:pPr>
            <a:r>
              <a:rPr lang="de-CH" sz="1600"/>
              <a:t>Cyber Event Service Interruption Off Premise, </a:t>
            </a:r>
            <a:endParaRPr sz="1600"/>
          </a:p>
          <a:p>
            <a:pPr indent="-330200" lvl="0" marL="457200" rtl="0" algn="l">
              <a:spcBef>
                <a:spcPts val="0"/>
              </a:spcBef>
              <a:spcAft>
                <a:spcPts val="0"/>
              </a:spcAft>
              <a:buSzPts val="1600"/>
              <a:buChar char="❑"/>
            </a:pPr>
            <a:r>
              <a:rPr lang="de-CH" sz="1600"/>
              <a:t>Cyber Event Service Interruption Time Element</a:t>
            </a:r>
            <a:endParaRPr sz="1600"/>
          </a:p>
          <a:p>
            <a:pPr indent="-330200" lvl="0" marL="457200" rtl="0" algn="l">
              <a:spcBef>
                <a:spcPts val="0"/>
              </a:spcBef>
              <a:spcAft>
                <a:spcPts val="0"/>
              </a:spcAft>
              <a:buSzPts val="1600"/>
              <a:buChar char="❑"/>
            </a:pPr>
            <a:r>
              <a:rPr lang="de-CH" sz="1600"/>
              <a:t>Protection and Preservation of Property, Expediting Expense</a:t>
            </a:r>
            <a:endParaRPr sz="1600"/>
          </a:p>
          <a:p>
            <a:pPr indent="-330200" lvl="0" marL="457200" rtl="0" algn="l">
              <a:spcBef>
                <a:spcPts val="0"/>
              </a:spcBef>
              <a:spcAft>
                <a:spcPts val="0"/>
              </a:spcAft>
              <a:buSzPts val="1600"/>
              <a:buChar char="❑"/>
            </a:pPr>
            <a:r>
              <a:rPr lang="de-CH" sz="1600"/>
              <a:t>Computer Forensic Expense, and Digital Asset Replacement Expense</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5" name="Shape 555"/>
        <p:cNvGrpSpPr/>
        <p:nvPr/>
      </p:nvGrpSpPr>
      <p:grpSpPr>
        <a:xfrm>
          <a:off x="0" y="0"/>
          <a:ext cx="0" cy="0"/>
          <a:chOff x="0" y="0"/>
          <a:chExt cx="0" cy="0"/>
        </a:xfrm>
      </p:grpSpPr>
      <p:sp>
        <p:nvSpPr>
          <p:cNvPr id="556" name="Google Shape;556;p65"/>
          <p:cNvSpPr txBox="1"/>
          <p:nvPr>
            <p:ph type="title"/>
          </p:nvPr>
        </p:nvSpPr>
        <p:spPr>
          <a:xfrm>
            <a:off x="495300" y="274638"/>
            <a:ext cx="8915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graphicFrame>
        <p:nvGraphicFramePr>
          <p:cNvPr id="557" name="Google Shape;557;p65"/>
          <p:cNvGraphicFramePr/>
          <p:nvPr/>
        </p:nvGraphicFramePr>
        <p:xfrm>
          <a:off x="952500" y="1714500"/>
          <a:ext cx="3000000" cy="3000000"/>
        </p:xfrm>
        <a:graphic>
          <a:graphicData uri="http://schemas.openxmlformats.org/drawingml/2006/table">
            <a:tbl>
              <a:tblPr>
                <a:noFill/>
                <a:tableStyleId>{403FDCDD-53AB-46DF-B024-81F40C35C818}</a:tableStyleId>
              </a:tblPr>
              <a:tblGrid>
                <a:gridCol w="4000500"/>
                <a:gridCol w="4000500"/>
              </a:tblGrid>
              <a:tr h="381000">
                <a:tc>
                  <a:txBody>
                    <a:bodyPr/>
                    <a:lstStyle/>
                    <a:p>
                      <a:pPr indent="0" lvl="0" marL="0" rtl="0" algn="l">
                        <a:lnSpc>
                          <a:spcPct val="150000"/>
                        </a:lnSpc>
                        <a:spcBef>
                          <a:spcPts val="240"/>
                        </a:spcBef>
                        <a:spcAft>
                          <a:spcPts val="0"/>
                        </a:spcAft>
                        <a:buClr>
                          <a:schemeClr val="dk1"/>
                        </a:buClr>
                        <a:buSzPts val="1100"/>
                        <a:buFont typeface="Arial"/>
                        <a:buNone/>
                      </a:pPr>
                      <a:r>
                        <a:rPr b="1" lang="de-CH" sz="2400">
                          <a:solidFill>
                            <a:schemeClr val="dk1"/>
                          </a:solidFill>
                        </a:rPr>
                        <a:t>Chubb</a:t>
                      </a:r>
                      <a:endParaRPr/>
                    </a:p>
                  </a:txBody>
                  <a:tcPr marT="91425" marB="91425" marR="91425" marL="91425"/>
                </a:tc>
                <a:tc>
                  <a:txBody>
                    <a:bodyPr/>
                    <a:lstStyle/>
                    <a:p>
                      <a:pPr indent="0" lvl="0" marL="0" rtl="0" algn="l">
                        <a:lnSpc>
                          <a:spcPct val="150000"/>
                        </a:lnSpc>
                        <a:spcBef>
                          <a:spcPts val="240"/>
                        </a:spcBef>
                        <a:spcAft>
                          <a:spcPts val="0"/>
                        </a:spcAft>
                        <a:buClr>
                          <a:schemeClr val="dk1"/>
                        </a:buClr>
                        <a:buSzPts val="1100"/>
                        <a:buFont typeface="Arial"/>
                        <a:buNone/>
                      </a:pPr>
                      <a:r>
                        <a:rPr b="1" lang="de-CH" sz="2400">
                          <a:solidFill>
                            <a:schemeClr val="dk1"/>
                          </a:solidFill>
                        </a:rPr>
                        <a:t>Zurich</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Computer Fraud Base Rates</a:t>
                      </a:r>
                      <a:endParaRPr/>
                    </a:p>
                  </a:txBody>
                  <a:tcPr marT="91425" marB="91425" marR="91425" marL="91425"/>
                </a:tc>
                <a:tc>
                  <a:txBody>
                    <a:bodyPr/>
                    <a:lstStyle/>
                    <a:p>
                      <a:pPr indent="-330200" lvl="0" marL="457200" rtl="0" algn="l">
                        <a:lnSpc>
                          <a:spcPct val="150000"/>
                        </a:lnSpc>
                        <a:spcBef>
                          <a:spcPts val="240"/>
                        </a:spcBef>
                        <a:spcAft>
                          <a:spcPts val="0"/>
                        </a:spcAft>
                        <a:buClr>
                          <a:schemeClr val="dk1"/>
                        </a:buClr>
                        <a:buSzPts val="1600"/>
                        <a:buFont typeface="Noto Sans Symbols"/>
                        <a:buChar char="❑"/>
                      </a:pPr>
                      <a:r>
                        <a:rPr lang="de-CH" sz="1600">
                          <a:solidFill>
                            <a:schemeClr val="dk1"/>
                          </a:solidFill>
                        </a:rPr>
                        <a:t>Cyber Event Service Interruption Off Premise</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Miscellaneous Professional E&amp;O Electronic Funds Transfer Fraud</a:t>
                      </a:r>
                      <a:endParaRPr/>
                    </a:p>
                  </a:txBody>
                  <a:tcPr marT="91425" marB="91425" marR="91425" marL="91425"/>
                </a:tc>
                <a:tc>
                  <a:txBody>
                    <a:bodyPr/>
                    <a:lstStyle/>
                    <a:p>
                      <a:pPr indent="-330200" lvl="0" marL="457200" rtl="0" algn="l">
                        <a:lnSpc>
                          <a:spcPct val="150000"/>
                        </a:lnSpc>
                        <a:spcBef>
                          <a:spcPts val="240"/>
                        </a:spcBef>
                        <a:spcAft>
                          <a:spcPts val="0"/>
                        </a:spcAft>
                        <a:buClr>
                          <a:schemeClr val="dk1"/>
                        </a:buClr>
                        <a:buSzPts val="1600"/>
                        <a:buFont typeface="Noto Sans Symbols"/>
                        <a:buChar char="❑"/>
                      </a:pPr>
                      <a:r>
                        <a:rPr lang="de-CH" sz="1600">
                          <a:solidFill>
                            <a:schemeClr val="dk1"/>
                          </a:solidFill>
                        </a:rPr>
                        <a:t>Cyber Event Service Interruption Time Element</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Social Engineering Fraud</a:t>
                      </a:r>
                      <a:endParaRPr/>
                    </a:p>
                  </a:txBody>
                  <a:tcPr marT="91425" marB="91425" marR="91425" marL="91425"/>
                </a:tc>
                <a:tc>
                  <a:txBody>
                    <a:bodyPr/>
                    <a:lstStyle/>
                    <a:p>
                      <a:pPr indent="-330200" lvl="0" marL="457200" rtl="0" algn="l">
                        <a:lnSpc>
                          <a:spcPct val="150000"/>
                        </a:lnSpc>
                        <a:spcBef>
                          <a:spcPts val="240"/>
                        </a:spcBef>
                        <a:spcAft>
                          <a:spcPts val="0"/>
                        </a:spcAft>
                        <a:buClr>
                          <a:schemeClr val="dk1"/>
                        </a:buClr>
                        <a:buSzPts val="1600"/>
                        <a:buFont typeface="Noto Sans Symbols"/>
                        <a:buChar char="❑"/>
                      </a:pPr>
                      <a:r>
                        <a:rPr lang="de-CH" sz="1600">
                          <a:solidFill>
                            <a:schemeClr val="dk1"/>
                          </a:solidFill>
                        </a:rPr>
                        <a:t>Protection and Preservation of Property, Expediting Expense</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Technology E&amp;O Electronic Social and Printed Media</a:t>
                      </a:r>
                      <a:endParaRPr/>
                    </a:p>
                  </a:txBody>
                  <a:tcPr marT="91425" marB="91425" marR="91425" marL="91425"/>
                </a:tc>
                <a:tc>
                  <a:txBody>
                    <a:bodyPr/>
                    <a:lstStyle/>
                    <a:p>
                      <a:pPr indent="-330200" lvl="0" marL="457200" rtl="0" algn="l">
                        <a:lnSpc>
                          <a:spcPct val="150000"/>
                        </a:lnSpc>
                        <a:spcBef>
                          <a:spcPts val="240"/>
                        </a:spcBef>
                        <a:spcAft>
                          <a:spcPts val="0"/>
                        </a:spcAft>
                        <a:buClr>
                          <a:schemeClr val="dk1"/>
                        </a:buClr>
                        <a:buSzPts val="1600"/>
                        <a:buFont typeface="Noto Sans Symbols"/>
                        <a:buChar char="❑"/>
                      </a:pPr>
                      <a:r>
                        <a:rPr lang="de-CH" sz="1600">
                          <a:solidFill>
                            <a:schemeClr val="dk1"/>
                          </a:solidFill>
                        </a:rPr>
                        <a:t>Computer Forensic Expense, and Digital Asset Replacement Expense</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Network Extortion Threat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Cyber Privacy and Network Liability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Cyber lncident Response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Business Interruption and Extra Expense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Digital Data Recovery</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330200" lvl="0" marL="457200" rtl="0" algn="l">
                        <a:lnSpc>
                          <a:spcPct val="115000"/>
                        </a:lnSpc>
                        <a:spcBef>
                          <a:spcPts val="0"/>
                        </a:spcBef>
                        <a:spcAft>
                          <a:spcPts val="0"/>
                        </a:spcAft>
                        <a:buClr>
                          <a:schemeClr val="dk1"/>
                        </a:buClr>
                        <a:buSzPts val="1600"/>
                        <a:buFont typeface="Noto Sans Symbols"/>
                        <a:buChar char="❑"/>
                      </a:pPr>
                      <a:r>
                        <a:rPr lang="de-CH" sz="1600">
                          <a:solidFill>
                            <a:schemeClr val="dk1"/>
                          </a:solidFill>
                        </a:rPr>
                        <a:t>Contingent Business Interruption and Extra Expenses</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6"/>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Case 2: Regional Bank (1/2)</a:t>
            </a:r>
            <a:endParaRPr/>
          </a:p>
        </p:txBody>
      </p:sp>
      <p:sp>
        <p:nvSpPr>
          <p:cNvPr id="564" name="Google Shape;564;p66"/>
          <p:cNvSpPr txBox="1"/>
          <p:nvPr>
            <p:ph idx="2" type="body"/>
          </p:nvPr>
        </p:nvSpPr>
        <p:spPr>
          <a:xfrm>
            <a:off x="3226175" y="1219200"/>
            <a:ext cx="63750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lang="de-CH" sz="2000"/>
              <a:t>Market Model</a:t>
            </a:r>
            <a:endParaRPr sz="2000"/>
          </a:p>
          <a:p>
            <a:pPr indent="-355600" lvl="0" marL="457200" rtl="0" algn="l">
              <a:spcBef>
                <a:spcPts val="280"/>
              </a:spcBef>
              <a:spcAft>
                <a:spcPts val="0"/>
              </a:spcAft>
              <a:buSzPts val="2000"/>
              <a:buChar char="❑"/>
            </a:pPr>
            <a:r>
              <a:rPr lang="de-CH" sz="2000"/>
              <a:t>Business model</a:t>
            </a:r>
            <a:endParaRPr sz="2000"/>
          </a:p>
          <a:p>
            <a:pPr indent="-381000" lvl="1" marL="914400" rtl="0" algn="l">
              <a:lnSpc>
                <a:spcPct val="100000"/>
              </a:lnSpc>
              <a:spcBef>
                <a:spcPts val="0"/>
              </a:spcBef>
              <a:spcAft>
                <a:spcPts val="0"/>
              </a:spcAft>
              <a:buSzPts val="2400"/>
              <a:buChar char="–"/>
            </a:pPr>
            <a:r>
              <a:rPr lang="de-CH" sz="2000"/>
              <a:t>Main challenges: frequency and severity</a:t>
            </a:r>
            <a:endParaRPr sz="2000"/>
          </a:p>
          <a:p>
            <a:pPr indent="-355600" lvl="1" marL="914400" rtl="0" algn="l">
              <a:lnSpc>
                <a:spcPct val="100000"/>
              </a:lnSpc>
              <a:spcBef>
                <a:spcPts val="0"/>
              </a:spcBef>
              <a:spcAft>
                <a:spcPts val="0"/>
              </a:spcAft>
              <a:buSzPts val="2000"/>
              <a:buChar char="–"/>
            </a:pPr>
            <a:r>
              <a:rPr lang="de-CH" sz="2000"/>
              <a:t>Process: Underwriting meeting</a:t>
            </a:r>
            <a:endParaRPr sz="2000"/>
          </a:p>
          <a:p>
            <a:pPr indent="-355600" lvl="1" marL="914400" rtl="0" algn="l">
              <a:lnSpc>
                <a:spcPct val="100000"/>
              </a:lnSpc>
              <a:spcBef>
                <a:spcPts val="0"/>
              </a:spcBef>
              <a:spcAft>
                <a:spcPts val="0"/>
              </a:spcAft>
              <a:buSzPts val="2000"/>
              <a:buChar char="–"/>
            </a:pPr>
            <a:r>
              <a:rPr lang="de-CH" sz="2000"/>
              <a:t>Risk model: Radically increased</a:t>
            </a:r>
            <a:endParaRPr sz="2000"/>
          </a:p>
          <a:p>
            <a:pPr indent="-355600" lvl="0" marL="457200" rtl="0" algn="l">
              <a:lnSpc>
                <a:spcPct val="100000"/>
              </a:lnSpc>
              <a:spcBef>
                <a:spcPts val="0"/>
              </a:spcBef>
              <a:spcAft>
                <a:spcPts val="0"/>
              </a:spcAft>
              <a:buSzPts val="2000"/>
              <a:buChar char="❏"/>
            </a:pPr>
            <a:r>
              <a:rPr lang="de-CH" sz="2000"/>
              <a:t>Types of risk (difference)</a:t>
            </a:r>
            <a:endParaRPr sz="2000"/>
          </a:p>
          <a:p>
            <a:pPr indent="-381000" lvl="1" marL="914400" rtl="0" algn="l">
              <a:lnSpc>
                <a:spcPct val="100000"/>
              </a:lnSpc>
              <a:spcBef>
                <a:spcPts val="0"/>
              </a:spcBef>
              <a:spcAft>
                <a:spcPts val="0"/>
              </a:spcAft>
              <a:buSzPts val="2400"/>
              <a:buChar char="–"/>
            </a:pPr>
            <a:r>
              <a:rPr lang="de-CH" sz="2000"/>
              <a:t>Main challenges: Cyber Extortion</a:t>
            </a:r>
            <a:endParaRPr sz="2000"/>
          </a:p>
          <a:p>
            <a:pPr indent="-355600" lvl="1" marL="914400" rtl="0" algn="l">
              <a:lnSpc>
                <a:spcPct val="100000"/>
              </a:lnSpc>
              <a:spcBef>
                <a:spcPts val="0"/>
              </a:spcBef>
              <a:spcAft>
                <a:spcPts val="0"/>
              </a:spcAft>
              <a:buSzPts val="2000"/>
              <a:buChar char="–"/>
            </a:pPr>
            <a:r>
              <a:rPr lang="de-CH" sz="2000"/>
              <a:t>Reinsurance: Treaty reinsurance agreement typically necessary</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spcBef>
                <a:spcPts val="280"/>
              </a:spcBef>
              <a:spcAft>
                <a:spcPts val="0"/>
              </a:spcAft>
              <a:buClr>
                <a:schemeClr val="dk1"/>
              </a:buClr>
              <a:buSzPts val="1100"/>
              <a:buFont typeface="Arial"/>
              <a:buNone/>
            </a:pPr>
            <a:r>
              <a:rPr lang="de-CH" sz="2000"/>
              <a:t>Environment</a:t>
            </a:r>
            <a:endParaRPr sz="2000"/>
          </a:p>
          <a:p>
            <a:pPr indent="-355600" lvl="0" marL="457200" rtl="0" algn="l">
              <a:spcBef>
                <a:spcPts val="280"/>
              </a:spcBef>
              <a:spcAft>
                <a:spcPts val="0"/>
              </a:spcAft>
              <a:buSzPts val="2000"/>
              <a:buChar char="❑"/>
            </a:pPr>
            <a:r>
              <a:rPr lang="de-CH" sz="2000"/>
              <a:t>Regulatory: PCI Fines </a:t>
            </a:r>
            <a:endParaRPr sz="2000"/>
          </a:p>
          <a:p>
            <a:pPr indent="-355600" lvl="0" marL="457200" rtl="0" algn="l">
              <a:spcBef>
                <a:spcPts val="0"/>
              </a:spcBef>
              <a:spcAft>
                <a:spcPts val="0"/>
              </a:spcAft>
              <a:buSzPts val="2000"/>
              <a:buChar char="❑"/>
            </a:pPr>
            <a:r>
              <a:rPr lang="de-CH" sz="2000"/>
              <a:t>Cyber extortion</a:t>
            </a:r>
            <a:endParaRPr sz="2000"/>
          </a:p>
          <a:p>
            <a:pPr indent="0" lvl="0" marL="457200" rtl="0" algn="l">
              <a:spcBef>
                <a:spcPts val="280"/>
              </a:spcBef>
              <a:spcAft>
                <a:spcPts val="0"/>
              </a:spcAft>
              <a:buNone/>
            </a:pPr>
            <a:r>
              <a:t/>
            </a:r>
            <a:endParaRPr sz="2000"/>
          </a:p>
          <a:p>
            <a:pPr indent="0" lvl="0" marL="0" rtl="0" algn="l">
              <a:spcBef>
                <a:spcPts val="280"/>
              </a:spcBef>
              <a:spcAft>
                <a:spcPts val="0"/>
              </a:spcAft>
              <a:buNone/>
            </a:pPr>
            <a:r>
              <a:t/>
            </a:r>
            <a:endParaRPr/>
          </a:p>
        </p:txBody>
      </p:sp>
      <p:sp>
        <p:nvSpPr>
          <p:cNvPr id="565" name="Google Shape;565;p66"/>
          <p:cNvSpPr txBox="1"/>
          <p:nvPr>
            <p:ph idx="1" type="body"/>
          </p:nvPr>
        </p:nvSpPr>
        <p:spPr>
          <a:xfrm>
            <a:off x="381000" y="1219200"/>
            <a:ext cx="2647200" cy="2513400"/>
          </a:xfrm>
          <a:prstGeom prst="rect">
            <a:avLst/>
          </a:prstGeom>
          <a:solidFill>
            <a:srgbClr val="CFE2F3"/>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lang="de-CH" sz="1800">
                <a:solidFill>
                  <a:srgbClr val="595959"/>
                </a:solidFill>
              </a:rPr>
              <a:t>Case summary</a:t>
            </a:r>
            <a:endParaRPr b="1"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rPr b="1" lang="de-CH" sz="1800">
                <a:solidFill>
                  <a:srgbClr val="595959"/>
                </a:solidFill>
              </a:rPr>
              <a:t>Revenue: </a:t>
            </a:r>
            <a:r>
              <a:rPr lang="de-CH" sz="1800">
                <a:solidFill>
                  <a:srgbClr val="595959"/>
                </a:solidFill>
              </a:rPr>
              <a:t>CHF 529 Mio. </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rPr b="1" lang="de-CH" sz="1800">
                <a:solidFill>
                  <a:srgbClr val="595959"/>
                </a:solidFill>
              </a:rPr>
              <a:t>Asset size: </a:t>
            </a:r>
            <a:r>
              <a:rPr lang="de-CH" sz="1800">
                <a:solidFill>
                  <a:srgbClr val="595959"/>
                </a:solidFill>
              </a:rPr>
              <a:t>CHF 2 bn.</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rPr b="1" lang="de-CH" sz="1800">
                <a:solidFill>
                  <a:srgbClr val="595959"/>
                </a:solidFill>
              </a:rPr>
              <a:t>Industry: </a:t>
            </a:r>
            <a:r>
              <a:rPr lang="de-CH" sz="1800">
                <a:solidFill>
                  <a:srgbClr val="595959"/>
                </a:solidFill>
              </a:rPr>
              <a:t>Financial services</a:t>
            </a:r>
            <a:endParaRPr sz="1800">
              <a:solidFill>
                <a:srgbClr val="595959"/>
              </a:solidFill>
            </a:endParaRPr>
          </a:p>
          <a:p>
            <a:pPr indent="0" lvl="0" marL="0" marR="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l">
              <a:lnSpc>
                <a:spcPct val="115000"/>
              </a:lnSpc>
              <a:spcBef>
                <a:spcPts val="1200"/>
              </a:spcBef>
              <a:spcAft>
                <a:spcPts val="1200"/>
              </a:spcAft>
              <a:buClr>
                <a:schemeClr val="dk1"/>
              </a:buClr>
              <a:buSzPts val="1100"/>
              <a:buFont typeface="Arial"/>
              <a:buNone/>
            </a:pPr>
            <a:r>
              <a:t/>
            </a:r>
            <a:endParaRPr b="1" sz="1800">
              <a:solidFill>
                <a:srgbClr val="59595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7"/>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Case 3: Large hospital (1/2)</a:t>
            </a:r>
            <a:endParaRPr/>
          </a:p>
        </p:txBody>
      </p:sp>
      <p:sp>
        <p:nvSpPr>
          <p:cNvPr id="572" name="Google Shape;572;p67"/>
          <p:cNvSpPr txBox="1"/>
          <p:nvPr>
            <p:ph idx="2" type="body"/>
          </p:nvPr>
        </p:nvSpPr>
        <p:spPr>
          <a:xfrm>
            <a:off x="3417050" y="1219200"/>
            <a:ext cx="64128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lang="de-CH" sz="2000"/>
              <a:t>Market Model</a:t>
            </a:r>
            <a:endParaRPr sz="2000"/>
          </a:p>
          <a:p>
            <a:pPr indent="-355600" lvl="0" marL="457200" rtl="0" algn="l">
              <a:spcBef>
                <a:spcPts val="280"/>
              </a:spcBef>
              <a:spcAft>
                <a:spcPts val="0"/>
              </a:spcAft>
              <a:buSzPts val="2000"/>
              <a:buChar char="❑"/>
            </a:pPr>
            <a:r>
              <a:rPr lang="de-CH" sz="2000"/>
              <a:t>Business model</a:t>
            </a:r>
            <a:endParaRPr sz="2000"/>
          </a:p>
          <a:p>
            <a:pPr indent="-355600" lvl="1" marL="914400" rtl="0" algn="l">
              <a:lnSpc>
                <a:spcPct val="100000"/>
              </a:lnSpc>
              <a:spcBef>
                <a:spcPts val="0"/>
              </a:spcBef>
              <a:spcAft>
                <a:spcPts val="0"/>
              </a:spcAft>
              <a:buSzPts val="2000"/>
              <a:buChar char="–"/>
            </a:pPr>
            <a:r>
              <a:rPr lang="de-CH" sz="2000"/>
              <a:t>Process: underwriting meeting</a:t>
            </a:r>
            <a:endParaRPr sz="2000"/>
          </a:p>
          <a:p>
            <a:pPr indent="-355600" lvl="1" marL="914400" rtl="0" algn="l">
              <a:lnSpc>
                <a:spcPct val="100000"/>
              </a:lnSpc>
              <a:spcBef>
                <a:spcPts val="0"/>
              </a:spcBef>
              <a:spcAft>
                <a:spcPts val="0"/>
              </a:spcAft>
              <a:buSzPts val="2000"/>
              <a:buChar char="–"/>
            </a:pPr>
            <a:r>
              <a:rPr lang="de-CH" sz="2000"/>
              <a:t>Large ticket size</a:t>
            </a:r>
            <a:endParaRPr sz="2000"/>
          </a:p>
          <a:p>
            <a:pPr indent="-355600" lvl="0" marL="457200" rtl="0" algn="l">
              <a:spcBef>
                <a:spcPts val="0"/>
              </a:spcBef>
              <a:spcAft>
                <a:spcPts val="0"/>
              </a:spcAft>
              <a:buSzPts val="2000"/>
              <a:buChar char="❑"/>
            </a:pPr>
            <a:r>
              <a:rPr lang="de-CH" sz="2000"/>
              <a:t>Risk model</a:t>
            </a:r>
            <a:endParaRPr sz="2000"/>
          </a:p>
          <a:p>
            <a:pPr indent="-381000" lvl="1" marL="914400" rtl="0" algn="l">
              <a:lnSpc>
                <a:spcPct val="100000"/>
              </a:lnSpc>
              <a:spcBef>
                <a:spcPts val="0"/>
              </a:spcBef>
              <a:spcAft>
                <a:spcPts val="0"/>
              </a:spcAft>
              <a:buSzPts val="2400"/>
              <a:buChar char="–"/>
            </a:pPr>
            <a:r>
              <a:rPr lang="de-CH" sz="2000"/>
              <a:t>Types of risk (difference): Ransomware</a:t>
            </a:r>
            <a:endParaRPr sz="2000"/>
          </a:p>
          <a:p>
            <a:pPr indent="-355600" lvl="1" marL="914400" rtl="0" algn="l">
              <a:lnSpc>
                <a:spcPct val="100000"/>
              </a:lnSpc>
              <a:spcBef>
                <a:spcPts val="0"/>
              </a:spcBef>
              <a:spcAft>
                <a:spcPts val="0"/>
              </a:spcAft>
              <a:buSzPts val="2000"/>
              <a:buChar char="–"/>
            </a:pPr>
            <a:r>
              <a:rPr lang="de-CH" sz="2000"/>
              <a:t>Reinsurance: Treaty agreement typically necessary</a:t>
            </a:r>
            <a:endParaRPr sz="2000"/>
          </a:p>
          <a:p>
            <a:pPr indent="-355600" lvl="1" marL="914400" rtl="0" algn="l">
              <a:lnSpc>
                <a:spcPct val="100000"/>
              </a:lnSpc>
              <a:spcBef>
                <a:spcPts val="0"/>
              </a:spcBef>
              <a:spcAft>
                <a:spcPts val="0"/>
              </a:spcAft>
              <a:buSzPts val="2000"/>
              <a:buChar char="–"/>
            </a:pPr>
            <a:r>
              <a:rPr lang="de-CH" sz="2000"/>
              <a:t>Risk assessment: number of patient records</a:t>
            </a:r>
            <a:endParaRPr sz="2000"/>
          </a:p>
          <a:p>
            <a:pPr indent="0" lvl="0" marL="0" rtl="0" algn="l">
              <a:spcBef>
                <a:spcPts val="280"/>
              </a:spcBef>
              <a:spcAft>
                <a:spcPts val="0"/>
              </a:spcAft>
              <a:buNone/>
            </a:pPr>
            <a:r>
              <a:t/>
            </a:r>
            <a:endParaRPr b="1" sz="2000"/>
          </a:p>
          <a:p>
            <a:pPr indent="0" lvl="0" marL="0" rtl="0" algn="l">
              <a:spcBef>
                <a:spcPts val="280"/>
              </a:spcBef>
              <a:spcAft>
                <a:spcPts val="0"/>
              </a:spcAft>
              <a:buNone/>
            </a:pPr>
            <a:r>
              <a:t/>
            </a:r>
            <a:endParaRPr/>
          </a:p>
        </p:txBody>
      </p:sp>
      <p:sp>
        <p:nvSpPr>
          <p:cNvPr id="573" name="Google Shape;573;p67"/>
          <p:cNvSpPr txBox="1"/>
          <p:nvPr>
            <p:ph idx="1" type="body"/>
          </p:nvPr>
        </p:nvSpPr>
        <p:spPr>
          <a:xfrm>
            <a:off x="374650" y="1219200"/>
            <a:ext cx="2813700" cy="1794000"/>
          </a:xfrm>
          <a:prstGeom prst="rect">
            <a:avLst/>
          </a:prstGeom>
          <a:solidFill>
            <a:srgbClr val="CFE2F3"/>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280"/>
              </a:spcBef>
              <a:spcAft>
                <a:spcPts val="0"/>
              </a:spcAft>
              <a:buNone/>
            </a:pPr>
            <a:r>
              <a:rPr b="1" lang="de-CH" sz="2200">
                <a:solidFill>
                  <a:schemeClr val="accent2"/>
                </a:solidFill>
              </a:rPr>
              <a:t>Case summary</a:t>
            </a:r>
            <a:endParaRPr b="1" sz="2200">
              <a:solidFill>
                <a:schemeClr val="accent2"/>
              </a:solidFill>
            </a:endParaRPr>
          </a:p>
          <a:p>
            <a:pPr indent="0" lvl="0" marL="0" rtl="0" algn="l">
              <a:lnSpc>
                <a:spcPct val="115000"/>
              </a:lnSpc>
              <a:spcBef>
                <a:spcPts val="0"/>
              </a:spcBef>
              <a:spcAft>
                <a:spcPts val="0"/>
              </a:spcAft>
              <a:buClr>
                <a:schemeClr val="dk1"/>
              </a:buClr>
              <a:buSzPts val="1100"/>
              <a:buFont typeface="Arial"/>
              <a:buNone/>
            </a:pPr>
            <a:r>
              <a:rPr b="1" lang="de-CH" sz="1800">
                <a:solidFill>
                  <a:srgbClr val="595959"/>
                </a:solidFill>
              </a:rPr>
              <a:t>Revenue: </a:t>
            </a:r>
            <a:r>
              <a:rPr lang="de-CH" sz="1800">
                <a:solidFill>
                  <a:srgbClr val="595959"/>
                </a:solidFill>
                <a:uFill>
                  <a:noFill/>
                </a:uFill>
                <a:hlinkClick r:id="rId3">
                  <a:extLst>
                    <a:ext uri="{A12FA001-AC4F-418D-AE19-62706E023703}">
                      <ahyp:hlinkClr val="tx"/>
                    </a:ext>
                  </a:extLst>
                </a:hlinkClick>
              </a:rPr>
              <a:t>CHF</a:t>
            </a:r>
            <a:r>
              <a:rPr lang="de-CH" sz="1800">
                <a:solidFill>
                  <a:srgbClr val="595959"/>
                </a:solidFill>
              </a:rPr>
              <a:t> 1.5 bn.</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de-CH" sz="1800">
                <a:solidFill>
                  <a:srgbClr val="595959"/>
                </a:solidFill>
              </a:rPr>
              <a:t>Asset size: </a:t>
            </a:r>
            <a:r>
              <a:rPr lang="de-CH" sz="1800">
                <a:solidFill>
                  <a:srgbClr val="595959"/>
                </a:solidFill>
                <a:uFill>
                  <a:noFill/>
                </a:uFill>
                <a:hlinkClick r:id="rId4">
                  <a:extLst>
                    <a:ext uri="{A12FA001-AC4F-418D-AE19-62706E023703}">
                      <ahyp:hlinkClr val="tx"/>
                    </a:ext>
                  </a:extLst>
                </a:hlinkClick>
              </a:rPr>
              <a:t>CHF</a:t>
            </a:r>
            <a:r>
              <a:rPr lang="de-CH" sz="1800">
                <a:solidFill>
                  <a:srgbClr val="595959"/>
                </a:solidFill>
              </a:rPr>
              <a:t> 1.4 bn.</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de-CH" sz="1800">
                <a:solidFill>
                  <a:srgbClr val="595959"/>
                </a:solidFill>
              </a:rPr>
              <a:t>Industry: </a:t>
            </a:r>
            <a:r>
              <a:rPr lang="de-CH" sz="1800">
                <a:solidFill>
                  <a:srgbClr val="595959"/>
                </a:solidFill>
              </a:rPr>
              <a:t>Healthcare</a:t>
            </a:r>
            <a:endParaRPr sz="1800">
              <a:solidFill>
                <a:srgbClr val="595959"/>
              </a:solidFill>
              <a:highlight>
                <a:srgbClr val="FF0000"/>
              </a:highlight>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marR="0" rtl="0" algn="l">
              <a:lnSpc>
                <a:spcPct val="115000"/>
              </a:lnSpc>
              <a:spcBef>
                <a:spcPts val="1200"/>
              </a:spcBef>
              <a:spcAft>
                <a:spcPts val="0"/>
              </a:spcAft>
              <a:buNone/>
            </a:pPr>
            <a:r>
              <a:t/>
            </a:r>
            <a:endParaRPr b="1"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1800">
              <a:solidFill>
                <a:srgbClr val="59595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8" name="Shape 578"/>
        <p:cNvGrpSpPr/>
        <p:nvPr/>
      </p:nvGrpSpPr>
      <p:grpSpPr>
        <a:xfrm>
          <a:off x="0" y="0"/>
          <a:ext cx="0" cy="0"/>
          <a:chOff x="0" y="0"/>
          <a:chExt cx="0" cy="0"/>
        </a:xfrm>
      </p:grpSpPr>
      <p:sp>
        <p:nvSpPr>
          <p:cNvPr id="579" name="Google Shape;579;p68"/>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descr="Forms response chart. Question title: In your experience, which of the following methods are actively used by cyber insurers during the underwriting process to support risk analysis, before closing a contract with the prospective insured?. Number of responses: 3 responses." id="580" name="Google Shape;580;p68"/>
          <p:cNvPicPr preferRelativeResize="0"/>
          <p:nvPr/>
        </p:nvPicPr>
        <p:blipFill>
          <a:blip r:embed="rId3">
            <a:alphaModFix/>
          </a:blip>
          <a:stretch>
            <a:fillRect/>
          </a:stretch>
        </p:blipFill>
        <p:spPr>
          <a:xfrm>
            <a:off x="177800" y="3328525"/>
            <a:ext cx="5494850" cy="2789700"/>
          </a:xfrm>
          <a:prstGeom prst="rect">
            <a:avLst/>
          </a:prstGeom>
          <a:noFill/>
          <a:ln>
            <a:noFill/>
          </a:ln>
        </p:spPr>
      </p:pic>
      <p:pic>
        <p:nvPicPr>
          <p:cNvPr id="581" name="Google Shape;581;p68"/>
          <p:cNvPicPr preferRelativeResize="0"/>
          <p:nvPr/>
        </p:nvPicPr>
        <p:blipFill>
          <a:blip r:embed="rId4">
            <a:alphaModFix/>
          </a:blip>
          <a:stretch>
            <a:fillRect/>
          </a:stretch>
        </p:blipFill>
        <p:spPr>
          <a:xfrm>
            <a:off x="5647250" y="3072625"/>
            <a:ext cx="3953950" cy="304561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9"/>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Case 2: Regional Bank (</a:t>
            </a:r>
            <a:r>
              <a:rPr lang="de-CH"/>
              <a:t>2/2)</a:t>
            </a:r>
            <a:endParaRPr/>
          </a:p>
        </p:txBody>
      </p:sp>
      <p:sp>
        <p:nvSpPr>
          <p:cNvPr id="588" name="Google Shape;588;p69"/>
          <p:cNvSpPr txBox="1"/>
          <p:nvPr>
            <p:ph idx="1" type="body"/>
          </p:nvPr>
        </p:nvSpPr>
        <p:spPr>
          <a:xfrm>
            <a:off x="381000" y="1219200"/>
            <a:ext cx="92091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b="1" lang="de-CH" sz="1700"/>
              <a:t>Proposed premium according to generalised method (with alpha 1)</a:t>
            </a:r>
            <a:r>
              <a:rPr b="1" lang="de-CH" sz="1700"/>
              <a:t>: </a:t>
            </a:r>
            <a:r>
              <a:rPr b="1" lang="de-CH" sz="1700">
                <a:solidFill>
                  <a:srgbClr val="FF0000"/>
                </a:solidFill>
              </a:rPr>
              <a:t>ADD</a:t>
            </a:r>
            <a:endParaRPr b="1" sz="1700"/>
          </a:p>
          <a:p>
            <a:pPr indent="0" lvl="0" marL="0" rtl="0" algn="l">
              <a:spcBef>
                <a:spcPts val="280"/>
              </a:spcBef>
              <a:spcAft>
                <a:spcPts val="0"/>
              </a:spcAft>
              <a:buClr>
                <a:schemeClr val="dk1"/>
              </a:buClr>
              <a:buSzPts val="1100"/>
              <a:buFont typeface="Arial"/>
              <a:buNone/>
            </a:pPr>
            <a:r>
              <a:t/>
            </a:r>
            <a:endParaRPr b="1" sz="1700"/>
          </a:p>
          <a:p>
            <a:pPr indent="0" lvl="0" marL="0" rtl="0" algn="l">
              <a:spcBef>
                <a:spcPts val="280"/>
              </a:spcBef>
              <a:spcAft>
                <a:spcPts val="0"/>
              </a:spcAft>
              <a:buClr>
                <a:schemeClr val="dk1"/>
              </a:buClr>
              <a:buSzPts val="1100"/>
              <a:buFont typeface="Arial"/>
              <a:buNone/>
            </a:pPr>
            <a:r>
              <a:rPr b="1" lang="de-CH" sz="1700"/>
              <a:t>Pricing scheme: </a:t>
            </a:r>
            <a:r>
              <a:rPr lang="de-CH" sz="1700"/>
              <a:t>Base rate with modifications</a:t>
            </a:r>
            <a:endParaRPr sz="1700"/>
          </a:p>
          <a:p>
            <a:pPr indent="0" lvl="0" marL="0" rtl="0" algn="l">
              <a:spcBef>
                <a:spcPts val="280"/>
              </a:spcBef>
              <a:spcAft>
                <a:spcPts val="0"/>
              </a:spcAft>
              <a:buClr>
                <a:schemeClr val="dk1"/>
              </a:buClr>
              <a:buSzPts val="1100"/>
              <a:buFont typeface="Arial"/>
              <a:buNone/>
            </a:pPr>
            <a:r>
              <a:t/>
            </a:r>
            <a:endParaRPr b="1" sz="1700"/>
          </a:p>
          <a:p>
            <a:pPr indent="0" lvl="0" marL="0" rtl="0" algn="l">
              <a:spcBef>
                <a:spcPts val="280"/>
              </a:spcBef>
              <a:spcAft>
                <a:spcPts val="0"/>
              </a:spcAft>
              <a:buClr>
                <a:schemeClr val="dk1"/>
              </a:buClr>
              <a:buSzPts val="1100"/>
              <a:buFont typeface="Arial"/>
              <a:buNone/>
            </a:pPr>
            <a:r>
              <a:rPr b="1" lang="de-CH" sz="1700"/>
              <a:t>Risk analysis &amp; assessment:</a:t>
            </a:r>
            <a:endParaRPr b="1" sz="1700"/>
          </a:p>
          <a:p>
            <a:pPr indent="0" lvl="0" marL="0" rtl="0" algn="l">
              <a:spcBef>
                <a:spcPts val="280"/>
              </a:spcBef>
              <a:spcAft>
                <a:spcPts val="0"/>
              </a:spcAft>
              <a:buClr>
                <a:schemeClr val="dk1"/>
              </a:buClr>
              <a:buSzPts val="1100"/>
              <a:buFont typeface="Arial"/>
              <a:buNone/>
            </a:pPr>
            <a:r>
              <a:rPr b="1" lang="de-CH" sz="1700"/>
              <a:t>Metric: </a:t>
            </a:r>
            <a:r>
              <a:rPr lang="de-CH" sz="1700"/>
              <a:t>Base rate based on</a:t>
            </a:r>
            <a:r>
              <a:rPr b="1" lang="de-CH" sz="1700"/>
              <a:t> </a:t>
            </a:r>
            <a:r>
              <a:rPr lang="de-CH" sz="1700"/>
              <a:t>Industry</a:t>
            </a:r>
            <a:r>
              <a:rPr b="1" lang="de-CH" sz="1700"/>
              <a:t>/</a:t>
            </a:r>
            <a:r>
              <a:rPr lang="de-CH" sz="1700"/>
              <a:t>AUM (e.g. Travelers Insurance), underwriting meeting </a:t>
            </a:r>
            <a:endParaRPr sz="1700"/>
          </a:p>
          <a:p>
            <a:pPr indent="0" lvl="0" marL="0" rtl="0" algn="l">
              <a:spcBef>
                <a:spcPts val="280"/>
              </a:spcBef>
              <a:spcAft>
                <a:spcPts val="0"/>
              </a:spcAft>
              <a:buClr>
                <a:schemeClr val="dk1"/>
              </a:buClr>
              <a:buSzPts val="1100"/>
              <a:buFont typeface="Arial"/>
              <a:buNone/>
            </a:pPr>
            <a:r>
              <a:t/>
            </a:r>
            <a:endParaRPr sz="1700"/>
          </a:p>
          <a:p>
            <a:pPr indent="0" lvl="0" marL="0" rtl="0" algn="l">
              <a:spcBef>
                <a:spcPts val="280"/>
              </a:spcBef>
              <a:spcAft>
                <a:spcPts val="0"/>
              </a:spcAft>
              <a:buClr>
                <a:schemeClr val="dk1"/>
              </a:buClr>
              <a:buSzPts val="1100"/>
              <a:buFont typeface="Arial"/>
              <a:buNone/>
            </a:pPr>
            <a:r>
              <a:rPr b="1" lang="de-CH" sz="1700"/>
              <a:t>Key Coverage:</a:t>
            </a:r>
            <a:endParaRPr sz="1700"/>
          </a:p>
          <a:p>
            <a:pPr indent="0" lvl="0" marL="0" rtl="0" algn="l">
              <a:lnSpc>
                <a:spcPct val="115000"/>
              </a:lnSpc>
              <a:spcBef>
                <a:spcPts val="0"/>
              </a:spcBef>
              <a:spcAft>
                <a:spcPts val="0"/>
              </a:spcAft>
              <a:buClr>
                <a:schemeClr val="dk1"/>
              </a:buClr>
              <a:buSzPts val="1100"/>
              <a:buFont typeface="Arial"/>
              <a:buNone/>
            </a:pPr>
            <a:r>
              <a:rPr lang="de-CH" sz="1700"/>
              <a:t>Cyber Extortion</a:t>
            </a:r>
            <a:endParaRPr sz="1700"/>
          </a:p>
          <a:p>
            <a:pPr indent="0" lvl="0" marL="0" rtl="0" algn="l">
              <a:lnSpc>
                <a:spcPct val="115000"/>
              </a:lnSpc>
              <a:spcBef>
                <a:spcPts val="0"/>
              </a:spcBef>
              <a:spcAft>
                <a:spcPts val="0"/>
              </a:spcAft>
              <a:buClr>
                <a:schemeClr val="dk1"/>
              </a:buClr>
              <a:buSzPts val="1100"/>
              <a:buFont typeface="Arial"/>
              <a:buNone/>
            </a:pPr>
            <a:r>
              <a:t/>
            </a:r>
            <a:endParaRPr sz="1700"/>
          </a:p>
          <a:p>
            <a:pPr indent="0" lvl="0" marL="0" rtl="0" algn="l">
              <a:spcBef>
                <a:spcPts val="280"/>
              </a:spcBef>
              <a:spcAft>
                <a:spcPts val="0"/>
              </a:spcAft>
              <a:buClr>
                <a:schemeClr val="dk1"/>
              </a:buClr>
              <a:buSzPts val="1100"/>
              <a:buFont typeface="Arial"/>
              <a:buNone/>
            </a:pPr>
            <a:r>
              <a:rPr b="1" lang="de-CH" sz="1700"/>
              <a:t>Most relevant Exclusions:</a:t>
            </a:r>
            <a:endParaRPr b="1" sz="1700"/>
          </a:p>
          <a:p>
            <a:pPr indent="0" lvl="0" marL="0" rtl="0" algn="l">
              <a:spcBef>
                <a:spcPts val="280"/>
              </a:spcBef>
              <a:spcAft>
                <a:spcPts val="0"/>
              </a:spcAft>
              <a:buClr>
                <a:schemeClr val="dk1"/>
              </a:buClr>
              <a:buSzPts val="1100"/>
              <a:buFont typeface="Arial"/>
              <a:buNone/>
            </a:pPr>
            <a:r>
              <a:rPr lang="de-CH" sz="1700"/>
              <a:t>Contractual liability </a:t>
            </a:r>
            <a:endParaRPr b="1" sz="1700"/>
          </a:p>
          <a:p>
            <a:pPr indent="0" lvl="0" marL="0" rtl="0" algn="l">
              <a:spcBef>
                <a:spcPts val="280"/>
              </a:spcBef>
              <a:spcAft>
                <a:spcPts val="0"/>
              </a:spcAft>
              <a:buClr>
                <a:schemeClr val="dk1"/>
              </a:buClr>
              <a:buSzPts val="1100"/>
              <a:buFont typeface="Arial"/>
              <a:buNone/>
            </a:pPr>
            <a:r>
              <a:t/>
            </a:r>
            <a:endParaRPr b="1" sz="1700"/>
          </a:p>
          <a:p>
            <a:pPr indent="0" lvl="0" marL="0" rtl="0" algn="l">
              <a:spcBef>
                <a:spcPts val="280"/>
              </a:spcBef>
              <a:spcAft>
                <a:spcPts val="0"/>
              </a:spcAft>
              <a:buClr>
                <a:schemeClr val="dk1"/>
              </a:buClr>
              <a:buSzPts val="1100"/>
              <a:buFont typeface="Arial"/>
              <a:buNone/>
            </a:pPr>
            <a:r>
              <a:t/>
            </a:r>
            <a:endParaRPr b="1" sz="17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0"/>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Case 3: Large hospital (</a:t>
            </a:r>
            <a:r>
              <a:rPr lang="de-CH"/>
              <a:t>2/2)</a:t>
            </a:r>
            <a:endParaRPr/>
          </a:p>
        </p:txBody>
      </p:sp>
      <p:sp>
        <p:nvSpPr>
          <p:cNvPr id="595" name="Google Shape;595;p70"/>
          <p:cNvSpPr txBox="1"/>
          <p:nvPr>
            <p:ph idx="1" type="body"/>
          </p:nvPr>
        </p:nvSpPr>
        <p:spPr>
          <a:xfrm>
            <a:off x="381000" y="1219200"/>
            <a:ext cx="92091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rPr b="1" lang="de-CH" sz="1600"/>
              <a:t>Proposed premium according to generalised method</a:t>
            </a:r>
            <a:r>
              <a:rPr b="1" lang="de-CH" sz="1600"/>
              <a:t>: </a:t>
            </a:r>
            <a:r>
              <a:rPr b="1" lang="de-CH" sz="1600">
                <a:solidFill>
                  <a:srgbClr val="FF0000"/>
                </a:solidFill>
              </a:rPr>
              <a:t>ADD</a:t>
            </a:r>
            <a:endParaRPr b="1" sz="1600">
              <a:solidFill>
                <a:srgbClr val="FF0000"/>
              </a:solidFill>
            </a:endParaRPr>
          </a:p>
          <a:p>
            <a:pPr indent="0" lvl="0" marL="0" rtl="0" algn="l">
              <a:spcBef>
                <a:spcPts val="280"/>
              </a:spcBef>
              <a:spcAft>
                <a:spcPts val="0"/>
              </a:spcAft>
              <a:buClr>
                <a:schemeClr val="dk1"/>
              </a:buClr>
              <a:buSzPts val="1100"/>
              <a:buFont typeface="Arial"/>
              <a:buNone/>
            </a:pPr>
            <a:r>
              <a:t/>
            </a:r>
            <a:endParaRPr b="1" sz="1600"/>
          </a:p>
          <a:p>
            <a:pPr indent="0" lvl="0" marL="0" rtl="0" algn="l">
              <a:spcBef>
                <a:spcPts val="280"/>
              </a:spcBef>
              <a:spcAft>
                <a:spcPts val="0"/>
              </a:spcAft>
              <a:buClr>
                <a:schemeClr val="dk1"/>
              </a:buClr>
              <a:buSzPts val="1100"/>
              <a:buFont typeface="Arial"/>
              <a:buNone/>
            </a:pPr>
            <a:r>
              <a:rPr b="1" lang="de-CH" sz="1600"/>
              <a:t>Pricing scheme: </a:t>
            </a:r>
            <a:r>
              <a:rPr lang="de-CH" sz="1600"/>
              <a:t>Base rate with modifications (business interruption waiting period, no. of patient records)</a:t>
            </a:r>
            <a:endParaRPr sz="1600"/>
          </a:p>
          <a:p>
            <a:pPr indent="0" lvl="0" marL="0" rtl="0" algn="l">
              <a:spcBef>
                <a:spcPts val="280"/>
              </a:spcBef>
              <a:spcAft>
                <a:spcPts val="0"/>
              </a:spcAft>
              <a:buClr>
                <a:schemeClr val="dk1"/>
              </a:buClr>
              <a:buSzPts val="1100"/>
              <a:buFont typeface="Arial"/>
              <a:buNone/>
            </a:pPr>
            <a:r>
              <a:t/>
            </a:r>
            <a:endParaRPr sz="1600"/>
          </a:p>
          <a:p>
            <a:pPr indent="0" lvl="0" marL="0" rtl="0" algn="l">
              <a:spcBef>
                <a:spcPts val="280"/>
              </a:spcBef>
              <a:spcAft>
                <a:spcPts val="0"/>
              </a:spcAft>
              <a:buClr>
                <a:schemeClr val="dk1"/>
              </a:buClr>
              <a:buSzPts val="1100"/>
              <a:buFont typeface="Arial"/>
              <a:buNone/>
            </a:pPr>
            <a:r>
              <a:rPr b="1" lang="de-CH" sz="1600"/>
              <a:t>Risk analysis &amp; assessment: </a:t>
            </a:r>
            <a:endParaRPr b="1" sz="1600"/>
          </a:p>
          <a:p>
            <a:pPr indent="0" lvl="0" marL="0" rtl="0" algn="l">
              <a:spcBef>
                <a:spcPts val="280"/>
              </a:spcBef>
              <a:spcAft>
                <a:spcPts val="0"/>
              </a:spcAft>
              <a:buClr>
                <a:schemeClr val="dk1"/>
              </a:buClr>
              <a:buSzPts val="1100"/>
              <a:buFont typeface="Arial"/>
              <a:buNone/>
            </a:pPr>
            <a:r>
              <a:t/>
            </a:r>
            <a:endParaRPr b="1" sz="1600"/>
          </a:p>
          <a:p>
            <a:pPr indent="0" lvl="0" marL="0" rtl="0" algn="l">
              <a:spcBef>
                <a:spcPts val="280"/>
              </a:spcBef>
              <a:spcAft>
                <a:spcPts val="0"/>
              </a:spcAft>
              <a:buClr>
                <a:schemeClr val="dk1"/>
              </a:buClr>
              <a:buSzPts val="1100"/>
              <a:buFont typeface="Arial"/>
              <a:buNone/>
            </a:pPr>
            <a:r>
              <a:rPr b="1" lang="de-CH" sz="1600"/>
              <a:t>Key Coverage elements:</a:t>
            </a:r>
            <a:endParaRPr sz="1600"/>
          </a:p>
          <a:p>
            <a:pPr indent="0" lvl="0" marL="0" rtl="0" algn="l">
              <a:lnSpc>
                <a:spcPct val="115000"/>
              </a:lnSpc>
              <a:spcBef>
                <a:spcPts val="0"/>
              </a:spcBef>
              <a:spcAft>
                <a:spcPts val="0"/>
              </a:spcAft>
              <a:buClr>
                <a:schemeClr val="dk1"/>
              </a:buClr>
              <a:buSzPts val="1100"/>
              <a:buFont typeface="Arial"/>
              <a:buNone/>
            </a:pPr>
            <a:r>
              <a:rPr lang="de-CH" sz="1600"/>
              <a:t>Data Breach/Compromise</a:t>
            </a:r>
            <a:endParaRPr b="1" sz="1600"/>
          </a:p>
          <a:p>
            <a:pPr indent="0" lvl="0" marL="0" rtl="0" algn="l">
              <a:spcBef>
                <a:spcPts val="280"/>
              </a:spcBef>
              <a:spcAft>
                <a:spcPts val="0"/>
              </a:spcAft>
              <a:buClr>
                <a:schemeClr val="dk1"/>
              </a:buClr>
              <a:buSzPts val="1100"/>
              <a:buFont typeface="Arial"/>
              <a:buNone/>
            </a:pPr>
            <a:r>
              <a:t/>
            </a:r>
            <a:endParaRPr b="1" sz="1600"/>
          </a:p>
          <a:p>
            <a:pPr indent="0" lvl="0" marL="0" rtl="0" algn="l">
              <a:spcBef>
                <a:spcPts val="280"/>
              </a:spcBef>
              <a:spcAft>
                <a:spcPts val="0"/>
              </a:spcAft>
              <a:buClr>
                <a:schemeClr val="dk1"/>
              </a:buClr>
              <a:buSzPts val="1100"/>
              <a:buFont typeface="Arial"/>
              <a:buNone/>
            </a:pPr>
            <a:r>
              <a:rPr b="1" lang="de-CH" sz="1600"/>
              <a:t>Most relevant Exclusions: </a:t>
            </a:r>
            <a:endParaRPr b="1" sz="1600"/>
          </a:p>
          <a:p>
            <a:pPr indent="0" lvl="0" marL="0" rtl="0" algn="l">
              <a:spcBef>
                <a:spcPts val="280"/>
              </a:spcBef>
              <a:spcAft>
                <a:spcPts val="0"/>
              </a:spcAft>
              <a:buClr>
                <a:schemeClr val="dk1"/>
              </a:buClr>
              <a:buSzPts val="1100"/>
              <a:buFont typeface="Arial"/>
              <a:buNone/>
            </a:pPr>
            <a:r>
              <a:rPr lang="de-CH" sz="1600"/>
              <a:t>Bodily injury</a:t>
            </a:r>
            <a:endParaRPr sz="1600"/>
          </a:p>
          <a:p>
            <a:pPr indent="0" lvl="0" marL="0" rtl="0" algn="l">
              <a:spcBef>
                <a:spcPts val="280"/>
              </a:spcBef>
              <a:spcAft>
                <a:spcPts val="0"/>
              </a:spcAft>
              <a:buClr>
                <a:schemeClr val="dk1"/>
              </a:buClr>
              <a:buSzPts val="1100"/>
              <a:buFont typeface="Arial"/>
              <a:buNone/>
            </a:pPr>
            <a:r>
              <a:rPr lang="de-CH" sz="1600"/>
              <a:t>Damage to physical systems</a:t>
            </a:r>
            <a:endParaRPr sz="1600"/>
          </a:p>
          <a:p>
            <a:pPr indent="0" lvl="0" marL="0" rtl="0" algn="l">
              <a:spcBef>
                <a:spcPts val="280"/>
              </a:spcBef>
              <a:spcAft>
                <a:spcPts val="0"/>
              </a:spcAft>
              <a:buClr>
                <a:schemeClr val="dk1"/>
              </a:buClr>
              <a:buSzPts val="1100"/>
              <a:buFont typeface="Arial"/>
              <a:buNone/>
            </a:pPr>
            <a:r>
              <a:rPr lang="de-CH" sz="1600"/>
              <a:t>Fines, penalties</a:t>
            </a:r>
            <a:endParaRPr b="1" sz="1600"/>
          </a:p>
        </p:txBody>
      </p:sp>
      <p:sp>
        <p:nvSpPr>
          <p:cNvPr id="596" name="Google Shape;596;p70"/>
          <p:cNvSpPr txBox="1"/>
          <p:nvPr>
            <p:ph idx="2" type="body"/>
          </p:nvPr>
        </p:nvSpPr>
        <p:spPr>
          <a:xfrm>
            <a:off x="5049850" y="1219200"/>
            <a:ext cx="4533900" cy="5181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Clr>
                <a:schemeClr val="dk1"/>
              </a:buClr>
              <a:buSzPts val="1100"/>
              <a:buFont typeface="Arial"/>
              <a:buNone/>
            </a:pPr>
            <a:r>
              <a:t/>
            </a:r>
            <a:endParaRPr sz="2000"/>
          </a:p>
          <a:p>
            <a:pPr indent="0" lvl="0" marL="0" rtl="0" algn="l">
              <a:spcBef>
                <a:spcPts val="280"/>
              </a:spcBef>
              <a:spcAft>
                <a:spcPts val="0"/>
              </a:spcAft>
              <a:buClr>
                <a:schemeClr val="dk1"/>
              </a:buClr>
              <a:buSzPts val="1100"/>
              <a:buFont typeface="Arial"/>
              <a:buNone/>
            </a:pPr>
            <a:r>
              <a:t/>
            </a:r>
            <a:endParaRPr b="1" sz="2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1"/>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Approach: Empirical analysis - premium</a:t>
            </a:r>
            <a:endParaRPr/>
          </a:p>
          <a:p>
            <a:pPr indent="0" lvl="0" marL="0" rtl="0" algn="ctr">
              <a:spcBef>
                <a:spcPts val="0"/>
              </a:spcBef>
              <a:spcAft>
                <a:spcPts val="0"/>
              </a:spcAft>
              <a:buNone/>
            </a:pPr>
            <a:r>
              <a:t/>
            </a:r>
            <a:endParaRPr/>
          </a:p>
        </p:txBody>
      </p:sp>
      <p:sp>
        <p:nvSpPr>
          <p:cNvPr id="603" name="Google Shape;603;p71"/>
          <p:cNvSpPr txBox="1"/>
          <p:nvPr>
            <p:ph idx="4294967295" type="body"/>
          </p:nvPr>
        </p:nvSpPr>
        <p:spPr>
          <a:xfrm>
            <a:off x="659125" y="1203450"/>
            <a:ext cx="8714100" cy="5733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de-CH"/>
              <a:t>Sensitive data policy … .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2"/>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610" name="Google Shape;610;p72"/>
          <p:cNvSpPr txBox="1"/>
          <p:nvPr>
            <p:ph idx="1" type="body"/>
          </p:nvPr>
        </p:nvSpPr>
        <p:spPr>
          <a:xfrm>
            <a:off x="381000" y="1219200"/>
            <a:ext cx="9209100" cy="51816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SzPts val="2000"/>
              <a:buFont typeface="Arial"/>
              <a:buAutoNum type="arabicPeriod"/>
            </a:pPr>
            <a:r>
              <a:rPr b="1" lang="de-CH" sz="2000"/>
              <a:t>Cantonal bank </a:t>
            </a:r>
            <a:endParaRPr b="1" sz="2000"/>
          </a:p>
          <a:p>
            <a:pPr indent="-355600" lvl="1" marL="914400" rtl="0" algn="l">
              <a:lnSpc>
                <a:spcPct val="115000"/>
              </a:lnSpc>
              <a:spcBef>
                <a:spcPts val="0"/>
              </a:spcBef>
              <a:spcAft>
                <a:spcPts val="0"/>
              </a:spcAft>
              <a:buSzPts val="2000"/>
              <a:buChar char="❏"/>
            </a:pPr>
            <a:r>
              <a:rPr lang="de-CH" sz="2000"/>
              <a:t>Specific considerations when insuring in financial service</a:t>
            </a:r>
            <a:endParaRPr sz="2000"/>
          </a:p>
          <a:p>
            <a:pPr indent="-355600" lvl="1" marL="914400" rtl="0" algn="l">
              <a:lnSpc>
                <a:spcPct val="115000"/>
              </a:lnSpc>
              <a:spcBef>
                <a:spcPts val="0"/>
              </a:spcBef>
              <a:spcAft>
                <a:spcPts val="0"/>
              </a:spcAft>
              <a:buSzPts val="2000"/>
              <a:buChar char="❏"/>
            </a:pPr>
            <a:r>
              <a:rPr b="1" lang="de-CH" sz="1800"/>
              <a:t>Case study goal: </a:t>
            </a:r>
            <a:r>
              <a:rPr lang="de-CH" sz="1800"/>
              <a:t>Showcase what modificators underwriters work with to set premiums and what  information is required and differences in understanding risk.</a:t>
            </a:r>
            <a:endParaRPr sz="2000"/>
          </a:p>
          <a:p>
            <a:pPr indent="-355600" lvl="0" marL="457200" rtl="0" algn="l">
              <a:lnSpc>
                <a:spcPct val="115000"/>
              </a:lnSpc>
              <a:spcBef>
                <a:spcPts val="0"/>
              </a:spcBef>
              <a:spcAft>
                <a:spcPts val="0"/>
              </a:spcAft>
              <a:buSzPts val="2000"/>
              <a:buFont typeface="Arial"/>
              <a:buAutoNum type="arabicPeriod"/>
            </a:pPr>
            <a:r>
              <a:rPr b="1" lang="de-CH" sz="2000"/>
              <a:t>Hospital company</a:t>
            </a:r>
            <a:endParaRPr b="1" sz="2000"/>
          </a:p>
          <a:p>
            <a:pPr indent="-355600" lvl="1" marL="914400" rtl="0" algn="l">
              <a:lnSpc>
                <a:spcPct val="115000"/>
              </a:lnSpc>
              <a:spcBef>
                <a:spcPts val="0"/>
              </a:spcBef>
              <a:spcAft>
                <a:spcPts val="0"/>
              </a:spcAft>
              <a:buSzPts val="2000"/>
              <a:buChar char="❏"/>
            </a:pPr>
            <a:r>
              <a:rPr lang="de-CH" sz="2000"/>
              <a:t>Demonstrate how sensitive data like those in healthcare can be insured</a:t>
            </a:r>
            <a:endParaRPr sz="2000"/>
          </a:p>
          <a:p>
            <a:pPr indent="-355600" lvl="1" marL="914400" rtl="0" algn="l">
              <a:lnSpc>
                <a:spcPct val="115000"/>
              </a:lnSpc>
              <a:spcBef>
                <a:spcPts val="0"/>
              </a:spcBef>
              <a:spcAft>
                <a:spcPts val="0"/>
              </a:spcAft>
              <a:buSzPts val="2000"/>
              <a:buChar char="❏"/>
            </a:pPr>
            <a:r>
              <a:rPr b="1" lang="de-CH" sz="1800"/>
              <a:t>Case study goal:</a:t>
            </a:r>
            <a:r>
              <a:rPr b="1" lang="de-CH" sz="1800">
                <a:solidFill>
                  <a:srgbClr val="595959"/>
                </a:solidFill>
              </a:rPr>
              <a:t> </a:t>
            </a:r>
            <a:r>
              <a:rPr lang="de-CH" sz="1800"/>
              <a:t>Demonstrate how sensitive data like those in healthcare can be insured and what implications are on premiums, Consider how business interruption coverage premiums are covered.</a:t>
            </a:r>
            <a:r>
              <a:rPr lang="de-CH" sz="20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181" name="Google Shape;181;p19"/>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Mapping of Stakeholders</a:t>
            </a:r>
            <a:endParaRPr/>
          </a:p>
        </p:txBody>
      </p:sp>
      <p:pic>
        <p:nvPicPr>
          <p:cNvPr id="182" name="Google Shape;182;p19"/>
          <p:cNvPicPr preferRelativeResize="0"/>
          <p:nvPr/>
        </p:nvPicPr>
        <p:blipFill rotWithShape="1">
          <a:blip r:embed="rId3">
            <a:alphaModFix/>
          </a:blip>
          <a:srcRect b="23545" l="0" r="0" t="8264"/>
          <a:stretch/>
        </p:blipFill>
        <p:spPr>
          <a:xfrm>
            <a:off x="554725" y="1120925"/>
            <a:ext cx="8675251" cy="534370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3"/>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Premium: Academia vs. Industry</a:t>
            </a:r>
            <a:endParaRPr/>
          </a:p>
        </p:txBody>
      </p:sp>
      <p:grpSp>
        <p:nvGrpSpPr>
          <p:cNvPr id="617" name="Google Shape;617;p73"/>
          <p:cNvGrpSpPr/>
          <p:nvPr/>
        </p:nvGrpSpPr>
        <p:grpSpPr>
          <a:xfrm>
            <a:off x="1509977" y="1500243"/>
            <a:ext cx="3685046" cy="4084049"/>
            <a:chOff x="2744034" y="1146343"/>
            <a:chExt cx="1827900" cy="2399700"/>
          </a:xfrm>
        </p:grpSpPr>
        <p:sp>
          <p:nvSpPr>
            <p:cNvPr id="618" name="Google Shape;618;p73"/>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619" name="Google Shape;619;p73"/>
            <p:cNvSpPr/>
            <p:nvPr/>
          </p:nvSpPr>
          <p:spPr>
            <a:xfrm flipH="1">
              <a:off x="2832600" y="1686400"/>
              <a:ext cx="1649400" cy="1769700"/>
            </a:xfrm>
            <a:prstGeom prst="snip1Rect">
              <a:avLst>
                <a:gd fmla="val 0" name="adj"/>
              </a:avLst>
            </a:prstGeom>
            <a:solidFill>
              <a:srgbClr val="0C58D3"/>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620" name="Google Shape;620;p73"/>
            <p:cNvSpPr txBox="1"/>
            <p:nvPr/>
          </p:nvSpPr>
          <p:spPr>
            <a:xfrm>
              <a:off x="2966450" y="1795520"/>
              <a:ext cx="1383000" cy="1476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FFFFFF"/>
                  </a:solidFill>
                  <a:latin typeface="Roboto"/>
                  <a:ea typeface="Roboto"/>
                  <a:cs typeface="Roboto"/>
                  <a:sym typeface="Roboto"/>
                </a:rPr>
                <a:t>Approches identified in research</a:t>
              </a:r>
              <a:endParaRPr b="1" sz="12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de-CH" sz="900">
                  <a:solidFill>
                    <a:srgbClr val="FFFFFF"/>
                  </a:solidFill>
                </a:rPr>
                <a:t> Economic</a:t>
              </a:r>
              <a:endParaRPr sz="900">
                <a:solidFill>
                  <a:srgbClr val="FFFFFF"/>
                </a:solidFill>
              </a:endParaRPr>
            </a:p>
            <a:p>
              <a:pPr indent="0" lvl="0" marL="0" rtl="0" algn="ctr">
                <a:lnSpc>
                  <a:spcPct val="115000"/>
                </a:lnSpc>
                <a:spcBef>
                  <a:spcPts val="1700"/>
                </a:spcBef>
                <a:spcAft>
                  <a:spcPts val="0"/>
                </a:spcAft>
                <a:buNone/>
              </a:pPr>
              <a:r>
                <a:rPr lang="de-CH" sz="900">
                  <a:solidFill>
                    <a:srgbClr val="FFFFFF"/>
                  </a:solidFill>
                </a:rPr>
                <a:t>Correlation based</a:t>
              </a:r>
              <a:endParaRPr sz="900">
                <a:solidFill>
                  <a:srgbClr val="FFFFFF"/>
                </a:solidFill>
              </a:endParaRPr>
            </a:p>
            <a:p>
              <a:pPr indent="0" lvl="0" marL="0" rtl="0" algn="ctr">
                <a:lnSpc>
                  <a:spcPct val="115000"/>
                </a:lnSpc>
                <a:spcBef>
                  <a:spcPts val="1700"/>
                </a:spcBef>
                <a:spcAft>
                  <a:spcPts val="0"/>
                </a:spcAft>
                <a:buNone/>
              </a:pPr>
              <a:r>
                <a:rPr lang="de-CH" sz="900">
                  <a:solidFill>
                    <a:srgbClr val="FFFFFF"/>
                  </a:solidFill>
                </a:rPr>
                <a:t>Operational Risk</a:t>
              </a:r>
              <a:endParaRPr sz="900">
                <a:solidFill>
                  <a:srgbClr val="FFFFFF"/>
                </a:solidFill>
              </a:endParaRPr>
            </a:p>
            <a:p>
              <a:pPr indent="0" lvl="0" marL="0" rtl="0" algn="ctr">
                <a:lnSpc>
                  <a:spcPct val="115000"/>
                </a:lnSpc>
                <a:spcBef>
                  <a:spcPts val="1700"/>
                </a:spcBef>
                <a:spcAft>
                  <a:spcPts val="1700"/>
                </a:spcAft>
                <a:buNone/>
              </a:pPr>
              <a:r>
                <a:rPr lang="de-CH" sz="900">
                  <a:solidFill>
                    <a:srgbClr val="FFFFFF"/>
                  </a:solidFill>
                </a:rPr>
                <a:t>Epidemic</a:t>
              </a:r>
              <a:endParaRPr sz="900">
                <a:solidFill>
                  <a:srgbClr val="FFFFFF"/>
                </a:solidFill>
              </a:endParaRPr>
            </a:p>
          </p:txBody>
        </p:sp>
      </p:grpSp>
      <p:grpSp>
        <p:nvGrpSpPr>
          <p:cNvPr id="621" name="Google Shape;621;p73"/>
          <p:cNvGrpSpPr/>
          <p:nvPr/>
        </p:nvGrpSpPr>
        <p:grpSpPr>
          <a:xfrm>
            <a:off x="5195025" y="1960039"/>
            <a:ext cx="3685046" cy="4084049"/>
            <a:chOff x="4572084" y="1597469"/>
            <a:chExt cx="1827900" cy="2399700"/>
          </a:xfrm>
        </p:grpSpPr>
        <p:sp>
          <p:nvSpPr>
            <p:cNvPr id="622" name="Google Shape;622;p73"/>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0944A1"/>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623" name="Google Shape;623;p73"/>
            <p:cNvSpPr/>
            <p:nvPr/>
          </p:nvSpPr>
          <p:spPr>
            <a:xfrm flipH="1" rot="10800000">
              <a:off x="4662018" y="1687411"/>
              <a:ext cx="1649400" cy="1769700"/>
            </a:xfrm>
            <a:prstGeom prst="snip1Rect">
              <a:avLst>
                <a:gd fmla="val 0" name="adj"/>
              </a:avLst>
            </a:prstGeom>
            <a:solidFill>
              <a:srgbClr val="0C58D3"/>
            </a:solidFill>
            <a:ln>
              <a:noFill/>
            </a:ln>
          </p:spPr>
          <p:txBody>
            <a:bodyPr anchorCtr="0" anchor="ctr" bIns="99050" lIns="99050" spcFirstLastPara="1" rIns="99050" wrap="square" tIns="99050">
              <a:noAutofit/>
            </a:bodyPr>
            <a:lstStyle/>
            <a:p>
              <a:pPr indent="0" lvl="0" marL="0" rtl="0" algn="l">
                <a:spcBef>
                  <a:spcPts val="0"/>
                </a:spcBef>
                <a:spcAft>
                  <a:spcPts val="0"/>
                </a:spcAft>
                <a:buNone/>
              </a:pPr>
              <a:r>
                <a:t/>
              </a:r>
              <a:endParaRPr/>
            </a:p>
          </p:txBody>
        </p:sp>
        <p:sp>
          <p:nvSpPr>
            <p:cNvPr id="624" name="Google Shape;624;p73"/>
            <p:cNvSpPr txBox="1"/>
            <p:nvPr/>
          </p:nvSpPr>
          <p:spPr>
            <a:xfrm>
              <a:off x="4794425" y="1795520"/>
              <a:ext cx="1383000" cy="1476000"/>
            </a:xfrm>
            <a:prstGeom prst="rect">
              <a:avLst/>
            </a:prstGeom>
            <a:noFill/>
            <a:ln>
              <a:noFill/>
            </a:ln>
          </p:spPr>
          <p:txBody>
            <a:bodyPr anchorCtr="0" anchor="t" bIns="99050" lIns="99050" spcFirstLastPara="1" rIns="99050" wrap="square" tIns="99050">
              <a:noAutofit/>
            </a:bodyPr>
            <a:lstStyle/>
            <a:p>
              <a:pPr indent="0" lvl="0" marL="0" rtl="0" algn="ctr">
                <a:lnSpc>
                  <a:spcPct val="115000"/>
                </a:lnSpc>
                <a:spcBef>
                  <a:spcPts val="0"/>
                </a:spcBef>
                <a:spcAft>
                  <a:spcPts val="0"/>
                </a:spcAft>
                <a:buNone/>
              </a:pPr>
              <a:r>
                <a:rPr b="1" lang="de-CH" sz="1200">
                  <a:solidFill>
                    <a:srgbClr val="FFFFFF"/>
                  </a:solidFill>
                  <a:latin typeface="Roboto"/>
                  <a:ea typeface="Roboto"/>
                  <a:cs typeface="Roboto"/>
                  <a:sym typeface="Roboto"/>
                </a:rPr>
                <a:t>Industry approaches</a:t>
              </a:r>
              <a:endParaRPr b="1" sz="12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de-CH" sz="900">
                  <a:solidFill>
                    <a:srgbClr val="FFFFFF"/>
                  </a:solidFill>
                </a:rPr>
                <a:t>Base rates with modifications</a:t>
              </a:r>
              <a:endParaRPr sz="900">
                <a:solidFill>
                  <a:srgbClr val="FFFFFF"/>
                </a:solidFill>
              </a:endParaRPr>
            </a:p>
            <a:p>
              <a:pPr indent="0" lvl="0" marL="0" rtl="0" algn="ctr">
                <a:lnSpc>
                  <a:spcPct val="115000"/>
                </a:lnSpc>
                <a:spcBef>
                  <a:spcPts val="1700"/>
                </a:spcBef>
                <a:spcAft>
                  <a:spcPts val="0"/>
                </a:spcAft>
                <a:buNone/>
              </a:pPr>
              <a:r>
                <a:rPr lang="de-CH" sz="900">
                  <a:solidFill>
                    <a:srgbClr val="FFFFFF"/>
                  </a:solidFill>
                </a:rPr>
                <a:t>Underwriter P&amp;L responsibility</a:t>
              </a:r>
              <a:endParaRPr sz="900">
                <a:solidFill>
                  <a:srgbClr val="FFFFFF"/>
                </a:solidFill>
              </a:endParaRPr>
            </a:p>
            <a:p>
              <a:pPr indent="0" lvl="0" marL="0" rtl="0" algn="ctr">
                <a:lnSpc>
                  <a:spcPct val="115000"/>
                </a:lnSpc>
                <a:spcBef>
                  <a:spcPts val="1700"/>
                </a:spcBef>
                <a:spcAft>
                  <a:spcPts val="0"/>
                </a:spcAft>
                <a:buNone/>
              </a:pPr>
              <a:r>
                <a:rPr lang="de-CH" sz="900">
                  <a:solidFill>
                    <a:srgbClr val="FFFFFF"/>
                  </a:solidFill>
                </a:rPr>
                <a:t>Manual premium setting for the enterprise</a:t>
              </a:r>
              <a:endParaRPr sz="900">
                <a:solidFill>
                  <a:srgbClr val="FFFFFF"/>
                </a:solidFill>
              </a:endParaRPr>
            </a:p>
            <a:p>
              <a:pPr indent="0" lvl="0" marL="0" rtl="0" algn="ctr">
                <a:lnSpc>
                  <a:spcPct val="115000"/>
                </a:lnSpc>
                <a:spcBef>
                  <a:spcPts val="1700"/>
                </a:spcBef>
                <a:spcAft>
                  <a:spcPts val="0"/>
                </a:spcAft>
                <a:buNone/>
              </a:pPr>
              <a:r>
                <a:rPr lang="de-CH" sz="900">
                  <a:solidFill>
                    <a:srgbClr val="FFFFFF"/>
                  </a:solidFill>
                </a:rPr>
                <a:t>Expert </a:t>
              </a:r>
              <a:r>
                <a:rPr lang="de-CH" sz="900">
                  <a:solidFill>
                    <a:srgbClr val="FFFFFF"/>
                  </a:solidFill>
                </a:rPr>
                <a:t>opinions</a:t>
              </a:r>
              <a:r>
                <a:rPr lang="de-CH" sz="900">
                  <a:solidFill>
                    <a:srgbClr val="FFFFFF"/>
                  </a:solidFill>
                </a:rPr>
                <a:t> </a:t>
              </a:r>
              <a:endParaRPr sz="900">
                <a:solidFill>
                  <a:srgbClr val="FFFFFF"/>
                </a:solidFill>
              </a:endParaRPr>
            </a:p>
            <a:p>
              <a:pPr indent="0" lvl="0" marL="0" rtl="0" algn="ctr">
                <a:lnSpc>
                  <a:spcPct val="115000"/>
                </a:lnSpc>
                <a:spcBef>
                  <a:spcPts val="1700"/>
                </a:spcBef>
                <a:spcAft>
                  <a:spcPts val="0"/>
                </a:spcAft>
                <a:buNone/>
              </a:pPr>
              <a:r>
                <a:rPr lang="de-CH" sz="900">
                  <a:solidFill>
                    <a:srgbClr val="FFFFFF"/>
                  </a:solidFill>
                </a:rPr>
                <a:t>Questionnaires for SMEs</a:t>
              </a:r>
              <a:endParaRPr sz="900">
                <a:solidFill>
                  <a:srgbClr val="FFFFFF"/>
                </a:solidFill>
              </a:endParaRPr>
            </a:p>
            <a:p>
              <a:pPr indent="0" lvl="0" marL="0" rtl="0" algn="ctr">
                <a:lnSpc>
                  <a:spcPct val="115000"/>
                </a:lnSpc>
                <a:spcBef>
                  <a:spcPts val="1700"/>
                </a:spcBef>
                <a:spcAft>
                  <a:spcPts val="1700"/>
                </a:spcAft>
                <a:buNone/>
              </a:pPr>
              <a:r>
                <a:rPr lang="de-CH" sz="900">
                  <a:solidFill>
                    <a:srgbClr val="FFFFFF"/>
                  </a:solidFill>
                </a:rPr>
                <a:t>Underwriting meeting for enterprise</a:t>
              </a:r>
              <a:endParaRPr sz="900">
                <a:solidFill>
                  <a:srgbClr val="FFFFFF"/>
                </a:solidFil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4"/>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graphicFrame>
        <p:nvGraphicFramePr>
          <p:cNvPr id="631" name="Google Shape;631;p74"/>
          <p:cNvGraphicFramePr/>
          <p:nvPr/>
        </p:nvGraphicFramePr>
        <p:xfrm>
          <a:off x="952500" y="2286000"/>
          <a:ext cx="3000000" cy="3000000"/>
        </p:xfrm>
        <a:graphic>
          <a:graphicData uri="http://schemas.openxmlformats.org/drawingml/2006/table">
            <a:tbl>
              <a:tblPr>
                <a:noFill/>
                <a:tableStyleId>{403FDCDD-53AB-46DF-B024-81F40C35C818}</a:tableStyleId>
              </a:tblPr>
              <a:tblGrid>
                <a:gridCol w="4000500"/>
                <a:gridCol w="4000500"/>
              </a:tblGrid>
              <a:tr h="381000">
                <a:tc>
                  <a:txBody>
                    <a:bodyPr/>
                    <a:lstStyle/>
                    <a:p>
                      <a:pPr indent="0" lvl="0" marL="0" rtl="0" algn="ctr">
                        <a:lnSpc>
                          <a:spcPct val="115000"/>
                        </a:lnSpc>
                        <a:spcBef>
                          <a:spcPts val="0"/>
                        </a:spcBef>
                        <a:spcAft>
                          <a:spcPts val="0"/>
                        </a:spcAft>
                        <a:buClr>
                          <a:schemeClr val="dk1"/>
                        </a:buClr>
                        <a:buSzPts val="1100"/>
                        <a:buFont typeface="Arial"/>
                        <a:buNone/>
                      </a:pPr>
                      <a:r>
                        <a:rPr b="1" lang="de-CH" sz="1200">
                          <a:solidFill>
                            <a:schemeClr val="dk1"/>
                          </a:solidFill>
                          <a:latin typeface="Roboto"/>
                          <a:ea typeface="Roboto"/>
                          <a:cs typeface="Roboto"/>
                          <a:sym typeface="Roboto"/>
                        </a:rPr>
                        <a:t>Approches identified in research</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de-CH" sz="1200">
                          <a:solidFill>
                            <a:schemeClr val="dk1"/>
                          </a:solidFill>
                          <a:latin typeface="Roboto"/>
                          <a:ea typeface="Roboto"/>
                          <a:cs typeface="Roboto"/>
                          <a:sym typeface="Roboto"/>
                        </a:rPr>
                        <a:t>Industry approaches</a:t>
                      </a:r>
                      <a:endParaRPr sz="900">
                        <a:solidFill>
                          <a:schemeClr val="dk1"/>
                        </a:solidFill>
                      </a:endParaRPr>
                    </a:p>
                    <a:p>
                      <a:pPr indent="0" lvl="0" marL="0" rtl="0" algn="ctr">
                        <a:lnSpc>
                          <a:spcPct val="115000"/>
                        </a:lnSpc>
                        <a:spcBef>
                          <a:spcPts val="0"/>
                        </a:spcBef>
                        <a:spcAft>
                          <a:spcPts val="1700"/>
                        </a:spcAft>
                        <a:buClr>
                          <a:schemeClr val="dk1"/>
                        </a:buClr>
                        <a:buSzPts val="1100"/>
                        <a:buFont typeface="Arial"/>
                        <a:buNone/>
                      </a:pPr>
                      <a:r>
                        <a:t/>
                      </a:r>
                      <a:endParaRPr>
                        <a:solidFill>
                          <a:schemeClr val="dk1"/>
                        </a:solidFill>
                      </a:endParaRPr>
                    </a:p>
                  </a:txBody>
                  <a:tcPr marT="91425" marB="91425" marR="91425" marL="91425"/>
                </a:tc>
              </a:tr>
              <a:tr h="381000">
                <a:tc>
                  <a:txBody>
                    <a:bodyPr/>
                    <a:lstStyle/>
                    <a:p>
                      <a:pPr indent="0" lvl="0" marL="0" rtl="0" algn="ctr">
                        <a:lnSpc>
                          <a:spcPct val="115000"/>
                        </a:lnSpc>
                        <a:spcBef>
                          <a:spcPts val="0"/>
                        </a:spcBef>
                        <a:spcAft>
                          <a:spcPts val="1700"/>
                        </a:spcAft>
                        <a:buNone/>
                      </a:pPr>
                      <a:r>
                        <a:rPr lang="de-CH" sz="900">
                          <a:solidFill>
                            <a:schemeClr val="dk1"/>
                          </a:solidFill>
                        </a:rPr>
                        <a:t>Economic</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Base rates with modifications</a:t>
                      </a:r>
                      <a:endParaRPr>
                        <a:solidFill>
                          <a:schemeClr val="dk1"/>
                        </a:solidFill>
                      </a:endParaRPr>
                    </a:p>
                  </a:txBody>
                  <a:tcPr marT="91425" marB="91425" marR="91425" marL="91425"/>
                </a:tc>
              </a:tr>
              <a:tr h="381000">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Correlation based</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Underwriter P&amp;L responsibility</a:t>
                      </a:r>
                      <a:endParaRPr>
                        <a:solidFill>
                          <a:schemeClr val="dk1"/>
                        </a:solidFill>
                      </a:endParaRPr>
                    </a:p>
                  </a:txBody>
                  <a:tcPr marT="91425" marB="91425" marR="91425" marL="91425"/>
                </a:tc>
              </a:tr>
              <a:tr h="381000">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Operational Risk</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Manual premium setting for the enterprise</a:t>
                      </a:r>
                      <a:endParaRPr>
                        <a:solidFill>
                          <a:schemeClr val="dk1"/>
                        </a:solidFill>
                      </a:endParaRPr>
                    </a:p>
                  </a:txBody>
                  <a:tcPr marT="91425" marB="91425" marR="91425" marL="91425"/>
                </a:tc>
              </a:tr>
              <a:tr h="381000">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Epidemic</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Expert opinions </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Questionnaires for SMEs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ctr">
                        <a:lnSpc>
                          <a:spcPct val="115000"/>
                        </a:lnSpc>
                        <a:spcBef>
                          <a:spcPts val="0"/>
                        </a:spcBef>
                        <a:spcAft>
                          <a:spcPts val="1700"/>
                        </a:spcAft>
                        <a:buClr>
                          <a:schemeClr val="dk1"/>
                        </a:buClr>
                        <a:buSzPts val="1100"/>
                        <a:buFont typeface="Arial"/>
                        <a:buNone/>
                      </a:pPr>
                      <a:r>
                        <a:rPr lang="de-CH" sz="900">
                          <a:solidFill>
                            <a:schemeClr val="dk1"/>
                          </a:solidFill>
                        </a:rPr>
                        <a:t>Underwriting meeting for enterprise</a:t>
                      </a:r>
                      <a:endParaRPr sz="900">
                        <a:solidFill>
                          <a:schemeClr val="dk1"/>
                        </a:solidFill>
                      </a:endParaRPr>
                    </a:p>
                  </a:txBody>
                  <a:tcPr marT="91425" marB="91425" marR="91425" marL="914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6" name="Shape 636"/>
        <p:cNvGrpSpPr/>
        <p:nvPr/>
      </p:nvGrpSpPr>
      <p:grpSpPr>
        <a:xfrm>
          <a:off x="0" y="0"/>
          <a:ext cx="0" cy="0"/>
          <a:chOff x="0" y="0"/>
          <a:chExt cx="0" cy="0"/>
        </a:xfrm>
      </p:grpSpPr>
      <p:sp>
        <p:nvSpPr>
          <p:cNvPr id="637" name="Google Shape;637;p75"/>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CI Framework - First Pillar</a:t>
            </a:r>
            <a:endParaRPr/>
          </a:p>
        </p:txBody>
      </p:sp>
      <p:sp>
        <p:nvSpPr>
          <p:cNvPr id="638" name="Google Shape;638;p75"/>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639" name="Google Shape;639;p75"/>
          <p:cNvSpPr/>
          <p:nvPr/>
        </p:nvSpPr>
        <p:spPr>
          <a:xfrm>
            <a:off x="121825" y="2029150"/>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FUNDAMENTALS</a:t>
            </a:r>
            <a:endParaRPr b="1" sz="1200"/>
          </a:p>
        </p:txBody>
      </p:sp>
      <p:sp>
        <p:nvSpPr>
          <p:cNvPr id="640" name="Google Shape;640;p75"/>
          <p:cNvSpPr/>
          <p:nvPr/>
        </p:nvSpPr>
        <p:spPr>
          <a:xfrm>
            <a:off x="121825" y="2697750"/>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Fundamentals of insurance and reinsurance</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Excursion of cybersecurity</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Insurability criteria</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Adjacent insurance policies.</a:t>
            </a:r>
            <a:endParaRPr sz="1300"/>
          </a:p>
        </p:txBody>
      </p:sp>
      <p:sp>
        <p:nvSpPr>
          <p:cNvPr id="641" name="Google Shape;641;p75"/>
          <p:cNvSpPr/>
          <p:nvPr/>
        </p:nvSpPr>
        <p:spPr>
          <a:xfrm>
            <a:off x="2070263" y="2029150"/>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ECONOMIC ASPECTS</a:t>
            </a:r>
            <a:endParaRPr b="1" sz="1200"/>
          </a:p>
        </p:txBody>
      </p:sp>
      <p:sp>
        <p:nvSpPr>
          <p:cNvPr id="642" name="Google Shape;642;p75"/>
          <p:cNvSpPr/>
          <p:nvPr/>
        </p:nvSpPr>
        <p:spPr>
          <a:xfrm>
            <a:off x="2070275" y="2697750"/>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Loss types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Quantification</a:t>
            </a:r>
            <a:endParaRPr sz="1300"/>
          </a:p>
        </p:txBody>
      </p:sp>
      <p:sp>
        <p:nvSpPr>
          <p:cNvPr id="643" name="Google Shape;643;p75"/>
          <p:cNvSpPr/>
          <p:nvPr/>
        </p:nvSpPr>
        <p:spPr>
          <a:xfrm>
            <a:off x="4018700" y="2029150"/>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CUSTOMER EXPECTATIONS</a:t>
            </a:r>
            <a:endParaRPr b="1" sz="1200"/>
          </a:p>
        </p:txBody>
      </p:sp>
      <p:sp>
        <p:nvSpPr>
          <p:cNvPr id="644" name="Google Shape;644;p75"/>
          <p:cNvSpPr/>
          <p:nvPr/>
        </p:nvSpPr>
        <p:spPr>
          <a:xfrm>
            <a:off x="4018700" y="2697750"/>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Value added services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Market segment differences</a:t>
            </a:r>
            <a:endParaRPr sz="1300"/>
          </a:p>
        </p:txBody>
      </p:sp>
      <p:sp>
        <p:nvSpPr>
          <p:cNvPr id="645" name="Google Shape;645;p75"/>
          <p:cNvSpPr/>
          <p:nvPr/>
        </p:nvSpPr>
        <p:spPr>
          <a:xfrm>
            <a:off x="5974125" y="2029150"/>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ORGANISATIONAL PERSPECTIVE</a:t>
            </a:r>
            <a:endParaRPr b="1" sz="1200"/>
          </a:p>
        </p:txBody>
      </p:sp>
      <p:sp>
        <p:nvSpPr>
          <p:cNvPr id="646" name="Google Shape;646;p75"/>
          <p:cNvSpPr/>
          <p:nvPr/>
        </p:nvSpPr>
        <p:spPr>
          <a:xfrm>
            <a:off x="5974125" y="2697750"/>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ER Model</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Institutions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Actors / Stakeholders</a:t>
            </a:r>
            <a:endParaRPr sz="1300"/>
          </a:p>
        </p:txBody>
      </p:sp>
      <p:sp>
        <p:nvSpPr>
          <p:cNvPr id="647" name="Google Shape;647;p75"/>
          <p:cNvSpPr/>
          <p:nvPr/>
        </p:nvSpPr>
        <p:spPr>
          <a:xfrm>
            <a:off x="7949875" y="2035500"/>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PROCESS</a:t>
            </a:r>
            <a:endParaRPr b="1" sz="1200"/>
          </a:p>
        </p:txBody>
      </p:sp>
      <p:sp>
        <p:nvSpPr>
          <p:cNvPr id="648" name="Google Shape;648;p75"/>
          <p:cNvSpPr/>
          <p:nvPr/>
        </p:nvSpPr>
        <p:spPr>
          <a:xfrm>
            <a:off x="7949875" y="2704100"/>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Go-to-market distribution</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Underwriting process model</a:t>
            </a:r>
            <a:endParaRPr sz="1300"/>
          </a:p>
        </p:txBody>
      </p:sp>
      <p:sp>
        <p:nvSpPr>
          <p:cNvPr id="649" name="Google Shape;649;p75"/>
          <p:cNvSpPr/>
          <p:nvPr/>
        </p:nvSpPr>
        <p:spPr>
          <a:xfrm>
            <a:off x="121825" y="1360550"/>
            <a:ext cx="9657900" cy="5163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600"/>
              <a:t>BUSINESS MODEL</a:t>
            </a:r>
            <a:endParaRPr b="1" sz="16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4" name="Shape 654"/>
        <p:cNvGrpSpPr/>
        <p:nvPr/>
      </p:nvGrpSpPr>
      <p:grpSpPr>
        <a:xfrm>
          <a:off x="0" y="0"/>
          <a:ext cx="0" cy="0"/>
          <a:chOff x="0" y="0"/>
          <a:chExt cx="0" cy="0"/>
        </a:xfrm>
      </p:grpSpPr>
      <p:sp>
        <p:nvSpPr>
          <p:cNvPr id="655" name="Google Shape;655;p76"/>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CI Framework - First Pillar</a:t>
            </a:r>
            <a:endParaRPr/>
          </a:p>
        </p:txBody>
      </p:sp>
      <p:sp>
        <p:nvSpPr>
          <p:cNvPr id="656" name="Google Shape;656;p76"/>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657" name="Google Shape;657;p76"/>
          <p:cNvSpPr/>
          <p:nvPr/>
        </p:nvSpPr>
        <p:spPr>
          <a:xfrm>
            <a:off x="1109775" y="2043125"/>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ECONOMIC CHALLENGES</a:t>
            </a:r>
            <a:endParaRPr b="1" sz="1200"/>
          </a:p>
        </p:txBody>
      </p:sp>
      <p:sp>
        <p:nvSpPr>
          <p:cNvPr id="658" name="Google Shape;658;p76"/>
          <p:cNvSpPr/>
          <p:nvPr/>
        </p:nvSpPr>
        <p:spPr>
          <a:xfrm>
            <a:off x="1109775" y="2711725"/>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marR="0" rtl="0" algn="l">
              <a:lnSpc>
                <a:spcPct val="100000"/>
              </a:lnSpc>
              <a:spcBef>
                <a:spcPts val="0"/>
              </a:spcBef>
              <a:spcAft>
                <a:spcPts val="0"/>
              </a:spcAft>
              <a:buSzPts val="1300"/>
              <a:buChar char="●"/>
            </a:pPr>
            <a:r>
              <a:rPr lang="de-CH" sz="1300"/>
              <a:t>Asymmetric information</a:t>
            </a:r>
            <a:endParaRPr sz="1300"/>
          </a:p>
          <a:p>
            <a:pPr indent="0" lvl="0" marL="0" rtl="0" algn="l">
              <a:spcBef>
                <a:spcPts val="0"/>
              </a:spcBef>
              <a:spcAft>
                <a:spcPts val="0"/>
              </a:spcAft>
              <a:buNone/>
            </a:pPr>
            <a:r>
              <a:t/>
            </a:r>
            <a:endParaRPr sz="1300"/>
          </a:p>
          <a:p>
            <a:pPr indent="-352550" lvl="0" marL="450000" rtl="0" algn="l">
              <a:spcBef>
                <a:spcPts val="0"/>
              </a:spcBef>
              <a:spcAft>
                <a:spcPts val="0"/>
              </a:spcAft>
              <a:buClr>
                <a:schemeClr val="dk1"/>
              </a:buClr>
              <a:buSzPts val="1300"/>
              <a:buChar char="●"/>
            </a:pPr>
            <a:r>
              <a:rPr lang="de-CH" sz="1300">
                <a:solidFill>
                  <a:schemeClr val="dk1"/>
                </a:solidFill>
              </a:rPr>
              <a:t>Adverse selection</a:t>
            </a:r>
            <a:endParaRPr sz="1300"/>
          </a:p>
          <a:p>
            <a:pPr indent="-270000" lvl="0" marL="450000" rtl="0" algn="l">
              <a:spcBef>
                <a:spcPts val="0"/>
              </a:spcBef>
              <a:spcAft>
                <a:spcPts val="0"/>
              </a:spcAft>
              <a:buNone/>
            </a:pPr>
            <a:r>
              <a:t/>
            </a:r>
            <a:endParaRPr sz="1300"/>
          </a:p>
          <a:p>
            <a:pPr indent="-352550" lvl="0" marL="450000" rtl="0" algn="l">
              <a:spcBef>
                <a:spcPts val="0"/>
              </a:spcBef>
              <a:spcAft>
                <a:spcPts val="0"/>
              </a:spcAft>
              <a:buSzPts val="1300"/>
              <a:buChar char="●"/>
            </a:pPr>
            <a:r>
              <a:rPr lang="de-CH" sz="1300"/>
              <a:t>Moral hazard</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Correlated risk</a:t>
            </a:r>
            <a:endParaRPr sz="1300"/>
          </a:p>
        </p:txBody>
      </p:sp>
      <p:sp>
        <p:nvSpPr>
          <p:cNvPr id="659" name="Google Shape;659;p76"/>
          <p:cNvSpPr/>
          <p:nvPr/>
        </p:nvSpPr>
        <p:spPr>
          <a:xfrm>
            <a:off x="3058213" y="2043125"/>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TYPES OF RISK</a:t>
            </a:r>
            <a:endParaRPr b="1" sz="1200"/>
          </a:p>
        </p:txBody>
      </p:sp>
      <p:sp>
        <p:nvSpPr>
          <p:cNvPr id="660" name="Google Shape;660;p76"/>
          <p:cNvSpPr/>
          <p:nvPr/>
        </p:nvSpPr>
        <p:spPr>
          <a:xfrm>
            <a:off x="3058225" y="2711725"/>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Action of people</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Systems and technology failures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Failed internal processes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External events</a:t>
            </a:r>
            <a:endParaRPr sz="1300"/>
          </a:p>
        </p:txBody>
      </p:sp>
      <p:sp>
        <p:nvSpPr>
          <p:cNvPr id="661" name="Google Shape;661;p76"/>
          <p:cNvSpPr/>
          <p:nvPr/>
        </p:nvSpPr>
        <p:spPr>
          <a:xfrm>
            <a:off x="5006650" y="2043125"/>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RISK STRUCTURE</a:t>
            </a:r>
            <a:endParaRPr b="1" sz="1200"/>
          </a:p>
        </p:txBody>
      </p:sp>
      <p:sp>
        <p:nvSpPr>
          <p:cNvPr id="662" name="Google Shape;662;p76"/>
          <p:cNvSpPr/>
          <p:nvPr/>
        </p:nvSpPr>
        <p:spPr>
          <a:xfrm>
            <a:off x="5006650" y="2711725"/>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Parties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Layers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Model</a:t>
            </a:r>
            <a:endParaRPr sz="1300"/>
          </a:p>
        </p:txBody>
      </p:sp>
      <p:sp>
        <p:nvSpPr>
          <p:cNvPr id="663" name="Google Shape;663;p76"/>
          <p:cNvSpPr/>
          <p:nvPr/>
        </p:nvSpPr>
        <p:spPr>
          <a:xfrm>
            <a:off x="6962075" y="2043125"/>
            <a:ext cx="1829700" cy="516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HIGHER-ORDER RISK TRANSFER</a:t>
            </a:r>
            <a:endParaRPr b="1" sz="1200"/>
          </a:p>
        </p:txBody>
      </p:sp>
      <p:sp>
        <p:nvSpPr>
          <p:cNvPr id="664" name="Google Shape;664;p76"/>
          <p:cNvSpPr/>
          <p:nvPr/>
        </p:nvSpPr>
        <p:spPr>
          <a:xfrm>
            <a:off x="6962075" y="2711725"/>
            <a:ext cx="1829700" cy="302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Catastrophe bonds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Exploit derivatives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Cyber reinsurance</a:t>
            </a:r>
            <a:endParaRPr sz="1300"/>
          </a:p>
        </p:txBody>
      </p:sp>
      <p:sp>
        <p:nvSpPr>
          <p:cNvPr id="665" name="Google Shape;665;p76"/>
          <p:cNvSpPr/>
          <p:nvPr/>
        </p:nvSpPr>
        <p:spPr>
          <a:xfrm>
            <a:off x="1109775" y="1360550"/>
            <a:ext cx="7682100" cy="5163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600"/>
              <a:t>RISK MODEL</a:t>
            </a:r>
            <a:endParaRPr b="1" sz="16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0" name="Shape 670"/>
        <p:cNvGrpSpPr/>
        <p:nvPr/>
      </p:nvGrpSpPr>
      <p:grpSpPr>
        <a:xfrm>
          <a:off x="0" y="0"/>
          <a:ext cx="0" cy="0"/>
          <a:chOff x="0" y="0"/>
          <a:chExt cx="0" cy="0"/>
        </a:xfrm>
      </p:grpSpPr>
      <p:sp>
        <p:nvSpPr>
          <p:cNvPr id="671" name="Google Shape;671;p77"/>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de-CH"/>
              <a:t>CI Framework - Second Pillar</a:t>
            </a:r>
            <a:endParaRPr/>
          </a:p>
        </p:txBody>
      </p:sp>
      <p:sp>
        <p:nvSpPr>
          <p:cNvPr id="672" name="Google Shape;672;p77"/>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673" name="Google Shape;673;p77"/>
          <p:cNvSpPr/>
          <p:nvPr/>
        </p:nvSpPr>
        <p:spPr>
          <a:xfrm>
            <a:off x="1027075" y="2043125"/>
            <a:ext cx="1829700" cy="51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PRICING SCHEMES</a:t>
            </a:r>
            <a:endParaRPr b="1" sz="1200"/>
          </a:p>
        </p:txBody>
      </p:sp>
      <p:sp>
        <p:nvSpPr>
          <p:cNvPr id="674" name="Google Shape;674;p77"/>
          <p:cNvSpPr/>
          <p:nvPr/>
        </p:nvSpPr>
        <p:spPr>
          <a:xfrm>
            <a:off x="1027075" y="2711725"/>
            <a:ext cx="1829700" cy="302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Flat rate pricing </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Base rate with modifications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Information security pricing</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Clr>
                <a:schemeClr val="dk1"/>
              </a:buClr>
              <a:buSzPts val="1300"/>
              <a:buChar char="●"/>
            </a:pPr>
            <a:r>
              <a:rPr lang="de-CH" sz="1300">
                <a:solidFill>
                  <a:schemeClr val="dk1"/>
                </a:solidFill>
              </a:rPr>
              <a:t>Alternative methods</a:t>
            </a:r>
            <a:endParaRPr sz="1300">
              <a:solidFill>
                <a:schemeClr val="dk1"/>
              </a:solidFill>
            </a:endParaRPr>
          </a:p>
        </p:txBody>
      </p:sp>
      <p:sp>
        <p:nvSpPr>
          <p:cNvPr id="675" name="Google Shape;675;p77"/>
          <p:cNvSpPr/>
          <p:nvPr/>
        </p:nvSpPr>
        <p:spPr>
          <a:xfrm>
            <a:off x="3585132" y="2043125"/>
            <a:ext cx="2794200" cy="51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RISK ASSESSMENT</a:t>
            </a:r>
            <a:endParaRPr b="1" sz="1200"/>
          </a:p>
        </p:txBody>
      </p:sp>
      <p:sp>
        <p:nvSpPr>
          <p:cNvPr id="676" name="Google Shape;676;p77"/>
          <p:cNvSpPr/>
          <p:nvPr/>
        </p:nvSpPr>
        <p:spPr>
          <a:xfrm>
            <a:off x="3585125" y="2711725"/>
            <a:ext cx="2794200" cy="302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Risk modeling</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Security audit</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Cyber security questionnaire</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Underwriter discretion</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Company-specific criteria </a:t>
            </a:r>
            <a:endParaRPr sz="1300">
              <a:solidFill>
                <a:schemeClr val="dk1"/>
              </a:solidFill>
            </a:endParaRPr>
          </a:p>
          <a:p>
            <a:pPr indent="-262549" lvl="1" marL="540000" rtl="0" algn="l">
              <a:spcBef>
                <a:spcPts val="0"/>
              </a:spcBef>
              <a:spcAft>
                <a:spcPts val="0"/>
              </a:spcAft>
              <a:buSzPts val="1300"/>
              <a:buChar char="○"/>
            </a:pPr>
            <a:r>
              <a:rPr lang="de-CH" sz="1300">
                <a:solidFill>
                  <a:schemeClr val="dk1"/>
                </a:solidFill>
              </a:rPr>
              <a:t>Organizational</a:t>
            </a:r>
            <a:endParaRPr sz="1300">
              <a:solidFill>
                <a:schemeClr val="dk1"/>
              </a:solidFill>
            </a:endParaRPr>
          </a:p>
          <a:p>
            <a:pPr indent="-262549" lvl="1" marL="540000" rtl="0" algn="l">
              <a:spcBef>
                <a:spcPts val="0"/>
              </a:spcBef>
              <a:spcAft>
                <a:spcPts val="0"/>
              </a:spcAft>
              <a:buSzPts val="1300"/>
              <a:buChar char="○"/>
            </a:pPr>
            <a:r>
              <a:rPr lang="de-CH" sz="1300">
                <a:solidFill>
                  <a:schemeClr val="dk1"/>
                </a:solidFill>
              </a:rPr>
              <a:t>Technical</a:t>
            </a:r>
            <a:endParaRPr sz="1300">
              <a:solidFill>
                <a:schemeClr val="dk1"/>
              </a:solidFill>
            </a:endParaRPr>
          </a:p>
          <a:p>
            <a:pPr indent="-262549" lvl="1" marL="540000" rtl="0" algn="l">
              <a:spcBef>
                <a:spcPts val="0"/>
              </a:spcBef>
              <a:spcAft>
                <a:spcPts val="0"/>
              </a:spcAft>
              <a:buSzPts val="1300"/>
              <a:buChar char="○"/>
            </a:pPr>
            <a:r>
              <a:rPr lang="de-CH" sz="1300">
                <a:solidFill>
                  <a:schemeClr val="dk1"/>
                </a:solidFill>
              </a:rPr>
              <a:t>Policies and procedures</a:t>
            </a:r>
            <a:endParaRPr sz="1300">
              <a:solidFill>
                <a:schemeClr val="dk1"/>
              </a:solidFill>
            </a:endParaRPr>
          </a:p>
          <a:p>
            <a:pPr indent="-262549" lvl="1" marL="540000" rtl="0" algn="l">
              <a:spcBef>
                <a:spcPts val="0"/>
              </a:spcBef>
              <a:spcAft>
                <a:spcPts val="0"/>
              </a:spcAft>
              <a:buSzPts val="1300"/>
              <a:buChar char="○"/>
            </a:pPr>
            <a:r>
              <a:rPr lang="de-CH" sz="1300">
                <a:solidFill>
                  <a:schemeClr val="dk1"/>
                </a:solidFill>
              </a:rPr>
              <a:t>Legal and compliance</a:t>
            </a:r>
            <a:endParaRPr sz="1300"/>
          </a:p>
        </p:txBody>
      </p:sp>
      <p:sp>
        <p:nvSpPr>
          <p:cNvPr id="677" name="Google Shape;677;p77"/>
          <p:cNvSpPr/>
          <p:nvPr/>
        </p:nvSpPr>
        <p:spPr>
          <a:xfrm>
            <a:off x="7067150" y="2043125"/>
            <a:ext cx="1829700" cy="51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RISK ANALYSIS</a:t>
            </a:r>
            <a:endParaRPr b="1" sz="1200"/>
          </a:p>
        </p:txBody>
      </p:sp>
      <p:sp>
        <p:nvSpPr>
          <p:cNvPr id="678" name="Google Shape;678;p77"/>
          <p:cNvSpPr/>
          <p:nvPr/>
        </p:nvSpPr>
        <p:spPr>
          <a:xfrm>
            <a:off x="7067150" y="2711725"/>
            <a:ext cx="1829700" cy="302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Input: Risk assessment</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Annual loss expectancy</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Other considerations </a:t>
            </a:r>
            <a:r>
              <a:rPr lang="de-CH" sz="1300">
                <a:solidFill>
                  <a:srgbClr val="FF0000"/>
                </a:solidFill>
              </a:rPr>
              <a:t>(TBD)</a:t>
            </a:r>
            <a:endParaRPr sz="1300">
              <a:solidFill>
                <a:srgbClr val="FF0000"/>
              </a:solidFill>
            </a:endParaRPr>
          </a:p>
        </p:txBody>
      </p:sp>
      <p:sp>
        <p:nvSpPr>
          <p:cNvPr id="679" name="Google Shape;679;p77"/>
          <p:cNvSpPr/>
          <p:nvPr/>
        </p:nvSpPr>
        <p:spPr>
          <a:xfrm>
            <a:off x="1027075" y="1360550"/>
            <a:ext cx="7869900" cy="5163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600"/>
              <a:t>CALCULATION</a:t>
            </a:r>
            <a:endParaRPr b="1" sz="1600"/>
          </a:p>
        </p:txBody>
      </p:sp>
      <p:cxnSp>
        <p:nvCxnSpPr>
          <p:cNvPr id="680" name="Google Shape;680;p77"/>
          <p:cNvCxnSpPr>
            <a:stCxn id="673" idx="3"/>
            <a:endCxn id="675" idx="1"/>
          </p:cNvCxnSpPr>
          <p:nvPr/>
        </p:nvCxnSpPr>
        <p:spPr>
          <a:xfrm>
            <a:off x="2856775" y="2301275"/>
            <a:ext cx="728400" cy="600"/>
          </a:xfrm>
          <a:prstGeom prst="bentConnector3">
            <a:avLst>
              <a:gd fmla="val 49997" name="adj1"/>
            </a:avLst>
          </a:prstGeom>
          <a:noFill/>
          <a:ln cap="flat" cmpd="sng" w="28575">
            <a:solidFill>
              <a:schemeClr val="dk2"/>
            </a:solidFill>
            <a:prstDash val="solid"/>
            <a:round/>
            <a:headEnd len="med" w="med" type="none"/>
            <a:tailEnd len="med" w="med" type="triangle"/>
          </a:ln>
        </p:spPr>
      </p:cxnSp>
      <p:cxnSp>
        <p:nvCxnSpPr>
          <p:cNvPr id="681" name="Google Shape;681;p77"/>
          <p:cNvCxnSpPr>
            <a:stCxn id="675" idx="3"/>
            <a:endCxn id="677" idx="1"/>
          </p:cNvCxnSpPr>
          <p:nvPr/>
        </p:nvCxnSpPr>
        <p:spPr>
          <a:xfrm>
            <a:off x="6379332" y="2301275"/>
            <a:ext cx="687900" cy="600"/>
          </a:xfrm>
          <a:prstGeom prst="bentConnector3">
            <a:avLst>
              <a:gd fmla="val 49994"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6" name="Shape 686"/>
        <p:cNvGrpSpPr/>
        <p:nvPr/>
      </p:nvGrpSpPr>
      <p:grpSpPr>
        <a:xfrm>
          <a:off x="0" y="0"/>
          <a:ext cx="0" cy="0"/>
          <a:chOff x="0" y="0"/>
          <a:chExt cx="0" cy="0"/>
        </a:xfrm>
      </p:grpSpPr>
      <p:sp>
        <p:nvSpPr>
          <p:cNvPr id="687" name="Google Shape;687;p78"/>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CI Framework - Second Pillar</a:t>
            </a:r>
            <a:endParaRPr/>
          </a:p>
        </p:txBody>
      </p:sp>
      <p:sp>
        <p:nvSpPr>
          <p:cNvPr id="688" name="Google Shape;688;p78"/>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689" name="Google Shape;689;p78"/>
          <p:cNvSpPr/>
          <p:nvPr/>
        </p:nvSpPr>
        <p:spPr>
          <a:xfrm>
            <a:off x="1027075" y="2043125"/>
            <a:ext cx="1829700" cy="51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COVERAGE</a:t>
            </a:r>
            <a:endParaRPr b="1" sz="1200"/>
          </a:p>
        </p:txBody>
      </p:sp>
      <p:sp>
        <p:nvSpPr>
          <p:cNvPr id="690" name="Google Shape;690;p78"/>
          <p:cNvSpPr/>
          <p:nvPr/>
        </p:nvSpPr>
        <p:spPr>
          <a:xfrm>
            <a:off x="1027075" y="2711725"/>
            <a:ext cx="1829700" cy="302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Clr>
                <a:schemeClr val="dk1"/>
              </a:buClr>
              <a:buSzPts val="1300"/>
              <a:buChar char="●"/>
            </a:pPr>
            <a:r>
              <a:rPr lang="de-CH" sz="1300">
                <a:solidFill>
                  <a:schemeClr val="dk1"/>
                </a:solidFill>
              </a:rPr>
              <a:t>Partial insurance</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Clr>
                <a:schemeClr val="dk1"/>
              </a:buClr>
              <a:buSzPts val="1300"/>
              <a:buChar char="●"/>
            </a:pPr>
            <a:r>
              <a:rPr lang="de-CH" sz="1300">
                <a:solidFill>
                  <a:schemeClr val="dk1"/>
                </a:solidFill>
              </a:rPr>
              <a:t>Full insurance</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Clr>
                <a:schemeClr val="dk1"/>
              </a:buClr>
              <a:buSzPts val="1300"/>
              <a:buChar char="●"/>
            </a:pPr>
            <a:r>
              <a:rPr lang="de-CH" sz="1300">
                <a:solidFill>
                  <a:schemeClr val="dk1"/>
                </a:solidFill>
              </a:rPr>
              <a:t>Loss types covered</a:t>
            </a:r>
            <a:endParaRPr sz="1300">
              <a:solidFill>
                <a:schemeClr val="dk1"/>
              </a:solidFill>
            </a:endParaRPr>
          </a:p>
        </p:txBody>
      </p:sp>
      <p:sp>
        <p:nvSpPr>
          <p:cNvPr id="691" name="Google Shape;691;p78"/>
          <p:cNvSpPr/>
          <p:nvPr/>
        </p:nvSpPr>
        <p:spPr>
          <a:xfrm>
            <a:off x="3737532" y="2043125"/>
            <a:ext cx="2794200" cy="51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TERMS &amp; CONDITIONS</a:t>
            </a:r>
            <a:endParaRPr b="1" sz="1200"/>
          </a:p>
        </p:txBody>
      </p:sp>
      <p:sp>
        <p:nvSpPr>
          <p:cNvPr id="692" name="Google Shape;692;p78"/>
          <p:cNvSpPr/>
          <p:nvPr/>
        </p:nvSpPr>
        <p:spPr>
          <a:xfrm>
            <a:off x="3737525" y="2711725"/>
            <a:ext cx="2794200" cy="1827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Cover limits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Deductibles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Conditions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Co-payments</a:t>
            </a:r>
            <a:endParaRPr sz="1300"/>
          </a:p>
        </p:txBody>
      </p:sp>
      <p:sp>
        <p:nvSpPr>
          <p:cNvPr id="693" name="Google Shape;693;p78"/>
          <p:cNvSpPr/>
          <p:nvPr/>
        </p:nvSpPr>
        <p:spPr>
          <a:xfrm>
            <a:off x="7067150" y="2043125"/>
            <a:ext cx="1829700" cy="51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EXCLUSIONS</a:t>
            </a:r>
            <a:endParaRPr b="1" sz="1200"/>
          </a:p>
        </p:txBody>
      </p:sp>
      <p:sp>
        <p:nvSpPr>
          <p:cNvPr id="694" name="Google Shape;694;p78"/>
          <p:cNvSpPr/>
          <p:nvPr/>
        </p:nvSpPr>
        <p:spPr>
          <a:xfrm>
            <a:off x="7067150" y="2711725"/>
            <a:ext cx="1829700" cy="302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Typical exclusions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Other exclusions</a:t>
            </a:r>
            <a:endParaRPr sz="1300"/>
          </a:p>
          <a:p>
            <a:pPr indent="0" lvl="0" marL="457200" rtl="0" algn="l">
              <a:spcBef>
                <a:spcPts val="0"/>
              </a:spcBef>
              <a:spcAft>
                <a:spcPts val="0"/>
              </a:spcAft>
              <a:buNone/>
            </a:pPr>
            <a:r>
              <a:t/>
            </a:r>
            <a:endParaRPr sz="1300"/>
          </a:p>
          <a:p>
            <a:pPr indent="-262549" lvl="0" marL="179999" rtl="0" algn="l">
              <a:spcBef>
                <a:spcPts val="0"/>
              </a:spcBef>
              <a:spcAft>
                <a:spcPts val="0"/>
              </a:spcAft>
              <a:buSzPts val="1300"/>
              <a:buChar char="●"/>
            </a:pPr>
            <a:r>
              <a:rPr lang="de-CH" sz="1300"/>
              <a:t>Special cases</a:t>
            </a:r>
            <a:endParaRPr sz="1300"/>
          </a:p>
        </p:txBody>
      </p:sp>
      <p:sp>
        <p:nvSpPr>
          <p:cNvPr id="695" name="Google Shape;695;p78"/>
          <p:cNvSpPr/>
          <p:nvPr/>
        </p:nvSpPr>
        <p:spPr>
          <a:xfrm>
            <a:off x="1027075" y="1360550"/>
            <a:ext cx="7869900" cy="5163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600"/>
              <a:t>CONTRACTUAL</a:t>
            </a:r>
            <a:endParaRPr b="1" sz="1600"/>
          </a:p>
        </p:txBody>
      </p:sp>
      <p:sp>
        <p:nvSpPr>
          <p:cNvPr id="696" name="Google Shape;696;p78"/>
          <p:cNvSpPr/>
          <p:nvPr/>
        </p:nvSpPr>
        <p:spPr>
          <a:xfrm>
            <a:off x="3737532" y="4938725"/>
            <a:ext cx="2794200" cy="5163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DECLARATIONS</a:t>
            </a:r>
            <a:endParaRPr b="1" sz="1200"/>
          </a:p>
        </p:txBody>
      </p:sp>
      <p:sp>
        <p:nvSpPr>
          <p:cNvPr id="697" name="Google Shape;697;p78"/>
          <p:cNvSpPr/>
          <p:nvPr/>
        </p:nvSpPr>
        <p:spPr>
          <a:xfrm>
            <a:off x="3737525" y="5607325"/>
            <a:ext cx="2794200" cy="606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Premium schedules</a:t>
            </a:r>
            <a:endParaRPr sz="1300"/>
          </a:p>
        </p:txBody>
      </p:sp>
      <p:cxnSp>
        <p:nvCxnSpPr>
          <p:cNvPr id="698" name="Google Shape;698;p78"/>
          <p:cNvCxnSpPr>
            <a:stCxn id="689" idx="3"/>
            <a:endCxn id="691" idx="1"/>
          </p:cNvCxnSpPr>
          <p:nvPr/>
        </p:nvCxnSpPr>
        <p:spPr>
          <a:xfrm>
            <a:off x="2856775" y="2301275"/>
            <a:ext cx="880800" cy="600"/>
          </a:xfrm>
          <a:prstGeom prst="bentConnector3">
            <a:avLst>
              <a:gd fmla="val 49998" name="adj1"/>
            </a:avLst>
          </a:prstGeom>
          <a:noFill/>
          <a:ln cap="flat" cmpd="sng" w="28575">
            <a:solidFill>
              <a:schemeClr val="dk2"/>
            </a:solidFill>
            <a:prstDash val="solid"/>
            <a:round/>
            <a:headEnd len="med" w="med" type="none"/>
            <a:tailEnd len="med" w="med" type="triangle"/>
          </a:ln>
        </p:spPr>
      </p:cxnSp>
      <p:cxnSp>
        <p:nvCxnSpPr>
          <p:cNvPr id="699" name="Google Shape;699;p78"/>
          <p:cNvCxnSpPr>
            <a:stCxn id="689" idx="3"/>
            <a:endCxn id="696" idx="1"/>
          </p:cNvCxnSpPr>
          <p:nvPr/>
        </p:nvCxnSpPr>
        <p:spPr>
          <a:xfrm>
            <a:off x="2856775" y="2301275"/>
            <a:ext cx="880800" cy="2895600"/>
          </a:xfrm>
          <a:prstGeom prst="bentConnector3">
            <a:avLst>
              <a:gd fmla="val 49998"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4" name="Shape 704"/>
        <p:cNvGrpSpPr/>
        <p:nvPr/>
      </p:nvGrpSpPr>
      <p:grpSpPr>
        <a:xfrm>
          <a:off x="0" y="0"/>
          <a:ext cx="0" cy="0"/>
          <a:chOff x="0" y="0"/>
          <a:chExt cx="0" cy="0"/>
        </a:xfrm>
      </p:grpSpPr>
      <p:sp>
        <p:nvSpPr>
          <p:cNvPr id="705" name="Google Shape;705;p79"/>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CI Framework - Third Pillar</a:t>
            </a:r>
            <a:endParaRPr/>
          </a:p>
        </p:txBody>
      </p:sp>
      <p:sp>
        <p:nvSpPr>
          <p:cNvPr id="706" name="Google Shape;706;p79"/>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707" name="Google Shape;707;p79"/>
          <p:cNvSpPr/>
          <p:nvPr/>
        </p:nvSpPr>
        <p:spPr>
          <a:xfrm>
            <a:off x="2115913" y="2001225"/>
            <a:ext cx="1829700" cy="516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REGULATORY BODIES</a:t>
            </a:r>
            <a:endParaRPr b="1" sz="1200"/>
          </a:p>
        </p:txBody>
      </p:sp>
      <p:sp>
        <p:nvSpPr>
          <p:cNvPr id="708" name="Google Shape;708;p79"/>
          <p:cNvSpPr/>
          <p:nvPr/>
        </p:nvSpPr>
        <p:spPr>
          <a:xfrm>
            <a:off x="2115913" y="2669825"/>
            <a:ext cx="1829700" cy="3026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EU: EIOPA, ENISA, EC </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Excursion: Germany</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Excursion: Switzerland</a:t>
            </a:r>
            <a:endParaRPr sz="1300"/>
          </a:p>
        </p:txBody>
      </p:sp>
      <p:sp>
        <p:nvSpPr>
          <p:cNvPr id="709" name="Google Shape;709;p79"/>
          <p:cNvSpPr/>
          <p:nvPr/>
        </p:nvSpPr>
        <p:spPr>
          <a:xfrm>
            <a:off x="4064350" y="2001225"/>
            <a:ext cx="1829700" cy="516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REGULATORY GUIDELINES</a:t>
            </a:r>
            <a:endParaRPr b="1" sz="1200"/>
          </a:p>
        </p:txBody>
      </p:sp>
      <p:sp>
        <p:nvSpPr>
          <p:cNvPr id="710" name="Google Shape;710;p79"/>
          <p:cNvSpPr/>
          <p:nvPr/>
        </p:nvSpPr>
        <p:spPr>
          <a:xfrm>
            <a:off x="4064363" y="2669825"/>
            <a:ext cx="1829700" cy="3026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GDPR</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Solvency II</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EU NIS Directive</a:t>
            </a:r>
            <a:endParaRPr sz="1300"/>
          </a:p>
        </p:txBody>
      </p:sp>
      <p:sp>
        <p:nvSpPr>
          <p:cNvPr id="711" name="Google Shape;711;p79"/>
          <p:cNvSpPr/>
          <p:nvPr/>
        </p:nvSpPr>
        <p:spPr>
          <a:xfrm>
            <a:off x="6012788" y="2001225"/>
            <a:ext cx="1829700" cy="516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LEGAL FRAMEWORK</a:t>
            </a:r>
            <a:endParaRPr b="1" sz="1200"/>
          </a:p>
        </p:txBody>
      </p:sp>
      <p:sp>
        <p:nvSpPr>
          <p:cNvPr id="712" name="Google Shape;712;p79"/>
          <p:cNvSpPr/>
          <p:nvPr/>
        </p:nvSpPr>
        <p:spPr>
          <a:xfrm>
            <a:off x="6012788" y="2669825"/>
            <a:ext cx="1829700" cy="3026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t>Legal considerations</a:t>
            </a:r>
            <a:endParaRPr sz="1300"/>
          </a:p>
        </p:txBody>
      </p:sp>
      <p:sp>
        <p:nvSpPr>
          <p:cNvPr id="713" name="Google Shape;713;p79"/>
          <p:cNvSpPr/>
          <p:nvPr/>
        </p:nvSpPr>
        <p:spPr>
          <a:xfrm>
            <a:off x="2115925" y="1360550"/>
            <a:ext cx="5726700" cy="5163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600"/>
              <a:t>REGULATORY &amp; LEGAL</a:t>
            </a:r>
            <a:endParaRPr b="1" sz="16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8" name="Shape 718"/>
        <p:cNvGrpSpPr/>
        <p:nvPr/>
      </p:nvGrpSpPr>
      <p:grpSpPr>
        <a:xfrm>
          <a:off x="0" y="0"/>
          <a:ext cx="0" cy="0"/>
          <a:chOff x="0" y="0"/>
          <a:chExt cx="0" cy="0"/>
        </a:xfrm>
      </p:grpSpPr>
      <p:sp>
        <p:nvSpPr>
          <p:cNvPr id="719" name="Google Shape;719;p80"/>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Reinsurance for case studies</a:t>
            </a:r>
            <a:r>
              <a:rPr lang="de-CH">
                <a:solidFill>
                  <a:srgbClr val="FF0000"/>
                </a:solidFill>
              </a:rPr>
              <a:t> ??</a:t>
            </a:r>
            <a:endParaRPr>
              <a:solidFill>
                <a:srgbClr val="FF0000"/>
              </a:solidFill>
            </a:endParaRPr>
          </a:p>
        </p:txBody>
      </p:sp>
      <p:sp>
        <p:nvSpPr>
          <p:cNvPr id="720" name="Google Shape;720;p80"/>
          <p:cNvSpPr txBox="1"/>
          <p:nvPr/>
        </p:nvSpPr>
        <p:spPr>
          <a:xfrm>
            <a:off x="374650" y="1333925"/>
            <a:ext cx="9952200" cy="4063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3000"/>
              </a:spcBef>
              <a:spcAft>
                <a:spcPts val="0"/>
              </a:spcAft>
              <a:buClr>
                <a:srgbClr val="151515"/>
              </a:buClr>
              <a:buSzPts val="2000"/>
              <a:buFont typeface="Roboto"/>
              <a:buChar char="❏"/>
            </a:pPr>
            <a:r>
              <a:rPr lang="de-CH" sz="2000">
                <a:solidFill>
                  <a:schemeClr val="dk1"/>
                </a:solidFill>
              </a:rPr>
              <a:t>Type of </a:t>
            </a:r>
            <a:r>
              <a:rPr lang="de-CH" sz="2000">
                <a:solidFill>
                  <a:schemeClr val="dk1"/>
                </a:solidFill>
              </a:rPr>
              <a:t>reinsurance</a:t>
            </a:r>
            <a:r>
              <a:rPr lang="de-CH" sz="2000">
                <a:solidFill>
                  <a:schemeClr val="dk1"/>
                </a:solidFill>
              </a:rPr>
              <a:t>:</a:t>
            </a:r>
            <a:endParaRPr sz="2000">
              <a:solidFill>
                <a:schemeClr val="dk1"/>
              </a:solidFill>
            </a:endParaRPr>
          </a:p>
          <a:p>
            <a:pPr indent="-298450" lvl="1" marL="914400" rtl="0" algn="l">
              <a:lnSpc>
                <a:spcPct val="115000"/>
              </a:lnSpc>
              <a:spcBef>
                <a:spcPts val="0"/>
              </a:spcBef>
              <a:spcAft>
                <a:spcPts val="0"/>
              </a:spcAft>
              <a:buClr>
                <a:schemeClr val="dk1"/>
              </a:buClr>
              <a:buSzPts val="1100"/>
              <a:buChar char="❏"/>
            </a:pPr>
            <a:r>
              <a:rPr lang="de-CH" sz="2000">
                <a:solidFill>
                  <a:schemeClr val="dk1"/>
                </a:solidFill>
              </a:rPr>
              <a:t>Quota Share,</a:t>
            </a:r>
            <a:endParaRPr sz="2000">
              <a:solidFill>
                <a:schemeClr val="dk1"/>
              </a:solidFill>
            </a:endParaRPr>
          </a:p>
          <a:p>
            <a:pPr indent="-298450" lvl="1" marL="914400" rtl="0" algn="l">
              <a:lnSpc>
                <a:spcPct val="115000"/>
              </a:lnSpc>
              <a:spcBef>
                <a:spcPts val="0"/>
              </a:spcBef>
              <a:spcAft>
                <a:spcPts val="0"/>
              </a:spcAft>
              <a:buClr>
                <a:schemeClr val="dk1"/>
              </a:buClr>
              <a:buSzPts val="1100"/>
              <a:buChar char="❏"/>
            </a:pPr>
            <a:r>
              <a:rPr lang="de-CH" sz="2000">
                <a:solidFill>
                  <a:schemeClr val="dk1"/>
                </a:solidFill>
              </a:rPr>
              <a:t>Surplus,</a:t>
            </a:r>
            <a:endParaRPr sz="2000">
              <a:solidFill>
                <a:schemeClr val="dk1"/>
              </a:solidFill>
            </a:endParaRPr>
          </a:p>
          <a:p>
            <a:pPr indent="-298450" lvl="1" marL="914400" rtl="0" algn="l">
              <a:lnSpc>
                <a:spcPct val="115000"/>
              </a:lnSpc>
              <a:spcBef>
                <a:spcPts val="0"/>
              </a:spcBef>
              <a:spcAft>
                <a:spcPts val="0"/>
              </a:spcAft>
              <a:buClr>
                <a:schemeClr val="dk1"/>
              </a:buClr>
              <a:buSzPts val="1100"/>
              <a:buChar char="❏"/>
            </a:pPr>
            <a:r>
              <a:rPr lang="de-CH" sz="2000">
                <a:solidFill>
                  <a:schemeClr val="dk1"/>
                </a:solidFill>
              </a:rPr>
              <a:t>Excess of Loss,</a:t>
            </a:r>
            <a:endParaRPr sz="2000">
              <a:solidFill>
                <a:schemeClr val="dk1"/>
              </a:solidFill>
            </a:endParaRPr>
          </a:p>
          <a:p>
            <a:pPr indent="-298450" lvl="1" marL="914400" rtl="0" algn="l">
              <a:lnSpc>
                <a:spcPct val="115000"/>
              </a:lnSpc>
              <a:spcBef>
                <a:spcPts val="0"/>
              </a:spcBef>
              <a:spcAft>
                <a:spcPts val="0"/>
              </a:spcAft>
              <a:buClr>
                <a:schemeClr val="dk1"/>
              </a:buClr>
              <a:buSzPts val="1100"/>
              <a:buChar char="❏"/>
            </a:pPr>
            <a:r>
              <a:rPr lang="de-CH" sz="2000">
                <a:solidFill>
                  <a:schemeClr val="dk1"/>
                </a:solidFill>
              </a:rPr>
              <a:t>Excess of Loss Ratio (Stop-Loss)</a:t>
            </a:r>
            <a:endParaRPr sz="2000">
              <a:solidFill>
                <a:schemeClr val="dk1"/>
              </a:solidFill>
            </a:endParaRPr>
          </a:p>
          <a:p>
            <a:pPr indent="-298450" lvl="1" marL="914400" rtl="0" algn="l">
              <a:lnSpc>
                <a:spcPct val="115000"/>
              </a:lnSpc>
              <a:spcBef>
                <a:spcPts val="0"/>
              </a:spcBef>
              <a:spcAft>
                <a:spcPts val="0"/>
              </a:spcAft>
              <a:buClr>
                <a:schemeClr val="dk1"/>
              </a:buClr>
              <a:buSzPts val="1100"/>
              <a:buChar char="❏"/>
            </a:pPr>
            <a:r>
              <a:rPr lang="de-CH" sz="2000">
                <a:solidFill>
                  <a:schemeClr val="dk1"/>
                </a:solidFill>
              </a:rPr>
              <a:t>Pools</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Roboto"/>
              <a:buChar char="❏"/>
            </a:pPr>
            <a:r>
              <a:rPr lang="de-CH" sz="2000">
                <a:solidFill>
                  <a:schemeClr val="dk1"/>
                </a:solidFill>
              </a:rPr>
              <a:t>Facultative and treaty?</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Roboto"/>
              <a:buChar char="❏"/>
            </a:pPr>
            <a:r>
              <a:rPr lang="de-CH" sz="2000">
                <a:solidFill>
                  <a:schemeClr val="dk1"/>
                </a:solidFill>
              </a:rPr>
              <a:t>Bank - facultative?</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Roboto"/>
              <a:buChar char="❏"/>
            </a:pPr>
            <a:r>
              <a:rPr lang="de-CH" sz="2000">
                <a:solidFill>
                  <a:schemeClr val="dk1"/>
                </a:solidFill>
              </a:rPr>
              <a:t>SME facultative</a:t>
            </a:r>
            <a:endParaRPr sz="2000">
              <a:solidFill>
                <a:schemeClr val="dk1"/>
              </a:solidFill>
            </a:endParaRPr>
          </a:p>
          <a:p>
            <a:pPr indent="0" lvl="0" marL="0" rtl="0" algn="l">
              <a:lnSpc>
                <a:spcPct val="115000"/>
              </a:lnSpc>
              <a:spcBef>
                <a:spcPts val="3000"/>
              </a:spcBef>
              <a:spcAft>
                <a:spcPts val="3000"/>
              </a:spcAft>
              <a:buNone/>
            </a:pPr>
            <a:r>
              <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CI Framework - Third Pillar</a:t>
            </a:r>
            <a:endParaRPr/>
          </a:p>
        </p:txBody>
      </p:sp>
      <p:sp>
        <p:nvSpPr>
          <p:cNvPr id="727" name="Google Shape;727;p81"/>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728" name="Google Shape;728;p81"/>
          <p:cNvSpPr/>
          <p:nvPr/>
        </p:nvSpPr>
        <p:spPr>
          <a:xfrm>
            <a:off x="1772625" y="2001225"/>
            <a:ext cx="1829700" cy="516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INFORMATION SHARING</a:t>
            </a:r>
            <a:endParaRPr b="1" sz="1200"/>
          </a:p>
        </p:txBody>
      </p:sp>
      <p:sp>
        <p:nvSpPr>
          <p:cNvPr id="729" name="Google Shape;729;p81"/>
          <p:cNvSpPr/>
          <p:nvPr/>
        </p:nvSpPr>
        <p:spPr>
          <a:xfrm>
            <a:off x="1772638" y="2669825"/>
            <a:ext cx="1829700" cy="3378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CI data sources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Statistics, insurance tables</a:t>
            </a:r>
            <a:endParaRPr sz="1300"/>
          </a:p>
        </p:txBody>
      </p:sp>
      <p:sp>
        <p:nvSpPr>
          <p:cNvPr id="730" name="Google Shape;730;p81"/>
          <p:cNvSpPr/>
          <p:nvPr/>
        </p:nvSpPr>
        <p:spPr>
          <a:xfrm>
            <a:off x="3758163" y="2001225"/>
            <a:ext cx="2402100" cy="516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TRENDS / INNOVATIONS</a:t>
            </a:r>
            <a:endParaRPr b="1" sz="1200"/>
          </a:p>
        </p:txBody>
      </p:sp>
      <p:sp>
        <p:nvSpPr>
          <p:cNvPr id="731" name="Google Shape;731;p81"/>
          <p:cNvSpPr/>
          <p:nvPr/>
        </p:nvSpPr>
        <p:spPr>
          <a:xfrm>
            <a:off x="3758288" y="2669825"/>
            <a:ext cx="2402100" cy="3378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262549" lvl="0" marL="179999" rtl="0" algn="l">
              <a:spcBef>
                <a:spcPts val="0"/>
              </a:spcBef>
              <a:spcAft>
                <a:spcPts val="0"/>
              </a:spcAft>
              <a:buSzPts val="1300"/>
              <a:buChar char="●"/>
            </a:pPr>
            <a:r>
              <a:rPr lang="de-CH" sz="1300">
                <a:solidFill>
                  <a:schemeClr val="dk1"/>
                </a:solidFill>
              </a:rPr>
              <a:t>Self-service</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External infrastructure scans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Parametric cyber insurance</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Dynamic premiums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On-demand</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Subscription models</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262549" lvl="0" marL="179999" rtl="0" algn="l">
              <a:spcBef>
                <a:spcPts val="0"/>
              </a:spcBef>
              <a:spcAft>
                <a:spcPts val="0"/>
              </a:spcAft>
              <a:buSzPts val="1300"/>
              <a:buChar char="●"/>
            </a:pPr>
            <a:r>
              <a:rPr lang="de-CH" sz="1300">
                <a:solidFill>
                  <a:schemeClr val="dk1"/>
                </a:solidFill>
              </a:rPr>
              <a:t>Itemised insurance</a:t>
            </a:r>
            <a:endParaRPr sz="1300"/>
          </a:p>
        </p:txBody>
      </p:sp>
      <p:sp>
        <p:nvSpPr>
          <p:cNvPr id="732" name="Google Shape;732;p81"/>
          <p:cNvSpPr/>
          <p:nvPr/>
        </p:nvSpPr>
        <p:spPr>
          <a:xfrm>
            <a:off x="6279113" y="2001225"/>
            <a:ext cx="1906800" cy="5163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200"/>
              <a:t>CYBER SECURITY SERVICE PROVIDERS</a:t>
            </a:r>
            <a:endParaRPr b="1" sz="1200"/>
          </a:p>
        </p:txBody>
      </p:sp>
      <p:sp>
        <p:nvSpPr>
          <p:cNvPr id="733" name="Google Shape;733;p81"/>
          <p:cNvSpPr/>
          <p:nvPr/>
        </p:nvSpPr>
        <p:spPr>
          <a:xfrm>
            <a:off x="6279113" y="2669825"/>
            <a:ext cx="1906800" cy="3378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p>
        </p:txBody>
      </p:sp>
      <p:sp>
        <p:nvSpPr>
          <p:cNvPr id="734" name="Google Shape;734;p81"/>
          <p:cNvSpPr/>
          <p:nvPr/>
        </p:nvSpPr>
        <p:spPr>
          <a:xfrm>
            <a:off x="1772650" y="1360550"/>
            <a:ext cx="6413400" cy="5163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CH" sz="1600"/>
              <a:t>OTHER</a:t>
            </a:r>
            <a:endParaRPr b="1" sz="1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2"/>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741" name="Google Shape;741;p82"/>
          <p:cNvSpPr txBox="1"/>
          <p:nvPr>
            <p:ph idx="1" type="body"/>
          </p:nvPr>
        </p:nvSpPr>
        <p:spPr>
          <a:xfrm>
            <a:off x="381000" y="1219200"/>
            <a:ext cx="9220200" cy="5181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de-CH" sz="900"/>
              <a:t>Finally, some markets use the term “network” and “network security failure” in describing the IT system involved, and a breach of that system. Corvus uses the term “computer system”.  </a:t>
            </a:r>
            <a:endParaRPr sz="900"/>
          </a:p>
          <a:p>
            <a:pPr indent="0" lvl="0" marL="0" rtl="0" algn="l">
              <a:lnSpc>
                <a:spcPct val="115000"/>
              </a:lnSpc>
              <a:spcBef>
                <a:spcPts val="1200"/>
              </a:spcBef>
              <a:spcAft>
                <a:spcPts val="0"/>
              </a:spcAft>
              <a:buClr>
                <a:schemeClr val="dk1"/>
              </a:buClr>
              <a:buSzPts val="1100"/>
              <a:buFont typeface="Arial"/>
              <a:buNone/>
            </a:pPr>
            <a:r>
              <a:t/>
            </a:r>
            <a:endParaRPr sz="900"/>
          </a:p>
          <a:p>
            <a:pPr indent="0" lvl="0" marL="0" rtl="0" algn="l">
              <a:lnSpc>
                <a:spcPct val="115000"/>
              </a:lnSpc>
              <a:spcBef>
                <a:spcPts val="1200"/>
              </a:spcBef>
              <a:spcAft>
                <a:spcPts val="0"/>
              </a:spcAft>
              <a:buNone/>
            </a:pPr>
            <a:r>
              <a:rPr i="1" lang="de-CH" sz="900"/>
              <a:t>Business Income Loss and Extra Expenses incurred during the Interruption Period directly as a result of the total, or partial, or intermittent interruption or degradation in service of an Insured's Computer System caused directly by a Privacy Breach, Security Breach, Administrative Error or Power Failure.</a:t>
            </a:r>
            <a:endParaRPr i="1" sz="900"/>
          </a:p>
          <a:p>
            <a:pPr indent="0" lvl="0" marL="0" rtl="0" algn="l">
              <a:lnSpc>
                <a:spcPct val="115000"/>
              </a:lnSpc>
              <a:spcBef>
                <a:spcPts val="1200"/>
              </a:spcBef>
              <a:spcAft>
                <a:spcPts val="0"/>
              </a:spcAft>
              <a:buClr>
                <a:schemeClr val="dk1"/>
              </a:buClr>
              <a:buSzPts val="1100"/>
              <a:buFont typeface="Arial"/>
              <a:buNone/>
            </a:pPr>
            <a:r>
              <a:t/>
            </a:r>
            <a:endParaRPr i="1" sz="900"/>
          </a:p>
          <a:p>
            <a:pPr indent="0" lvl="0" marL="0" rtl="0" algn="l">
              <a:spcBef>
                <a:spcPts val="1200"/>
              </a:spcBef>
              <a:spcAft>
                <a:spcPts val="0"/>
              </a:spcAft>
              <a:buNone/>
            </a:pPr>
            <a:r>
              <a:rPr lang="de-CH" sz="900"/>
              <a:t>ust as with Contingent Business Interruption, policy language isn’t universal, although some language is becoming more standardized over time. Key wordings you may encounter are “security failure” and “system failure” – respectively, a cyber event caused by a cyberattack, and a cyber event caused by an accidental outage. Note that some markets will interpret “system failure” as </a:t>
            </a:r>
            <a:r>
              <a:rPr i="1" lang="de-CH" sz="900"/>
              <a:t>only</a:t>
            </a:r>
            <a:r>
              <a:rPr lang="de-CH" sz="900"/>
              <a:t> administrative error, such as misconfiguring a system update. Others, like Corvus, include unintentional damage beyond admin error, including accidental destruction of digital assets, failure in power supply, and more</a:t>
            </a:r>
            <a:endParaRPr sz="900"/>
          </a:p>
          <a:p>
            <a:pPr indent="0" lvl="0" marL="0" rtl="0" algn="l">
              <a:spcBef>
                <a:spcPts val="180"/>
              </a:spcBef>
              <a:spcAft>
                <a:spcPts val="0"/>
              </a:spcAft>
              <a:buNone/>
            </a:pPr>
            <a:r>
              <a:t/>
            </a:r>
            <a:endParaRPr sz="900"/>
          </a:p>
          <a:p>
            <a:pPr indent="0" lvl="0" marL="0" rtl="0" algn="l">
              <a:lnSpc>
                <a:spcPct val="115000"/>
              </a:lnSpc>
              <a:spcBef>
                <a:spcPts val="1200"/>
              </a:spcBef>
              <a:spcAft>
                <a:spcPts val="0"/>
              </a:spcAft>
              <a:buClr>
                <a:schemeClr val="dk1"/>
              </a:buClr>
              <a:buSzPts val="1100"/>
              <a:buFont typeface="Arial"/>
              <a:buNone/>
            </a:pPr>
            <a:r>
              <a:rPr lang="de-CH" sz="900"/>
              <a:t>Corvus’s Business Interruption coverage triggers as soon as there is any partial or complete interruption, degradation or failure of computer systems. Corvus’s policy would apply the 6 hour waiting period from the time of the initial attack, so even if the company started losing revenue or productivity from the first minute, they would be able to recoup damages starting from that point (assuming the outage eventually eclipsed the 6 hour waiting period). </a:t>
            </a:r>
            <a:endParaRPr sz="900"/>
          </a:p>
          <a:p>
            <a:pPr indent="0" lvl="0" marL="0" rtl="0" algn="l">
              <a:lnSpc>
                <a:spcPct val="115000"/>
              </a:lnSpc>
              <a:spcBef>
                <a:spcPts val="1200"/>
              </a:spcBef>
              <a:spcAft>
                <a:spcPts val="0"/>
              </a:spcAft>
              <a:buClr>
                <a:schemeClr val="dk1"/>
              </a:buClr>
              <a:buSzPts val="1100"/>
              <a:buFont typeface="Arial"/>
              <a:buNone/>
            </a:pPr>
            <a:r>
              <a:rPr lang="de-CH" sz="900"/>
              <a:t>In addition to determining the front end of the coverage period, brokers should keep an eye out for the best language regarding when the coverage period ends. Many times, companies think they have full functionality back - only to uncover left-over damage to other processes. The Corvus policy covers the insured for the full Interruption period until “the date of full system restoration.” This is broader than some policies that limit the period of coverage to </a:t>
            </a:r>
            <a:r>
              <a:rPr i="1" lang="de-CH" sz="900"/>
              <a:t>the date that the interruption ends </a:t>
            </a:r>
            <a:r>
              <a:rPr lang="de-CH" sz="900"/>
              <a:t>- which could leave the insurer off the hook when it comes to truly bringing the client back to full restoration. Even if systems are fully restored, Corvus offers an additional 30 days following that for additional costs to the business. </a:t>
            </a:r>
            <a:endParaRPr sz="900"/>
          </a:p>
          <a:p>
            <a:pPr indent="0" lvl="0" marL="0" rtl="0" algn="l">
              <a:lnSpc>
                <a:spcPct val="115000"/>
              </a:lnSpc>
              <a:spcBef>
                <a:spcPts val="1200"/>
              </a:spcBef>
              <a:spcAft>
                <a:spcPts val="0"/>
              </a:spcAft>
              <a:buClr>
                <a:schemeClr val="dk1"/>
              </a:buClr>
              <a:buSzPts val="1100"/>
              <a:buFont typeface="Arial"/>
              <a:buNone/>
            </a:pPr>
            <a:r>
              <a:rPr lang="de-CH" sz="900"/>
              <a:t>Finally, some policies also include limiting wording that says their BI indemnity period ends if the insured </a:t>
            </a:r>
            <a:r>
              <a:rPr i="1" lang="de-CH" sz="900"/>
              <a:t>did not act with due diligence</a:t>
            </a:r>
            <a:r>
              <a:rPr lang="de-CH" sz="900"/>
              <a:t>. At Corvus we trust that the vendors we provide for help with breach response will help the insured to act with due diligence, so we don’t include this wording.</a:t>
            </a:r>
            <a:endParaRPr sz="900"/>
          </a:p>
          <a:p>
            <a:pPr indent="0" lvl="0" marL="0" rtl="0" algn="l">
              <a:spcBef>
                <a:spcPts val="1200"/>
              </a:spcBef>
              <a:spcAft>
                <a:spcPts val="0"/>
              </a:spcAft>
              <a:buNone/>
            </a:pPr>
            <a:r>
              <a:t/>
            </a:r>
            <a:endParaRPr sz="900"/>
          </a:p>
        </p:txBody>
      </p:sp>
      <p:sp>
        <p:nvSpPr>
          <p:cNvPr id="742" name="Google Shape;742;p82"/>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
        <p:nvSpPr>
          <p:cNvPr id="189" name="Google Shape;189;p20"/>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Definition of the Framework</a:t>
            </a:r>
            <a:endParaRPr/>
          </a:p>
        </p:txBody>
      </p:sp>
      <p:pic>
        <p:nvPicPr>
          <p:cNvPr id="190" name="Google Shape;190;p20"/>
          <p:cNvPicPr preferRelativeResize="0"/>
          <p:nvPr/>
        </p:nvPicPr>
        <p:blipFill>
          <a:blip r:embed="rId3">
            <a:alphaModFix/>
          </a:blip>
          <a:stretch>
            <a:fillRect/>
          </a:stretch>
        </p:blipFill>
        <p:spPr>
          <a:xfrm>
            <a:off x="152400" y="1438275"/>
            <a:ext cx="9601200" cy="461596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3"/>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pic>
        <p:nvPicPr>
          <p:cNvPr id="749" name="Google Shape;749;p83"/>
          <p:cNvPicPr preferRelativeResize="0"/>
          <p:nvPr/>
        </p:nvPicPr>
        <p:blipFill>
          <a:blip r:embed="rId3">
            <a:alphaModFix/>
          </a:blip>
          <a:stretch>
            <a:fillRect/>
          </a:stretch>
        </p:blipFill>
        <p:spPr>
          <a:xfrm>
            <a:off x="547575" y="304800"/>
            <a:ext cx="8933236" cy="6172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84"/>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756" name="Google Shape;756;p84"/>
          <p:cNvSpPr txBox="1"/>
          <p:nvPr>
            <p:ph idx="1" type="body"/>
          </p:nvPr>
        </p:nvSpPr>
        <p:spPr>
          <a:xfrm>
            <a:off x="381000" y="1219200"/>
            <a:ext cx="9220200" cy="5181600"/>
          </a:xfrm>
          <a:prstGeom prst="rect">
            <a:avLst/>
          </a:prstGeom>
        </p:spPr>
        <p:txBody>
          <a:bodyPr anchorCtr="0" anchor="t" bIns="45700" lIns="91425" spcFirstLastPara="1" rIns="91425" wrap="square" tIns="45700">
            <a:noAutofit/>
          </a:bodyPr>
          <a:lstStyle/>
          <a:p>
            <a:pPr indent="0" lvl="0" marL="0" rtl="0" algn="l">
              <a:spcBef>
                <a:spcPts val="180"/>
              </a:spcBef>
              <a:spcAft>
                <a:spcPts val="0"/>
              </a:spcAft>
              <a:buNone/>
            </a:pPr>
            <a:r>
              <a:t/>
            </a:r>
            <a:endParaRPr/>
          </a:p>
        </p:txBody>
      </p:sp>
      <p:sp>
        <p:nvSpPr>
          <p:cNvPr id="757" name="Google Shape;757;p84"/>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pic>
        <p:nvPicPr>
          <p:cNvPr id="758" name="Google Shape;758;p84"/>
          <p:cNvPicPr preferRelativeResize="0"/>
          <p:nvPr/>
        </p:nvPicPr>
        <p:blipFill>
          <a:blip r:embed="rId3">
            <a:alphaModFix/>
          </a:blip>
          <a:stretch>
            <a:fillRect/>
          </a:stretch>
        </p:blipFill>
        <p:spPr>
          <a:xfrm>
            <a:off x="31376" y="0"/>
            <a:ext cx="9843246" cy="685799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5"/>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Non proportional reinsurnace</a:t>
            </a:r>
            <a:endParaRPr/>
          </a:p>
        </p:txBody>
      </p:sp>
      <p:sp>
        <p:nvSpPr>
          <p:cNvPr id="765" name="Google Shape;765;p85"/>
          <p:cNvSpPr txBox="1"/>
          <p:nvPr>
            <p:ph idx="1" type="body"/>
          </p:nvPr>
        </p:nvSpPr>
        <p:spPr>
          <a:xfrm>
            <a:off x="381000" y="1219200"/>
            <a:ext cx="9220200" cy="5181600"/>
          </a:xfrm>
          <a:prstGeom prst="rect">
            <a:avLst/>
          </a:prstGeom>
        </p:spPr>
        <p:txBody>
          <a:bodyPr anchorCtr="0" anchor="t" bIns="45700" lIns="91425" spcFirstLastPara="1" rIns="91425" wrap="square" tIns="45700">
            <a:noAutofit/>
          </a:bodyPr>
          <a:lstStyle/>
          <a:p>
            <a:pPr indent="0" lvl="0" marL="0" rtl="0" algn="l">
              <a:spcBef>
                <a:spcPts val="180"/>
              </a:spcBef>
              <a:spcAft>
                <a:spcPts val="0"/>
              </a:spcAft>
              <a:buNone/>
            </a:pPr>
            <a:r>
              <a:rPr b="1" lang="de-CH" sz="1600"/>
              <a:t>Non</a:t>
            </a:r>
            <a:r>
              <a:rPr lang="de-CH" sz="1600"/>
              <a:t>-</a:t>
            </a:r>
            <a:r>
              <a:rPr b="1" lang="de-CH" sz="1600"/>
              <a:t>proportional reinsurance</a:t>
            </a:r>
            <a:r>
              <a:rPr lang="de-CH" sz="1600"/>
              <a:t> is based on loss retention. The ceding insurer agrees to accept all losses up a predetermined level. The </a:t>
            </a:r>
            <a:r>
              <a:rPr b="1" lang="de-CH" sz="1600"/>
              <a:t>reinsurer</a:t>
            </a:r>
            <a:r>
              <a:rPr lang="de-CH" sz="1600"/>
              <a:t> agrees to reimburse the ceding insurer for losses above the predetermined level and up to the reimbursement limit provided for in contact.</a:t>
            </a:r>
            <a:endParaRPr sz="3300"/>
          </a:p>
        </p:txBody>
      </p:sp>
      <p:sp>
        <p:nvSpPr>
          <p:cNvPr id="766" name="Google Shape;766;p85"/>
          <p:cNvSpPr txBox="1"/>
          <p:nvPr>
            <p:ph idx="12"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348450" y="3086100"/>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INTERVIEWS WITH EXPERTS</a:t>
            </a:r>
            <a:endParaRPr/>
          </a:p>
        </p:txBody>
      </p:sp>
      <p:sp>
        <p:nvSpPr>
          <p:cNvPr id="197" name="Google Shape;197;p21"/>
          <p:cNvSpPr txBox="1"/>
          <p:nvPr>
            <p:ph idx="4294967295" type="sldNum"/>
          </p:nvPr>
        </p:nvSpPr>
        <p:spPr>
          <a:xfrm>
            <a:off x="2889250" y="6477000"/>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CH"/>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374650" y="219075"/>
            <a:ext cx="92091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de-CH"/>
              <a:t>Interviews &amp; Survey - the setup</a:t>
            </a:r>
            <a:endParaRPr/>
          </a:p>
        </p:txBody>
      </p:sp>
      <p:pic>
        <p:nvPicPr>
          <p:cNvPr id="204" name="Google Shape;204;p22"/>
          <p:cNvPicPr preferRelativeResize="0"/>
          <p:nvPr/>
        </p:nvPicPr>
        <p:blipFill>
          <a:blip r:embed="rId3">
            <a:alphaModFix/>
          </a:blip>
          <a:stretch>
            <a:fillRect/>
          </a:stretch>
        </p:blipFill>
        <p:spPr>
          <a:xfrm>
            <a:off x="1043450" y="4040650"/>
            <a:ext cx="1997950" cy="1997950"/>
          </a:xfrm>
          <a:prstGeom prst="rect">
            <a:avLst/>
          </a:prstGeom>
          <a:noFill/>
          <a:ln>
            <a:noFill/>
          </a:ln>
        </p:spPr>
      </p:pic>
      <p:pic>
        <p:nvPicPr>
          <p:cNvPr id="205" name="Google Shape;205;p22"/>
          <p:cNvPicPr preferRelativeResize="0"/>
          <p:nvPr/>
        </p:nvPicPr>
        <p:blipFill>
          <a:blip r:embed="rId4">
            <a:alphaModFix/>
          </a:blip>
          <a:stretch>
            <a:fillRect/>
          </a:stretch>
        </p:blipFill>
        <p:spPr>
          <a:xfrm>
            <a:off x="7131975" y="4646274"/>
            <a:ext cx="1997950" cy="786704"/>
          </a:xfrm>
          <a:prstGeom prst="rect">
            <a:avLst/>
          </a:prstGeom>
          <a:noFill/>
          <a:ln>
            <a:noFill/>
          </a:ln>
        </p:spPr>
      </p:pic>
      <p:sp>
        <p:nvSpPr>
          <p:cNvPr id="206" name="Google Shape;206;p22"/>
          <p:cNvSpPr txBox="1"/>
          <p:nvPr/>
        </p:nvSpPr>
        <p:spPr>
          <a:xfrm>
            <a:off x="375450" y="2537050"/>
            <a:ext cx="9220200" cy="13647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15000"/>
              </a:lnSpc>
              <a:spcBef>
                <a:spcPts val="0"/>
              </a:spcBef>
              <a:spcAft>
                <a:spcPts val="0"/>
              </a:spcAft>
              <a:buClr>
                <a:schemeClr val="dk1"/>
              </a:buClr>
              <a:buSzPts val="2000"/>
              <a:buFont typeface="Noto Sans Symbols"/>
              <a:buChar char="❑"/>
            </a:pPr>
            <a:r>
              <a:rPr lang="de-CH" sz="2000">
                <a:solidFill>
                  <a:schemeClr val="dk1"/>
                </a:solidFill>
              </a:rPr>
              <a:t>Demographics</a:t>
            </a:r>
            <a:endParaRPr sz="2000">
              <a:solidFill>
                <a:schemeClr val="dk1"/>
              </a:solidFill>
            </a:endParaRPr>
          </a:p>
          <a:p>
            <a:pPr indent="-355600" lvl="1" marL="914400" rtl="0" algn="l">
              <a:lnSpc>
                <a:spcPct val="128571"/>
              </a:lnSpc>
              <a:spcBef>
                <a:spcPts val="0"/>
              </a:spcBef>
              <a:spcAft>
                <a:spcPts val="0"/>
              </a:spcAft>
              <a:buClr>
                <a:srgbClr val="000000"/>
              </a:buClr>
              <a:buSzPts val="2000"/>
              <a:buChar char="–"/>
            </a:pPr>
            <a:r>
              <a:rPr lang="de-CH" sz="2000">
                <a:solidFill>
                  <a:schemeClr val="dk1"/>
                </a:solidFill>
              </a:rPr>
              <a:t>Number of interviewees		:		3 experts</a:t>
            </a:r>
            <a:endParaRPr sz="2000">
              <a:solidFill>
                <a:schemeClr val="dk1"/>
              </a:solidFill>
            </a:endParaRPr>
          </a:p>
          <a:p>
            <a:pPr indent="-355600" lvl="1" marL="914400" rtl="0" algn="l">
              <a:lnSpc>
                <a:spcPct val="128571"/>
              </a:lnSpc>
              <a:spcBef>
                <a:spcPts val="0"/>
              </a:spcBef>
              <a:spcAft>
                <a:spcPts val="0"/>
              </a:spcAft>
              <a:buClr>
                <a:srgbClr val="000000"/>
              </a:buClr>
              <a:buSzPts val="2000"/>
              <a:buChar char="–"/>
            </a:pPr>
            <a:r>
              <a:rPr lang="de-CH" sz="2000">
                <a:solidFill>
                  <a:schemeClr val="dk1"/>
                </a:solidFill>
              </a:rPr>
              <a:t>Experience					:		7-15 years</a:t>
            </a:r>
            <a:endParaRPr sz="2000">
              <a:solidFill>
                <a:schemeClr val="dk1"/>
              </a:solidFill>
            </a:endParaRPr>
          </a:p>
          <a:p>
            <a:pPr indent="-355600" lvl="1" marL="914400" rtl="0" algn="l">
              <a:lnSpc>
                <a:spcPct val="128571"/>
              </a:lnSpc>
              <a:spcBef>
                <a:spcPts val="0"/>
              </a:spcBef>
              <a:spcAft>
                <a:spcPts val="0"/>
              </a:spcAft>
              <a:buClr>
                <a:srgbClr val="000000"/>
              </a:buClr>
              <a:buSzPts val="2000"/>
              <a:buChar char="–"/>
            </a:pPr>
            <a:r>
              <a:rPr lang="de-CH" sz="2000">
                <a:solidFill>
                  <a:schemeClr val="dk1"/>
                </a:solidFill>
              </a:rPr>
              <a:t>Role						:		Underwriters &amp; Cyber risk Analysts</a:t>
            </a:r>
            <a:endParaRPr sz="2000"/>
          </a:p>
          <a:p>
            <a:pPr indent="0" lvl="0" marL="0" rtl="0" algn="l">
              <a:lnSpc>
                <a:spcPct val="128571"/>
              </a:lnSpc>
              <a:spcBef>
                <a:spcPts val="280"/>
              </a:spcBef>
              <a:spcAft>
                <a:spcPts val="0"/>
              </a:spcAft>
              <a:buNone/>
            </a:pPr>
            <a:r>
              <a:t/>
            </a:r>
            <a:endParaRPr sz="2000">
              <a:solidFill>
                <a:srgbClr val="000000"/>
              </a:solidFill>
            </a:endParaRPr>
          </a:p>
        </p:txBody>
      </p:sp>
      <p:sp>
        <p:nvSpPr>
          <p:cNvPr id="207" name="Google Shape;207;p22"/>
          <p:cNvSpPr txBox="1"/>
          <p:nvPr/>
        </p:nvSpPr>
        <p:spPr>
          <a:xfrm>
            <a:off x="375450" y="1438450"/>
            <a:ext cx="9220200" cy="13647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15000"/>
              </a:lnSpc>
              <a:spcBef>
                <a:spcPts val="0"/>
              </a:spcBef>
              <a:spcAft>
                <a:spcPts val="0"/>
              </a:spcAft>
              <a:buClr>
                <a:schemeClr val="dk1"/>
              </a:buClr>
              <a:buSzPts val="2000"/>
              <a:buFont typeface="Noto Sans Symbols"/>
              <a:buChar char="❑"/>
            </a:pPr>
            <a:r>
              <a:rPr lang="de-CH" sz="2000">
                <a:solidFill>
                  <a:schemeClr val="dk1"/>
                </a:solidFill>
              </a:rPr>
              <a:t>Contact 15 senior cyber insurance experts through Linkedin.</a:t>
            </a:r>
            <a:endParaRPr sz="2000">
              <a:solidFill>
                <a:schemeClr val="dk1"/>
              </a:solidFill>
            </a:endParaRPr>
          </a:p>
          <a:p>
            <a:pPr indent="-355600" lvl="0" marL="457200" marR="0" rtl="0" algn="l">
              <a:lnSpc>
                <a:spcPct val="115000"/>
              </a:lnSpc>
              <a:spcBef>
                <a:spcPts val="0"/>
              </a:spcBef>
              <a:spcAft>
                <a:spcPts val="0"/>
              </a:spcAft>
              <a:buClr>
                <a:schemeClr val="dk1"/>
              </a:buClr>
              <a:buSzPts val="2000"/>
              <a:buFont typeface="Noto Sans Symbols"/>
              <a:buChar char="❑"/>
            </a:pPr>
            <a:r>
              <a:rPr lang="de-CH" sz="2000">
                <a:solidFill>
                  <a:schemeClr val="dk1"/>
                </a:solidFill>
              </a:rPr>
              <a:t>3 of them agreed to have an interview</a:t>
            </a:r>
            <a:endParaRPr sz="2000">
              <a:solidFill>
                <a:schemeClr val="dk1"/>
              </a:solidFill>
            </a:endParaRPr>
          </a:p>
          <a:p>
            <a:pPr indent="0" lvl="0" marL="0" rtl="0" algn="l">
              <a:lnSpc>
                <a:spcPct val="128571"/>
              </a:lnSpc>
              <a:spcBef>
                <a:spcPts val="1200"/>
              </a:spcBef>
              <a:spcAft>
                <a:spcPts val="0"/>
              </a:spcAft>
              <a:buNone/>
            </a:pPr>
            <a:r>
              <a:t/>
            </a:r>
            <a:endParaRPr sz="2000">
              <a:solidFill>
                <a:srgbClr val="000000"/>
              </a:solidFill>
            </a:endParaRPr>
          </a:p>
        </p:txBody>
      </p:sp>
      <p:pic>
        <p:nvPicPr>
          <p:cNvPr id="208" name="Google Shape;208;p22"/>
          <p:cNvPicPr preferRelativeResize="0"/>
          <p:nvPr/>
        </p:nvPicPr>
        <p:blipFill>
          <a:blip r:embed="rId5">
            <a:alphaModFix/>
          </a:blip>
          <a:stretch>
            <a:fillRect/>
          </a:stretch>
        </p:blipFill>
        <p:spPr>
          <a:xfrm>
            <a:off x="4335238" y="4195550"/>
            <a:ext cx="1287927" cy="1364700"/>
          </a:xfrm>
          <a:prstGeom prst="rect">
            <a:avLst/>
          </a:prstGeom>
          <a:noFill/>
          <a:ln>
            <a:noFill/>
          </a:ln>
        </p:spPr>
      </p:pic>
      <p:sp>
        <p:nvSpPr>
          <p:cNvPr id="209" name="Google Shape;209;p22"/>
          <p:cNvSpPr txBox="1"/>
          <p:nvPr/>
        </p:nvSpPr>
        <p:spPr>
          <a:xfrm>
            <a:off x="3479400" y="5537125"/>
            <a:ext cx="29472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de-CH" sz="1500"/>
              <a:t>Anonymous Global Insurance Company</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