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5D262A-3ECC-458E-9DE3-B042A894F3FC}">
  <a:tblStyle styleId="{9F5D262A-3ECC-458E-9DE3-B042A894F3F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e6115e5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e6115e5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e6115e5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e6115e5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e6115e50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e6115e50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e6115e50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e6115e50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c0d68a1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c0d68a1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cysmo.de/en/index.html" TargetMode="External"/><Relationship Id="rId4" Type="http://schemas.openxmlformats.org/officeDocument/2006/relationships/hyperlink" Target="https://www.advisenltd.com/" TargetMode="External"/><Relationship Id="rId5" Type="http://schemas.openxmlformats.org/officeDocument/2006/relationships/hyperlink" Target="https://www.rms.com/" TargetMode="External"/><Relationship Id="rId6" Type="http://schemas.openxmlformats.org/officeDocument/2006/relationships/hyperlink" Target="https://www.air-worldwide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.wikipedia.org/wiki/Schweizer_Franken" TargetMode="External"/><Relationship Id="rId4" Type="http://schemas.openxmlformats.org/officeDocument/2006/relationships/hyperlink" Target="https://de.wikipedia.org/wiki/Schweizer_Franken" TargetMode="External"/><Relationship Id="rId5" Type="http://schemas.openxmlformats.org/officeDocument/2006/relationships/hyperlink" Target="https://de.wikipedia.org/wiki/Schweizer_Franke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air-worldwide.com/" TargetMode="External"/><Relationship Id="rId4" Type="http://schemas.openxmlformats.org/officeDocument/2006/relationships/hyperlink" Target="https://www.cysmo.de/en/index.html" TargetMode="External"/><Relationship Id="rId5" Type="http://schemas.openxmlformats.org/officeDocument/2006/relationships/hyperlink" Target="https://www.advisenltd.com/" TargetMode="External"/><Relationship Id="rId6" Type="http://schemas.openxmlformats.org/officeDocument/2006/relationships/hyperlink" Target="https://www.rm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Interview: Interesting outtakes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364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20" u="sng"/>
              <a:t>General remarks</a:t>
            </a:r>
            <a:r>
              <a:rPr b="1" lang="en" u="sng"/>
              <a:t>:</a:t>
            </a:r>
            <a:endParaRPr b="1" u="sng"/>
          </a:p>
          <a:p>
            <a:pPr indent="-28869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14"/>
              <a:t>Startup would use the framework</a:t>
            </a:r>
            <a:endParaRPr sz="1514"/>
          </a:p>
          <a:p>
            <a:pPr indent="-28869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14"/>
              <a:t>Importance of gut feelings</a:t>
            </a:r>
            <a:endParaRPr sz="1514"/>
          </a:p>
          <a:p>
            <a:pPr indent="-28869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14"/>
              <a:t>Base rates confirmed</a:t>
            </a:r>
            <a:endParaRPr sz="1514"/>
          </a:p>
          <a:p>
            <a:pPr indent="-28869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14"/>
              <a:t>Alternative data not used, </a:t>
            </a:r>
            <a:r>
              <a:rPr lang="en" sz="1514"/>
              <a:t>only sometimes discussed</a:t>
            </a:r>
            <a:endParaRPr sz="1514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14"/>
          </a:p>
          <a:p>
            <a:pPr indent="-28869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14"/>
              <a:t>Outside in scanning by external providers:</a:t>
            </a:r>
            <a:endParaRPr sz="1514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41" u="sng">
                <a:solidFill>
                  <a:schemeClr val="hlink"/>
                </a:solidFill>
                <a:hlinkClick r:id="rId3"/>
              </a:rPr>
              <a:t>https://www.cysmo.de/en/index.html</a:t>
            </a:r>
            <a:endParaRPr sz="154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41" u="sng">
                <a:solidFill>
                  <a:schemeClr val="hlink"/>
                </a:solidFill>
                <a:hlinkClick r:id="rId4"/>
              </a:rPr>
              <a:t>https://www.advisenltd.com/</a:t>
            </a:r>
            <a:endParaRPr sz="154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41" u="sng">
                <a:solidFill>
                  <a:schemeClr val="hlink"/>
                </a:solidFill>
                <a:hlinkClick r:id="rId5"/>
              </a:rPr>
              <a:t>https://www.rms.com/</a:t>
            </a:r>
            <a:endParaRPr sz="154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41" u="sng">
                <a:solidFill>
                  <a:schemeClr val="hlink"/>
                </a:solidFill>
                <a:hlinkClick r:id="rId6"/>
              </a:rPr>
              <a:t>https://www.air-worldwide.com/</a:t>
            </a:r>
            <a:endParaRPr sz="154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357825" y="1152475"/>
            <a:ext cx="46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 u="sng"/>
              <a:t>Framework feedback</a:t>
            </a:r>
            <a:r>
              <a:rPr b="1" lang="en" sz="1350" u="sng"/>
              <a:t>:</a:t>
            </a:r>
            <a:endParaRPr b="1" sz="1350" u="sng"/>
          </a:p>
          <a:p>
            <a:pPr indent="-301625" lvl="0" marL="457200" rtl="0" algn="l">
              <a:spcBef>
                <a:spcPts val="120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“Environment” Pillar:</a:t>
            </a:r>
            <a:endParaRPr sz="1150"/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/>
              <a:t>Consider “</a:t>
            </a:r>
            <a:r>
              <a:rPr lang="en" sz="1150" u="sng"/>
              <a:t>External malicious attacks</a:t>
            </a:r>
            <a:r>
              <a:rPr lang="en" sz="1150"/>
              <a:t>”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“Market Model” Pillar</a:t>
            </a:r>
            <a:endParaRPr sz="1150"/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/>
              <a:t>Emphasize that companies should focus on both: getting cyber insurance and reinforce their security standards</a:t>
            </a:r>
            <a:endParaRPr sz="1150"/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/>
              <a:t>Perhaps this pillar not relevant in a practical context.</a:t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50" u="sng"/>
              <a:t>Outlook:</a:t>
            </a:r>
            <a:endParaRPr sz="1150"/>
          </a:p>
          <a:p>
            <a:pPr indent="-301625" lvl="0" marL="457200" rtl="0" algn="l">
              <a:spcBef>
                <a:spcPts val="120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It would be interesting in future work to focus on “</a:t>
            </a:r>
            <a:r>
              <a:rPr lang="en" sz="1150" u="sng"/>
              <a:t>Questionnaire framework</a:t>
            </a:r>
            <a:r>
              <a:rPr lang="en" sz="1150"/>
              <a:t>” (Risk Assessment).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Claims process is a field of interest nowadays within cyber insurance companies.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Some modelling innovation might be interesting, generally speaking</a:t>
            </a:r>
            <a:endParaRPr sz="11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studies: Proposed situations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83400" y="1166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Segmentation: SME process very different from enterprise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Underwriting meeting, what can we assume?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Fair premium can be measured by being competitive? (i.e. after </a:t>
            </a:r>
            <a:r>
              <a:rPr lang="en"/>
              <a:t>comparison</a:t>
            </a:r>
            <a:r>
              <a:rPr lang="en"/>
              <a:t> with processes of competition)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1. Midsized eCommerce company (modelled roughly after Conforama)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	- The focus of the case study would be impact of business </a:t>
            </a:r>
            <a:r>
              <a:rPr lang="en"/>
              <a:t>interruption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Revenue: CHF 43 (to fall under the SME definition) Industry: Home &amp; Furniture Retail, eCommerce with some physical locations</a:t>
            </a:r>
            <a:endParaRPr b="1"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2. Cantonal bank (modelled roughly after Basler Kantonalbank etc.)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- The focus of the case study would be the specific considerations when insuring in financial service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Revenue: CHF 529 Mio.  Asset size: CHF2 bn, Industry: Financial services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Hospital company (modelled roughly after Unispital)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Revenue:  </a:t>
            </a:r>
            <a:r>
              <a:rPr b="1" lang="en">
                <a:uFill>
                  <a:noFill/>
                </a:uFill>
                <a:hlinkClick r:id="rId3"/>
              </a:rPr>
              <a:t>CHF</a:t>
            </a:r>
            <a:r>
              <a:rPr b="1" lang="en"/>
              <a:t> 1.5 bn.</a:t>
            </a:r>
            <a:r>
              <a:rPr b="1" lang="en">
                <a:uFill>
                  <a:noFill/>
                </a:uFill>
                <a:hlinkClick r:id="rId4"/>
              </a:rPr>
              <a:t> </a:t>
            </a:r>
            <a:r>
              <a:rPr b="1" lang="en"/>
              <a:t>Asset size: </a:t>
            </a:r>
            <a:r>
              <a:rPr b="1" lang="en">
                <a:uFill>
                  <a:noFill/>
                </a:uFill>
                <a:hlinkClick r:id="rId5"/>
              </a:rPr>
              <a:t>CHF</a:t>
            </a:r>
            <a:r>
              <a:rPr b="1" lang="en"/>
              <a:t> 1.4 bn.. Industry: Healthcare</a:t>
            </a:r>
            <a:endParaRPr b="1"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- It would demonstrate how sensitive data like those in healthcare can be insured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Premium calculation: Example process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000">
                <a:solidFill>
                  <a:schemeClr val="dk1"/>
                </a:solidFill>
              </a:rPr>
              <a:t>(Third party liability base rate) + (First party base rate if elected)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000">
                <a:solidFill>
                  <a:schemeClr val="dk1"/>
                </a:solidFill>
              </a:rPr>
              <a:t>X (Limit factor)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000">
                <a:solidFill>
                  <a:schemeClr val="dk1"/>
                </a:solidFill>
              </a:rPr>
              <a:t>X (Retention factor)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000">
                <a:solidFill>
                  <a:schemeClr val="dk1"/>
                </a:solidFill>
              </a:rPr>
              <a:t>X (Data classification factor)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000">
                <a:solidFill>
                  <a:schemeClr val="dk1"/>
                </a:solidFill>
              </a:rPr>
              <a:t>X (Security infrastructure factor)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000">
                <a:solidFill>
                  <a:schemeClr val="dk1"/>
                </a:solidFill>
              </a:rPr>
              <a:t>X (Governance, risk and compliance factor)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000">
                <a:solidFill>
                  <a:schemeClr val="dk1"/>
                </a:solidFill>
              </a:rPr>
              <a:t>X (Payment card controls factor)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000">
                <a:solidFill>
                  <a:schemeClr val="dk1"/>
                </a:solidFill>
              </a:rPr>
              <a:t>X (Media controls factor)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000">
                <a:solidFill>
                  <a:schemeClr val="dk1"/>
                </a:solidFill>
              </a:rPr>
              <a:t>X (Computer system interruption loss factor, if applicable)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000">
                <a:solidFill>
                  <a:schemeClr val="dk1"/>
                </a:solidFill>
              </a:rPr>
              <a:t>X (Retroactive coverage factor)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000">
                <a:solidFill>
                  <a:schemeClr val="dk1"/>
                </a:solidFill>
              </a:rPr>
              <a:t>X (Claims/loss history factor)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000">
                <a:solidFill>
                  <a:schemeClr val="dk1"/>
                </a:solidFill>
              </a:rPr>
              <a:t>X (Endorsement factor, if applicable)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b="1" lang="en" sz="1000">
                <a:solidFill>
                  <a:schemeClr val="dk1"/>
                </a:solidFill>
              </a:rPr>
              <a:t>= Final Premium</a:t>
            </a:r>
            <a:endParaRPr b="1" sz="86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Chubb 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See Chubb process in a separate underwriting manual (pdf shared directly)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7"/>
          <p:cNvGraphicFramePr/>
          <p:nvPr/>
        </p:nvGraphicFramePr>
        <p:xfrm>
          <a:off x="354725" y="30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{9F5D262A-3ECC-458E-9DE3-B042A894F3FC}</a:tableStyleId>
              </a:tblPr>
              <a:tblGrid>
                <a:gridCol w="2180225"/>
                <a:gridCol w="2250775"/>
                <a:gridCol w="1719825"/>
                <a:gridCol w="2412375"/>
              </a:tblGrid>
              <a:tr h="484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Risk Analysis Tool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Link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Source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Value Proposition (according to vendor’s website)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Verisk Air Cyber Solutions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200">
                          <a:uFill>
                            <a:noFill/>
                          </a:uFill>
                          <a:hlinkClick r:id="rId3"/>
                        </a:rPr>
                        <a:t>https://www.air-worldwide.com/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Interviewee 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cyber risk modeling and analytics platform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cysmo business suite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200">
                          <a:uFill>
                            <a:noFill/>
                          </a:uFill>
                          <a:hlinkClick r:id="rId4"/>
                        </a:rPr>
                        <a:t>https://www.cysmo.de/en/index.html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Interviewee 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automated rating of a company's IT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Advisen specialty risk data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200">
                          <a:uFill>
                            <a:noFill/>
                          </a:uFill>
                          <a:hlinkClick r:id="rId5"/>
                        </a:rPr>
                        <a:t>https://www.advisenltd.com/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Interviewee 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specialty risk data 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RMS Cyber Solutions 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200">
                          <a:uFill>
                            <a:noFill/>
                          </a:uFill>
                          <a:hlinkClick r:id="rId6"/>
                        </a:rPr>
                        <a:t>https://www.rms.com/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Interviewee 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cyber risk analytics and cyber risk data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2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Bitsight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https://www.bitsight.com/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Interviewee 3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Security Rating independently correlated with breach risk and stock performance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