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41A"/>
    <a:srgbClr val="FD5C0C"/>
    <a:srgbClr val="D98D59"/>
    <a:srgbClr val="1A356C"/>
    <a:srgbClr val="4E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" name="Group 66"/>
          <p:cNvGrpSpPr/>
          <p:nvPr/>
        </p:nvGrpSpPr>
        <p:grpSpPr>
          <a:xfrm>
            <a:off x="675005" y="520065"/>
            <a:ext cx="5325110" cy="5518150"/>
            <a:chOff x="1063" y="819"/>
            <a:chExt cx="8386" cy="8690"/>
          </a:xfrm>
        </p:grpSpPr>
        <p:grpSp>
          <p:nvGrpSpPr>
            <p:cNvPr id="27" name="Group 26"/>
            <p:cNvGrpSpPr/>
            <p:nvPr/>
          </p:nvGrpSpPr>
          <p:grpSpPr>
            <a:xfrm>
              <a:off x="1063" y="819"/>
              <a:ext cx="8387" cy="8691"/>
              <a:chOff x="1063" y="819"/>
              <a:chExt cx="8387" cy="8691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2324" y="2154"/>
                <a:ext cx="5825" cy="7356"/>
                <a:chOff x="1774" y="1570"/>
                <a:chExt cx="3239" cy="4090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 rot="0">
                  <a:off x="1774" y="1570"/>
                  <a:ext cx="3239" cy="4090"/>
                  <a:chOff x="1902" y="1314"/>
                  <a:chExt cx="3239" cy="4090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 rot="0">
                    <a:off x="1902" y="1314"/>
                    <a:ext cx="3239" cy="4090"/>
                    <a:chOff x="1907" y="1297"/>
                    <a:chExt cx="3195" cy="4105"/>
                  </a:xfrm>
                </p:grpSpPr>
                <p:grpSp>
                  <p:nvGrpSpPr>
                    <p:cNvPr id="132" name="Group 131"/>
                    <p:cNvGrpSpPr/>
                    <p:nvPr/>
                  </p:nvGrpSpPr>
                  <p:grpSpPr>
                    <a:xfrm rot="0">
                      <a:off x="1907" y="1297"/>
                      <a:ext cx="3194" cy="4105"/>
                      <a:chOff x="1939" y="1768"/>
                      <a:chExt cx="3194" cy="4105"/>
                    </a:xfrm>
                  </p:grpSpPr>
                  <p:sp>
                    <p:nvSpPr>
                      <p:cNvPr id="135" name="Oval 134"/>
                      <p:cNvSpPr/>
                      <p:nvPr/>
                    </p:nvSpPr>
                    <p:spPr>
                      <a:xfrm>
                        <a:off x="1939" y="1768"/>
                        <a:ext cx="3194" cy="3194"/>
                      </a:xfrm>
                      <a:prstGeom prst="ellipse">
                        <a:avLst/>
                      </a:prstGeom>
                      <a:solidFill>
                        <a:srgbClr val="13FFFC"/>
                      </a:solidFill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CA" altLang="en-US"/>
                      </a:p>
                    </p:txBody>
                  </p:sp>
                  <p:sp>
                    <p:nvSpPr>
                      <p:cNvPr id="136" name="Oval 135"/>
                      <p:cNvSpPr/>
                      <p:nvPr/>
                    </p:nvSpPr>
                    <p:spPr>
                      <a:xfrm>
                        <a:off x="4067" y="5402"/>
                        <a:ext cx="471" cy="471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accent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CA" altLang="en-US"/>
                      </a:p>
                    </p:txBody>
                  </p:sp>
                </p:grpSp>
                <p:sp>
                  <p:nvSpPr>
                    <p:cNvPr id="137" name="Chord 136"/>
                    <p:cNvSpPr/>
                    <p:nvPr/>
                  </p:nvSpPr>
                  <p:spPr>
                    <a:xfrm rot="17580000">
                      <a:off x="1891" y="1330"/>
                      <a:ext cx="3227" cy="3194"/>
                    </a:xfrm>
                    <a:prstGeom prst="chord">
                      <a:avLst/>
                    </a:prstGeom>
                    <a:solidFill>
                      <a:schemeClr val="accent1"/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CA" altLang="en-US"/>
                    </a:p>
                  </p:txBody>
                </p:sp>
              </p:grpSp>
              <p:sp>
                <p:nvSpPr>
                  <p:cNvPr id="143" name="5-Point Star 142"/>
                  <p:cNvSpPr/>
                  <p:nvPr/>
                </p:nvSpPr>
                <p:spPr>
                  <a:xfrm>
                    <a:off x="2397" y="3248"/>
                    <a:ext cx="209" cy="194"/>
                  </a:xfrm>
                  <a:prstGeom prst="star5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CA" altLang="en-US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2537" y="2333"/>
                    <a:ext cx="447" cy="986"/>
                  </a:xfrm>
                  <a:prstGeom prst="line">
                    <a:avLst/>
                  </a:prstGeom>
                  <a:ln w="25400" cmpd="sng">
                    <a:solidFill>
                      <a:srgbClr val="FD5C0C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868" y="2612"/>
                  <a:ext cx="1208" cy="2630"/>
                </a:xfrm>
                <a:prstGeom prst="line">
                  <a:avLst/>
                </a:prstGeom>
                <a:ln w="25400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Connector 3"/>
              <p:cNvCxnSpPr>
                <a:stCxn id="134" idx="3"/>
                <a:endCxn id="134" idx="0"/>
              </p:cNvCxnSpPr>
              <p:nvPr/>
            </p:nvCxnSpPr>
            <p:spPr>
              <a:xfrm>
                <a:off x="1063" y="4961"/>
                <a:ext cx="838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274" y="819"/>
                <a:ext cx="11" cy="825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4269" y="3986"/>
                <a:ext cx="989" cy="97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3456" y="4991"/>
                <a:ext cx="1786" cy="8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240" y="4890"/>
                <a:ext cx="571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en-CA">
                    <a:latin typeface="Arial" panose="02080604020202020204" charset="0"/>
                  </a:rPr>
                  <a:t>O</a:t>
                </a:r>
                <a:endParaRPr lang="x-none" altLang="en-CA">
                  <a:latin typeface="Arial" panose="02080604020202020204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264" y="4986"/>
                <a:ext cx="1232" cy="3768"/>
              </a:xfrm>
              <a:prstGeom prst="straightConnector1">
                <a:avLst/>
              </a:prstGeom>
              <a:ln w="25400">
                <a:solidFill>
                  <a:srgbClr val="1A356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722" y="6179"/>
                <a:ext cx="707" cy="57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CA" b="1">
                    <a:solidFill>
                      <a:srgbClr val="002060"/>
                    </a:solidFill>
                    <a:latin typeface="Arial" panose="02080604020202020204" charset="0"/>
                    <a:sym typeface="+mn-ea"/>
                  </a:rPr>
                  <a:t>X</a:t>
                </a:r>
                <a:r>
                  <a:rPr lang="x-none" altLang="en-CA" baseline="-25000">
                    <a:solidFill>
                      <a:srgbClr val="002060"/>
                    </a:solidFill>
                    <a:latin typeface="Arial" panose="02080604020202020204" charset="0"/>
                    <a:sym typeface="+mn-ea"/>
                  </a:rPr>
                  <a:t>P</a:t>
                </a:r>
                <a:endParaRPr lang="x-none" altLang="en-CA" baseline="-25000">
                  <a:solidFill>
                    <a:srgbClr val="002060"/>
                  </a:solidFill>
                  <a:latin typeface="Arial" panose="02080604020202020204" charset="0"/>
                  <a:sym typeface="+mn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71" y="4365"/>
                <a:ext cx="414" cy="59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CA" b="1">
                    <a:solidFill>
                      <a:srgbClr val="F3541A"/>
                    </a:solidFill>
                    <a:latin typeface="times" charset="0"/>
                    <a:sym typeface="+mn-ea"/>
                  </a:rPr>
                  <a:t>I</a:t>
                </a:r>
                <a:endParaRPr lang="x-none" altLang="en-CA" b="1">
                  <a:solidFill>
                    <a:srgbClr val="F3541A"/>
                  </a:solidFill>
                  <a:latin typeface="times" charset="0"/>
                  <a:sym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32" y="4204"/>
                <a:ext cx="66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CA" sz="1400">
                    <a:solidFill>
                      <a:srgbClr val="FD5C0C"/>
                    </a:solidFill>
                    <a:cs typeface="Arial" panose="02080604020202020204" charset="0"/>
                  </a:rPr>
                  <a:t>→</a:t>
                </a:r>
                <a:endParaRPr lang="x-none" altLang="en-CA" sz="1400">
                  <a:solidFill>
                    <a:srgbClr val="FD5C0C"/>
                  </a:solidFill>
                  <a:cs typeface="Arial" panose="0208060402020202020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975" y="5335"/>
                <a:ext cx="726" cy="773"/>
                <a:chOff x="3991" y="5429"/>
                <a:chExt cx="726" cy="773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3991" y="5626"/>
                  <a:ext cx="726" cy="57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x-none" altLang="en-CA" b="1">
                      <a:latin typeface="Arial" panose="02080604020202020204" charset="0"/>
                      <a:sym typeface="+mn-ea"/>
                    </a:rPr>
                    <a:t>X</a:t>
                  </a:r>
                  <a:r>
                    <a:rPr lang="x-none" altLang="en-CA" baseline="-25000">
                      <a:latin typeface="Arial" panose="02080604020202020204" charset="0"/>
                      <a:sym typeface="+mn-ea"/>
                    </a:rPr>
                    <a:t>V</a:t>
                  </a:r>
                  <a:endParaRPr lang="x-none" altLang="en-CA" baseline="-25000">
                    <a:latin typeface="Arial" panose="02080604020202020204" charset="0"/>
                    <a:sym typeface="+mn-ea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050" y="5429"/>
                  <a:ext cx="666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cs typeface="Arial" panose="02080604020202020204" charset="0"/>
                    </a:rPr>
                    <a:t>→</a:t>
                  </a:r>
                  <a:endParaRPr lang="x-none" altLang="en-CA" sz="1400">
                    <a:cs typeface="Arial" panose="02080604020202020204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766" y="5833"/>
                <a:ext cx="684" cy="749"/>
                <a:chOff x="4718" y="5833"/>
                <a:chExt cx="684" cy="74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4718" y="6006"/>
                  <a:ext cx="565" cy="57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x-none" b="1">
                      <a:solidFill>
                        <a:srgbClr val="FF0000"/>
                      </a:solidFill>
                      <a:latin typeface="Arial" panose="02080604020202020204" charset="0"/>
                      <a:sym typeface="+mn-ea"/>
                    </a:rPr>
                    <a:t>R</a:t>
                  </a:r>
                  <a:endParaRPr lang="x-none" b="1">
                    <a:solidFill>
                      <a:srgbClr val="FF0000"/>
                    </a:solidFill>
                    <a:latin typeface="Arial" panose="02080604020202020204" charset="0"/>
                    <a:sym typeface="+mn-ea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736" y="5833"/>
                  <a:ext cx="666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solidFill>
                        <a:srgbClr val="FF0000"/>
                      </a:solidFill>
                      <a:cs typeface="Arial" panose="02080604020202020204" charset="0"/>
                    </a:rPr>
                    <a:t>→</a:t>
                  </a:r>
                  <a:endParaRPr lang="x-none" altLang="en-CA" sz="1400">
                    <a:solidFill>
                      <a:srgbClr val="FF0000"/>
                    </a:solidFill>
                    <a:cs typeface="Arial" panose="02080604020202020204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5766" y="5991"/>
                <a:ext cx="66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CA" sz="1400">
                    <a:solidFill>
                      <a:srgbClr val="002060"/>
                    </a:solidFill>
                    <a:cs typeface="Arial" panose="02080604020202020204" charset="0"/>
                  </a:rPr>
                  <a:t>→</a:t>
                </a:r>
                <a:endParaRPr lang="x-none" altLang="en-CA" sz="1400">
                  <a:solidFill>
                    <a:srgbClr val="002060"/>
                  </a:solidFill>
                  <a:cs typeface="Arial" panose="02080604020202020204" charset="0"/>
                </a:endParaRPr>
              </a:p>
            </p:txBody>
          </p:sp>
          <p:cxnSp>
            <p:nvCxnSpPr>
              <p:cNvPr id="25" name="Straight Arrow Connector 24"/>
              <p:cNvCxnSpPr>
                <a:stCxn id="143" idx="3"/>
              </p:cNvCxnSpPr>
              <p:nvPr/>
            </p:nvCxnSpPr>
            <p:spPr>
              <a:xfrm>
                <a:off x="3518" y="5981"/>
                <a:ext cx="2936" cy="277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4605" y="3971"/>
                <a:ext cx="547" cy="57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CA" b="1">
                    <a:solidFill>
                      <a:srgbClr val="7030A0"/>
                    </a:solidFill>
                    <a:latin typeface="Arial" panose="02080604020202020204" charset="0"/>
                  </a:rPr>
                  <a:t>S</a:t>
                </a:r>
                <a:endParaRPr lang="x-none" altLang="en-CA" b="1">
                  <a:solidFill>
                    <a:srgbClr val="7030A0"/>
                  </a:solidFill>
                  <a:latin typeface="Arial" panose="0208060402020202020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610" y="3794"/>
                <a:ext cx="66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CA" sz="1400">
                    <a:solidFill>
                      <a:srgbClr val="7030A0"/>
                    </a:solidFill>
                    <a:cs typeface="Arial" panose="02080604020202020204" charset="0"/>
                  </a:rPr>
                  <a:t>→</a:t>
                </a:r>
                <a:endParaRPr lang="x-none" altLang="en-CA" sz="1400">
                  <a:solidFill>
                    <a:srgbClr val="7030A0"/>
                  </a:solidFill>
                  <a:cs typeface="Arial" panose="02080604020202020204" charset="0"/>
                </a:endParaRPr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6482" y="4001"/>
              <a:ext cx="0" cy="466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3385" y="3950"/>
              <a:ext cx="0" cy="17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561" y="5728"/>
              <a:ext cx="686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CA">
                  <a:latin typeface="Arial" panose="02080604020202020204" charset="0"/>
                </a:rPr>
                <a:t>fH</a:t>
              </a:r>
              <a:endParaRPr lang="x-none" altLang="en-CA">
                <a:latin typeface="Arial" panose="0208060402020202020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74" y="4295"/>
              <a:ext cx="692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CA">
                  <a:latin typeface="Arial" panose="02080604020202020204" charset="0"/>
                </a:rPr>
                <a:t>fD</a:t>
              </a:r>
              <a:endParaRPr lang="x-none" altLang="en-CA">
                <a:latin typeface="Arial" panose="0208060402020202020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254115" y="531495"/>
            <a:ext cx="5325745" cy="5241290"/>
            <a:chOff x="1063" y="819"/>
            <a:chExt cx="8387" cy="8254"/>
          </a:xfrm>
        </p:grpSpPr>
        <p:grpSp>
          <p:nvGrpSpPr>
            <p:cNvPr id="69" name="Group 68"/>
            <p:cNvGrpSpPr/>
            <p:nvPr/>
          </p:nvGrpSpPr>
          <p:grpSpPr>
            <a:xfrm>
              <a:off x="1063" y="819"/>
              <a:ext cx="8387" cy="8254"/>
              <a:chOff x="1063" y="819"/>
              <a:chExt cx="8387" cy="825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311" y="1092"/>
                <a:ext cx="6339" cy="6872"/>
                <a:chOff x="1767" y="979"/>
                <a:chExt cx="3525" cy="3821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 rot="0">
                  <a:off x="1767" y="979"/>
                  <a:ext cx="3525" cy="3821"/>
                  <a:chOff x="1895" y="723"/>
                  <a:chExt cx="3525" cy="3821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 rot="0">
                    <a:off x="1895" y="723"/>
                    <a:ext cx="3525" cy="3821"/>
                    <a:chOff x="1900" y="704"/>
                    <a:chExt cx="3477" cy="3835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 rot="0">
                      <a:off x="1900" y="704"/>
                      <a:ext cx="3477" cy="3787"/>
                      <a:chOff x="1932" y="1175"/>
                      <a:chExt cx="3477" cy="3787"/>
                    </a:xfrm>
                  </p:grpSpPr>
                  <p:sp>
                    <p:nvSpPr>
                      <p:cNvPr id="75" name="Oval 74"/>
                      <p:cNvSpPr/>
                      <p:nvPr/>
                    </p:nvSpPr>
                    <p:spPr>
                      <a:xfrm>
                        <a:off x="1932" y="1768"/>
                        <a:ext cx="3194" cy="3194"/>
                      </a:xfrm>
                      <a:prstGeom prst="ellipse">
                        <a:avLst/>
                      </a:prstGeom>
                      <a:solidFill>
                        <a:srgbClr val="13FFFC"/>
                      </a:solidFill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CA" altLang="en-US"/>
                      </a:p>
                    </p:txBody>
                  </p:sp>
                  <p:sp>
                    <p:nvSpPr>
                      <p:cNvPr id="76" name="Oval 75"/>
                      <p:cNvSpPr/>
                      <p:nvPr/>
                    </p:nvSpPr>
                    <p:spPr>
                      <a:xfrm>
                        <a:off x="4938" y="1175"/>
                        <a:ext cx="471" cy="471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accent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CA" altLang="en-US"/>
                      </a:p>
                    </p:txBody>
                  </p:sp>
                </p:grpSp>
                <p:sp>
                  <p:nvSpPr>
                    <p:cNvPr id="77" name="Chord 76"/>
                    <p:cNvSpPr/>
                    <p:nvPr/>
                  </p:nvSpPr>
                  <p:spPr>
                    <a:xfrm rot="17580000">
                      <a:off x="1882" y="1327"/>
                      <a:ext cx="3234" cy="3189"/>
                    </a:xfrm>
                    <a:prstGeom prst="chord">
                      <a:avLst/>
                    </a:prstGeom>
                    <a:solidFill>
                      <a:schemeClr val="accent1"/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x-none" altLang="en-CA"/>
                    </a:p>
                  </p:txBody>
                </p:sp>
              </p:grpSp>
              <p:sp>
                <p:nvSpPr>
                  <p:cNvPr id="78" name="5-Point Star 77"/>
                  <p:cNvSpPr/>
                  <p:nvPr/>
                </p:nvSpPr>
                <p:spPr>
                  <a:xfrm>
                    <a:off x="3212" y="1475"/>
                    <a:ext cx="209" cy="194"/>
                  </a:xfrm>
                  <a:prstGeom prst="star5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CA" altLang="en-US"/>
                  </a:p>
                </p:txBody>
              </p: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3328" y="1655"/>
                    <a:ext cx="474" cy="673"/>
                  </a:xfrm>
                  <a:prstGeom prst="line">
                    <a:avLst/>
                  </a:prstGeom>
                  <a:ln w="25400" cmpd="sng">
                    <a:solidFill>
                      <a:srgbClr val="FD5C0C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3660" y="1350"/>
                  <a:ext cx="1194" cy="1227"/>
                </a:xfrm>
                <a:prstGeom prst="line">
                  <a:avLst/>
                </a:prstGeom>
                <a:ln w="25400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/>
              <p:cNvCxnSpPr/>
              <p:nvPr/>
            </p:nvCxnSpPr>
            <p:spPr>
              <a:xfrm>
                <a:off x="1063" y="4961"/>
                <a:ext cx="838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274" y="819"/>
                <a:ext cx="11" cy="825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5258" y="3978"/>
                <a:ext cx="446" cy="981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4864" y="2694"/>
                <a:ext cx="378" cy="22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240" y="4890"/>
                <a:ext cx="571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en-CA">
                    <a:latin typeface="Arial" panose="02080604020202020204" charset="0"/>
                  </a:rPr>
                  <a:t>O</a:t>
                </a:r>
                <a:endParaRPr lang="x-none" altLang="en-CA">
                  <a:latin typeface="Arial" panose="02080604020202020204" charset="0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V="1">
                <a:off x="5264" y="1782"/>
                <a:ext cx="2648" cy="3204"/>
              </a:xfrm>
              <a:prstGeom prst="straightConnector1">
                <a:avLst/>
              </a:prstGeom>
              <a:ln w="25400">
                <a:solidFill>
                  <a:srgbClr val="1A356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370" y="3431"/>
                <a:ext cx="707" cy="57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CA" b="1">
                    <a:solidFill>
                      <a:srgbClr val="002060"/>
                    </a:solidFill>
                    <a:latin typeface="Arial" panose="02080604020202020204" charset="0"/>
                    <a:sym typeface="+mn-ea"/>
                  </a:rPr>
                  <a:t>X</a:t>
                </a:r>
                <a:r>
                  <a:rPr lang="x-none" altLang="en-CA" baseline="-25000">
                    <a:solidFill>
                      <a:srgbClr val="002060"/>
                    </a:solidFill>
                    <a:latin typeface="Arial" panose="02080604020202020204" charset="0"/>
                    <a:sym typeface="+mn-ea"/>
                  </a:rPr>
                  <a:t>P</a:t>
                </a:r>
                <a:endParaRPr lang="x-none" altLang="en-CA" baseline="-25000">
                  <a:solidFill>
                    <a:srgbClr val="002060"/>
                  </a:solidFill>
                  <a:latin typeface="Arial" panose="02080604020202020204" charset="0"/>
                  <a:sym typeface="+mn-e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87" y="3045"/>
                <a:ext cx="414" cy="59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CA" b="1">
                    <a:solidFill>
                      <a:srgbClr val="F3541A"/>
                    </a:solidFill>
                    <a:latin typeface="times" charset="0"/>
                    <a:sym typeface="+mn-ea"/>
                  </a:rPr>
                  <a:t>I</a:t>
                </a:r>
                <a:endParaRPr lang="x-none" altLang="en-CA" b="1">
                  <a:solidFill>
                    <a:srgbClr val="F3541A"/>
                  </a:solidFill>
                  <a:latin typeface="times" charset="0"/>
                  <a:sym typeface="+mn-ea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248" y="2884"/>
                <a:ext cx="66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CA" sz="1400">
                    <a:solidFill>
                      <a:srgbClr val="FD5C0C"/>
                    </a:solidFill>
                    <a:cs typeface="Arial" panose="02080604020202020204" charset="0"/>
                  </a:rPr>
                  <a:t>→</a:t>
                </a:r>
                <a:endParaRPr lang="x-none" altLang="en-CA" sz="1400">
                  <a:solidFill>
                    <a:srgbClr val="FD5C0C"/>
                  </a:solidFill>
                  <a:cs typeface="Arial" panose="02080604020202020204" charset="0"/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4503" y="3879"/>
                <a:ext cx="726" cy="765"/>
                <a:chOff x="4519" y="3973"/>
                <a:chExt cx="726" cy="765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4519" y="4162"/>
                  <a:ext cx="726" cy="57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x-none" altLang="en-CA" b="1">
                      <a:latin typeface="Arial" panose="02080604020202020204" charset="0"/>
                      <a:sym typeface="+mn-ea"/>
                    </a:rPr>
                    <a:t>X</a:t>
                  </a:r>
                  <a:r>
                    <a:rPr lang="x-none" altLang="en-CA" baseline="-25000">
                      <a:latin typeface="Arial" panose="02080604020202020204" charset="0"/>
                      <a:sym typeface="+mn-ea"/>
                    </a:rPr>
                    <a:t>V</a:t>
                  </a:r>
                  <a:endParaRPr lang="x-none" altLang="en-CA" baseline="-25000">
                    <a:latin typeface="Arial" panose="02080604020202020204" charset="0"/>
                    <a:sym typeface="+mn-ea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4558" y="3973"/>
                  <a:ext cx="678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cs typeface="Arial" panose="02080604020202020204" charset="0"/>
                    </a:rPr>
                    <a:t>→</a:t>
                  </a:r>
                  <a:endParaRPr lang="x-none" altLang="en-CA" sz="1400">
                    <a:cs typeface="Arial" panose="0208060402020202020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5990" y="2521"/>
                <a:ext cx="696" cy="785"/>
                <a:chOff x="5942" y="2521"/>
                <a:chExt cx="696" cy="785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5942" y="2730"/>
                  <a:ext cx="565" cy="57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x-none" b="1">
                      <a:solidFill>
                        <a:srgbClr val="FF0000"/>
                      </a:solidFill>
                      <a:latin typeface="Arial" panose="02080604020202020204" charset="0"/>
                      <a:sym typeface="+mn-ea"/>
                    </a:rPr>
                    <a:t>R</a:t>
                  </a:r>
                  <a:endParaRPr lang="x-none" b="1">
                    <a:solidFill>
                      <a:srgbClr val="FF0000"/>
                    </a:solidFill>
                    <a:latin typeface="Arial" panose="02080604020202020204" charset="0"/>
                    <a:sym typeface="+mn-ea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972" y="2521"/>
                  <a:ext cx="666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solidFill>
                        <a:srgbClr val="FF0000"/>
                      </a:solidFill>
                      <a:cs typeface="Arial" panose="02080604020202020204" charset="0"/>
                    </a:rPr>
                    <a:t>→</a:t>
                  </a:r>
                  <a:endParaRPr lang="x-none" altLang="en-CA" sz="1400">
                    <a:solidFill>
                      <a:srgbClr val="FF0000"/>
                    </a:solidFill>
                    <a:cs typeface="Arial" panose="02080604020202020204" charset="0"/>
                  </a:endParaRPr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6414" y="3243"/>
                <a:ext cx="66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CA" sz="1400">
                    <a:solidFill>
                      <a:srgbClr val="002060"/>
                    </a:solidFill>
                    <a:cs typeface="Arial" panose="02080604020202020204" charset="0"/>
                  </a:rPr>
                  <a:t>→</a:t>
                </a:r>
                <a:endParaRPr lang="x-none" altLang="en-CA" sz="1400">
                  <a:solidFill>
                    <a:srgbClr val="002060"/>
                  </a:solidFill>
                  <a:cs typeface="Arial" panose="02080604020202020204" charset="0"/>
                </a:endParaRPr>
              </a:p>
            </p:txBody>
          </p:sp>
          <p:cxnSp>
            <p:nvCxnSpPr>
              <p:cNvPr id="98" name="Straight Arrow Connector 97"/>
              <p:cNvCxnSpPr>
                <a:stCxn id="78" idx="4"/>
              </p:cNvCxnSpPr>
              <p:nvPr/>
            </p:nvCxnSpPr>
            <p:spPr>
              <a:xfrm flipV="1">
                <a:off x="5056" y="1758"/>
                <a:ext cx="2820" cy="819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5133" y="3827"/>
                <a:ext cx="547" cy="57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CA" b="1">
                    <a:solidFill>
                      <a:srgbClr val="7030A0"/>
                    </a:solidFill>
                    <a:latin typeface="Arial" panose="02080604020202020204" charset="0"/>
                  </a:rPr>
                  <a:t>S</a:t>
                </a:r>
                <a:endParaRPr lang="x-none" altLang="en-CA" b="1">
                  <a:solidFill>
                    <a:srgbClr val="7030A0"/>
                  </a:solidFill>
                  <a:latin typeface="Arial" panose="0208060402020202020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126" y="3638"/>
                <a:ext cx="66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CA" sz="1400">
                    <a:solidFill>
                      <a:srgbClr val="7030A0"/>
                    </a:solidFill>
                    <a:cs typeface="Arial" panose="02080604020202020204" charset="0"/>
                  </a:rPr>
                  <a:t>→</a:t>
                </a:r>
                <a:endParaRPr lang="x-none" altLang="en-CA" sz="1400">
                  <a:solidFill>
                    <a:srgbClr val="7030A0"/>
                  </a:solidFill>
                  <a:cs typeface="Arial" panose="02080604020202020204" charset="0"/>
                </a:endParaRPr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 flipV="1">
              <a:off x="7912" y="1794"/>
              <a:ext cx="12" cy="220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4825" y="2714"/>
              <a:ext cx="15" cy="126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813" y="2737"/>
              <a:ext cx="686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CA">
                  <a:latin typeface="Arial" panose="02080604020202020204" charset="0"/>
                </a:rPr>
                <a:t>fH</a:t>
              </a:r>
              <a:endParaRPr lang="x-none" altLang="en-CA">
                <a:latin typeface="Arial" panose="0208060402020202020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26" y="3023"/>
              <a:ext cx="692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CA">
                  <a:latin typeface="Arial" panose="02080604020202020204" charset="0"/>
                </a:rPr>
                <a:t>fD</a:t>
              </a:r>
              <a:endParaRPr lang="x-none" altLang="en-CA">
                <a:latin typeface="Arial" panose="02080604020202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>
            <a:off x="6099175" y="688975"/>
            <a:ext cx="5325110" cy="5478780"/>
            <a:chOff x="9605" y="1085"/>
            <a:chExt cx="8386" cy="8628"/>
          </a:xfrm>
        </p:grpSpPr>
        <p:sp>
          <p:nvSpPr>
            <p:cNvPr id="4" name="Oval 3"/>
            <p:cNvSpPr/>
            <p:nvPr/>
          </p:nvSpPr>
          <p:spPr>
            <a:xfrm>
              <a:off x="10824" y="2843"/>
              <a:ext cx="5835" cy="5734"/>
            </a:xfrm>
            <a:prstGeom prst="ellipse">
              <a:avLst/>
            </a:prstGeom>
            <a:solidFill>
              <a:srgbClr val="13FFF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CA" altLang="en-US"/>
            </a:p>
          </p:txBody>
        </p:sp>
        <p:sp>
          <p:nvSpPr>
            <p:cNvPr id="3" name="Chord 2"/>
            <p:cNvSpPr/>
            <p:nvPr/>
          </p:nvSpPr>
          <p:spPr>
            <a:xfrm rot="17580000">
              <a:off x="10840" y="2790"/>
              <a:ext cx="5794" cy="5820"/>
            </a:xfrm>
            <a:prstGeom prst="chord">
              <a:avLst>
                <a:gd name="adj1" fmla="val 2700000"/>
                <a:gd name="adj2" fmla="val 16198809"/>
              </a:avLst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CA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605" y="1085"/>
              <a:ext cx="8387" cy="8629"/>
              <a:chOff x="1135" y="444"/>
              <a:chExt cx="8387" cy="862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35" y="444"/>
                <a:ext cx="8387" cy="8629"/>
                <a:chOff x="1135" y="444"/>
                <a:chExt cx="8387" cy="8629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674" y="444"/>
                  <a:ext cx="2725" cy="5269"/>
                  <a:chOff x="2525" y="619"/>
                  <a:chExt cx="1515" cy="293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0">
                    <a:off x="2525" y="619"/>
                    <a:ext cx="1515" cy="2930"/>
                    <a:chOff x="2653" y="363"/>
                    <a:chExt cx="1515" cy="2930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3691" y="363"/>
                      <a:ext cx="477" cy="46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CA" altLang="en-US"/>
                    </a:p>
                  </p:txBody>
                </p:sp>
                <p:sp>
                  <p:nvSpPr>
                    <p:cNvPr id="17" name="5-Point Star 16"/>
                    <p:cNvSpPr/>
                    <p:nvPr/>
                  </p:nvSpPr>
                  <p:spPr>
                    <a:xfrm>
                      <a:off x="2653" y="3099"/>
                      <a:ext cx="209" cy="194"/>
                    </a:xfrm>
                    <a:prstGeom prst="star5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CA" altLang="en-US"/>
                    </a:p>
                  </p:txBody>
                </p: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flipV="1">
                      <a:off x="2807" y="2329"/>
                      <a:ext cx="594" cy="824"/>
                    </a:xfrm>
                    <a:prstGeom prst="line">
                      <a:avLst/>
                    </a:prstGeom>
                    <a:ln w="25400" cmpd="sng">
                      <a:solidFill>
                        <a:srgbClr val="FD5C0C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3272" y="1077"/>
                    <a:ext cx="474" cy="1500"/>
                  </a:xfrm>
                  <a:prstGeom prst="line">
                    <a:avLst/>
                  </a:prstGeom>
                  <a:ln w="25400" cmpd="sng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135" y="4961"/>
                  <a:ext cx="83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274" y="819"/>
                  <a:ext cx="11" cy="825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995" y="3981"/>
                  <a:ext cx="293" cy="98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3903" y="4991"/>
                  <a:ext cx="1339" cy="52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5240" y="4890"/>
                  <a:ext cx="571" cy="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x-none" altLang="en-CA">
                      <a:latin typeface="Arial" panose="02080604020202020204" charset="0"/>
                    </a:rPr>
                    <a:t>O</a:t>
                  </a:r>
                  <a:endParaRPr lang="x-none" altLang="en-CA">
                    <a:latin typeface="Arial" panose="02080604020202020204" charset="0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5300" y="1281"/>
                  <a:ext cx="571" cy="3681"/>
                </a:xfrm>
                <a:prstGeom prst="straightConnector1">
                  <a:avLst/>
                </a:prstGeom>
                <a:ln w="25400">
                  <a:solidFill>
                    <a:srgbClr val="1A356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5302" y="4163"/>
                  <a:ext cx="707" cy="57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x-none" altLang="en-CA" b="1">
                      <a:solidFill>
                        <a:srgbClr val="002060"/>
                      </a:solidFill>
                      <a:latin typeface="Arial" panose="02080604020202020204" charset="0"/>
                      <a:sym typeface="+mn-ea"/>
                    </a:rPr>
                    <a:t>X</a:t>
                  </a:r>
                  <a:r>
                    <a:rPr lang="x-none" altLang="en-CA" baseline="-25000">
                      <a:solidFill>
                        <a:srgbClr val="002060"/>
                      </a:solidFill>
                      <a:latin typeface="Arial" panose="02080604020202020204" charset="0"/>
                      <a:sym typeface="+mn-ea"/>
                    </a:rPr>
                    <a:t>P</a:t>
                  </a:r>
                  <a:endParaRPr lang="x-none" altLang="en-CA" baseline="-25000">
                    <a:solidFill>
                      <a:srgbClr val="002060"/>
                    </a:solidFill>
                    <a:latin typeface="Arial" panose="02080604020202020204" charset="0"/>
                    <a:sym typeface="+mn-ea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135" y="4053"/>
                  <a:ext cx="414" cy="59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x-none" altLang="en-CA" b="1">
                      <a:solidFill>
                        <a:srgbClr val="F3541A"/>
                      </a:solidFill>
                      <a:latin typeface="times" charset="0"/>
                      <a:sym typeface="+mn-ea"/>
                    </a:rPr>
                    <a:t>I</a:t>
                  </a:r>
                  <a:endParaRPr lang="x-none" altLang="en-CA" b="1">
                    <a:solidFill>
                      <a:srgbClr val="F3541A"/>
                    </a:solidFill>
                    <a:latin typeface="times" charset="0"/>
                    <a:sym typeface="+mn-ea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096" y="3916"/>
                  <a:ext cx="666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solidFill>
                        <a:srgbClr val="FD5C0C"/>
                      </a:solidFill>
                      <a:cs typeface="Arial" panose="02080604020202020204" charset="0"/>
                    </a:rPr>
                    <a:t>→</a:t>
                  </a:r>
                  <a:endParaRPr lang="x-none" altLang="en-CA" sz="1400">
                    <a:solidFill>
                      <a:srgbClr val="FD5C0C"/>
                    </a:solidFill>
                    <a:cs typeface="Arial" panose="02080604020202020204" charset="0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4431" y="5220"/>
                  <a:ext cx="726" cy="768"/>
                  <a:chOff x="4447" y="5314"/>
                  <a:chExt cx="726" cy="768"/>
                </a:xfrm>
              </p:grpSpPr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447" y="5506"/>
                    <a:ext cx="726" cy="5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r>
                      <a:rPr lang="x-none" altLang="en-CA" b="1">
                        <a:latin typeface="Arial" panose="02080604020202020204" charset="0"/>
                        <a:sym typeface="+mn-ea"/>
                      </a:rPr>
                      <a:t>X</a:t>
                    </a:r>
                    <a:r>
                      <a:rPr lang="x-none" altLang="en-CA" baseline="-25000">
                        <a:latin typeface="Arial" panose="02080604020202020204" charset="0"/>
                        <a:sym typeface="+mn-ea"/>
                      </a:rPr>
                      <a:t>V</a:t>
                    </a:r>
                    <a:endParaRPr lang="x-none" altLang="en-CA" baseline="-25000">
                      <a:latin typeface="Arial" panose="02080604020202020204" charset="0"/>
                      <a:sym typeface="+mn-ea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471" y="5314"/>
                    <a:ext cx="678" cy="4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x-none" altLang="en-CA" sz="1400">
                        <a:cs typeface="Arial" panose="02080604020202020204" charset="0"/>
                      </a:rPr>
                      <a:t>→</a:t>
                    </a:r>
                    <a:endParaRPr lang="x-none" altLang="en-CA" sz="1400">
                      <a:cs typeface="Arial" panose="0208060402020202020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731" y="2674"/>
                  <a:ext cx="685" cy="764"/>
                  <a:chOff x="4683" y="2674"/>
                  <a:chExt cx="685" cy="764"/>
                </a:xfrm>
              </p:grpSpPr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683" y="2862"/>
                    <a:ext cx="565" cy="57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r>
                      <a:rPr lang="x-none" b="1">
                        <a:solidFill>
                          <a:srgbClr val="FF0000"/>
                        </a:solidFill>
                        <a:latin typeface="Arial" panose="02080604020202020204" charset="0"/>
                        <a:sym typeface="+mn-ea"/>
                      </a:rPr>
                      <a:t>T</a:t>
                    </a:r>
                    <a:endParaRPr lang="x-none" b="1">
                      <a:solidFill>
                        <a:srgbClr val="FF0000"/>
                      </a:solidFill>
                      <a:latin typeface="Arial" panose="02080604020202020204" charset="0"/>
                      <a:sym typeface="+mn-ea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702" y="2674"/>
                    <a:ext cx="666" cy="4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x-none" altLang="en-CA" sz="1400">
                        <a:solidFill>
                          <a:srgbClr val="FF0000"/>
                        </a:solidFill>
                        <a:cs typeface="Arial" panose="02080604020202020204" charset="0"/>
                      </a:rPr>
                      <a:t>→</a:t>
                    </a:r>
                    <a:endParaRPr lang="x-none" altLang="en-CA" sz="1400">
                      <a:solidFill>
                        <a:srgbClr val="FF0000"/>
                      </a:solidFill>
                      <a:cs typeface="Arial" panose="02080604020202020204" charset="0"/>
                    </a:endParaRPr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5346" y="3975"/>
                  <a:ext cx="666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solidFill>
                        <a:srgbClr val="002060"/>
                      </a:solidFill>
                      <a:cs typeface="Arial" panose="02080604020202020204" charset="0"/>
                    </a:rPr>
                    <a:t>→</a:t>
                  </a:r>
                  <a:endParaRPr lang="x-none" altLang="en-CA" sz="1400">
                    <a:solidFill>
                      <a:srgbClr val="002060"/>
                    </a:solidFill>
                    <a:cs typeface="Arial" panose="0208060402020202020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701" y="4427"/>
                  <a:ext cx="547" cy="57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x-none" altLang="en-CA" b="1">
                      <a:solidFill>
                        <a:srgbClr val="7030A0"/>
                      </a:solidFill>
                      <a:latin typeface="Arial" panose="02080604020202020204" charset="0"/>
                    </a:rPr>
                    <a:t>S</a:t>
                  </a:r>
                  <a:endParaRPr lang="x-none" altLang="en-CA" b="1">
                    <a:solidFill>
                      <a:srgbClr val="7030A0"/>
                    </a:solidFill>
                    <a:latin typeface="Arial" panose="0208060402020202020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730" y="4238"/>
                  <a:ext cx="666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solidFill>
                        <a:srgbClr val="7030A0"/>
                      </a:solidFill>
                      <a:cs typeface="Arial" panose="02080604020202020204" charset="0"/>
                    </a:rPr>
                    <a:t>→</a:t>
                  </a:r>
                  <a:endParaRPr lang="x-none" altLang="en-CA" sz="1400">
                    <a:solidFill>
                      <a:srgbClr val="7030A0"/>
                    </a:solidFill>
                    <a:cs typeface="Arial" panose="02080604020202020204" charset="0"/>
                  </a:endParaRPr>
                </a:p>
              </p:txBody>
            </p:sp>
          </p:grp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5879" y="1289"/>
                <a:ext cx="4" cy="270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3855" y="3957"/>
                <a:ext cx="13" cy="144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061" y="3169"/>
                <a:ext cx="686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en-CA">
                    <a:latin typeface="Arial" panose="02080604020202020204" charset="0"/>
                  </a:rPr>
                  <a:t>fH</a:t>
                </a:r>
                <a:endParaRPr lang="x-none" altLang="en-CA">
                  <a:latin typeface="Arial" panose="0208060402020202020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10" y="4331"/>
                <a:ext cx="692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en-CA">
                    <a:latin typeface="Arial" panose="02080604020202020204" charset="0"/>
                  </a:rPr>
                  <a:t>fD</a:t>
                </a:r>
                <a:endParaRPr lang="x-none" altLang="en-CA">
                  <a:latin typeface="Arial" panose="0208060402020202020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46050" y="871855"/>
            <a:ext cx="5463540" cy="5241290"/>
            <a:chOff x="434" y="790"/>
            <a:chExt cx="8604" cy="8254"/>
          </a:xfrm>
        </p:grpSpPr>
        <p:grpSp>
          <p:nvGrpSpPr>
            <p:cNvPr id="68" name="Group 67"/>
            <p:cNvGrpSpPr/>
            <p:nvPr/>
          </p:nvGrpSpPr>
          <p:grpSpPr>
            <a:xfrm>
              <a:off x="434" y="790"/>
              <a:ext cx="8604" cy="8254"/>
              <a:chOff x="1063" y="819"/>
              <a:chExt cx="8604" cy="825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063" y="819"/>
                <a:ext cx="8604" cy="8254"/>
                <a:chOff x="1063" y="819"/>
                <a:chExt cx="8604" cy="8254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2296" y="2155"/>
                  <a:ext cx="7371" cy="5821"/>
                  <a:chOff x="1759" y="1570"/>
                  <a:chExt cx="4098" cy="3237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 rot="0">
                    <a:off x="1759" y="1570"/>
                    <a:ext cx="4098" cy="3237"/>
                    <a:chOff x="1887" y="1314"/>
                    <a:chExt cx="4098" cy="3237"/>
                  </a:xfrm>
                </p:grpSpPr>
                <p:grpSp>
                  <p:nvGrpSpPr>
                    <p:cNvPr id="73" name="Group 72"/>
                    <p:cNvGrpSpPr/>
                    <p:nvPr/>
                  </p:nvGrpSpPr>
                  <p:grpSpPr>
                    <a:xfrm rot="0">
                      <a:off x="1887" y="1314"/>
                      <a:ext cx="4098" cy="3237"/>
                      <a:chOff x="1892" y="1297"/>
                      <a:chExt cx="4043" cy="3249"/>
                    </a:xfrm>
                  </p:grpSpPr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 rot="0">
                        <a:off x="1900" y="1297"/>
                        <a:ext cx="4035" cy="3194"/>
                        <a:chOff x="1932" y="1768"/>
                        <a:chExt cx="4035" cy="3194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1932" y="1768"/>
                          <a:ext cx="3194" cy="3194"/>
                        </a:xfrm>
                        <a:prstGeom prst="ellipse">
                          <a:avLst/>
                        </a:prstGeom>
                        <a:solidFill>
                          <a:srgbClr val="13FFFC"/>
                        </a:solidFill>
                        <a:ln w="254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CA" alt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5496" y="3646"/>
                          <a:ext cx="471" cy="471"/>
                        </a:xfrm>
                        <a:prstGeom prst="ellipse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accent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CA" altLang="en-US"/>
                        </a:p>
                      </p:txBody>
                    </p:sp>
                  </p:grpSp>
                  <p:sp>
                    <p:nvSpPr>
                      <p:cNvPr id="77" name="Chord 76"/>
                      <p:cNvSpPr/>
                      <p:nvPr/>
                    </p:nvSpPr>
                    <p:spPr>
                      <a:xfrm rot="17580000">
                        <a:off x="1879" y="1317"/>
                        <a:ext cx="3242" cy="3216"/>
                      </a:xfrm>
                      <a:prstGeom prst="chord">
                        <a:avLst/>
                      </a:prstGeom>
                      <a:solidFill>
                        <a:schemeClr val="accent1"/>
                      </a:solidFill>
                      <a:ln w="254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x-none" altLang="en-CA"/>
                      </a:p>
                    </p:txBody>
                  </p:sp>
                </p:grpSp>
                <p:sp>
                  <p:nvSpPr>
                    <p:cNvPr id="78" name="5-Point Star 77"/>
                    <p:cNvSpPr/>
                    <p:nvPr/>
                  </p:nvSpPr>
                  <p:spPr>
                    <a:xfrm>
                      <a:off x="3212" y="1475"/>
                      <a:ext cx="209" cy="194"/>
                    </a:xfrm>
                    <a:prstGeom prst="star5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CA" altLang="en-US"/>
                    </a:p>
                  </p:txBody>
                </p: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>
                      <a:off x="3328" y="1655"/>
                      <a:ext cx="474" cy="673"/>
                    </a:xfrm>
                    <a:prstGeom prst="line">
                      <a:avLst/>
                    </a:prstGeom>
                    <a:ln w="25400" cmpd="sng">
                      <a:solidFill>
                        <a:srgbClr val="FD5C0C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3667" y="2577"/>
                    <a:ext cx="1817" cy="935"/>
                  </a:xfrm>
                  <a:prstGeom prst="line">
                    <a:avLst/>
                  </a:prstGeom>
                  <a:ln w="25400" cmpd="sng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063" y="4961"/>
                  <a:ext cx="83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274" y="819"/>
                  <a:ext cx="11" cy="825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5288" y="3962"/>
                  <a:ext cx="431" cy="999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 flipH="1" flipV="1">
                  <a:off x="4864" y="2694"/>
                  <a:ext cx="411" cy="231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5240" y="4890"/>
                  <a:ext cx="571" cy="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x-none" altLang="en-CA">
                      <a:latin typeface="Arial" panose="02080604020202020204" charset="0"/>
                    </a:rPr>
                    <a:t>O</a:t>
                  </a:r>
                  <a:endParaRPr lang="x-none" altLang="en-CA">
                    <a:latin typeface="Arial" panose="02080604020202020204" charset="0"/>
                  </a:endParaRPr>
                </a:p>
              </p:txBody>
            </p: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5264" y="4986"/>
                  <a:ext cx="3716" cy="677"/>
                </a:xfrm>
                <a:prstGeom prst="straightConnector1">
                  <a:avLst/>
                </a:prstGeom>
                <a:ln w="25400">
                  <a:solidFill>
                    <a:srgbClr val="1A356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5854" y="5447"/>
                  <a:ext cx="707" cy="57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x-none" altLang="en-CA" b="1">
                      <a:solidFill>
                        <a:srgbClr val="002060"/>
                      </a:solidFill>
                      <a:latin typeface="Arial" panose="02080604020202020204" charset="0"/>
                      <a:sym typeface="+mn-ea"/>
                    </a:rPr>
                    <a:t>X</a:t>
                  </a:r>
                  <a:r>
                    <a:rPr lang="x-none" altLang="en-CA" baseline="-25000">
                      <a:solidFill>
                        <a:srgbClr val="002060"/>
                      </a:solidFill>
                      <a:latin typeface="Arial" panose="02080604020202020204" charset="0"/>
                      <a:sym typeface="+mn-ea"/>
                    </a:rPr>
                    <a:t>P</a:t>
                  </a:r>
                  <a:endParaRPr lang="x-none" altLang="en-CA" baseline="-25000">
                    <a:solidFill>
                      <a:srgbClr val="002060"/>
                    </a:solidFill>
                    <a:latin typeface="Arial" panose="02080604020202020204" charset="0"/>
                    <a:sym typeface="+mn-ea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5287" y="3045"/>
                  <a:ext cx="414" cy="59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x-none" altLang="en-CA" b="1">
                      <a:solidFill>
                        <a:srgbClr val="F3541A"/>
                      </a:solidFill>
                      <a:latin typeface="times" charset="0"/>
                      <a:sym typeface="+mn-ea"/>
                    </a:rPr>
                    <a:t>I</a:t>
                  </a:r>
                  <a:endParaRPr lang="x-none" altLang="en-CA" b="1">
                    <a:solidFill>
                      <a:srgbClr val="F3541A"/>
                    </a:solidFill>
                    <a:latin typeface="times" charset="0"/>
                    <a:sym typeface="+mn-ea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248" y="2884"/>
                  <a:ext cx="666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solidFill>
                        <a:srgbClr val="FD5C0C"/>
                      </a:solidFill>
                      <a:cs typeface="Arial" panose="02080604020202020204" charset="0"/>
                    </a:rPr>
                    <a:t>→</a:t>
                  </a:r>
                  <a:endParaRPr lang="x-none" altLang="en-CA" sz="1400">
                    <a:solidFill>
                      <a:srgbClr val="FD5C0C"/>
                    </a:solidFill>
                    <a:cs typeface="Arial" panose="02080604020202020204" charset="0"/>
                  </a:endParaRPr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4503" y="3879"/>
                  <a:ext cx="726" cy="765"/>
                  <a:chOff x="4519" y="3973"/>
                  <a:chExt cx="726" cy="765"/>
                </a:xfrm>
              </p:grpSpPr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519" y="4162"/>
                    <a:ext cx="726" cy="5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r>
                      <a:rPr lang="x-none" altLang="en-CA" b="1">
                        <a:latin typeface="Arial" panose="02080604020202020204" charset="0"/>
                        <a:sym typeface="+mn-ea"/>
                      </a:rPr>
                      <a:t>X</a:t>
                    </a:r>
                    <a:r>
                      <a:rPr lang="x-none" altLang="en-CA" baseline="-25000">
                        <a:latin typeface="Arial" panose="02080604020202020204" charset="0"/>
                        <a:sym typeface="+mn-ea"/>
                      </a:rPr>
                      <a:t>V</a:t>
                    </a:r>
                    <a:endParaRPr lang="x-none" altLang="en-CA" baseline="-25000">
                      <a:latin typeface="Arial" panose="02080604020202020204" charset="0"/>
                      <a:sym typeface="+mn-ea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558" y="3973"/>
                    <a:ext cx="678" cy="4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x-none" altLang="en-CA" sz="1400">
                        <a:cs typeface="Arial" panose="02080604020202020204" charset="0"/>
                      </a:rPr>
                      <a:t>→</a:t>
                    </a:r>
                    <a:endParaRPr lang="x-none" altLang="en-CA" sz="1400">
                      <a:cs typeface="Arial" panose="02080604020202020204" charset="0"/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5858" y="4162"/>
                  <a:ext cx="676" cy="764"/>
                  <a:chOff x="5810" y="4162"/>
                  <a:chExt cx="676" cy="764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10" y="4350"/>
                    <a:ext cx="565" cy="57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r>
                      <a:rPr lang="x-none" b="1">
                        <a:solidFill>
                          <a:srgbClr val="FF0000"/>
                        </a:solidFill>
                        <a:latin typeface="Arial" panose="02080604020202020204" charset="0"/>
                        <a:sym typeface="+mn-ea"/>
                      </a:rPr>
                      <a:t>T</a:t>
                    </a:r>
                    <a:endParaRPr lang="x-none" b="1">
                      <a:solidFill>
                        <a:srgbClr val="FF0000"/>
                      </a:solidFill>
                      <a:latin typeface="Arial" panose="02080604020202020204" charset="0"/>
                      <a:sym typeface="+mn-ea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5820" y="4162"/>
                    <a:ext cx="666" cy="4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x-none" altLang="en-CA" sz="1400">
                        <a:solidFill>
                          <a:srgbClr val="FF0000"/>
                        </a:solidFill>
                        <a:cs typeface="Arial" panose="02080604020202020204" charset="0"/>
                      </a:rPr>
                      <a:t>→</a:t>
                    </a:r>
                    <a:endParaRPr lang="x-none" altLang="en-CA" sz="1400">
                      <a:solidFill>
                        <a:srgbClr val="FF0000"/>
                      </a:solidFill>
                      <a:cs typeface="Arial" panose="02080604020202020204" charset="0"/>
                    </a:endParaRPr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5898" y="5259"/>
                  <a:ext cx="666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solidFill>
                        <a:srgbClr val="002060"/>
                      </a:solidFill>
                      <a:cs typeface="Arial" panose="02080604020202020204" charset="0"/>
                    </a:rPr>
                    <a:t>→</a:t>
                  </a:r>
                  <a:endParaRPr lang="x-none" altLang="en-CA" sz="1400">
                    <a:solidFill>
                      <a:srgbClr val="002060"/>
                    </a:solidFill>
                    <a:cs typeface="Arial" panose="02080604020202020204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5157" y="3815"/>
                  <a:ext cx="547" cy="57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x-none" altLang="en-CA" b="1">
                      <a:solidFill>
                        <a:srgbClr val="7030A0"/>
                      </a:solidFill>
                      <a:latin typeface="Arial" panose="02080604020202020204" charset="0"/>
                    </a:rPr>
                    <a:t>S</a:t>
                  </a:r>
                  <a:endParaRPr lang="x-none" altLang="en-CA" b="1">
                    <a:solidFill>
                      <a:srgbClr val="7030A0"/>
                    </a:solidFill>
                    <a:latin typeface="Arial" panose="02080604020202020204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5174" y="3626"/>
                  <a:ext cx="666" cy="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en-CA" sz="1400">
                      <a:solidFill>
                        <a:srgbClr val="7030A0"/>
                      </a:solidFill>
                      <a:cs typeface="Arial" panose="02080604020202020204" charset="0"/>
                    </a:rPr>
                    <a:t>→</a:t>
                  </a:r>
                  <a:endParaRPr lang="x-none" altLang="en-CA" sz="1400">
                    <a:solidFill>
                      <a:srgbClr val="7030A0"/>
                    </a:solidFill>
                    <a:cs typeface="Arial" panose="02080604020202020204" charset="0"/>
                  </a:endParaRPr>
                </a:p>
              </p:txBody>
            </p:sp>
          </p:grpSp>
          <p:cxnSp>
            <p:nvCxnSpPr>
              <p:cNvPr id="101" name="Straight Connector 100"/>
              <p:cNvCxnSpPr/>
              <p:nvPr/>
            </p:nvCxnSpPr>
            <p:spPr>
              <a:xfrm flipV="1">
                <a:off x="8995" y="3989"/>
                <a:ext cx="4" cy="170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4825" y="2714"/>
                <a:ext cx="15" cy="126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8209" y="4201"/>
                <a:ext cx="686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en-CA">
                    <a:latin typeface="Arial" panose="02080604020202020204" charset="0"/>
                  </a:rPr>
                  <a:t>fH</a:t>
                </a:r>
                <a:endParaRPr lang="x-none" altLang="en-CA">
                  <a:latin typeface="Arial" panose="0208060402020202020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226" y="3023"/>
                <a:ext cx="692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en-CA">
                    <a:latin typeface="Arial" panose="02080604020202020204" charset="0"/>
                  </a:rPr>
                  <a:t>fD</a:t>
                </a:r>
                <a:endParaRPr lang="x-none" altLang="en-CA">
                  <a:latin typeface="Arial" panose="02080604020202020204" charset="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7267" y="3954"/>
              <a:ext cx="172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Kingsoft Office WPP</Application>
  <PresentationFormat>Widescreen</PresentationFormat>
  <Paragraphs>104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vphys</dc:creator>
  <cp:lastModifiedBy>vphys</cp:lastModifiedBy>
  <cp:revision>70</cp:revision>
  <dcterms:created xsi:type="dcterms:W3CDTF">2018-05-11T20:29:42Z</dcterms:created>
  <dcterms:modified xsi:type="dcterms:W3CDTF">2018-05-11T20:29:42Z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4105-10.1.0.5707</vt:lpwstr>
  </property>
</Properties>
</file>