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6" name="Group 195"/>
          <p:cNvGrpSpPr/>
          <p:nvPr/>
        </p:nvGrpSpPr>
        <p:grpSpPr>
          <a:xfrm>
            <a:off x="1087214" y="1654486"/>
            <a:ext cx="4054100" cy="4065996"/>
            <a:chOff x="8462" y="1996"/>
            <a:chExt cx="5641" cy="5657"/>
          </a:xfrm>
        </p:grpSpPr>
        <p:grpSp>
          <p:nvGrpSpPr>
            <p:cNvPr id="4" name="Group 3"/>
            <p:cNvGrpSpPr/>
            <p:nvPr/>
          </p:nvGrpSpPr>
          <p:grpSpPr>
            <a:xfrm>
              <a:off x="8462" y="1996"/>
              <a:ext cx="5641" cy="5657"/>
              <a:chOff x="11236" y="2433"/>
              <a:chExt cx="7515" cy="753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1236" y="2433"/>
                <a:ext cx="7515" cy="7536"/>
                <a:chOff x="10719" y="2749"/>
                <a:chExt cx="7515" cy="7536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10719" y="2770"/>
                  <a:ext cx="7515" cy="7515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 rot="0">
                  <a:off x="12179" y="2749"/>
                  <a:ext cx="4623" cy="6194"/>
                  <a:chOff x="11915" y="1947"/>
                  <a:chExt cx="4865" cy="6516"/>
                </a:xfrm>
              </p:grpSpPr>
              <p:sp>
                <p:nvSpPr>
                  <p:cNvPr id="9" name="Oval 8"/>
                  <p:cNvSpPr/>
                  <p:nvPr/>
                </p:nvSpPr>
                <p:spPr>
                  <a:xfrm>
                    <a:off x="11915" y="3598"/>
                    <a:ext cx="4865" cy="486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10" name="Can 9"/>
                  <p:cNvSpPr/>
                  <p:nvPr/>
                </p:nvSpPr>
                <p:spPr>
                  <a:xfrm>
                    <a:off x="13991" y="1947"/>
                    <a:ext cx="736" cy="1757"/>
                  </a:xfrm>
                  <a:prstGeom prst="can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 rot="9480000">
                  <a:off x="12970" y="2997"/>
                  <a:ext cx="549" cy="555"/>
                  <a:chOff x="6020" y="4865"/>
                  <a:chExt cx="929" cy="1243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6227" y="5748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sp>
              <p:nvSpPr>
                <p:cNvPr id="17" name="Text Box 16"/>
                <p:cNvSpPr txBox="1"/>
                <p:nvPr/>
              </p:nvSpPr>
              <p:spPr>
                <a:xfrm>
                  <a:off x="15490" y="6048"/>
                  <a:ext cx="1408" cy="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 sz="1350"/>
                    <a:t>event</a:t>
                  </a:r>
                  <a:endParaRPr lang="en-US" altLang="en-US" sz="1350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 rot="2100000">
                  <a:off x="12280" y="9066"/>
                  <a:ext cx="548" cy="608"/>
                  <a:chOff x="6020" y="4865"/>
                  <a:chExt cx="928" cy="1362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 rot="5400000">
                  <a:off x="10749" y="6221"/>
                  <a:ext cx="548" cy="608"/>
                  <a:chOff x="6020" y="4865"/>
                  <a:chExt cx="928" cy="1362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 rot="4500000">
                  <a:off x="10829" y="6900"/>
                  <a:ext cx="548" cy="608"/>
                  <a:chOff x="6020" y="4865"/>
                  <a:chExt cx="928" cy="1362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 rot="4020000">
                  <a:off x="11027" y="7547"/>
                  <a:ext cx="548" cy="608"/>
                  <a:chOff x="6020" y="4865"/>
                  <a:chExt cx="928" cy="1362"/>
                </a:xfrm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 rot="3420000">
                  <a:off x="11348" y="8134"/>
                  <a:ext cx="548" cy="608"/>
                  <a:chOff x="6020" y="4865"/>
                  <a:chExt cx="928" cy="1362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47" name="Oval 46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 rot="2760000">
                  <a:off x="11787" y="8650"/>
                  <a:ext cx="548" cy="608"/>
                  <a:chOff x="6020" y="4865"/>
                  <a:chExt cx="928" cy="1362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 rot="8640000">
                  <a:off x="12359" y="3308"/>
                  <a:ext cx="549" cy="572"/>
                  <a:chOff x="6020" y="4865"/>
                  <a:chExt cx="929" cy="1263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6188" y="5768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76" name="Group 75"/>
                <p:cNvGrpSpPr/>
                <p:nvPr/>
              </p:nvGrpSpPr>
              <p:grpSpPr>
                <a:xfrm rot="8160000">
                  <a:off x="11816" y="3724"/>
                  <a:ext cx="548" cy="608"/>
                  <a:chOff x="6020" y="4865"/>
                  <a:chExt cx="928" cy="1362"/>
                </a:xfrm>
              </p:grpSpPr>
              <p:sp>
                <p:nvSpPr>
                  <p:cNvPr id="77" name="Rectangle 76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80" name="Group 79"/>
                <p:cNvGrpSpPr/>
                <p:nvPr/>
              </p:nvGrpSpPr>
              <p:grpSpPr>
                <a:xfrm rot="7500000">
                  <a:off x="11365" y="4299"/>
                  <a:ext cx="548" cy="608"/>
                  <a:chOff x="6020" y="4865"/>
                  <a:chExt cx="928" cy="1362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 rot="6900000">
                  <a:off x="11015" y="4908"/>
                  <a:ext cx="548" cy="608"/>
                  <a:chOff x="6020" y="4865"/>
                  <a:chExt cx="928" cy="1362"/>
                </a:xfrm>
              </p:grpSpPr>
              <p:sp>
                <p:nvSpPr>
                  <p:cNvPr id="85" name="Rectangle 84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 rot="6000000">
                  <a:off x="10801" y="5581"/>
                  <a:ext cx="548" cy="608"/>
                  <a:chOff x="6020" y="4865"/>
                  <a:chExt cx="928" cy="1362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92" name="Group 91"/>
                <p:cNvGrpSpPr/>
                <p:nvPr/>
              </p:nvGrpSpPr>
              <p:grpSpPr>
                <a:xfrm rot="0">
                  <a:off x="14216" y="9677"/>
                  <a:ext cx="548" cy="608"/>
                  <a:chOff x="6020" y="4865"/>
                  <a:chExt cx="928" cy="1362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96" name="Group 95"/>
                <p:cNvGrpSpPr/>
                <p:nvPr/>
              </p:nvGrpSpPr>
              <p:grpSpPr>
                <a:xfrm rot="1440000">
                  <a:off x="12888" y="9384"/>
                  <a:ext cx="548" cy="608"/>
                  <a:chOff x="6020" y="4865"/>
                  <a:chExt cx="928" cy="1362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120" name="Group 119"/>
                <p:cNvGrpSpPr/>
                <p:nvPr/>
              </p:nvGrpSpPr>
              <p:grpSpPr>
                <a:xfrm rot="780000">
                  <a:off x="13522" y="9588"/>
                  <a:ext cx="548" cy="608"/>
                  <a:chOff x="6020" y="4865"/>
                  <a:chExt cx="928" cy="1362"/>
                </a:xfrm>
              </p:grpSpPr>
              <p:sp>
                <p:nvSpPr>
                  <p:cNvPr id="121" name="Rectangle 120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124" name="Group 123"/>
                <p:cNvGrpSpPr/>
                <p:nvPr/>
              </p:nvGrpSpPr>
              <p:grpSpPr>
                <a:xfrm flipH="1">
                  <a:off x="14883" y="2972"/>
                  <a:ext cx="3351" cy="7250"/>
                  <a:chOff x="6716" y="3162"/>
                  <a:chExt cx="3351" cy="7250"/>
                </a:xfrm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 rot="9480000">
                    <a:off x="8958" y="3162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27" name="Oval 126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 rot="2100000">
                    <a:off x="8277" y="9282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31" name="Oval 130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133" name="Group 132"/>
                  <p:cNvGrpSpPr/>
                  <p:nvPr/>
                </p:nvGrpSpPr>
                <p:grpSpPr>
                  <a:xfrm rot="5400000">
                    <a:off x="6746" y="6437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35" name="Oval 134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36" name="Rectangle 135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137" name="Group 136"/>
                  <p:cNvGrpSpPr/>
                  <p:nvPr/>
                </p:nvGrpSpPr>
                <p:grpSpPr>
                  <a:xfrm rot="4500000">
                    <a:off x="6826" y="7116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138" name="Rectangle 137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39" name="Oval 138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145" name="Group 144"/>
                  <p:cNvGrpSpPr/>
                  <p:nvPr/>
                </p:nvGrpSpPr>
                <p:grpSpPr>
                  <a:xfrm rot="4020000">
                    <a:off x="7024" y="7763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47" name="Oval 146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48" name="Rectangle 147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149" name="Group 148"/>
                  <p:cNvGrpSpPr/>
                  <p:nvPr/>
                </p:nvGrpSpPr>
                <p:grpSpPr>
                  <a:xfrm rot="3420000">
                    <a:off x="7345" y="8350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150" name="Rectangle 149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51" name="Oval 150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153" name="Group 152"/>
                  <p:cNvGrpSpPr/>
                  <p:nvPr/>
                </p:nvGrpSpPr>
                <p:grpSpPr>
                  <a:xfrm rot="2760000">
                    <a:off x="7784" y="8866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154" name="Rectangle 153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55" name="Oval 154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56" name="Rectangle 155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157" name="Group 156"/>
                  <p:cNvGrpSpPr/>
                  <p:nvPr/>
                </p:nvGrpSpPr>
                <p:grpSpPr>
                  <a:xfrm rot="8640000">
                    <a:off x="8343" y="3483"/>
                    <a:ext cx="548" cy="617"/>
                    <a:chOff x="6020" y="4865"/>
                    <a:chExt cx="928" cy="1362"/>
                  </a:xfrm>
                </p:grpSpPr>
                <p:sp>
                  <p:nvSpPr>
                    <p:cNvPr id="158" name="Rectangle 157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59" name="Oval 158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60" name="Rectangle 159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161" name="Group 160"/>
                  <p:cNvGrpSpPr/>
                  <p:nvPr/>
                </p:nvGrpSpPr>
                <p:grpSpPr>
                  <a:xfrm rot="8160000">
                    <a:off x="7813" y="3940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162" name="Rectangle 161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63" name="Oval 162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165" name="Group 164"/>
                  <p:cNvGrpSpPr/>
                  <p:nvPr/>
                </p:nvGrpSpPr>
                <p:grpSpPr>
                  <a:xfrm rot="7500000">
                    <a:off x="7362" y="4515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166" name="Rectangle 165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67" name="Oval 166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76" name="Rectangle 175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177" name="Group 176"/>
                  <p:cNvGrpSpPr/>
                  <p:nvPr/>
                </p:nvGrpSpPr>
                <p:grpSpPr>
                  <a:xfrm rot="6900000">
                    <a:off x="7012" y="5124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178" name="Rectangle 177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79" name="Oval 178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80" name="Rectangle 179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181" name="Group 180"/>
                  <p:cNvGrpSpPr/>
                  <p:nvPr/>
                </p:nvGrpSpPr>
                <p:grpSpPr>
                  <a:xfrm rot="6000000">
                    <a:off x="6798" y="5797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182" name="Rectangle 181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83" name="Oval 182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84" name="Rectangle 183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185" name="Group 184"/>
                  <p:cNvGrpSpPr/>
                  <p:nvPr/>
                </p:nvGrpSpPr>
                <p:grpSpPr>
                  <a:xfrm rot="1440000">
                    <a:off x="8885" y="9600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186" name="Rectangle 185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87" name="Oval 186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88" name="Rectangle 187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189" name="Group 188"/>
                  <p:cNvGrpSpPr/>
                  <p:nvPr/>
                </p:nvGrpSpPr>
                <p:grpSpPr>
                  <a:xfrm rot="780000">
                    <a:off x="9519" y="9804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91" name="Oval 190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</p:grpSp>
          </p:grpSp>
          <p:sp>
            <p:nvSpPr>
              <p:cNvPr id="193" name="5-Point Star 192"/>
              <p:cNvSpPr/>
              <p:nvPr/>
            </p:nvSpPr>
            <p:spPr>
              <a:xfrm>
                <a:off x="15639" y="5982"/>
                <a:ext cx="459" cy="459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endParaRPr lang="en-US" sz="1350"/>
              </a:p>
            </p:txBody>
          </p:sp>
        </p:grpSp>
        <p:cxnSp>
          <p:nvCxnSpPr>
            <p:cNvPr id="356" name="Straight Connector 355"/>
            <p:cNvCxnSpPr>
              <a:stCxn id="13" idx="4"/>
            </p:cNvCxnSpPr>
            <p:nvPr/>
          </p:nvCxnSpPr>
          <p:spPr>
            <a:xfrm>
              <a:off x="10436" y="2583"/>
              <a:ext cx="1443" cy="2182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>
              <a:stCxn id="20" idx="4"/>
              <a:endCxn id="193" idx="2"/>
            </p:cNvCxnSpPr>
            <p:nvPr/>
          </p:nvCxnSpPr>
          <p:spPr>
            <a:xfrm flipV="1">
              <a:off x="9971" y="5005"/>
              <a:ext cx="1862" cy="1774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V="1">
              <a:off x="11991" y="2807"/>
              <a:ext cx="547" cy="1892"/>
            </a:xfrm>
            <a:prstGeom prst="line">
              <a:avLst/>
            </a:prstGeom>
            <a:ln w="38100">
              <a:solidFill>
                <a:srgbClr val="FFC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>
              <a:endCxn id="139" idx="4"/>
            </p:cNvCxnSpPr>
            <p:nvPr/>
          </p:nvCxnSpPr>
          <p:spPr>
            <a:xfrm>
              <a:off x="12022" y="4906"/>
              <a:ext cx="1573" cy="393"/>
            </a:xfrm>
            <a:prstGeom prst="line">
              <a:avLst/>
            </a:prstGeom>
            <a:ln w="38100">
              <a:solidFill>
                <a:srgbClr val="FFC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Text Box 362"/>
            <p:cNvSpPr txBox="1"/>
            <p:nvPr/>
          </p:nvSpPr>
          <p:spPr>
            <a:xfrm rot="18960000">
              <a:off x="10096" y="5313"/>
              <a:ext cx="1585" cy="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350"/>
                <a:t>light path</a:t>
              </a:r>
              <a:endParaRPr lang="en-US" altLang="en-US" sz="1350"/>
            </a:p>
          </p:txBody>
        </p:sp>
      </p:grpSp>
      <p:grpSp>
        <p:nvGrpSpPr>
          <p:cNvPr id="198" name="Group 197"/>
          <p:cNvGrpSpPr/>
          <p:nvPr/>
        </p:nvGrpSpPr>
        <p:grpSpPr>
          <a:xfrm rot="0">
            <a:off x="6448425" y="1736725"/>
            <a:ext cx="4053840" cy="4065905"/>
            <a:chOff x="11236" y="2433"/>
            <a:chExt cx="7515" cy="7536"/>
          </a:xfrm>
        </p:grpSpPr>
        <p:grpSp>
          <p:nvGrpSpPr>
            <p:cNvPr id="199" name="Group 198"/>
            <p:cNvGrpSpPr/>
            <p:nvPr/>
          </p:nvGrpSpPr>
          <p:grpSpPr>
            <a:xfrm>
              <a:off x="11236" y="2433"/>
              <a:ext cx="7515" cy="7536"/>
              <a:chOff x="10719" y="2749"/>
              <a:chExt cx="7515" cy="7536"/>
            </a:xfrm>
          </p:grpSpPr>
          <p:sp>
            <p:nvSpPr>
              <p:cNvPr id="200" name="Oval 199"/>
              <p:cNvSpPr/>
              <p:nvPr/>
            </p:nvSpPr>
            <p:spPr>
              <a:xfrm>
                <a:off x="10719" y="2770"/>
                <a:ext cx="7515" cy="751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endParaRPr lang="en-US" sz="1350"/>
              </a:p>
            </p:txBody>
          </p:sp>
          <p:grpSp>
            <p:nvGrpSpPr>
              <p:cNvPr id="201" name="Group 200"/>
              <p:cNvGrpSpPr/>
              <p:nvPr/>
            </p:nvGrpSpPr>
            <p:grpSpPr>
              <a:xfrm rot="0">
                <a:off x="12179" y="2749"/>
                <a:ext cx="4623" cy="6194"/>
                <a:chOff x="11915" y="1947"/>
                <a:chExt cx="4865" cy="6516"/>
              </a:xfrm>
            </p:grpSpPr>
            <p:sp>
              <p:nvSpPr>
                <p:cNvPr id="202" name="Oval 201"/>
                <p:cNvSpPr/>
                <p:nvPr/>
              </p:nvSpPr>
              <p:spPr>
                <a:xfrm>
                  <a:off x="11915" y="3598"/>
                  <a:ext cx="4865" cy="486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03" name="Can 202"/>
                <p:cNvSpPr/>
                <p:nvPr/>
              </p:nvSpPr>
              <p:spPr>
                <a:xfrm>
                  <a:off x="13991" y="1947"/>
                  <a:ext cx="736" cy="1757"/>
                </a:xfrm>
                <a:prstGeom prst="can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 rot="9480000">
                <a:off x="12970" y="2997"/>
                <a:ext cx="549" cy="555"/>
                <a:chOff x="6020" y="4865"/>
                <a:chExt cx="929" cy="1243"/>
              </a:xfrm>
            </p:grpSpPr>
            <p:sp>
              <p:nvSpPr>
                <p:cNvPr id="205" name="Rectangle 204"/>
                <p:cNvSpPr/>
                <p:nvPr/>
              </p:nvSpPr>
              <p:spPr>
                <a:xfrm>
                  <a:off x="6321" y="5259"/>
                  <a:ext cx="327" cy="60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06" name="Oval 205"/>
                <p:cNvSpPr/>
                <p:nvPr/>
              </p:nvSpPr>
              <p:spPr>
                <a:xfrm rot="10800000">
                  <a:off x="6020" y="4865"/>
                  <a:ext cx="929" cy="561"/>
                </a:xfrm>
                <a:prstGeom prst="ellipse">
                  <a:avLst/>
                </a:prstGeom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ang="16200000" scaled="0"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6227" y="5748"/>
                  <a:ext cx="515" cy="3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 rot="2100000">
                <a:off x="12280" y="9066"/>
                <a:ext cx="548" cy="608"/>
                <a:chOff x="6020" y="4865"/>
                <a:chExt cx="928" cy="1362"/>
              </a:xfrm>
            </p:grpSpPr>
            <p:sp>
              <p:nvSpPr>
                <p:cNvPr id="210" name="Rectangle 209"/>
                <p:cNvSpPr/>
                <p:nvPr/>
              </p:nvSpPr>
              <p:spPr>
                <a:xfrm>
                  <a:off x="6321" y="5259"/>
                  <a:ext cx="327" cy="60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 rot="10800000">
                  <a:off x="6020" y="4865"/>
                  <a:ext cx="929" cy="561"/>
                </a:xfrm>
                <a:prstGeom prst="ellipse">
                  <a:avLst/>
                </a:prstGeom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ang="16200000" scaled="0"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6227" y="5867"/>
                  <a:ext cx="515" cy="3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10749" y="6221"/>
                <a:ext cx="548" cy="608"/>
                <a:chOff x="6020" y="4865"/>
                <a:chExt cx="928" cy="1362"/>
              </a:xfrm>
            </p:grpSpPr>
            <p:sp>
              <p:nvSpPr>
                <p:cNvPr id="214" name="Rectangle 213"/>
                <p:cNvSpPr/>
                <p:nvPr/>
              </p:nvSpPr>
              <p:spPr>
                <a:xfrm>
                  <a:off x="6321" y="5259"/>
                  <a:ext cx="327" cy="60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15" name="Oval 214"/>
                <p:cNvSpPr/>
                <p:nvPr/>
              </p:nvSpPr>
              <p:spPr>
                <a:xfrm rot="10800000">
                  <a:off x="6020" y="4865"/>
                  <a:ext cx="929" cy="561"/>
                </a:xfrm>
                <a:prstGeom prst="ellipse">
                  <a:avLst/>
                </a:prstGeom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ang="16200000" scaled="0"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6227" y="5867"/>
                  <a:ext cx="515" cy="3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 rot="4500000">
                <a:off x="10829" y="6900"/>
                <a:ext cx="548" cy="608"/>
                <a:chOff x="6020" y="4865"/>
                <a:chExt cx="928" cy="1362"/>
              </a:xfrm>
            </p:grpSpPr>
            <p:sp>
              <p:nvSpPr>
                <p:cNvPr id="218" name="Rectangle 217"/>
                <p:cNvSpPr/>
                <p:nvPr/>
              </p:nvSpPr>
              <p:spPr>
                <a:xfrm>
                  <a:off x="6321" y="5259"/>
                  <a:ext cx="327" cy="60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 rot="10800000">
                  <a:off x="6020" y="4865"/>
                  <a:ext cx="929" cy="561"/>
                </a:xfrm>
                <a:prstGeom prst="ellipse">
                  <a:avLst/>
                </a:prstGeom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ang="16200000" scaled="0"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6227" y="5867"/>
                  <a:ext cx="515" cy="3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</p:grpSp>
          <p:grpSp>
            <p:nvGrpSpPr>
              <p:cNvPr id="221" name="Group 220"/>
              <p:cNvGrpSpPr/>
              <p:nvPr/>
            </p:nvGrpSpPr>
            <p:grpSpPr>
              <a:xfrm rot="4020000">
                <a:off x="11027" y="7547"/>
                <a:ext cx="548" cy="608"/>
                <a:chOff x="6020" y="4865"/>
                <a:chExt cx="928" cy="1362"/>
              </a:xfrm>
            </p:grpSpPr>
            <p:sp>
              <p:nvSpPr>
                <p:cNvPr id="222" name="Rectangle 221"/>
                <p:cNvSpPr/>
                <p:nvPr/>
              </p:nvSpPr>
              <p:spPr>
                <a:xfrm>
                  <a:off x="6321" y="5259"/>
                  <a:ext cx="327" cy="60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 rot="10800000">
                  <a:off x="6020" y="4865"/>
                  <a:ext cx="929" cy="561"/>
                </a:xfrm>
                <a:prstGeom prst="ellipse">
                  <a:avLst/>
                </a:prstGeom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ang="16200000" scaled="0"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6227" y="5867"/>
                  <a:ext cx="515" cy="3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</p:grpSp>
          <p:grpSp>
            <p:nvGrpSpPr>
              <p:cNvPr id="225" name="Group 224"/>
              <p:cNvGrpSpPr/>
              <p:nvPr/>
            </p:nvGrpSpPr>
            <p:grpSpPr>
              <a:xfrm rot="3420000">
                <a:off x="11348" y="8134"/>
                <a:ext cx="548" cy="608"/>
                <a:chOff x="6020" y="4865"/>
                <a:chExt cx="928" cy="1362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6321" y="5259"/>
                  <a:ext cx="327" cy="60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27" name="Oval 226"/>
                <p:cNvSpPr/>
                <p:nvPr/>
              </p:nvSpPr>
              <p:spPr>
                <a:xfrm rot="10800000">
                  <a:off x="6020" y="4865"/>
                  <a:ext cx="929" cy="561"/>
                </a:xfrm>
                <a:prstGeom prst="ellipse">
                  <a:avLst/>
                </a:prstGeom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ang="16200000" scaled="0"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6227" y="5867"/>
                  <a:ext cx="515" cy="3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</p:grpSp>
          <p:grpSp>
            <p:nvGrpSpPr>
              <p:cNvPr id="229" name="Group 228"/>
              <p:cNvGrpSpPr/>
              <p:nvPr/>
            </p:nvGrpSpPr>
            <p:grpSpPr>
              <a:xfrm rot="2760000">
                <a:off x="11787" y="8650"/>
                <a:ext cx="548" cy="608"/>
                <a:chOff x="6020" y="4865"/>
                <a:chExt cx="928" cy="1362"/>
              </a:xfrm>
            </p:grpSpPr>
            <p:sp>
              <p:nvSpPr>
                <p:cNvPr id="230" name="Rectangle 229"/>
                <p:cNvSpPr/>
                <p:nvPr/>
              </p:nvSpPr>
              <p:spPr>
                <a:xfrm>
                  <a:off x="6321" y="5259"/>
                  <a:ext cx="327" cy="60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31" name="Oval 230"/>
                <p:cNvSpPr/>
                <p:nvPr/>
              </p:nvSpPr>
              <p:spPr>
                <a:xfrm rot="10800000">
                  <a:off x="6020" y="4865"/>
                  <a:ext cx="929" cy="561"/>
                </a:xfrm>
                <a:prstGeom prst="ellipse">
                  <a:avLst/>
                </a:prstGeom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ang="16200000" scaled="0"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6227" y="5867"/>
                  <a:ext cx="515" cy="3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</p:grpSp>
          <p:grpSp>
            <p:nvGrpSpPr>
              <p:cNvPr id="233" name="Group 232"/>
              <p:cNvGrpSpPr/>
              <p:nvPr/>
            </p:nvGrpSpPr>
            <p:grpSpPr>
              <a:xfrm rot="8640000">
                <a:off x="12359" y="3308"/>
                <a:ext cx="549" cy="572"/>
                <a:chOff x="6020" y="4865"/>
                <a:chExt cx="929" cy="1263"/>
              </a:xfrm>
            </p:grpSpPr>
            <p:sp>
              <p:nvSpPr>
                <p:cNvPr id="234" name="Rectangle 233"/>
                <p:cNvSpPr/>
                <p:nvPr/>
              </p:nvSpPr>
              <p:spPr>
                <a:xfrm>
                  <a:off x="6321" y="5259"/>
                  <a:ext cx="327" cy="60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35" name="Oval 234"/>
                <p:cNvSpPr/>
                <p:nvPr/>
              </p:nvSpPr>
              <p:spPr>
                <a:xfrm rot="10800000">
                  <a:off x="6020" y="4865"/>
                  <a:ext cx="929" cy="561"/>
                </a:xfrm>
                <a:prstGeom prst="ellipse">
                  <a:avLst/>
                </a:prstGeom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ang="16200000" scaled="0"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36" name="Rectangle 235"/>
                <p:cNvSpPr/>
                <p:nvPr/>
              </p:nvSpPr>
              <p:spPr>
                <a:xfrm>
                  <a:off x="6188" y="5768"/>
                  <a:ext cx="515" cy="3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</p:grpSp>
          <p:grpSp>
            <p:nvGrpSpPr>
              <p:cNvPr id="237" name="Group 236"/>
              <p:cNvGrpSpPr/>
              <p:nvPr/>
            </p:nvGrpSpPr>
            <p:grpSpPr>
              <a:xfrm rot="8160000">
                <a:off x="11816" y="3724"/>
                <a:ext cx="548" cy="608"/>
                <a:chOff x="6020" y="4865"/>
                <a:chExt cx="928" cy="1362"/>
              </a:xfrm>
            </p:grpSpPr>
            <p:sp>
              <p:nvSpPr>
                <p:cNvPr id="238" name="Rectangle 237"/>
                <p:cNvSpPr/>
                <p:nvPr/>
              </p:nvSpPr>
              <p:spPr>
                <a:xfrm>
                  <a:off x="6321" y="5259"/>
                  <a:ext cx="327" cy="60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 rot="10800000">
                  <a:off x="6020" y="4865"/>
                  <a:ext cx="929" cy="561"/>
                </a:xfrm>
                <a:prstGeom prst="ellipse">
                  <a:avLst/>
                </a:prstGeom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ang="16200000" scaled="0"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6227" y="5867"/>
                  <a:ext cx="515" cy="3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 rot="7500000">
                <a:off x="11365" y="4299"/>
                <a:ext cx="548" cy="608"/>
                <a:chOff x="6020" y="4865"/>
                <a:chExt cx="928" cy="1362"/>
              </a:xfrm>
            </p:grpSpPr>
            <p:sp>
              <p:nvSpPr>
                <p:cNvPr id="242" name="Rectangle 241"/>
                <p:cNvSpPr/>
                <p:nvPr/>
              </p:nvSpPr>
              <p:spPr>
                <a:xfrm>
                  <a:off x="6321" y="5259"/>
                  <a:ext cx="327" cy="60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 rot="10800000">
                  <a:off x="6020" y="4865"/>
                  <a:ext cx="929" cy="561"/>
                </a:xfrm>
                <a:prstGeom prst="ellipse">
                  <a:avLst/>
                </a:prstGeom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ang="16200000" scaled="0"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6227" y="5867"/>
                  <a:ext cx="515" cy="3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6900000">
                <a:off x="11015" y="4908"/>
                <a:ext cx="548" cy="608"/>
                <a:chOff x="6020" y="4865"/>
                <a:chExt cx="928" cy="136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6321" y="5259"/>
                  <a:ext cx="327" cy="60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47" name="Oval 246"/>
                <p:cNvSpPr/>
                <p:nvPr/>
              </p:nvSpPr>
              <p:spPr>
                <a:xfrm rot="10800000">
                  <a:off x="6020" y="4865"/>
                  <a:ext cx="929" cy="561"/>
                </a:xfrm>
                <a:prstGeom prst="ellipse">
                  <a:avLst/>
                </a:prstGeom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ang="16200000" scaled="0"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6227" y="5867"/>
                  <a:ext cx="515" cy="3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</p:grpSp>
          <p:grpSp>
            <p:nvGrpSpPr>
              <p:cNvPr id="249" name="Group 248"/>
              <p:cNvGrpSpPr/>
              <p:nvPr/>
            </p:nvGrpSpPr>
            <p:grpSpPr>
              <a:xfrm rot="6000000">
                <a:off x="10801" y="5581"/>
                <a:ext cx="548" cy="608"/>
                <a:chOff x="6020" y="4865"/>
                <a:chExt cx="928" cy="1362"/>
              </a:xfrm>
            </p:grpSpPr>
            <p:sp>
              <p:nvSpPr>
                <p:cNvPr id="250" name="Rectangle 249"/>
                <p:cNvSpPr/>
                <p:nvPr/>
              </p:nvSpPr>
              <p:spPr>
                <a:xfrm>
                  <a:off x="6321" y="5259"/>
                  <a:ext cx="327" cy="60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51" name="Oval 250"/>
                <p:cNvSpPr/>
                <p:nvPr/>
              </p:nvSpPr>
              <p:spPr>
                <a:xfrm rot="10800000">
                  <a:off x="6020" y="4865"/>
                  <a:ext cx="929" cy="561"/>
                </a:xfrm>
                <a:prstGeom prst="ellipse">
                  <a:avLst/>
                </a:prstGeom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ang="16200000" scaled="0"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6227" y="5867"/>
                  <a:ext cx="515" cy="3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</p:grpSp>
          <p:grpSp>
            <p:nvGrpSpPr>
              <p:cNvPr id="253" name="Group 252"/>
              <p:cNvGrpSpPr/>
              <p:nvPr/>
            </p:nvGrpSpPr>
            <p:grpSpPr>
              <a:xfrm rot="0">
                <a:off x="14216" y="9677"/>
                <a:ext cx="548" cy="608"/>
                <a:chOff x="6020" y="4865"/>
                <a:chExt cx="928" cy="1362"/>
              </a:xfrm>
            </p:grpSpPr>
            <p:sp>
              <p:nvSpPr>
                <p:cNvPr id="254" name="Rectangle 253"/>
                <p:cNvSpPr/>
                <p:nvPr/>
              </p:nvSpPr>
              <p:spPr>
                <a:xfrm>
                  <a:off x="6321" y="5259"/>
                  <a:ext cx="327" cy="60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55" name="Oval 254"/>
                <p:cNvSpPr/>
                <p:nvPr/>
              </p:nvSpPr>
              <p:spPr>
                <a:xfrm rot="10800000">
                  <a:off x="6020" y="4865"/>
                  <a:ext cx="929" cy="561"/>
                </a:xfrm>
                <a:prstGeom prst="ellipse">
                  <a:avLst/>
                </a:prstGeom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ang="16200000" scaled="0"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6227" y="5867"/>
                  <a:ext cx="515" cy="3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 rot="1440000">
                <a:off x="12888" y="9384"/>
                <a:ext cx="548" cy="608"/>
                <a:chOff x="6020" y="4865"/>
                <a:chExt cx="928" cy="1362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6321" y="5259"/>
                  <a:ext cx="327" cy="60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 rot="10800000">
                  <a:off x="6020" y="4865"/>
                  <a:ext cx="929" cy="561"/>
                </a:xfrm>
                <a:prstGeom prst="ellipse">
                  <a:avLst/>
                </a:prstGeom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ang="16200000" scaled="0"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6227" y="5867"/>
                  <a:ext cx="515" cy="3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</p:grpSp>
          <p:grpSp>
            <p:nvGrpSpPr>
              <p:cNvPr id="261" name="Group 260"/>
              <p:cNvGrpSpPr/>
              <p:nvPr/>
            </p:nvGrpSpPr>
            <p:grpSpPr>
              <a:xfrm rot="780000">
                <a:off x="13522" y="9588"/>
                <a:ext cx="548" cy="608"/>
                <a:chOff x="6020" y="4865"/>
                <a:chExt cx="928" cy="1362"/>
              </a:xfrm>
            </p:grpSpPr>
            <p:sp>
              <p:nvSpPr>
                <p:cNvPr id="262" name="Rectangle 261"/>
                <p:cNvSpPr/>
                <p:nvPr/>
              </p:nvSpPr>
              <p:spPr>
                <a:xfrm>
                  <a:off x="6321" y="5259"/>
                  <a:ext cx="327" cy="60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63" name="Oval 262"/>
                <p:cNvSpPr/>
                <p:nvPr/>
              </p:nvSpPr>
              <p:spPr>
                <a:xfrm rot="10800000">
                  <a:off x="6020" y="4865"/>
                  <a:ext cx="929" cy="561"/>
                </a:xfrm>
                <a:prstGeom prst="ellipse">
                  <a:avLst/>
                </a:prstGeom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ang="16200000" scaled="0"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6227" y="5867"/>
                  <a:ext cx="515" cy="3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</p:grpSp>
          <p:grpSp>
            <p:nvGrpSpPr>
              <p:cNvPr id="265" name="Group 264"/>
              <p:cNvGrpSpPr/>
              <p:nvPr/>
            </p:nvGrpSpPr>
            <p:grpSpPr>
              <a:xfrm flipH="1">
                <a:off x="14883" y="2972"/>
                <a:ext cx="3351" cy="7250"/>
                <a:chOff x="6716" y="3162"/>
                <a:chExt cx="3351" cy="7250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 rot="9480000">
                  <a:off x="8958" y="3162"/>
                  <a:ext cx="548" cy="608"/>
                  <a:chOff x="6020" y="4865"/>
                  <a:chExt cx="928" cy="1362"/>
                </a:xfrm>
              </p:grpSpPr>
              <p:sp>
                <p:nvSpPr>
                  <p:cNvPr id="267" name="Rectangle 266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268" name="Oval 267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269" name="Rectangle 268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270" name="Group 269"/>
                <p:cNvGrpSpPr/>
                <p:nvPr/>
              </p:nvGrpSpPr>
              <p:grpSpPr>
                <a:xfrm rot="2100000">
                  <a:off x="8277" y="9282"/>
                  <a:ext cx="548" cy="608"/>
                  <a:chOff x="6020" y="4865"/>
                  <a:chExt cx="928" cy="1362"/>
                </a:xfrm>
              </p:grpSpPr>
              <p:sp>
                <p:nvSpPr>
                  <p:cNvPr id="271" name="Rectangle 270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272" name="Oval 271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273" name="Rectangle 272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274" name="Group 273"/>
                <p:cNvGrpSpPr/>
                <p:nvPr/>
              </p:nvGrpSpPr>
              <p:grpSpPr>
                <a:xfrm rot="5400000">
                  <a:off x="6746" y="6437"/>
                  <a:ext cx="548" cy="608"/>
                  <a:chOff x="6020" y="4865"/>
                  <a:chExt cx="928" cy="1362"/>
                </a:xfrm>
              </p:grpSpPr>
              <p:sp>
                <p:nvSpPr>
                  <p:cNvPr id="275" name="Rectangle 274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276" name="Oval 275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277" name="Rectangle 276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278" name="Group 277"/>
                <p:cNvGrpSpPr/>
                <p:nvPr/>
              </p:nvGrpSpPr>
              <p:grpSpPr>
                <a:xfrm rot="4500000">
                  <a:off x="6826" y="7116"/>
                  <a:ext cx="548" cy="608"/>
                  <a:chOff x="6020" y="4865"/>
                  <a:chExt cx="928" cy="1362"/>
                </a:xfrm>
              </p:grpSpPr>
              <p:sp>
                <p:nvSpPr>
                  <p:cNvPr id="279" name="Rectangle 278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280" name="Oval 279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281" name="Rectangle 280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282" name="Group 281"/>
                <p:cNvGrpSpPr/>
                <p:nvPr/>
              </p:nvGrpSpPr>
              <p:grpSpPr>
                <a:xfrm rot="4020000">
                  <a:off x="7024" y="7763"/>
                  <a:ext cx="548" cy="608"/>
                  <a:chOff x="6020" y="4865"/>
                  <a:chExt cx="928" cy="1362"/>
                </a:xfrm>
              </p:grpSpPr>
              <p:sp>
                <p:nvSpPr>
                  <p:cNvPr id="283" name="Rectangle 282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284" name="Oval 283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285" name="Rectangle 284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286" name="Group 285"/>
                <p:cNvGrpSpPr/>
                <p:nvPr/>
              </p:nvGrpSpPr>
              <p:grpSpPr>
                <a:xfrm rot="3420000">
                  <a:off x="7345" y="8350"/>
                  <a:ext cx="548" cy="608"/>
                  <a:chOff x="6020" y="4865"/>
                  <a:chExt cx="928" cy="1362"/>
                </a:xfrm>
              </p:grpSpPr>
              <p:sp>
                <p:nvSpPr>
                  <p:cNvPr id="287" name="Rectangle 286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288" name="Oval 287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289" name="Rectangle 288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290" name="Group 289"/>
                <p:cNvGrpSpPr/>
                <p:nvPr/>
              </p:nvGrpSpPr>
              <p:grpSpPr>
                <a:xfrm rot="2760000">
                  <a:off x="7784" y="8866"/>
                  <a:ext cx="548" cy="608"/>
                  <a:chOff x="6020" y="4865"/>
                  <a:chExt cx="928" cy="1362"/>
                </a:xfrm>
              </p:grpSpPr>
              <p:sp>
                <p:nvSpPr>
                  <p:cNvPr id="291" name="Rectangle 290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293" name="Rectangle 292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294" name="Group 293"/>
                <p:cNvGrpSpPr/>
                <p:nvPr/>
              </p:nvGrpSpPr>
              <p:grpSpPr>
                <a:xfrm rot="8640000">
                  <a:off x="8343" y="3483"/>
                  <a:ext cx="548" cy="617"/>
                  <a:chOff x="6020" y="4865"/>
                  <a:chExt cx="928" cy="136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360" name="Oval 359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361" name="Rectangle 360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362" name="Group 361"/>
                <p:cNvGrpSpPr/>
                <p:nvPr/>
              </p:nvGrpSpPr>
              <p:grpSpPr>
                <a:xfrm rot="8160000">
                  <a:off x="7813" y="3940"/>
                  <a:ext cx="548" cy="608"/>
                  <a:chOff x="6020" y="4865"/>
                  <a:chExt cx="928" cy="1362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365" name="Oval 364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367" name="Group 366"/>
                <p:cNvGrpSpPr/>
                <p:nvPr/>
              </p:nvGrpSpPr>
              <p:grpSpPr>
                <a:xfrm rot="7500000">
                  <a:off x="7362" y="4515"/>
                  <a:ext cx="548" cy="608"/>
                  <a:chOff x="6020" y="4865"/>
                  <a:chExt cx="928" cy="1362"/>
                </a:xfrm>
              </p:grpSpPr>
              <p:sp>
                <p:nvSpPr>
                  <p:cNvPr id="368" name="Rectangle 367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369" name="Oval 368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370" name="Rectangle 369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371" name="Group 370"/>
                <p:cNvGrpSpPr/>
                <p:nvPr/>
              </p:nvGrpSpPr>
              <p:grpSpPr>
                <a:xfrm rot="6900000">
                  <a:off x="7012" y="5124"/>
                  <a:ext cx="548" cy="608"/>
                  <a:chOff x="6020" y="4865"/>
                  <a:chExt cx="928" cy="1362"/>
                </a:xfrm>
              </p:grpSpPr>
              <p:sp>
                <p:nvSpPr>
                  <p:cNvPr id="372" name="Rectangle 371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373" name="Oval 372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374" name="Rectangle 373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375" name="Group 374"/>
                <p:cNvGrpSpPr/>
                <p:nvPr/>
              </p:nvGrpSpPr>
              <p:grpSpPr>
                <a:xfrm rot="6000000">
                  <a:off x="6798" y="5797"/>
                  <a:ext cx="548" cy="608"/>
                  <a:chOff x="6020" y="4865"/>
                  <a:chExt cx="928" cy="1362"/>
                </a:xfrm>
              </p:grpSpPr>
              <p:sp>
                <p:nvSpPr>
                  <p:cNvPr id="376" name="Rectangle 375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377" name="Oval 376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378" name="Rectangle 377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379" name="Group 378"/>
                <p:cNvGrpSpPr/>
                <p:nvPr/>
              </p:nvGrpSpPr>
              <p:grpSpPr>
                <a:xfrm rot="1440000">
                  <a:off x="8885" y="9600"/>
                  <a:ext cx="548" cy="608"/>
                  <a:chOff x="6020" y="4865"/>
                  <a:chExt cx="928" cy="1362"/>
                </a:xfrm>
              </p:grpSpPr>
              <p:sp>
                <p:nvSpPr>
                  <p:cNvPr id="380" name="Rectangle 379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381" name="Oval 380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382" name="Rectangle 381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  <p:grpSp>
              <p:nvGrpSpPr>
                <p:cNvPr id="383" name="Group 382"/>
                <p:cNvGrpSpPr/>
                <p:nvPr/>
              </p:nvGrpSpPr>
              <p:grpSpPr>
                <a:xfrm rot="780000">
                  <a:off x="9519" y="9804"/>
                  <a:ext cx="548" cy="608"/>
                  <a:chOff x="6020" y="4865"/>
                  <a:chExt cx="928" cy="1362"/>
                </a:xfrm>
              </p:grpSpPr>
              <p:sp>
                <p:nvSpPr>
                  <p:cNvPr id="384" name="Rectangle 383"/>
                  <p:cNvSpPr/>
                  <p:nvPr/>
                </p:nvSpPr>
                <p:spPr>
                  <a:xfrm>
                    <a:off x="6321" y="5259"/>
                    <a:ext cx="327" cy="60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385" name="Oval 384"/>
                  <p:cNvSpPr/>
                  <p:nvPr/>
                </p:nvSpPr>
                <p:spPr>
                  <a:xfrm rot="10800000">
                    <a:off x="6020" y="4865"/>
                    <a:ext cx="929" cy="56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ang="162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sp>
                <p:nvSpPr>
                  <p:cNvPr id="386" name="Rectangle 385"/>
                  <p:cNvSpPr/>
                  <p:nvPr/>
                </p:nvSpPr>
                <p:spPr>
                  <a:xfrm>
                    <a:off x="6227" y="5867"/>
                    <a:ext cx="515" cy="3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</p:grpSp>
        </p:grpSp>
        <p:sp>
          <p:nvSpPr>
            <p:cNvPr id="387" name="5-Point Star 386"/>
            <p:cNvSpPr/>
            <p:nvPr/>
          </p:nvSpPr>
          <p:spPr>
            <a:xfrm>
              <a:off x="15557" y="5934"/>
              <a:ext cx="459" cy="459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n-US" sz="1350"/>
            </a:p>
          </p:txBody>
        </p:sp>
      </p:grpSp>
      <p:sp>
        <p:nvSpPr>
          <p:cNvPr id="395" name="Text Box 394"/>
          <p:cNvSpPr txBox="1"/>
          <p:nvPr/>
        </p:nvSpPr>
        <p:spPr>
          <a:xfrm>
            <a:off x="8054975" y="4022725"/>
            <a:ext cx="18738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350"/>
              <a:t>Cherenkov cone</a:t>
            </a:r>
            <a:endParaRPr lang="" altLang="en-US" sz="1350"/>
          </a:p>
        </p:txBody>
      </p:sp>
      <p:sp>
        <p:nvSpPr>
          <p:cNvPr id="396" name="Oval 395"/>
          <p:cNvSpPr/>
          <p:nvPr/>
        </p:nvSpPr>
        <p:spPr>
          <a:xfrm>
            <a:off x="10086975" y="3364230"/>
            <a:ext cx="193675" cy="925195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7" name="Straight Connector 396"/>
          <p:cNvCxnSpPr>
            <a:endCxn id="396" idx="0"/>
          </p:cNvCxnSpPr>
          <p:nvPr/>
        </p:nvCxnSpPr>
        <p:spPr>
          <a:xfrm flipV="1">
            <a:off x="9046210" y="3364230"/>
            <a:ext cx="1137920" cy="40322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>
            <a:endCxn id="396" idx="4"/>
          </p:cNvCxnSpPr>
          <p:nvPr/>
        </p:nvCxnSpPr>
        <p:spPr>
          <a:xfrm>
            <a:off x="9070975" y="3817620"/>
            <a:ext cx="1113155" cy="47180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9002395" y="3800475"/>
            <a:ext cx="422910" cy="163195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 flipV="1">
            <a:off x="8989695" y="3623945"/>
            <a:ext cx="402590" cy="15748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8994775" y="3787775"/>
            <a:ext cx="391160" cy="6985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4" name="Text Box 403"/>
          <p:cNvSpPr txBox="1"/>
          <p:nvPr/>
        </p:nvSpPr>
        <p:spPr>
          <a:xfrm>
            <a:off x="9297035" y="3562985"/>
            <a:ext cx="4724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" altLang="en-US" sz="1400" b="1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θ</a:t>
            </a:r>
            <a:r>
              <a:rPr lang="" altLang="en-US" sz="1400" b="1" baseline="-25000">
                <a:sym typeface="+mn-ea"/>
              </a:rPr>
              <a:t>Ch</a:t>
            </a:r>
            <a:endParaRPr lang="" altLang="en-US" sz="1400" b="1" baseline="-250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Presentation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DejaVu Sans</vt:lpstr>
      <vt:lpstr>Calibri</vt:lpstr>
      <vt:lpstr>微软雅黑</vt:lpstr>
      <vt:lpstr>AR PL UKai CN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vphys</dc:creator>
  <cp:lastModifiedBy>vphys</cp:lastModifiedBy>
  <cp:revision>12</cp:revision>
  <dcterms:created xsi:type="dcterms:W3CDTF">2018-10-10T21:34:46Z</dcterms:created>
  <dcterms:modified xsi:type="dcterms:W3CDTF">2018-10-10T21:34:46Z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