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5"/>
  </p:handoutMasterIdLst>
  <p:sldIdLst>
    <p:sldId id="256" r:id="rId3"/>
    <p:sldId id="258" r:id="rId4"/>
    <p:sldId id="259" r:id="rId5"/>
    <p:sldId id="260" r:id="rId6"/>
    <p:sldId id="257" r:id="rId8"/>
    <p:sldId id="261" r:id="rId9"/>
    <p:sldId id="264" r:id="rId10"/>
    <p:sldId id="281" r:id="rId11"/>
    <p:sldId id="266" r:id="rId12"/>
    <p:sldId id="280" r:id="rId13"/>
    <p:sldId id="263" r:id="rId14"/>
    <p:sldId id="268" r:id="rId15"/>
    <p:sldId id="269" r:id="rId16"/>
    <p:sldId id="273" r:id="rId17"/>
    <p:sldId id="270" r:id="rId18"/>
    <p:sldId id="274" r:id="rId19"/>
    <p:sldId id="275" r:id="rId20"/>
    <p:sldId id="282" r:id="rId21"/>
    <p:sldId id="272" r:id="rId22"/>
    <p:sldId id="271" r:id="rId23"/>
    <p:sldId id="276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8D41"/>
    <a:srgbClr val="B2B2B2"/>
    <a:srgbClr val="202020"/>
    <a:srgbClr val="323232"/>
    <a:srgbClr val="CC3300"/>
    <a:srgbClr val="CC00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thesis plots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2019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788670" y="402590"/>
            <a:ext cx="10358120" cy="5861050"/>
            <a:chOff x="1242" y="634"/>
            <a:chExt cx="16312" cy="9230"/>
          </a:xfrm>
        </p:grpSpPr>
        <p:grpSp>
          <p:nvGrpSpPr>
            <p:cNvPr id="12" name="Group 11"/>
            <p:cNvGrpSpPr/>
            <p:nvPr/>
          </p:nvGrpSpPr>
          <p:grpSpPr>
            <a:xfrm>
              <a:off x="1242" y="634"/>
              <a:ext cx="16312" cy="9230"/>
              <a:chOff x="-345" y="366"/>
              <a:chExt cx="16312" cy="9230"/>
            </a:xfrm>
          </p:grpSpPr>
          <p:pic>
            <p:nvPicPr>
              <p:cNvPr id="23" name="Picture 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345" y="366"/>
                <a:ext cx="16312" cy="923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" name="Rectangle 3"/>
              <p:cNvSpPr/>
              <p:nvPr/>
            </p:nvSpPr>
            <p:spPr>
              <a:xfrm>
                <a:off x="7619" y="7894"/>
                <a:ext cx="2405" cy="1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6631" y="8338"/>
                <a:ext cx="1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707" y="8596"/>
                <a:ext cx="46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8335" y="8123"/>
                <a:ext cx="1705" cy="33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35" y="8525"/>
                <a:ext cx="1705" cy="33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3" name="Text Box 12"/>
            <p:cNvSpPr txBox="1"/>
            <p:nvPr/>
          </p:nvSpPr>
          <p:spPr>
            <a:xfrm>
              <a:off x="9954" y="8333"/>
              <a:ext cx="15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/>
                <a:t>amplifier</a:t>
              </a:r>
              <a:endParaRPr lang="en-US" altLang="en-US" sz="1400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320790" y="5540375"/>
            <a:ext cx="972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amplifier</a:t>
            </a:r>
            <a:endParaRPr lang="en-US" altLang="en-US" sz="1400"/>
          </a:p>
        </p:txBody>
      </p:sp>
      <p:cxnSp>
        <p:nvCxnSpPr>
          <p:cNvPr id="3" name="Straight Arrow Connector 2"/>
          <p:cNvCxnSpPr>
            <a:stCxn id="5" idx="0"/>
          </p:cNvCxnSpPr>
          <p:nvPr/>
        </p:nvCxnSpPr>
        <p:spPr>
          <a:xfrm flipV="1">
            <a:off x="1195070" y="3733800"/>
            <a:ext cx="50038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09905" y="4152900"/>
            <a:ext cx="1369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High voltage </a:t>
            </a:r>
            <a:endParaRPr lang="en-US" altLang="en-US" sz="1400"/>
          </a:p>
          <a:p>
            <a:r>
              <a:rPr lang="en-US" altLang="en-US" sz="1400"/>
              <a:t>connector</a:t>
            </a:r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1684020" y="2073910"/>
            <a:ext cx="2606040" cy="2176780"/>
            <a:chOff x="2652" y="3266"/>
            <a:chExt cx="4104" cy="3428"/>
          </a:xfrm>
        </p:grpSpPr>
        <p:pic>
          <p:nvPicPr>
            <p:cNvPr id="15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52" y="3266"/>
              <a:ext cx="4105" cy="3398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8" name="Straight Arrow Connector 18"/>
            <p:cNvCxnSpPr/>
            <p:nvPr/>
          </p:nvCxnSpPr>
          <p:spPr>
            <a:xfrm flipH="1" flipV="1">
              <a:off x="5252" y="5544"/>
              <a:ext cx="371" cy="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Arrow Connector 18"/>
            <p:cNvCxnSpPr/>
            <p:nvPr/>
          </p:nvCxnSpPr>
          <p:spPr>
            <a:xfrm flipV="1">
              <a:off x="4541" y="4003"/>
              <a:ext cx="180" cy="8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Arrow Connector 18"/>
            <p:cNvCxnSpPr/>
            <p:nvPr/>
          </p:nvCxnSpPr>
          <p:spPr>
            <a:xfrm flipH="1" flipV="1">
              <a:off x="3052" y="5444"/>
              <a:ext cx="308" cy="6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 Box 5"/>
            <p:cNvSpPr txBox="1"/>
            <p:nvPr/>
          </p:nvSpPr>
          <p:spPr>
            <a:xfrm>
              <a:off x="3871" y="4819"/>
              <a:ext cx="166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scintillation</a:t>
              </a:r>
              <a:endParaRPr lang="en-US" altLang="en-US" sz="1200"/>
            </a:p>
            <a:p>
              <a:r>
                <a:rPr lang="en-US" altLang="en-US" sz="1200"/>
                <a:t>vial</a:t>
              </a:r>
              <a:endParaRPr lang="en-US" altLang="en-US" sz="1200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721" y="6115"/>
              <a:ext cx="1913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solidFill>
                    <a:schemeClr val="bg1"/>
                  </a:solidFill>
                </a:rPr>
                <a:t>plastic holder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652" y="5970"/>
              <a:ext cx="199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solidFill>
                    <a:schemeClr val="bg1"/>
                  </a:solidFill>
                </a:rPr>
                <a:t>stainless steel</a:t>
              </a:r>
              <a:endParaRPr lang="en-US" altLang="en-US" sz="1200">
                <a:solidFill>
                  <a:schemeClr val="bg1"/>
                </a:solidFill>
              </a:endParaRPr>
            </a:p>
            <a:p>
              <a:r>
                <a:rPr lang="en-US" altLang="en-US" sz="1200">
                  <a:solidFill>
                    <a:schemeClr val="bg1"/>
                  </a:solidFill>
                </a:rPr>
                <a:t>PMT holder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4465" y="2012315"/>
            <a:ext cx="1689100" cy="2280920"/>
            <a:chOff x="10259" y="3169"/>
            <a:chExt cx="2660" cy="3592"/>
          </a:xfrm>
        </p:grpSpPr>
        <p:pic>
          <p:nvPicPr>
            <p:cNvPr id="10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59" y="3169"/>
              <a:ext cx="2661" cy="3592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1" name="Straight Arrow Connector 3"/>
            <p:cNvCxnSpPr/>
            <p:nvPr/>
          </p:nvCxnSpPr>
          <p:spPr>
            <a:xfrm>
              <a:off x="10938" y="3363"/>
              <a:ext cx="30" cy="330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4"/>
            <p:cNvCxnSpPr/>
            <p:nvPr/>
          </p:nvCxnSpPr>
          <p:spPr>
            <a:xfrm>
              <a:off x="12321" y="4705"/>
              <a:ext cx="6" cy="195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5"/>
            <p:cNvCxnSpPr/>
            <p:nvPr/>
          </p:nvCxnSpPr>
          <p:spPr>
            <a:xfrm flipH="1">
              <a:off x="11134" y="4419"/>
              <a:ext cx="1008" cy="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 rot="16200000">
              <a:off x="9850" y="4529"/>
              <a:ext cx="154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solidFill>
                    <a:schemeClr val="bg1"/>
                  </a:solidFill>
                </a:rPr>
                <a:t>49.4 mm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865" y="4427"/>
              <a:ext cx="154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solidFill>
                    <a:schemeClr val="bg1"/>
                  </a:solidFill>
                </a:rPr>
                <a:t>14.3 mm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 rot="16200000">
              <a:off x="11929" y="5783"/>
              <a:ext cx="127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/>
                <a:t>30 mm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616585"/>
            <a:ext cx="8610600" cy="56241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38415" y="829310"/>
            <a:ext cx="1652270" cy="107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600">
                <a:solidFill>
                  <a:srgbClr val="FF8D41"/>
                </a:solidFill>
              </a:rPr>
              <a:t>— LAB-PPO</a:t>
            </a:r>
            <a:endParaRPr lang="en-US" altLang="en-US" sz="1600"/>
          </a:p>
          <a:p>
            <a:pPr algn="l"/>
            <a:r>
              <a:rPr lang="en-US" altLang="en-US" sz="1600">
                <a:solidFill>
                  <a:srgbClr val="00B050"/>
                </a:solidFill>
                <a:sym typeface="+mn-ea"/>
              </a:rPr>
              <a:t>— TeSOP</a:t>
            </a:r>
            <a:endParaRPr lang="en-US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en-US" sz="1600">
                <a:solidFill>
                  <a:srgbClr val="FF0000"/>
                </a:solidFill>
              </a:rPr>
              <a:t>— TeDDA</a:t>
            </a:r>
            <a:endParaRPr lang="en-US" altLang="en-US" sz="1600"/>
          </a:p>
          <a:p>
            <a:pPr algn="l"/>
            <a:r>
              <a:rPr lang="en-US" altLang="en-US" sz="1600">
                <a:sym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2580640" y="963295"/>
            <a:ext cx="6652260" cy="4535170"/>
            <a:chOff x="4064" y="1517"/>
            <a:chExt cx="10476" cy="7142"/>
          </a:xfrm>
        </p:grpSpPr>
        <p:pic>
          <p:nvPicPr>
            <p:cNvPr id="64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64" y="1517"/>
              <a:ext cx="10476" cy="714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6"/>
            <p:cNvSpPr txBox="1"/>
            <p:nvPr/>
          </p:nvSpPr>
          <p:spPr>
            <a:xfrm>
              <a:off x="6230" y="6150"/>
              <a:ext cx="214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single p.e.</a:t>
              </a:r>
              <a:endParaRPr lang="en-US" altLang="en-US"/>
            </a:p>
            <a:p>
              <a:r>
                <a:rPr lang="en-US" altLang="en-US"/>
                <a:t>peak</a:t>
              </a:r>
              <a:endParaRPr lang="en-US" alt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070" y="5434"/>
              <a:ext cx="2550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multiple p.e.</a:t>
              </a:r>
              <a:endParaRPr lang="en-US" altLang="en-US"/>
            </a:p>
            <a:p>
              <a:r>
                <a:rPr lang="en-US" altLang="en-US"/>
                <a:t>peak</a:t>
              </a:r>
              <a:endParaRPr lang="en-US" alt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1190" y="3450"/>
              <a:ext cx="960" cy="2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5332" y="2122"/>
              <a:ext cx="183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LAB-PPO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1145540" y="1483995"/>
            <a:ext cx="6652260" cy="4535170"/>
            <a:chOff x="1804" y="2337"/>
            <a:chExt cx="10476" cy="7142"/>
          </a:xfrm>
        </p:grpSpPr>
        <p:pic>
          <p:nvPicPr>
            <p:cNvPr id="64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04" y="2337"/>
              <a:ext cx="10476" cy="7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5380" y="2575"/>
              <a:ext cx="5998" cy="4311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220" y="390525"/>
            <a:ext cx="8924925" cy="6076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19120" y="756920"/>
            <a:ext cx="16738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TeDDA</a:t>
            </a:r>
            <a:endParaRPr lang="en-US" alt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447675"/>
            <a:ext cx="8848725" cy="5962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19120" y="756920"/>
            <a:ext cx="1591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TeSOP</a:t>
            </a:r>
            <a:endParaRPr lang="en-US" alt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5460" y="200660"/>
            <a:ext cx="4613031" cy="31089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3333750"/>
            <a:ext cx="4565541" cy="310896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946785" y="200064"/>
            <a:ext cx="4559245" cy="3109003"/>
            <a:chOff x="4064" y="1755"/>
            <a:chExt cx="10049" cy="6852"/>
          </a:xfrm>
        </p:grpSpPr>
        <p:pic>
          <p:nvPicPr>
            <p:cNvPr id="64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" y="1755"/>
              <a:ext cx="10049" cy="68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6"/>
            <p:cNvSpPr txBox="1"/>
            <p:nvPr/>
          </p:nvSpPr>
          <p:spPr>
            <a:xfrm>
              <a:off x="6229" y="5931"/>
              <a:ext cx="2816" cy="1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1600"/>
                <a:t>single p.e. peak</a:t>
              </a:r>
              <a:endParaRPr lang="en-US" altLang="en-US" sz="16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0148" y="5742"/>
              <a:ext cx="3178" cy="12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1600"/>
                <a:t>multiple p.e. peak</a:t>
              </a:r>
              <a:endParaRPr lang="en-US" altLang="en-US" sz="160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0686" y="3702"/>
              <a:ext cx="960" cy="20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5283" y="2798"/>
              <a:ext cx="2677" cy="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/>
                <a:t>LAB-PPO</a:t>
              </a:r>
              <a:endParaRPr lang="en-US" altLang="en-US"/>
            </a:p>
          </p:txBody>
        </p:sp>
      </p:grpSp>
      <p:sp>
        <p:nvSpPr>
          <p:cNvPr id="12" name="Text Box 11"/>
          <p:cNvSpPr txBox="1"/>
          <p:nvPr/>
        </p:nvSpPr>
        <p:spPr>
          <a:xfrm>
            <a:off x="6141720" y="673100"/>
            <a:ext cx="86233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en-US" altLang="en-US"/>
              <a:t>Te_P1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499870" y="3830955"/>
            <a:ext cx="86233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en-US" altLang="en-US"/>
              <a:t>Te_P3</a:t>
            </a:r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460" y="3333750"/>
            <a:ext cx="4612640" cy="31089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5" name="Text Box 14"/>
          <p:cNvSpPr txBox="1"/>
          <p:nvPr/>
        </p:nvSpPr>
        <p:spPr>
          <a:xfrm>
            <a:off x="6647815" y="4591685"/>
            <a:ext cx="1652270" cy="107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600">
                <a:solidFill>
                  <a:srgbClr val="FF8D41"/>
                </a:solidFill>
              </a:rPr>
              <a:t>— LAB-PPO</a:t>
            </a:r>
            <a:endParaRPr lang="en-US" altLang="en-US" sz="1600"/>
          </a:p>
          <a:p>
            <a:pPr algn="l"/>
            <a:r>
              <a:rPr lang="en-US" altLang="en-US" sz="1600">
                <a:solidFill>
                  <a:srgbClr val="00B050"/>
                </a:solidFill>
                <a:sym typeface="+mn-ea"/>
              </a:rPr>
              <a:t>— Te</a:t>
            </a:r>
            <a:r>
              <a:rPr lang="" altLang="en-US" sz="1600">
                <a:solidFill>
                  <a:srgbClr val="00B050"/>
                </a:solidFill>
                <a:sym typeface="+mn-ea"/>
              </a:rPr>
              <a:t>_P1</a:t>
            </a:r>
            <a:endParaRPr lang="en-US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en-US" sz="1600">
                <a:solidFill>
                  <a:srgbClr val="FF0000"/>
                </a:solidFill>
              </a:rPr>
              <a:t>— Te</a:t>
            </a:r>
            <a:r>
              <a:rPr lang="" altLang="en-US" sz="1600">
                <a:solidFill>
                  <a:srgbClr val="FF0000"/>
                </a:solidFill>
              </a:rPr>
              <a:t>_P3</a:t>
            </a:r>
            <a:endParaRPr lang="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en-US" sz="1600">
                <a:sym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499870" y="304800"/>
            <a:ext cx="501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(a)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141720" y="304800"/>
            <a:ext cx="506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(b)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442720" y="3462655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(c)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141720" y="3462655"/>
            <a:ext cx="506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(d)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2204720" y="485775"/>
            <a:ext cx="7781925" cy="5276850"/>
            <a:chOff x="3472" y="765"/>
            <a:chExt cx="12255" cy="83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72" y="765"/>
              <a:ext cx="12255" cy="8310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4747" y="6742"/>
              <a:ext cx="10635" cy="15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47" y="5992"/>
              <a:ext cx="10642" cy="1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832" y="6757"/>
              <a:ext cx="405" cy="5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922" y="5552"/>
              <a:ext cx="700" cy="4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10"/>
            <p:cNvSpPr txBox="1"/>
            <p:nvPr/>
          </p:nvSpPr>
          <p:spPr>
            <a:xfrm>
              <a:off x="6220" y="7267"/>
              <a:ext cx="162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</a:rPr>
                <a:t>baseline</a:t>
              </a:r>
              <a:endParaRPr lang="en-US" altLang="en-US" sz="1600">
                <a:solidFill>
                  <a:srgbClr val="0070C0"/>
                </a:solidFill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9622" y="5311"/>
              <a:ext cx="179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</a:rPr>
                <a:t>threshold</a:t>
              </a:r>
              <a:endParaRPr lang="en-US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082" y="997"/>
              <a:ext cx="25" cy="7305"/>
            </a:xfrm>
            <a:prstGeom prst="line">
              <a:avLst/>
            </a:prstGeom>
            <a:ln w="19050" cmpd="sng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558" y="967"/>
              <a:ext cx="29" cy="7335"/>
            </a:xfrm>
            <a:prstGeom prst="line">
              <a:avLst/>
            </a:prstGeom>
            <a:ln w="19050" cmpd="sng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07" y="3097"/>
              <a:ext cx="2445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5"/>
            <p:cNvSpPr txBox="1"/>
            <p:nvPr/>
          </p:nvSpPr>
          <p:spPr>
            <a:xfrm>
              <a:off x="8705" y="2637"/>
              <a:ext cx="232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</a:rPr>
                <a:t>integral </a:t>
              </a:r>
              <a:endParaRPr lang="en-US" altLang="en-US" sz="1600">
                <a:solidFill>
                  <a:srgbClr val="0070C0"/>
                </a:solidFill>
              </a:endParaRPr>
            </a:p>
            <a:p>
              <a:r>
                <a:rPr lang="en-US" altLang="en-US" sz="1600">
                  <a:solidFill>
                    <a:srgbClr val="0070C0"/>
                  </a:solidFill>
                </a:rPr>
                <a:t>time window</a:t>
              </a:r>
              <a:endParaRPr lang="en-US" altLang="en-US" sz="160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88765" y="852170"/>
            <a:ext cx="1905" cy="333375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303270" y="581660"/>
            <a:ext cx="139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FF3300"/>
                </a:solidFill>
              </a:rPr>
              <a:t>trigger</a:t>
            </a:r>
            <a:endParaRPr lang="en-US" altLang="en-US" sz="1600">
              <a:solidFill>
                <a:srgbClr val="FF33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90670" y="1185545"/>
            <a:ext cx="214312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407535" y="614045"/>
            <a:ext cx="1119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0070C0"/>
                </a:solidFill>
              </a:rPr>
              <a:t>trigger</a:t>
            </a:r>
            <a:endParaRPr lang="en-US" altLang="en-US" sz="1600">
              <a:solidFill>
                <a:srgbClr val="0070C0"/>
              </a:solidFill>
            </a:endParaRPr>
          </a:p>
          <a:p>
            <a:r>
              <a:rPr lang="en-US" altLang="en-US" sz="1600">
                <a:solidFill>
                  <a:srgbClr val="0070C0"/>
                </a:solidFill>
              </a:rPr>
              <a:t>hold-off</a:t>
            </a:r>
            <a:endParaRPr lang="en-US" altLang="en-US" sz="160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62070" y="2319020"/>
            <a:ext cx="219075" cy="31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3014345" y="2322195"/>
            <a:ext cx="1046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>
                <a:solidFill>
                  <a:srgbClr val="0070C0"/>
                </a:solidFill>
              </a:rPr>
              <a:t>pre-gate</a:t>
            </a:r>
            <a:endParaRPr lang="en-US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802130" y="550545"/>
            <a:ext cx="5391150" cy="539115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>
            <a:off x="4497705" y="550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8320" y="3246120"/>
            <a:ext cx="5391150" cy="0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0"/>
          </p:cNvCxnSpPr>
          <p:nvPr/>
        </p:nvCxnSpPr>
        <p:spPr>
          <a:xfrm flipH="1" flipV="1">
            <a:off x="3711575" y="692150"/>
            <a:ext cx="765810" cy="197485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0880" y="666750"/>
            <a:ext cx="757555" cy="200406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26890" y="2498090"/>
            <a:ext cx="333375" cy="3219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80560" y="2660015"/>
            <a:ext cx="796290" cy="317881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86175" y="2660015"/>
            <a:ext cx="794385" cy="317881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17925" y="69215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36975" y="563118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38880" y="578739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86275" y="550545"/>
            <a:ext cx="3810" cy="2116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4"/>
          </p:cNvCxnSpPr>
          <p:nvPr/>
        </p:nvCxnSpPr>
        <p:spPr>
          <a:xfrm flipH="1">
            <a:off x="4483100" y="2667000"/>
            <a:ext cx="3175" cy="3282950"/>
          </a:xfrm>
          <a:prstGeom prst="straightConnector1">
            <a:avLst/>
          </a:prstGeom>
          <a:ln w="12700">
            <a:solidFill>
              <a:srgbClr val="FF33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4483100" y="1228725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27" name="Text Box 26"/>
          <p:cNvSpPr txBox="1"/>
          <p:nvPr/>
        </p:nvSpPr>
        <p:spPr>
          <a:xfrm>
            <a:off x="4065905" y="4489450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T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endParaRPr lang="en-US" altLang="en-US" baseline="-25000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477385" y="30619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4660265" y="2475230"/>
            <a:ext cx="941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source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3736975" y="53594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33375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1" name="Text Box 30"/>
          <p:cNvSpPr txBox="1"/>
          <p:nvPr/>
        </p:nvSpPr>
        <p:spPr>
          <a:xfrm>
            <a:off x="513588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2" name="Text Box 31"/>
          <p:cNvSpPr txBox="1"/>
          <p:nvPr/>
        </p:nvSpPr>
        <p:spPr>
          <a:xfrm>
            <a:off x="4322445" y="167640"/>
            <a:ext cx="320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4322445" y="6019165"/>
            <a:ext cx="38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442970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5" name="Text Box 34"/>
          <p:cNvSpPr txBox="1"/>
          <p:nvPr/>
        </p:nvSpPr>
        <p:spPr>
          <a:xfrm>
            <a:off x="5123815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6" name="Text Box 35"/>
          <p:cNvSpPr txBox="1"/>
          <p:nvPr/>
        </p:nvSpPr>
        <p:spPr>
          <a:xfrm>
            <a:off x="4016375" y="53594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985260" y="541909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L'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3921125" y="962025"/>
            <a:ext cx="360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endParaRPr 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540250" y="5116830"/>
            <a:ext cx="429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r>
              <a:rPr lang="en-US" alt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'</a:t>
            </a:r>
            <a:endParaRPr lang="en-US" alt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63695" y="1735455"/>
            <a:ext cx="322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7030A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θ</a:t>
            </a:r>
            <a:endParaRPr lang="en-US">
              <a:solidFill>
                <a:srgbClr val="7030A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1" name="Arc 40"/>
          <p:cNvSpPr/>
          <p:nvPr/>
        </p:nvSpPr>
        <p:spPr>
          <a:xfrm rot="12660000" flipV="1">
            <a:off x="4263390" y="2135505"/>
            <a:ext cx="252730" cy="284480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>
            <a:off x="4281170" y="2667000"/>
            <a:ext cx="196215" cy="561975"/>
          </a:xfrm>
          <a:prstGeom prst="leftBrace">
            <a:avLst>
              <a:gd name="adj1" fmla="val 8333"/>
              <a:gd name="adj2" fmla="val 483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3418840" y="274129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offset</a:t>
            </a:r>
            <a:endParaRPr lang="en-US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2247900" y="1597025"/>
            <a:ext cx="962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0070C0"/>
                </a:solidFill>
              </a:rPr>
              <a:t>PSUP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sphere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48810" y="32080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045575" y="352298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time of flight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2153920" y="719455"/>
            <a:ext cx="7353300" cy="5419090"/>
            <a:chOff x="3392" y="1133"/>
            <a:chExt cx="11580" cy="8534"/>
          </a:xfrm>
        </p:grpSpPr>
        <p:grpSp>
          <p:nvGrpSpPr>
            <p:cNvPr id="6" name="Group 5"/>
            <p:cNvGrpSpPr/>
            <p:nvPr/>
          </p:nvGrpSpPr>
          <p:grpSpPr>
            <a:xfrm>
              <a:off x="3392" y="1133"/>
              <a:ext cx="11580" cy="8534"/>
              <a:chOff x="3392" y="1133"/>
              <a:chExt cx="11580" cy="853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392" y="1133"/>
                <a:ext cx="11580" cy="8535"/>
              </a:xfrm>
              <a:prstGeom prst="rect">
                <a:avLst/>
              </a:prstGeom>
            </p:spPr>
          </p:pic>
          <p:sp>
            <p:nvSpPr>
              <p:cNvPr id="5" name="Text Box 4"/>
              <p:cNvSpPr txBox="1"/>
              <p:nvPr/>
            </p:nvSpPr>
            <p:spPr>
              <a:xfrm>
                <a:off x="10407" y="1665"/>
                <a:ext cx="3573" cy="1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sym typeface="+mn-ea"/>
                  </a:rPr>
                  <a:t>—  </a:t>
                </a:r>
                <a:r>
                  <a:rPr lang="en-US" altLang="en-US" sz="1600"/>
                  <a:t>LAB-PPO without coincidence cut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rgbClr val="FF0000"/>
                    </a:solidFill>
                    <a:sym typeface="+mn-ea"/>
                  </a:rPr>
                  <a:t>— 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LAB-PPO with coincidence cut</a:t>
                </a:r>
                <a:endParaRPr lang="en-US" altLang="en-US" sz="16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V="1">
              <a:off x="7452" y="1372"/>
              <a:ext cx="0" cy="7503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485" y="4329"/>
              <a:ext cx="1354" cy="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8839" y="3996"/>
              <a:ext cx="42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solidFill>
                    <a:srgbClr val="0070C0"/>
                  </a:solidFill>
                </a:rPr>
                <a:t>threshold for counting</a:t>
              </a:r>
              <a:endParaRPr lang="en-US" altLang="en-US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727" y="3360"/>
              <a:ext cx="786" cy="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727" y="4212"/>
              <a:ext cx="1020" cy="1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11"/>
            <p:cNvSpPr txBox="1"/>
            <p:nvPr/>
          </p:nvSpPr>
          <p:spPr>
            <a:xfrm>
              <a:off x="5512" y="3293"/>
              <a:ext cx="197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</a:rPr>
                <a:t>single p.e. peak</a:t>
              </a:r>
              <a:endParaRPr lang="en-US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410" y="1755"/>
              <a:ext cx="768" cy="1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5178" y="1557"/>
              <a:ext cx="197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</a:rPr>
                <a:t>zero peak</a:t>
              </a:r>
              <a:endParaRPr lang="en-US" altLang="en-US" sz="1600">
                <a:solidFill>
                  <a:srgbClr val="0070C0"/>
                </a:solidFill>
              </a:endParaRPr>
            </a:p>
          </p:txBody>
        </p:sp>
      </p:grpSp>
      <p:cxnSp>
        <p:nvCxnSpPr>
          <p:cNvPr id="16" name="Straight Arrow Connector 15"/>
          <p:cNvCxnSpPr>
            <a:stCxn id="17" idx="0"/>
          </p:cNvCxnSpPr>
          <p:nvPr/>
        </p:nvCxnSpPr>
        <p:spPr>
          <a:xfrm flipV="1">
            <a:off x="6866255" y="3733800"/>
            <a:ext cx="501015" cy="785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6239510" y="4519295"/>
            <a:ext cx="1252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rgbClr val="0070C0"/>
                </a:solidFill>
              </a:rPr>
              <a:t>multiple p.e. peak</a:t>
            </a:r>
            <a:endParaRPr lang="en-US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21 Mar 2019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417320"/>
            <a:ext cx="4878877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427990" y="727075"/>
            <a:ext cx="3245485" cy="1854835"/>
            <a:chOff x="674" y="1145"/>
            <a:chExt cx="5111" cy="2921"/>
          </a:xfrm>
        </p:grpSpPr>
        <p:sp>
          <p:nvSpPr>
            <p:cNvPr id="4" name="Oval 3"/>
            <p:cNvSpPr/>
            <p:nvPr/>
          </p:nvSpPr>
          <p:spPr>
            <a:xfrm>
              <a:off x="1888" y="1572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endCxn id="16" idx="3"/>
            </p:cNvCxnSpPr>
            <p:nvPr/>
          </p:nvCxnSpPr>
          <p:spPr>
            <a:xfrm flipV="1">
              <a:off x="1243" y="1392"/>
              <a:ext cx="3243" cy="2068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108" y="3295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42" y="1145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674" y="3584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vertex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241" y="1492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4597400" y="99822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7" idx="3"/>
          </p:cNvCxnSpPr>
          <p:nvPr/>
        </p:nvCxnSpPr>
        <p:spPr>
          <a:xfrm flipV="1">
            <a:off x="5012690" y="920750"/>
            <a:ext cx="1297940" cy="8153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3315" y="163068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82690" y="76390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112510" y="99822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205" y="3144520"/>
            <a:ext cx="3249930" cy="2346325"/>
            <a:chOff x="868" y="5466"/>
            <a:chExt cx="5118" cy="3695"/>
          </a:xfrm>
        </p:grpSpPr>
        <p:grpSp>
          <p:nvGrpSpPr>
            <p:cNvPr id="14" name="Group 13"/>
            <p:cNvGrpSpPr/>
            <p:nvPr/>
          </p:nvGrpSpPr>
          <p:grpSpPr>
            <a:xfrm>
              <a:off x="1491" y="5713"/>
              <a:ext cx="3294" cy="3448"/>
              <a:chOff x="1259" y="4470"/>
              <a:chExt cx="3294" cy="344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888" y="5797"/>
                <a:ext cx="2121" cy="2121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endCxn id="15" idx="3"/>
              </p:cNvCxnSpPr>
              <p:nvPr/>
            </p:nvCxnSpPr>
            <p:spPr>
              <a:xfrm flipV="1">
                <a:off x="1407" y="4470"/>
                <a:ext cx="3146" cy="184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1259" y="6146"/>
                <a:ext cx="299" cy="2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741" y="5466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68" y="7678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vertex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442" y="5797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5012690" y="414401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396740" y="3608070"/>
            <a:ext cx="1997710" cy="11684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02760" y="467233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84925" y="346392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3907155" y="485584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6302375" y="366204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56155" y="112141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32840" y="180467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79440" y="116967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71770" y="412496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330565" y="82994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ray-tracer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1649730" y="1415415"/>
            <a:ext cx="2495550" cy="1580515"/>
            <a:chOff x="2883" y="3324"/>
            <a:chExt cx="3930" cy="2489"/>
          </a:xfrm>
        </p:grpSpPr>
        <p:sp>
          <p:nvSpPr>
            <p:cNvPr id="5" name="Oval 4"/>
            <p:cNvSpPr/>
            <p:nvPr/>
          </p:nvSpPr>
          <p:spPr>
            <a:xfrm>
              <a:off x="2883" y="3693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17" idx="3"/>
            </p:cNvCxnSpPr>
            <p:nvPr/>
          </p:nvCxnSpPr>
          <p:spPr>
            <a:xfrm flipV="1">
              <a:off x="3537" y="3571"/>
              <a:ext cx="2044" cy="1284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12" y="4689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37" y="3324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5269" y="3693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87" y="3963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941" y="4372"/>
              <a:ext cx="200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147" y="4252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668770" y="1555115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04685" y="2187575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15605" y="271843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872730" y="290195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705600" y="1986280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5"/>
            <a:endCxn id="14" idx="1"/>
          </p:cNvCxnSpPr>
          <p:nvPr/>
        </p:nvCxnSpPr>
        <p:spPr>
          <a:xfrm>
            <a:off x="7166610" y="2344420"/>
            <a:ext cx="876935" cy="40068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49730" y="345186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35020" y="355854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832610" y="479869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686560" y="388302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 flipH="1">
            <a:off x="1676400" y="3715385"/>
            <a:ext cx="1686560" cy="10674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86535" y="4729480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31940" y="355854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1390" y="369951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15325" y="357632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668770" y="398970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01255" y="3427730"/>
            <a:ext cx="987425" cy="3143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84235" y="329882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3240000">
            <a:off x="2139315" y="1894205"/>
            <a:ext cx="180975" cy="4191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871980" y="164973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</a:t>
            </a:r>
            <a:r>
              <a:rPr lang="en-US" altLang="en-US" baseline="-25000"/>
              <a:t>3</a:t>
            </a:r>
            <a:endParaRPr lang="en-US" altLang="en-US" baseline="-250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88265"/>
            <a:ext cx="5450205" cy="8318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1718945"/>
            <a:ext cx="1676400" cy="10191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5" y="3779520"/>
            <a:ext cx="1676400" cy="10191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0" y="3779520"/>
            <a:ext cx="1676400" cy="101917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940560" y="243141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3524885" y="345186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7224395" y="200469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6960870" y="398970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" y="67945"/>
            <a:ext cx="10515600" cy="1325563"/>
          </a:xfrm>
        </p:spPr>
        <p:txBody>
          <a:bodyPr/>
          <a:p>
            <a:r>
              <a:rPr lang="en-US" altLang="en-US"/>
              <a:t>SkyShine</a:t>
            </a:r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3806190" y="368935"/>
            <a:ext cx="5212080" cy="5318760"/>
            <a:chOff x="4557" y="1212"/>
            <a:chExt cx="8208" cy="8376"/>
          </a:xfrm>
        </p:grpSpPr>
        <p:grpSp>
          <p:nvGrpSpPr>
            <p:cNvPr id="7" name="Group 6"/>
            <p:cNvGrpSpPr/>
            <p:nvPr/>
          </p:nvGrpSpPr>
          <p:grpSpPr>
            <a:xfrm>
              <a:off x="4557" y="1212"/>
              <a:ext cx="8208" cy="8376"/>
              <a:chOff x="4557" y="1212"/>
              <a:chExt cx="8208" cy="837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557" y="1212"/>
                <a:ext cx="8208" cy="8376"/>
                <a:chOff x="8474" y="1980"/>
                <a:chExt cx="5641" cy="5657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8474" y="1980"/>
                  <a:ext cx="5641" cy="5657"/>
                  <a:chOff x="6072" y="3070"/>
                  <a:chExt cx="7515" cy="7536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6072" y="3091"/>
                    <a:ext cx="7515" cy="7515"/>
                    <a:chOff x="10719" y="2770"/>
                    <a:chExt cx="7515" cy="7515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0719" y="2770"/>
                      <a:ext cx="7515" cy="7515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 rot="9480000">
                      <a:off x="12970" y="2997"/>
                      <a:ext cx="549" cy="555"/>
                      <a:chOff x="6020" y="4865"/>
                      <a:chExt cx="929" cy="1243"/>
                    </a:xfrm>
                  </p:grpSpPr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56" name="Oval 55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6227" y="5748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 rot="2100000">
                      <a:off x="12280" y="9066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20" name="Group 19"/>
                    <p:cNvGrpSpPr/>
                    <p:nvPr/>
                  </p:nvGrpSpPr>
                  <p:grpSpPr>
                    <a:xfrm rot="5400000">
                      <a:off x="10749" y="6221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22" name="Oval 21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30" name="Group 29"/>
                    <p:cNvGrpSpPr/>
                    <p:nvPr/>
                  </p:nvGrpSpPr>
                  <p:grpSpPr>
                    <a:xfrm rot="4500000">
                      <a:off x="10829" y="6900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40" name="Oval 39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42" name="Group 41"/>
                    <p:cNvGrpSpPr/>
                    <p:nvPr/>
                  </p:nvGrpSpPr>
                  <p:grpSpPr>
                    <a:xfrm rot="4020000">
                      <a:off x="11027" y="7547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46" name="Oval 45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52" name="Group 51"/>
                    <p:cNvGrpSpPr/>
                    <p:nvPr/>
                  </p:nvGrpSpPr>
                  <p:grpSpPr>
                    <a:xfrm rot="3420000">
                      <a:off x="11348" y="813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77" name="Oval 76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79" name="Group 78"/>
                    <p:cNvGrpSpPr/>
                    <p:nvPr/>
                  </p:nvGrpSpPr>
                  <p:grpSpPr>
                    <a:xfrm rot="2760000">
                      <a:off x="11787" y="8650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1" name="Oval 80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 rot="8640000">
                      <a:off x="12357" y="3301"/>
                      <a:ext cx="549" cy="579"/>
                      <a:chOff x="6020" y="4865"/>
                      <a:chExt cx="929" cy="1279"/>
                    </a:xfrm>
                  </p:grpSpPr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5" name="Oval 84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6215" y="5784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87" name="Group 86"/>
                    <p:cNvGrpSpPr/>
                    <p:nvPr/>
                  </p:nvGrpSpPr>
                  <p:grpSpPr>
                    <a:xfrm rot="8160000">
                      <a:off x="11816" y="372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89" name="Oval 88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91" name="Group 90"/>
                    <p:cNvGrpSpPr/>
                    <p:nvPr/>
                  </p:nvGrpSpPr>
                  <p:grpSpPr>
                    <a:xfrm rot="7500000">
                      <a:off x="11365" y="4299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3" name="Oval 92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95" name="Group 94"/>
                    <p:cNvGrpSpPr/>
                    <p:nvPr/>
                  </p:nvGrpSpPr>
                  <p:grpSpPr>
                    <a:xfrm rot="6900000">
                      <a:off x="11015" y="4908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7" name="Oval 96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19" name="Group 118"/>
                    <p:cNvGrpSpPr/>
                    <p:nvPr/>
                  </p:nvGrpSpPr>
                  <p:grpSpPr>
                    <a:xfrm rot="6000000">
                      <a:off x="10801" y="5581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4216" y="9677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24" name="Rectangle 123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5" name="Oval 124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6" name="Rectangle 125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27" name="Group 126"/>
                    <p:cNvGrpSpPr/>
                    <p:nvPr/>
                  </p:nvGrpSpPr>
                  <p:grpSpPr>
                    <a:xfrm rot="1440000">
                      <a:off x="12888" y="938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 rot="780000">
                      <a:off x="13522" y="9588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32" name="Rectangle 131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 flipH="1">
                      <a:off x="14883" y="2972"/>
                      <a:ext cx="3351" cy="7250"/>
                      <a:chOff x="6716" y="3162"/>
                      <a:chExt cx="3351" cy="7250"/>
                    </a:xfrm>
                  </p:grpSpPr>
                  <p:grpSp>
                    <p:nvGrpSpPr>
                      <p:cNvPr id="136" name="Group 135"/>
                      <p:cNvGrpSpPr/>
                      <p:nvPr/>
                    </p:nvGrpSpPr>
                    <p:grpSpPr>
                      <a:xfrm rot="9480000">
                        <a:off x="8958" y="3162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37" name="Rectangle 13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38" name="Oval 13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44" name="Group 143"/>
                      <p:cNvGrpSpPr/>
                      <p:nvPr/>
                    </p:nvGrpSpPr>
                    <p:grpSpPr>
                      <a:xfrm rot="2100000">
                        <a:off x="8277" y="9282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45" name="Rectangle 14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46" name="Oval 14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47" name="Rectangle 146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48" name="Group 147"/>
                      <p:cNvGrpSpPr/>
                      <p:nvPr/>
                    </p:nvGrpSpPr>
                    <p:grpSpPr>
                      <a:xfrm rot="5400000">
                        <a:off x="6746" y="643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49" name="Rectangle 148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1" name="Rectangle 150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52" name="Group 151"/>
                      <p:cNvGrpSpPr/>
                      <p:nvPr/>
                    </p:nvGrpSpPr>
                    <p:grpSpPr>
                      <a:xfrm rot="4500000">
                        <a:off x="6826" y="7116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53" name="Rectangle 152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4" name="Oval 153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5" name="Rectangle 154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 rot="4020000">
                        <a:off x="7024" y="7763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 rot="3420000">
                        <a:off x="7345" y="835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3" name="Rectangle 162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64" name="Group 163"/>
                      <p:cNvGrpSpPr/>
                      <p:nvPr/>
                    </p:nvGrpSpPr>
                    <p:grpSpPr>
                      <a:xfrm rot="2760000">
                        <a:off x="7784" y="8866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65" name="Rectangle 16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67" name="Rectangle 166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76" name="Group 175"/>
                      <p:cNvGrpSpPr/>
                      <p:nvPr/>
                    </p:nvGrpSpPr>
                    <p:grpSpPr>
                      <a:xfrm rot="8640000">
                        <a:off x="8343" y="3483"/>
                        <a:ext cx="548" cy="617"/>
                        <a:chOff x="6020" y="4865"/>
                        <a:chExt cx="928" cy="1362"/>
                      </a:xfrm>
                    </p:grpSpPr>
                    <p:sp>
                      <p:nvSpPr>
                        <p:cNvPr id="177" name="Rectangle 17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78" name="Oval 17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79" name="Rectangle 17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80" name="Group 179"/>
                      <p:cNvGrpSpPr/>
                      <p:nvPr/>
                    </p:nvGrpSpPr>
                    <p:grpSpPr>
                      <a:xfrm rot="8160000">
                        <a:off x="7813" y="394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2" name="Oval 18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3" name="Rectangle 182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84" name="Group 183"/>
                      <p:cNvGrpSpPr/>
                      <p:nvPr/>
                    </p:nvGrpSpPr>
                    <p:grpSpPr>
                      <a:xfrm rot="7500000">
                        <a:off x="7362" y="4515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6" name="Oval 18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88" name="Group 187"/>
                      <p:cNvGrpSpPr/>
                      <p:nvPr/>
                    </p:nvGrpSpPr>
                    <p:grpSpPr>
                      <a:xfrm rot="6900000">
                        <a:off x="7012" y="512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89" name="Rectangle 188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0" name="Oval 189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1" name="Rectangle 190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 rot="6000000">
                        <a:off x="6798" y="579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93" name="Rectangle 192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5" name="Rectangle 194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196" name="Group 195"/>
                      <p:cNvGrpSpPr/>
                      <p:nvPr/>
                    </p:nvGrpSpPr>
                    <p:grpSpPr>
                      <a:xfrm rot="1440000">
                        <a:off x="8885" y="960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97" name="Rectangle 196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8" name="Oval 19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199" name="Rectangle 198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  <p:grpSp>
                    <p:nvGrpSpPr>
                      <p:cNvPr id="200" name="Group 199"/>
                      <p:cNvGrpSpPr/>
                      <p:nvPr/>
                    </p:nvGrpSpPr>
                    <p:grpSpPr>
                      <a:xfrm rot="780000">
                        <a:off x="9519" y="980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201" name="Rectangle 20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  <p:sp>
                      <p:nvSpPr>
                        <p:cNvPr id="203" name="Rectangle 202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endParaRPr lang="en-US" sz="1350"/>
                        </a:p>
                      </p:txBody>
                    </p:sp>
                  </p:grpSp>
                </p:grp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 rot="0">
                    <a:off x="7520" y="3070"/>
                    <a:ext cx="4623" cy="6194"/>
                    <a:chOff x="11915" y="1947"/>
                    <a:chExt cx="4865" cy="6516"/>
                  </a:xfrm>
                </p:grpSpPr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11915" y="3598"/>
                      <a:ext cx="4865" cy="4865"/>
                      <a:chOff x="12091" y="4398"/>
                      <a:chExt cx="4865" cy="4865"/>
                    </a:xfrm>
                  </p:grpSpPr>
                  <p:sp>
                    <p:nvSpPr>
                      <p:cNvPr id="207" name="Oval 206"/>
                      <p:cNvSpPr/>
                      <p:nvPr/>
                    </p:nvSpPr>
                    <p:spPr>
                      <a:xfrm>
                        <a:off x="12091" y="4398"/>
                        <a:ext cx="4865" cy="4865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100000"/>
                              <a:shade val="100000"/>
                              <a:satMod val="130000"/>
                            </a:schemeClr>
                          </a:gs>
                          <a:gs pos="95000">
                            <a:schemeClr val="accent1">
                              <a:tint val="50000"/>
                              <a:shade val="100000"/>
                              <a:satMod val="350000"/>
                            </a:schemeClr>
                          </a:gs>
                        </a:gsLst>
                      </a:gra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pic>
                    <p:nvPicPr>
                      <p:cNvPr id="208" name="Picture 207" descr="Picture1"/>
                      <p:cNvPicPr>
                        <a:picLocks noChangeAspect="1"/>
                      </p:cNvPicPr>
                      <p:nvPr/>
                    </p:nvPicPr>
                    <p:blipFill>
                      <a:blip r:embed="rId1"/>
                      <a:stretch>
                        <a:fillRect/>
                      </a:stretch>
                    </p:blipFill>
                    <p:spPr>
                      <a:xfrm>
                        <a:off x="12091" y="4425"/>
                        <a:ext cx="4865" cy="12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  <p:sp>
                    <p:nvSpPr>
                      <p:cNvPr id="209" name="Oval 208"/>
                      <p:cNvSpPr/>
                      <p:nvPr/>
                    </p:nvSpPr>
                    <p:spPr>
                      <a:xfrm>
                        <a:off x="12378" y="5522"/>
                        <a:ext cx="4270" cy="380"/>
                      </a:xfrm>
                      <a:prstGeom prst="ellipse">
                        <a:avLst/>
                      </a:prstGeom>
                      <a:solidFill>
                        <a:srgbClr val="73FECB"/>
                      </a:solidFill>
                      <a:ln>
                        <a:solidFill>
                          <a:schemeClr val="accent1"/>
                        </a:solidFill>
                        <a:prstDash val="sysDash"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sp>
                  <p:nvSpPr>
                    <p:cNvPr id="210" name="Can 209"/>
                    <p:cNvSpPr/>
                    <p:nvPr/>
                  </p:nvSpPr>
                  <p:spPr>
                    <a:xfrm>
                      <a:off x="13991" y="1947"/>
                      <a:ext cx="736" cy="1757"/>
                    </a:xfrm>
                    <a:prstGeom prst="can">
                      <a:avLst/>
                    </a:prstGeom>
                    <a:solidFill>
                      <a:srgbClr val="73FECB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</p:grpSp>
            <p:sp>
              <p:nvSpPr>
                <p:cNvPr id="213" name="5-Point Star 212"/>
                <p:cNvSpPr/>
                <p:nvPr/>
              </p:nvSpPr>
              <p:spPr>
                <a:xfrm>
                  <a:off x="11116" y="2169"/>
                  <a:ext cx="345" cy="345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endParaRPr lang="en-US" sz="1350"/>
                </a:p>
              </p:txBody>
            </p:sp>
            <p:cxnSp>
              <p:nvCxnSpPr>
                <p:cNvPr id="215" name="Straight Connector 214"/>
                <p:cNvCxnSpPr>
                  <a:stCxn id="56" idx="5"/>
                  <a:endCxn id="213" idx="1"/>
                </p:cNvCxnSpPr>
                <p:nvPr/>
              </p:nvCxnSpPr>
              <p:spPr>
                <a:xfrm flipV="1">
                  <a:off x="10574" y="2301"/>
                  <a:ext cx="542" cy="187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>
                  <a:endCxn id="213" idx="2"/>
                </p:cNvCxnSpPr>
                <p:nvPr/>
              </p:nvCxnSpPr>
              <p:spPr>
                <a:xfrm flipV="1">
                  <a:off x="9197" y="2514"/>
                  <a:ext cx="1985" cy="322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head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>
                  <a:stCxn id="213" idx="4"/>
                  <a:endCxn id="182" idx="5"/>
                </p:cNvCxnSpPr>
                <p:nvPr/>
              </p:nvCxnSpPr>
              <p:spPr>
                <a:xfrm>
                  <a:off x="11461" y="2301"/>
                  <a:ext cx="1379" cy="704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Connector 3"/>
              <p:cNvCxnSpPr>
                <a:stCxn id="146" idx="4"/>
                <a:endCxn id="213" idx="3"/>
              </p:cNvCxnSpPr>
              <p:nvPr/>
            </p:nvCxnSpPr>
            <p:spPr>
              <a:xfrm flipH="1" flipV="1">
                <a:off x="8807" y="2003"/>
                <a:ext cx="1760" cy="632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endCxn id="213" idx="3"/>
              </p:cNvCxnSpPr>
              <p:nvPr/>
            </p:nvCxnSpPr>
            <p:spPr>
              <a:xfrm flipH="1" flipV="1">
                <a:off x="8807" y="2003"/>
                <a:ext cx="3009" cy="2116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stCxn id="93" idx="4"/>
                <a:endCxn id="213" idx="2"/>
              </p:cNvCxnSpPr>
              <p:nvPr/>
            </p:nvCxnSpPr>
            <p:spPr>
              <a:xfrm flipV="1">
                <a:off x="5834" y="2003"/>
                <a:ext cx="2663" cy="1461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flipV="1">
              <a:off x="6729" y="1937"/>
              <a:ext cx="1870" cy="6358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300990"/>
            <a:ext cx="3719830" cy="52616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69340" y="5917565"/>
            <a:ext cx="5128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http://www.downloadclipart.net/download/5816/big-blue-wire-globe-svg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702550" y="1412240"/>
            <a:ext cx="210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Uniform Selector</a:t>
            </a:r>
            <a:endParaRPr lang="en-US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73525" y="1780540"/>
            <a:ext cx="361315" cy="61531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371340" y="1412240"/>
            <a:ext cx="136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PMT </a:t>
            </a:r>
            <a:endParaRPr lang="en-US" altLang="en-US"/>
          </a:p>
          <a:p>
            <a:r>
              <a:rPr lang="en-US" altLang="en-US"/>
              <a:t>panel</a:t>
            </a:r>
            <a:endParaRPr lang="en-US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16120" y="3191510"/>
            <a:ext cx="1074420" cy="317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434840" y="2471420"/>
            <a:ext cx="136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PMT sphere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drive correction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713865" y="2136140"/>
            <a:ext cx="3860800" cy="3860800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5"/>
            <a:endCxn id="4" idx="1"/>
          </p:cNvCxnSpPr>
          <p:nvPr/>
        </p:nvCxnSpPr>
        <p:spPr>
          <a:xfrm flipH="1" flipV="1">
            <a:off x="2279015" y="2701290"/>
            <a:ext cx="2730500" cy="27305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27200" y="3669665"/>
            <a:ext cx="2296160" cy="7937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8900000" flipV="1">
            <a:off x="3101340" y="2223770"/>
            <a:ext cx="1052195" cy="219519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8900000">
            <a:off x="1442085" y="2757805"/>
            <a:ext cx="2068195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57270" y="3985260"/>
            <a:ext cx="401320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3870960" y="4271010"/>
            <a:ext cx="297180" cy="297180"/>
          </a:xfrm>
          <a:prstGeom prst="star5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230880" y="3641090"/>
            <a:ext cx="297180" cy="297180"/>
          </a:xfrm>
          <a:prstGeom prst="star5">
            <a:avLst/>
          </a:prstGeom>
          <a:solidFill>
            <a:srgbClr val="00B050"/>
          </a:solidFill>
          <a:ln w="12700" cmpd="sng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 rot="21300000">
            <a:off x="2928620" y="2085340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 rot="21300000">
            <a:off x="2415540" y="227012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 rot="21300000">
            <a:off x="1976755" y="271589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 rot="21300000">
            <a:off x="1798955" y="297243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 rot="21300000">
            <a:off x="1661795" y="3276600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4-Point Star 38"/>
          <p:cNvSpPr/>
          <p:nvPr/>
        </p:nvSpPr>
        <p:spPr>
          <a:xfrm rot="21300000">
            <a:off x="2667000" y="2150745"/>
            <a:ext cx="28956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4-Point Star 39"/>
          <p:cNvSpPr/>
          <p:nvPr/>
        </p:nvSpPr>
        <p:spPr>
          <a:xfrm rot="21300000">
            <a:off x="4351020" y="2185035"/>
            <a:ext cx="289560" cy="304800"/>
          </a:xfrm>
          <a:prstGeom prst="star4">
            <a:avLst/>
          </a:prstGeom>
          <a:solidFill>
            <a:schemeClr val="accent2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4-Point Star 40"/>
          <p:cNvSpPr/>
          <p:nvPr/>
        </p:nvSpPr>
        <p:spPr>
          <a:xfrm rot="21300000">
            <a:off x="1726565" y="4688840"/>
            <a:ext cx="289560" cy="304800"/>
          </a:xfrm>
          <a:prstGeom prst="star4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4-Point Star 41"/>
          <p:cNvSpPr/>
          <p:nvPr/>
        </p:nvSpPr>
        <p:spPr>
          <a:xfrm rot="21300000">
            <a:off x="5219700" y="3044825"/>
            <a:ext cx="289560" cy="304800"/>
          </a:xfrm>
          <a:prstGeom prst="star4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4-Point Star 42"/>
          <p:cNvSpPr/>
          <p:nvPr/>
        </p:nvSpPr>
        <p:spPr>
          <a:xfrm rot="21300000">
            <a:off x="2415540" y="5520690"/>
            <a:ext cx="289560" cy="304800"/>
          </a:xfrm>
          <a:prstGeom prst="star4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" idx="6"/>
          </p:cNvCxnSpPr>
          <p:nvPr/>
        </p:nvCxnSpPr>
        <p:spPr>
          <a:xfrm flipH="1">
            <a:off x="5574665" y="3901440"/>
            <a:ext cx="292735" cy="165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5623560" y="3601085"/>
            <a:ext cx="13620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>
                <a:solidFill>
                  <a:schemeClr val="accent1"/>
                </a:solidFill>
              </a:rPr>
              <a:t>PMT sphere</a:t>
            </a:r>
            <a:endParaRPr lang="en-US" altLang="en-US" sz="160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653280" y="2184400"/>
            <a:ext cx="421640" cy="7366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77460" y="2172970"/>
            <a:ext cx="241300" cy="78359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3054985" y="4568190"/>
            <a:ext cx="1599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FF0000"/>
                </a:solidFill>
              </a:rPr>
              <a:t>actual event position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3922395" y="3606165"/>
            <a:ext cx="1599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00B050"/>
                </a:solidFill>
              </a:rPr>
              <a:t>pulled event position</a:t>
            </a:r>
            <a:endParaRPr lang="en-US" altLang="en-US" sz="1200">
              <a:solidFill>
                <a:srgbClr val="00B050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761230" y="1816100"/>
            <a:ext cx="10039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>
                <a:solidFill>
                  <a:schemeClr val="accent2"/>
                </a:solidFill>
              </a:rPr>
              <a:t>late hits</a:t>
            </a:r>
            <a:endParaRPr lang="en-US" altLang="en-US" sz="1600">
              <a:solidFill>
                <a:schemeClr val="accent2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690370" y="2109470"/>
            <a:ext cx="114300" cy="114300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55545" y="1988185"/>
            <a:ext cx="530225" cy="10223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1379220" y="1736090"/>
            <a:ext cx="1128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early hits</a:t>
            </a:r>
            <a:endParaRPr lang="en-US" altLang="en-US" sz="1600"/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>
            <a:off x="1943735" y="2073275"/>
            <a:ext cx="123190" cy="60769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101215" y="2073275"/>
            <a:ext cx="337185" cy="25527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2901950" y="356997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u</a:t>
            </a:r>
            <a:endParaRPr lang="en-US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935" y="782320"/>
            <a:ext cx="7141210" cy="58788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61360" y="1523365"/>
            <a:ext cx="1658620" cy="1476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tx1"/>
                </a:solidFill>
                <a:sym typeface="+mn-ea"/>
              </a:rPr>
              <a:t>— </a:t>
            </a:r>
            <a:r>
              <a:rPr lang="en-US" b="1">
                <a:solidFill>
                  <a:schemeClr val="tx1"/>
                </a:solidFill>
              </a:rPr>
              <a:t>5 MeV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  <a:sym typeface="+mn-ea"/>
              </a:rPr>
              <a:t>— </a:t>
            </a:r>
            <a:r>
              <a:rPr lang="en-US" b="1">
                <a:solidFill>
                  <a:srgbClr val="FF0000"/>
                </a:solidFill>
              </a:rPr>
              <a:t>4 MeV</a:t>
            </a:r>
            <a:endParaRPr lang="en-US" b="1"/>
          </a:p>
          <a:p>
            <a:r>
              <a:rPr lang="en-US" b="1">
                <a:solidFill>
                  <a:srgbClr val="00B050"/>
                </a:solidFill>
                <a:sym typeface="+mn-ea"/>
              </a:rPr>
              <a:t>— </a:t>
            </a:r>
            <a:r>
              <a:rPr lang="en-US" b="1">
                <a:solidFill>
                  <a:srgbClr val="00B050"/>
                </a:solidFill>
              </a:rPr>
              <a:t>3 MeV</a:t>
            </a:r>
            <a:endParaRPr lang="en-US" b="1"/>
          </a:p>
          <a:p>
            <a:r>
              <a:rPr lang="en-US" b="1">
                <a:solidFill>
                  <a:srgbClr val="0070C0"/>
                </a:solidFill>
                <a:sym typeface="+mn-ea"/>
              </a:rPr>
              <a:t>— </a:t>
            </a:r>
            <a:r>
              <a:rPr lang="en-US" b="1">
                <a:solidFill>
                  <a:srgbClr val="0070C0"/>
                </a:solidFill>
              </a:rPr>
              <a:t>2.5 MeV</a:t>
            </a:r>
            <a:endParaRPr lang="en-US" b="1">
              <a:solidFill>
                <a:srgbClr val="002060"/>
              </a:solidFill>
            </a:endParaRP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— </a:t>
            </a:r>
            <a:r>
              <a:rPr lang="en-US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1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 MeV</a:t>
            </a:r>
            <a:endParaRPr lang="en-US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" name="Group 55"/>
          <p:cNvGrpSpPr/>
          <p:nvPr/>
        </p:nvGrpSpPr>
        <p:grpSpPr>
          <a:xfrm>
            <a:off x="1332865" y="586740"/>
            <a:ext cx="5629910" cy="4805045"/>
            <a:chOff x="786" y="1956"/>
            <a:chExt cx="5848" cy="4991"/>
          </a:xfrm>
        </p:grpSpPr>
        <p:grpSp>
          <p:nvGrpSpPr>
            <p:cNvPr id="53" name="Group 52"/>
            <p:cNvGrpSpPr/>
            <p:nvPr/>
          </p:nvGrpSpPr>
          <p:grpSpPr>
            <a:xfrm>
              <a:off x="786" y="1956"/>
              <a:ext cx="5848" cy="4991"/>
              <a:chOff x="786" y="1956"/>
              <a:chExt cx="5848" cy="499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86" y="1956"/>
                <a:ext cx="5848" cy="4991"/>
                <a:chOff x="816" y="1956"/>
                <a:chExt cx="5848" cy="4991"/>
              </a:xfrm>
            </p:grpSpPr>
            <p:sp>
              <p:nvSpPr>
                <p:cNvPr id="164" name="CustomShape 10"/>
                <p:cNvSpPr/>
                <p:nvPr/>
              </p:nvSpPr>
              <p:spPr>
                <a:xfrm>
                  <a:off x="4609" y="3122"/>
                  <a:ext cx="1997" cy="5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107832" tIns="53916" rIns="107832" bIns="53916"/>
                <a:p>
                  <a:pPr>
                    <a:lnSpc>
                      <a:spcPct val="100000"/>
                    </a:lnSpc>
                  </a:pPr>
                  <a:r>
                    <a:rPr lang="en-CA" sz="1675" b="0" strike="noStrike" spc="-1">
                      <a:solidFill>
                        <a:srgbClr val="FFC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  <a:ea typeface="SimSun"/>
                    </a:rPr>
                    <a:t>γ-rays</a:t>
                  </a:r>
                  <a:endParaRPr lang="en-CA" sz="1675" b="0" strike="noStrike" spc="-1">
                    <a:solidFill>
                      <a:srgbClr val="FFC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SimSun"/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816" y="1956"/>
                  <a:ext cx="5848" cy="4991"/>
                  <a:chOff x="1716" y="1960"/>
                  <a:chExt cx="5848" cy="499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716" y="1960"/>
                    <a:ext cx="5848" cy="4991"/>
                    <a:chOff x="11091" y="1870"/>
                    <a:chExt cx="5848" cy="499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11091" y="1870"/>
                      <a:ext cx="5848" cy="4991"/>
                      <a:chOff x="2146" y="772"/>
                      <a:chExt cx="5848" cy="4991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2146" y="772"/>
                        <a:ext cx="5848" cy="4991"/>
                        <a:chOff x="2071" y="1219"/>
                        <a:chExt cx="5848" cy="4991"/>
                      </a:xfrm>
                    </p:grpSpPr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 rot="0">
                          <a:off x="2071" y="1219"/>
                          <a:ext cx="3793" cy="4991"/>
                          <a:chOff x="11915" y="1947"/>
                          <a:chExt cx="4880" cy="6515"/>
                        </a:xfrm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p:grpSpPr>
                      <p:grpSp>
                        <p:nvGrpSpPr>
                          <p:cNvPr id="25" name="Group 24"/>
                          <p:cNvGrpSpPr/>
                          <p:nvPr/>
                        </p:nvGrpSpPr>
                        <p:grpSpPr>
                          <a:xfrm>
                            <a:off x="11915" y="3582"/>
                            <a:ext cx="4880" cy="4880"/>
                            <a:chOff x="12091" y="4382"/>
                            <a:chExt cx="4880" cy="4880"/>
                          </a:xfrm>
                        </p:grpSpPr>
                        <p:sp>
                          <p:nvSpPr>
                            <p:cNvPr id="26" name="Oval 25"/>
                            <p:cNvSpPr/>
                            <p:nvPr/>
                          </p:nvSpPr>
                          <p:spPr>
                            <a:xfrm>
                              <a:off x="12091" y="4398"/>
                              <a:ext cx="4865" cy="4865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00B0F0"/>
                                </a:gs>
                                <a:gs pos="100000">
                                  <a:srgbClr val="034373"/>
                                </a:gs>
                              </a:gsLst>
                              <a:lin ang="5400000" scaled="0"/>
                            </a:gradFill>
                            <a:ln>
                              <a:noFill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endParaRPr lang="en-US" sz="1615"/>
                            </a:p>
                          </p:txBody>
                        </p:sp>
                        <p:pic>
                          <p:nvPicPr>
                            <p:cNvPr id="27" name="Picture 26" descr="Picture1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99" y="4382"/>
                              <a:ext cx="4872" cy="1296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  <p:sp>
                          <p:nvSpPr>
                            <p:cNvPr id="28" name="Oval 27"/>
                            <p:cNvSpPr/>
                            <p:nvPr/>
                          </p:nvSpPr>
                          <p:spPr>
                            <a:xfrm>
                              <a:off x="12364" y="5522"/>
                              <a:ext cx="4329" cy="380"/>
                            </a:xfrm>
                            <a:prstGeom prst="ellipse">
                              <a:avLst/>
                            </a:prstGeom>
                            <a:solidFill>
                              <a:srgbClr val="73FECB"/>
                            </a:solidFill>
                            <a:ln>
                              <a:solidFill>
                                <a:schemeClr val="accent1"/>
                              </a:solidFill>
                              <a:prstDash val="sysDash"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endParaRPr lang="en-US" sz="1615"/>
                            </a:p>
                          </p:txBody>
                        </p:sp>
                      </p:grpSp>
                      <p:sp>
                        <p:nvSpPr>
                          <p:cNvPr id="29" name="Can 28"/>
                          <p:cNvSpPr/>
                          <p:nvPr/>
                        </p:nvSpPr>
                        <p:spPr>
                          <a:xfrm>
                            <a:off x="13991" y="1947"/>
                            <a:ext cx="736" cy="1757"/>
                          </a:xfrm>
                          <a:prstGeom prst="can">
                            <a:avLst/>
                          </a:prstGeom>
                          <a:solidFill>
                            <a:srgbClr val="73FECB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endParaRPr lang="en-US" sz="1615"/>
                          </a:p>
                        </p:txBody>
                      </p:sp>
                    </p:grpSp>
                    <p:grpSp>
                      <p:nvGrpSpPr>
                        <p:cNvPr id="8" name="Group 7"/>
                        <p:cNvGrpSpPr/>
                        <p:nvPr/>
                      </p:nvGrpSpPr>
                      <p:grpSpPr>
                        <a:xfrm>
                          <a:off x="3103" y="1542"/>
                          <a:ext cx="4816" cy="4334"/>
                          <a:chOff x="15592" y="6988"/>
                          <a:chExt cx="2850" cy="2396"/>
                        </a:xfrm>
                      </p:grpSpPr>
                      <p:sp>
                        <p:nvSpPr>
                          <p:cNvPr id="38" name="Oval 37"/>
                          <p:cNvSpPr/>
                          <p:nvPr/>
                        </p:nvSpPr>
                        <p:spPr>
                          <a:xfrm>
                            <a:off x="17249" y="8716"/>
                            <a:ext cx="310" cy="467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en-US" sz="2155"/>
                          </a:p>
                        </p:txBody>
                      </p:sp>
                      <p:sp>
                        <p:nvSpPr>
                          <p:cNvPr id="34" name="5-Point Star 33"/>
                          <p:cNvSpPr/>
                          <p:nvPr/>
                        </p:nvSpPr>
                        <p:spPr>
                          <a:xfrm>
                            <a:off x="16509" y="7867"/>
                            <a:ext cx="243" cy="243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en-US" sz="2155"/>
                          </a:p>
                        </p:txBody>
                      </p:sp>
                      <p:cxnSp>
                        <p:nvCxnSpPr>
                          <p:cNvPr id="36" name="Straight Arrow Connector 35"/>
                          <p:cNvCxnSpPr>
                            <a:endCxn id="34" idx="4"/>
                          </p:cNvCxnSpPr>
                          <p:nvPr/>
                        </p:nvCxnSpPr>
                        <p:spPr>
                          <a:xfrm flipH="1">
                            <a:off x="16752" y="7545"/>
                            <a:ext cx="431" cy="415"/>
                          </a:xfrm>
                          <a:prstGeom prst="straightConnector1">
                            <a:avLst/>
                          </a:prstGeom>
                          <a:ln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Arrow Connector 36"/>
                          <p:cNvCxnSpPr>
                            <a:stCxn id="34" idx="3"/>
                          </p:cNvCxnSpPr>
                          <p:nvPr/>
                        </p:nvCxnSpPr>
                        <p:spPr>
                          <a:xfrm>
                            <a:off x="16706" y="8111"/>
                            <a:ext cx="585" cy="756"/>
                          </a:xfrm>
                          <a:prstGeom prst="straightConnector1">
                            <a:avLst/>
                          </a:prstGeom>
                          <a:ln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9" name="Rounded Rectangle 38"/>
                          <p:cNvSpPr/>
                          <p:nvPr/>
                        </p:nvSpPr>
                        <p:spPr>
                          <a:xfrm>
                            <a:off x="17454" y="8854"/>
                            <a:ext cx="485" cy="21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en-US" sz="2155"/>
                          </a:p>
                        </p:txBody>
                      </p:sp>
                      <p:sp>
                        <p:nvSpPr>
                          <p:cNvPr id="40" name="Text Box 39"/>
                          <p:cNvSpPr txBox="1"/>
                          <p:nvPr/>
                        </p:nvSpPr>
                        <p:spPr>
                          <a:xfrm>
                            <a:off x="16409" y="8145"/>
                            <a:ext cx="624" cy="22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r>
                              <a:rPr lang="en-US" sz="1915" b="1">
                                <a:latin typeface="Arial" panose="02080604020202020204" pitchFamily="34" charset="0"/>
                                <a:cs typeface="Arial" panose="02080604020202020204" pitchFamily="34" charset="0"/>
                              </a:rPr>
                              <a:t>θ</a:t>
                            </a:r>
                            <a:r>
                              <a:rPr lang="en-US" altLang="en-US" sz="1915" b="1" baseline="-25000">
                                <a:latin typeface="Arial" panose="02080604020202020204" pitchFamily="34" charset="0"/>
                                <a:cs typeface="Arial" panose="02080604020202020204" pitchFamily="34" charset="0"/>
                              </a:rPr>
                              <a:t>PMT</a:t>
                            </a:r>
                            <a:endParaRPr lang="en-US" altLang="en-US" sz="1915" b="1" baseline="-25000">
                              <a:latin typeface="Arial" panose="02080604020202020204" pitchFamily="34" charset="0"/>
                              <a:cs typeface="Arial" panose="0208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" name="Text Box 41"/>
                          <p:cNvSpPr txBox="1"/>
                          <p:nvPr/>
                        </p:nvSpPr>
                        <p:spPr>
                          <a:xfrm>
                            <a:off x="15592" y="7679"/>
                            <a:ext cx="1267" cy="30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en-US" altLang="en-US" sz="1440">
                                <a:solidFill>
                                  <a:srgbClr val="FF0000"/>
                                </a:solidFill>
                              </a:rPr>
                              <a:t>reconstructed</a:t>
                            </a:r>
                            <a:endParaRPr lang="en-US" altLang="en-US" sz="1440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r>
                              <a:rPr lang="en-US" altLang="en-US" sz="1440">
                                <a:solidFill>
                                  <a:srgbClr val="FF0000"/>
                                </a:solidFill>
                              </a:rPr>
                              <a:t>event position</a:t>
                            </a:r>
                            <a:endParaRPr lang="en-US" altLang="en-US" sz="144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" name="Text Box 42"/>
                          <p:cNvSpPr txBox="1"/>
                          <p:nvPr/>
                        </p:nvSpPr>
                        <p:spPr>
                          <a:xfrm>
                            <a:off x="17226" y="6988"/>
                            <a:ext cx="1216" cy="2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en-US" altLang="en-US" sz="1675" baseline="30000">
                                <a:solidFill>
                                  <a:schemeClr val="tx1"/>
                                </a:solidFill>
                                <a:sym typeface="+mn-ea"/>
                              </a:rPr>
                              <a:t>16</a:t>
                            </a:r>
                            <a:r>
                              <a:rPr lang="en-US" altLang="en-US" sz="1675">
                                <a:solidFill>
                                  <a:schemeClr val="tx1"/>
                                </a:solidFill>
                                <a:sym typeface="+mn-ea"/>
                              </a:rPr>
                              <a:t>N </a:t>
                            </a:r>
                            <a:r>
                              <a:rPr lang="en-US" altLang="en-US" sz="1675">
                                <a:solidFill>
                                  <a:schemeClr val="tx1"/>
                                </a:solidFill>
                              </a:rPr>
                              <a:t>source</a:t>
                            </a:r>
                            <a:endParaRPr lang="en-US" altLang="en-US" sz="1675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4" name="Text Box 43"/>
                          <p:cNvSpPr txBox="1"/>
                          <p:nvPr/>
                        </p:nvSpPr>
                        <p:spPr>
                          <a:xfrm>
                            <a:off x="17559" y="9183"/>
                            <a:ext cx="613" cy="2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en-US" altLang="en-US" sz="1675">
                                <a:solidFill>
                                  <a:srgbClr val="FF8D41"/>
                                </a:solidFill>
                              </a:rPr>
                              <a:t>PMT</a:t>
                            </a:r>
                            <a:endParaRPr lang="en-US" altLang="en-US" sz="1675">
                              <a:solidFill>
                                <a:srgbClr val="FF8D41"/>
                              </a:solidFill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4" name="Straight Arrow Connector 3"/>
                      <p:cNvCxnSpPr/>
                      <p:nvPr/>
                    </p:nvCxnSpPr>
                    <p:spPr>
                      <a:xfrm flipH="1">
                        <a:off x="3892" y="3106"/>
                        <a:ext cx="914" cy="901"/>
                      </a:xfrm>
                      <a:prstGeom prst="straightConnector1">
                        <a:avLst/>
                      </a:prstGeom>
                      <a:ln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Text Box 11"/>
                    <p:cNvSpPr txBox="1"/>
                    <p:nvPr/>
                  </p:nvSpPr>
                  <p:spPr>
                    <a:xfrm rot="18720000">
                      <a:off x="13777" y="3087"/>
                      <a:ext cx="1374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en-US" sz="1440">
                          <a:solidFill>
                            <a:schemeClr val="tx1"/>
                          </a:solidFill>
                        </a:rPr>
                        <a:t>distance</a:t>
                      </a:r>
                      <a:endParaRPr lang="en-US" altLang="en-US" sz="144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14685" y="2355"/>
                      <a:ext cx="236" cy="826"/>
                      <a:chOff x="14431" y="1710"/>
                      <a:chExt cx="236" cy="826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4431" y="1710"/>
                        <a:ext cx="237" cy="6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sz="2155"/>
                      </a:p>
                    </p:txBody>
                  </p:sp>
                  <p:sp>
                    <p:nvSpPr>
                      <p:cNvPr id="14" name="Flowchart: Merge 13"/>
                      <p:cNvSpPr/>
                      <p:nvPr/>
                    </p:nvSpPr>
                    <p:spPr>
                      <a:xfrm>
                        <a:off x="14439" y="2370"/>
                        <a:ext cx="229" cy="167"/>
                      </a:xfrm>
                      <a:prstGeom prst="flowChartMerg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sz="2155"/>
                      </a:p>
                    </p:txBody>
                  </p:sp>
                </p:grpSp>
              </p:grpSp>
              <p:sp>
                <p:nvSpPr>
                  <p:cNvPr id="165" name="CustomShape 11"/>
                  <p:cNvSpPr/>
                  <p:nvPr/>
                </p:nvSpPr>
                <p:spPr>
                  <a:xfrm>
                    <a:off x="4669" y="3986"/>
                    <a:ext cx="913" cy="5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107832" tIns="53916" rIns="107832" bIns="53916"/>
                  <a:p>
                    <a:pPr>
                      <a:lnSpc>
                        <a:spcPct val="100000"/>
                      </a:lnSpc>
                    </a:pPr>
                    <a:r>
                      <a:rPr lang="en-CA" sz="1675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SimSun"/>
                      </a:rPr>
                      <a:t>e</a:t>
                    </a:r>
                    <a:r>
                      <a:rPr lang="en-CA" sz="1675" strike="noStrike" spc="-1" baseline="3000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SimSun"/>
                      </a:rPr>
                      <a:t>-</a:t>
                    </a:r>
                    <a:endParaRPr lang="en-CA" sz="2155" strike="noStrike" spc="-1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</a:endParaRPr>
                  </a:p>
                </p:txBody>
              </p:sp>
              <p:sp>
                <p:nvSpPr>
                  <p:cNvPr id="7" name="Freeform 6"/>
                  <p:cNvSpPr/>
                  <p:nvPr/>
                </p:nvSpPr>
                <p:spPr>
                  <a:xfrm rot="1320000">
                    <a:off x="5014" y="3296"/>
                    <a:ext cx="500" cy="763"/>
                  </a:xfrm>
                  <a:custGeom>
                    <a:avLst/>
                    <a:gdLst>
                      <a:gd name="connisteX0" fmla="*/ 135745 w 317696"/>
                      <a:gd name="connsiteY0" fmla="*/ 0 h 436459"/>
                      <a:gd name="connisteX1" fmla="*/ 2395 w 317696"/>
                      <a:gd name="connsiteY1" fmla="*/ 133350 h 436459"/>
                      <a:gd name="connisteX2" fmla="*/ 240520 w 317696"/>
                      <a:gd name="connsiteY2" fmla="*/ 152400 h 436459"/>
                      <a:gd name="connisteX3" fmla="*/ 50020 w 317696"/>
                      <a:gd name="connsiteY3" fmla="*/ 276225 h 436459"/>
                      <a:gd name="connisteX4" fmla="*/ 316720 w 317696"/>
                      <a:gd name="connsiteY4" fmla="*/ 323850 h 436459"/>
                      <a:gd name="connisteX5" fmla="*/ 126220 w 317696"/>
                      <a:gd name="connsiteY5" fmla="*/ 428625 h 436459"/>
                      <a:gd name="connisteX6" fmla="*/ 126220 w 317696"/>
                      <a:gd name="connsiteY6" fmla="*/ 428625 h 436459"/>
                      <a:gd name="connisteX7" fmla="*/ 116695 w 317696"/>
                      <a:gd name="connsiteY7" fmla="*/ 466725 h 436459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  <a:cxn ang="0">
                        <a:pos x="connisteX7" y="connsiteY7"/>
                      </a:cxn>
                    </a:cxnLst>
                    <a:rect l="l" t="t" r="r" b="b"/>
                    <a:pathLst>
                      <a:path w="317697" h="436460">
                        <a:moveTo>
                          <a:pt x="135745" y="0"/>
                        </a:moveTo>
                        <a:cubicBezTo>
                          <a:pt x="103995" y="26035"/>
                          <a:pt x="-18560" y="102870"/>
                          <a:pt x="2395" y="133350"/>
                        </a:cubicBezTo>
                        <a:cubicBezTo>
                          <a:pt x="23350" y="163830"/>
                          <a:pt x="230995" y="123825"/>
                          <a:pt x="240520" y="152400"/>
                        </a:cubicBezTo>
                        <a:cubicBezTo>
                          <a:pt x="250045" y="180975"/>
                          <a:pt x="34780" y="241935"/>
                          <a:pt x="50020" y="276225"/>
                        </a:cubicBezTo>
                        <a:cubicBezTo>
                          <a:pt x="65260" y="310515"/>
                          <a:pt x="301480" y="293370"/>
                          <a:pt x="316720" y="323850"/>
                        </a:cubicBezTo>
                        <a:cubicBezTo>
                          <a:pt x="331960" y="354330"/>
                          <a:pt x="164320" y="407670"/>
                          <a:pt x="126220" y="428625"/>
                        </a:cubicBezTo>
                        <a:cubicBezTo>
                          <a:pt x="88120" y="449580"/>
                          <a:pt x="128125" y="421005"/>
                          <a:pt x="126220" y="428625"/>
                        </a:cubicBezTo>
                      </a:path>
                    </a:pathLst>
                  </a:cu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155">
                      <a:solidFill>
                        <a:srgbClr val="FFC000"/>
                      </a:solidFill>
                    </a:endParaRPr>
                  </a:p>
                </p:txBody>
              </p:sp>
              <p:cxnSp>
                <p:nvCxnSpPr>
                  <p:cNvPr id="10" name="Straight Arrow Connector 9"/>
                  <p:cNvCxnSpPr/>
                  <p:nvPr/>
                </p:nvCxnSpPr>
                <p:spPr>
                  <a:xfrm flipH="1">
                    <a:off x="4610" y="3986"/>
                    <a:ext cx="420" cy="2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 Box 48"/>
                  <p:cNvSpPr txBox="1"/>
                  <p:nvPr/>
                </p:nvSpPr>
                <p:spPr>
                  <a:xfrm>
                    <a:off x="5441" y="3652"/>
                    <a:ext cx="1451" cy="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en-US" sz="1440"/>
                      <a:t>Compton </a:t>
                    </a:r>
                    <a:endParaRPr lang="en-US" altLang="en-US" sz="1440"/>
                  </a:p>
                  <a:p>
                    <a:r>
                      <a:rPr lang="en-US" altLang="en-US" sz="1440"/>
                      <a:t>scattering</a:t>
                    </a:r>
                    <a:endParaRPr lang="en-US" altLang="en-US" sz="1440"/>
                  </a:p>
                </p:txBody>
              </p:sp>
            </p:grpSp>
          </p:grpSp>
          <p:sp>
            <p:nvSpPr>
              <p:cNvPr id="52" name="Freeform 51"/>
              <p:cNvSpPr/>
              <p:nvPr/>
            </p:nvSpPr>
            <p:spPr>
              <a:xfrm rot="7800000">
                <a:off x="4274" y="3848"/>
                <a:ext cx="500" cy="1190"/>
              </a:xfrm>
              <a:custGeom>
                <a:avLst/>
                <a:gdLst>
                  <a:gd name="connisteX0" fmla="*/ 135745 w 317696"/>
                  <a:gd name="connsiteY0" fmla="*/ 0 h 436459"/>
                  <a:gd name="connisteX1" fmla="*/ 2395 w 317696"/>
                  <a:gd name="connsiteY1" fmla="*/ 133350 h 436459"/>
                  <a:gd name="connisteX2" fmla="*/ 240520 w 317696"/>
                  <a:gd name="connsiteY2" fmla="*/ 152400 h 436459"/>
                  <a:gd name="connisteX3" fmla="*/ 50020 w 317696"/>
                  <a:gd name="connsiteY3" fmla="*/ 276225 h 436459"/>
                  <a:gd name="connisteX4" fmla="*/ 316720 w 317696"/>
                  <a:gd name="connsiteY4" fmla="*/ 323850 h 436459"/>
                  <a:gd name="connisteX5" fmla="*/ 126220 w 317696"/>
                  <a:gd name="connsiteY5" fmla="*/ 428625 h 436459"/>
                  <a:gd name="connisteX6" fmla="*/ 126220 w 317696"/>
                  <a:gd name="connsiteY6" fmla="*/ 428625 h 436459"/>
                  <a:gd name="connisteX7" fmla="*/ 116695 w 317696"/>
                  <a:gd name="connsiteY7" fmla="*/ 466725 h 43645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</a:cxnLst>
                <a:rect l="l" t="t" r="r" b="b"/>
                <a:pathLst>
                  <a:path w="317697" h="436460">
                    <a:moveTo>
                      <a:pt x="135745" y="0"/>
                    </a:moveTo>
                    <a:cubicBezTo>
                      <a:pt x="103995" y="26035"/>
                      <a:pt x="-18560" y="102870"/>
                      <a:pt x="2395" y="133350"/>
                    </a:cubicBezTo>
                    <a:cubicBezTo>
                      <a:pt x="23350" y="163830"/>
                      <a:pt x="230995" y="123825"/>
                      <a:pt x="240520" y="152400"/>
                    </a:cubicBezTo>
                    <a:cubicBezTo>
                      <a:pt x="250045" y="180975"/>
                      <a:pt x="34780" y="241935"/>
                      <a:pt x="50020" y="276225"/>
                    </a:cubicBezTo>
                    <a:cubicBezTo>
                      <a:pt x="65260" y="310515"/>
                      <a:pt x="301480" y="293370"/>
                      <a:pt x="316720" y="323850"/>
                    </a:cubicBezTo>
                    <a:cubicBezTo>
                      <a:pt x="331960" y="354330"/>
                      <a:pt x="164320" y="407670"/>
                      <a:pt x="126220" y="428625"/>
                    </a:cubicBezTo>
                    <a:cubicBezTo>
                      <a:pt x="88120" y="449580"/>
                      <a:pt x="128125" y="421005"/>
                      <a:pt x="126220" y="428625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155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4056" y="39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155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Presentation</Application>
  <PresentationFormat>宽屏</PresentationFormat>
  <Paragraphs>212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SimSun</vt:lpstr>
      <vt:lpstr>Wingdings</vt:lpstr>
      <vt:lpstr>DejaVu Sans</vt:lpstr>
      <vt:lpstr>MathJax_Math</vt:lpstr>
      <vt:lpstr>TeX Gyre DejaVu Math</vt:lpstr>
      <vt:lpstr>TeX Gyre Chorus</vt:lpstr>
      <vt:lpstr>Arial</vt:lpstr>
      <vt:lpstr>SimSun</vt:lpstr>
      <vt:lpstr>Arial Black</vt:lpstr>
      <vt:lpstr>微软雅黑</vt:lpstr>
      <vt:lpstr>Droid Sans Fallback</vt:lpstr>
      <vt:lpstr>Arial Unicode MS</vt:lpstr>
      <vt:lpstr>SimSun</vt:lpstr>
      <vt:lpstr>Office 主题​​</vt:lpstr>
      <vt:lpstr>thesis plots</vt:lpstr>
      <vt:lpstr>PowerPoint 演示文稿</vt:lpstr>
      <vt:lpstr>PowerPoint 演示文稿</vt:lpstr>
      <vt:lpstr>PowerPoint 演示文稿</vt:lpstr>
      <vt:lpstr>SkyShine</vt:lpstr>
      <vt:lpstr>PowerPoint 演示文稿</vt:lpstr>
      <vt:lpstr>drive correction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21 Mar 2019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vphys</dc:creator>
  <cp:lastModifiedBy>vphys</cp:lastModifiedBy>
  <cp:revision>91</cp:revision>
  <dcterms:created xsi:type="dcterms:W3CDTF">2020-04-16T19:13:25Z</dcterms:created>
  <dcterms:modified xsi:type="dcterms:W3CDTF">2020-04-16T19:13:25Z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