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9"/>
  </p:notesMasterIdLst>
  <p:handoutMasterIdLst>
    <p:handoutMasterId r:id="rId85"/>
  </p:handoutMasterIdLst>
  <p:sldIdLst>
    <p:sldId id="256" r:id="rId6"/>
    <p:sldId id="436" r:id="rId7"/>
    <p:sldId id="581" r:id="rId8"/>
    <p:sldId id="640" r:id="rId10"/>
    <p:sldId id="713" r:id="rId11"/>
    <p:sldId id="714" r:id="rId12"/>
    <p:sldId id="582" r:id="rId13"/>
    <p:sldId id="435" r:id="rId14"/>
    <p:sldId id="258" r:id="rId15"/>
    <p:sldId id="259" r:id="rId16"/>
    <p:sldId id="361" r:id="rId17"/>
    <p:sldId id="394" r:id="rId18"/>
    <p:sldId id="398" r:id="rId19"/>
    <p:sldId id="399" r:id="rId20"/>
    <p:sldId id="260" r:id="rId21"/>
    <p:sldId id="395" r:id="rId22"/>
    <p:sldId id="396" r:id="rId23"/>
    <p:sldId id="534" r:id="rId24"/>
    <p:sldId id="397" r:id="rId25"/>
    <p:sldId id="257" r:id="rId26"/>
    <p:sldId id="355" r:id="rId27"/>
    <p:sldId id="359" r:id="rId28"/>
    <p:sldId id="356" r:id="rId29"/>
    <p:sldId id="363" r:id="rId30"/>
    <p:sldId id="364" r:id="rId31"/>
    <p:sldId id="365" r:id="rId32"/>
    <p:sldId id="366" r:id="rId33"/>
    <p:sldId id="362" r:id="rId34"/>
    <p:sldId id="261" r:id="rId35"/>
    <p:sldId id="328" r:id="rId36"/>
    <p:sldId id="264" r:id="rId37"/>
    <p:sldId id="329" r:id="rId38"/>
    <p:sldId id="295" r:id="rId39"/>
    <p:sldId id="311" r:id="rId40"/>
    <p:sldId id="479" r:id="rId41"/>
    <p:sldId id="699" r:id="rId42"/>
    <p:sldId id="700" r:id="rId43"/>
    <p:sldId id="705" r:id="rId44"/>
    <p:sldId id="706" r:id="rId45"/>
    <p:sldId id="707" r:id="rId46"/>
    <p:sldId id="711" r:id="rId47"/>
    <p:sldId id="708" r:id="rId48"/>
    <p:sldId id="712" r:id="rId49"/>
    <p:sldId id="709" r:id="rId50"/>
    <p:sldId id="710" r:id="rId51"/>
    <p:sldId id="704" r:id="rId52"/>
    <p:sldId id="703" r:id="rId53"/>
    <p:sldId id="701" r:id="rId54"/>
    <p:sldId id="702" r:id="rId55"/>
    <p:sldId id="480" r:id="rId56"/>
    <p:sldId id="280" r:id="rId57"/>
    <p:sldId id="296" r:id="rId58"/>
    <p:sldId id="281" r:id="rId59"/>
    <p:sldId id="266" r:id="rId60"/>
    <p:sldId id="497" r:id="rId61"/>
    <p:sldId id="498" r:id="rId62"/>
    <p:sldId id="499" r:id="rId63"/>
    <p:sldId id="500" r:id="rId64"/>
    <p:sldId id="501" r:id="rId65"/>
    <p:sldId id="503" r:id="rId66"/>
    <p:sldId id="502" r:id="rId67"/>
    <p:sldId id="504" r:id="rId68"/>
    <p:sldId id="505" r:id="rId69"/>
    <p:sldId id="518" r:id="rId70"/>
    <p:sldId id="519" r:id="rId71"/>
    <p:sldId id="521" r:id="rId72"/>
    <p:sldId id="263" r:id="rId73"/>
    <p:sldId id="268" r:id="rId74"/>
    <p:sldId id="269" r:id="rId75"/>
    <p:sldId id="273" r:id="rId76"/>
    <p:sldId id="270" r:id="rId77"/>
    <p:sldId id="274" r:id="rId78"/>
    <p:sldId id="275" r:id="rId79"/>
    <p:sldId id="312" r:id="rId80"/>
    <p:sldId id="282" r:id="rId81"/>
    <p:sldId id="272" r:id="rId82"/>
    <p:sldId id="271" r:id="rId83"/>
    <p:sldId id="276" r:id="rId84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FF"/>
    <a:srgbClr val="474747"/>
    <a:srgbClr val="FF6B6B"/>
    <a:srgbClr val="355424"/>
    <a:srgbClr val="D7DCD3"/>
    <a:srgbClr val="FF8FF8"/>
    <a:srgbClr val="FFF4FE"/>
    <a:srgbClr val="054BFF"/>
    <a:srgbClr val="ED8F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40"/>
        <p:guide pos="36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6553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7577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77826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1945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21506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2355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27650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31746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4505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7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4.png"/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22388"/>
            <a:ext cx="9144000" cy="2187575"/>
          </a:xfrm>
        </p:spPr>
        <p:txBody>
          <a:bodyPr anchor="b">
            <a:normAutofit/>
          </a:bodyPr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thesis plots</a:t>
            </a:r>
            <a:endParaRPr kumimoji="0" lang="en-US" altLang="en-US" sz="6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 hasCustomPrompt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en-US" altLang="en-US" kern="1200">
                <a:solidFill>
                  <a:srgbClr val="404040"/>
                </a:solidFill>
                <a:latin typeface="Arial Black" panose="020B0A04020102020204" charset="0"/>
                <a:ea typeface="+mn-ea"/>
                <a:cs typeface="+mn-cs"/>
              </a:rPr>
              <a:t>2019</a:t>
            </a:r>
            <a:endParaRPr lang="en-US" altLang="en-US" kern="1200">
              <a:solidFill>
                <a:srgbClr val="404040"/>
              </a:solidFill>
              <a:latin typeface="Arial Black" panose="020B0A040201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>
          <a:xfrm>
            <a:off x="8331200" y="830263"/>
            <a:ext cx="18145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ray-tracer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15362" name="Group 64"/>
          <p:cNvGrpSpPr/>
          <p:nvPr/>
        </p:nvGrpSpPr>
        <p:grpSpPr>
          <a:xfrm>
            <a:off x="1503363" y="630238"/>
            <a:ext cx="5938837" cy="3924300"/>
            <a:chOff x="2367" y="992"/>
            <a:chExt cx="9354" cy="6180"/>
          </a:xfrm>
        </p:grpSpPr>
        <p:grpSp>
          <p:nvGrpSpPr>
            <p:cNvPr id="15363" name="Group 59"/>
            <p:cNvGrpSpPr/>
            <p:nvPr/>
          </p:nvGrpSpPr>
          <p:grpSpPr>
            <a:xfrm>
              <a:off x="2766" y="3944"/>
              <a:ext cx="3960" cy="3103"/>
              <a:chOff x="965" y="5244"/>
              <a:chExt cx="3960" cy="310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738" y="5472"/>
                <a:ext cx="2380" cy="1268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65" name="Text Box 34"/>
              <p:cNvSpPr txBox="1"/>
              <p:nvPr/>
            </p:nvSpPr>
            <p:spPr>
              <a:xfrm>
                <a:off x="3920" y="5654"/>
                <a:ext cx="100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5366" name="Group 23"/>
              <p:cNvGrpSpPr/>
              <p:nvPr/>
            </p:nvGrpSpPr>
            <p:grpSpPr>
              <a:xfrm>
                <a:off x="1588" y="5244"/>
                <a:ext cx="2812" cy="3103"/>
                <a:chOff x="1491" y="6058"/>
                <a:chExt cx="2814" cy="3103"/>
              </a:xfrm>
            </p:grpSpPr>
            <p:grpSp>
              <p:nvGrpSpPr>
                <p:cNvPr id="15367" name="Group 13"/>
                <p:cNvGrpSpPr/>
                <p:nvPr/>
              </p:nvGrpSpPr>
              <p:grpSpPr>
                <a:xfrm>
                  <a:off x="1491" y="7040"/>
                  <a:ext cx="2750" cy="2121"/>
                  <a:chOff x="1259" y="5797"/>
                  <a:chExt cx="2750" cy="212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259" y="6146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4006" y="6058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5371" name="Text Box 33"/>
              <p:cNvSpPr txBox="1"/>
              <p:nvPr/>
            </p:nvSpPr>
            <p:spPr>
              <a:xfrm>
                <a:off x="965" y="68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5372" name="Group 25"/>
            <p:cNvGrpSpPr/>
            <p:nvPr/>
          </p:nvGrpSpPr>
          <p:grpSpPr>
            <a:xfrm>
              <a:off x="7294" y="3722"/>
              <a:ext cx="4050" cy="3191"/>
              <a:chOff x="12169" y="5468"/>
              <a:chExt cx="4050" cy="3191"/>
            </a:xfrm>
          </p:grpSpPr>
          <p:sp>
            <p:nvSpPr>
              <p:cNvPr id="15373" name="Text Box 33"/>
              <p:cNvSpPr txBox="1"/>
              <p:nvPr/>
            </p:nvSpPr>
            <p:spPr>
              <a:xfrm>
                <a:off x="12169" y="7661"/>
                <a:ext cx="1545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554" y="6537"/>
                <a:ext cx="2120" cy="21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2434" y="7370"/>
                <a:ext cx="300" cy="29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5715" y="5468"/>
                <a:ext cx="300" cy="2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15377" name="Text Box 34"/>
              <p:cNvSpPr txBox="1"/>
              <p:nvPr/>
            </p:nvSpPr>
            <p:spPr>
              <a:xfrm>
                <a:off x="15224" y="5758"/>
                <a:ext cx="99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3962" y="6507"/>
                <a:ext cx="298" cy="29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12713" y="5663"/>
                <a:ext cx="2992" cy="175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80" name="Group 55"/>
            <p:cNvGrpSpPr/>
            <p:nvPr/>
          </p:nvGrpSpPr>
          <p:grpSpPr>
            <a:xfrm>
              <a:off x="2367" y="992"/>
              <a:ext cx="4774" cy="2730"/>
              <a:chOff x="468" y="845"/>
              <a:chExt cx="4774" cy="2730"/>
            </a:xfrm>
          </p:grpSpPr>
          <p:sp>
            <p:nvSpPr>
              <p:cNvPr id="15381" name="Text Box 34"/>
              <p:cNvSpPr txBox="1"/>
              <p:nvPr/>
            </p:nvSpPr>
            <p:spPr>
              <a:xfrm>
                <a:off x="4215" y="1193"/>
                <a:ext cx="1027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5382" name="Group 54"/>
              <p:cNvGrpSpPr/>
              <p:nvPr/>
            </p:nvGrpSpPr>
            <p:grpSpPr>
              <a:xfrm>
                <a:off x="468" y="845"/>
                <a:ext cx="4255" cy="2730"/>
                <a:chOff x="468" y="845"/>
                <a:chExt cx="4255" cy="2730"/>
              </a:xfrm>
            </p:grpSpPr>
            <p:grpSp>
              <p:nvGrpSpPr>
                <p:cNvPr id="15383" name="Group 24"/>
                <p:cNvGrpSpPr/>
                <p:nvPr/>
              </p:nvGrpSpPr>
              <p:grpSpPr>
                <a:xfrm>
                  <a:off x="1091" y="845"/>
                  <a:ext cx="3632" cy="2548"/>
                  <a:chOff x="1108" y="1145"/>
                  <a:chExt cx="3633" cy="2548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888" y="1572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8" name="Straight Connector 7"/>
                  <p:cNvCxnSpPr>
                    <a:endCxn id="16" idx="3"/>
                  </p:cNvCxnSpPr>
                  <p:nvPr/>
                </p:nvCxnSpPr>
                <p:spPr>
                  <a:xfrm flipV="1">
                    <a:off x="1243" y="1392"/>
                    <a:ext cx="3243" cy="2068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/>
                  <p:cNvSpPr/>
                  <p:nvPr/>
                </p:nvSpPr>
                <p:spPr>
                  <a:xfrm>
                    <a:off x="1108" y="3295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442" y="1145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42" name="Oval 41"/>
                <p:cNvSpPr/>
                <p:nvPr/>
              </p:nvSpPr>
              <p:spPr>
                <a:xfrm>
                  <a:off x="3535" y="1465"/>
                  <a:ext cx="300" cy="29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768" y="2543"/>
                  <a:ext cx="297" cy="28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5390" name="Text Box 33"/>
                <p:cNvSpPr txBox="1"/>
                <p:nvPr/>
              </p:nvSpPr>
              <p:spPr>
                <a:xfrm>
                  <a:off x="468" y="1940"/>
                  <a:ext cx="1545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391" name="Text Box 26"/>
                <p:cNvSpPr txBox="1"/>
                <p:nvPr/>
              </p:nvSpPr>
              <p:spPr>
                <a:xfrm>
                  <a:off x="2139" y="1347"/>
                  <a:ext cx="800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392" name="Text Box 28"/>
                <p:cNvSpPr txBox="1"/>
                <p:nvPr/>
              </p:nvSpPr>
              <p:spPr>
                <a:xfrm>
                  <a:off x="1516" y="2995"/>
                  <a:ext cx="56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53" name="Left Brace 52"/>
                <p:cNvSpPr/>
                <p:nvPr/>
              </p:nvSpPr>
              <p:spPr>
                <a:xfrm rot="3480000">
                  <a:off x="2126" y="656"/>
                  <a:ext cx="424" cy="284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54" name="Left Brace 53"/>
                <p:cNvSpPr/>
                <p:nvPr/>
              </p:nvSpPr>
              <p:spPr>
                <a:xfrm rot="3480000" flipH="1">
                  <a:off x="1707" y="2638"/>
                  <a:ext cx="120" cy="783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</p:grpSp>
        <p:grpSp>
          <p:nvGrpSpPr>
            <p:cNvPr id="15395" name="Group 58"/>
            <p:cNvGrpSpPr/>
            <p:nvPr/>
          </p:nvGrpSpPr>
          <p:grpSpPr>
            <a:xfrm>
              <a:off x="7754" y="1107"/>
              <a:ext cx="3967" cy="2490"/>
              <a:chOff x="6269" y="1087"/>
              <a:chExt cx="3967" cy="2490"/>
            </a:xfrm>
          </p:grpSpPr>
          <p:grpSp>
            <p:nvGrpSpPr>
              <p:cNvPr id="15396" name="Group 51"/>
              <p:cNvGrpSpPr/>
              <p:nvPr/>
            </p:nvGrpSpPr>
            <p:grpSpPr>
              <a:xfrm>
                <a:off x="6269" y="1087"/>
                <a:ext cx="3967" cy="2490"/>
                <a:chOff x="6269" y="1087"/>
                <a:chExt cx="3967" cy="2490"/>
              </a:xfrm>
            </p:grpSpPr>
            <p:grpSp>
              <p:nvGrpSpPr>
                <p:cNvPr id="15397" name="Group 22"/>
                <p:cNvGrpSpPr/>
                <p:nvPr/>
              </p:nvGrpSpPr>
              <p:grpSpPr>
                <a:xfrm>
                  <a:off x="6272" y="1087"/>
                  <a:ext cx="3964" cy="2490"/>
                  <a:chOff x="6735" y="903"/>
                  <a:chExt cx="3964" cy="249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7223" y="1273"/>
                    <a:ext cx="2120" cy="21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7753" y="2268"/>
                    <a:ext cx="298" cy="29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8928" y="1543"/>
                    <a:ext cx="29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grpSp>
                <p:nvGrpSpPr>
                  <p:cNvPr id="15401" name="Group 25"/>
                  <p:cNvGrpSpPr/>
                  <p:nvPr/>
                </p:nvGrpSpPr>
                <p:grpSpPr>
                  <a:xfrm>
                    <a:off x="7663" y="903"/>
                    <a:ext cx="2513" cy="2049"/>
                    <a:chOff x="7679" y="1202"/>
                    <a:chExt cx="2513" cy="2050"/>
                  </a:xfrm>
                </p:grpSpPr>
                <p:cxnSp>
                  <p:nvCxnSpPr>
                    <p:cNvPr id="9" name="Straight Connector 8"/>
                    <p:cNvCxnSpPr>
                      <a:endCxn id="17" idx="3"/>
                    </p:cNvCxnSpPr>
                    <p:nvPr/>
                  </p:nvCxnSpPr>
                  <p:spPr>
                    <a:xfrm flipV="1">
                      <a:off x="8020" y="1450"/>
                      <a:ext cx="1919" cy="1175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9895" y="1202"/>
                      <a:ext cx="297" cy="29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5404" name="Text Box 33"/>
                    <p:cNvSpPr txBox="1"/>
                    <p:nvPr/>
                  </p:nvSpPr>
                  <p:spPr>
                    <a:xfrm>
                      <a:off x="7679" y="2721"/>
                      <a:ext cx="1545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vertex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5405" name="Text Box 34"/>
                  <p:cNvSpPr txBox="1"/>
                  <p:nvPr/>
                </p:nvSpPr>
                <p:spPr>
                  <a:xfrm>
                    <a:off x="9705" y="1225"/>
                    <a:ext cx="994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cxnSp>
                <p:nvCxnSpPr>
                  <p:cNvPr id="2" name="Straight Connector 1"/>
                  <p:cNvCxnSpPr>
                    <a:endCxn id="17" idx="3"/>
                  </p:cNvCxnSpPr>
                  <p:nvPr/>
                </p:nvCxnSpPr>
                <p:spPr>
                  <a:xfrm flipV="1">
                    <a:off x="6735" y="2470"/>
                    <a:ext cx="1041" cy="640"/>
                  </a:xfrm>
                  <a:prstGeom prst="line">
                    <a:avLst/>
                  </a:prstGeom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" name="Oval 2"/>
                  <p:cNvSpPr/>
                  <p:nvPr/>
                </p:nvSpPr>
                <p:spPr>
                  <a:xfrm>
                    <a:off x="7159" y="2588"/>
                    <a:ext cx="298" cy="288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5408" name="Text Box 29"/>
                <p:cNvSpPr txBox="1"/>
                <p:nvPr/>
              </p:nvSpPr>
              <p:spPr>
                <a:xfrm>
                  <a:off x="7127" y="1474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409" name="Text Box 33"/>
                <p:cNvSpPr txBox="1"/>
                <p:nvPr/>
              </p:nvSpPr>
              <p:spPr>
                <a:xfrm>
                  <a:off x="6269" y="1727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57" name="Left Brace 56"/>
              <p:cNvSpPr/>
              <p:nvPr/>
            </p:nvSpPr>
            <p:spPr>
              <a:xfrm rot="3480000">
                <a:off x="7618" y="1330"/>
                <a:ext cx="424" cy="121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58" name="Left Brace 57"/>
              <p:cNvSpPr/>
              <p:nvPr/>
            </p:nvSpPr>
            <p:spPr>
              <a:xfrm rot="3480000">
                <a:off x="6702" y="2075"/>
                <a:ext cx="424" cy="67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sp>
          <p:nvSpPr>
            <p:cNvPr id="15412" name="Text Box 60"/>
            <p:cNvSpPr txBox="1"/>
            <p:nvPr/>
          </p:nvSpPr>
          <p:spPr>
            <a:xfrm>
              <a:off x="5859" y="27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(a)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413" name="Text Box 61"/>
            <p:cNvSpPr txBox="1"/>
            <p:nvPr/>
          </p:nvSpPr>
          <p:spPr>
            <a:xfrm>
              <a:off x="10470" y="27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(b)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414" name="Text Box 62"/>
            <p:cNvSpPr txBox="1"/>
            <p:nvPr/>
          </p:nvSpPr>
          <p:spPr>
            <a:xfrm>
              <a:off x="5894" y="6592"/>
              <a:ext cx="7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(c)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415" name="Text Box 63"/>
            <p:cNvSpPr txBox="1"/>
            <p:nvPr/>
          </p:nvSpPr>
          <p:spPr>
            <a:xfrm>
              <a:off x="10483" y="65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(d)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Group 3"/>
          <p:cNvGrpSpPr/>
          <p:nvPr/>
        </p:nvGrpSpPr>
        <p:grpSpPr>
          <a:xfrm>
            <a:off x="708025" y="930275"/>
            <a:ext cx="2386013" cy="1384300"/>
            <a:chOff x="965" y="6226"/>
            <a:chExt cx="3758" cy="2180"/>
          </a:xfrm>
        </p:grpSpPr>
        <p:grpSp>
          <p:nvGrpSpPr>
            <p:cNvPr id="16386" name="Group 23"/>
            <p:cNvGrpSpPr/>
            <p:nvPr/>
          </p:nvGrpSpPr>
          <p:grpSpPr>
            <a:xfrm>
              <a:off x="965" y="6225"/>
              <a:ext cx="3758" cy="2179"/>
              <a:chOff x="982" y="6526"/>
              <a:chExt cx="3759" cy="2179"/>
            </a:xfrm>
          </p:grpSpPr>
          <p:grpSp>
            <p:nvGrpSpPr>
              <p:cNvPr id="16387" name="Group 23"/>
              <p:cNvGrpSpPr/>
              <p:nvPr/>
            </p:nvGrpSpPr>
            <p:grpSpPr>
              <a:xfrm>
                <a:off x="1623" y="6526"/>
                <a:ext cx="3117" cy="2179"/>
                <a:chOff x="1510" y="7040"/>
                <a:chExt cx="3118" cy="2179"/>
              </a:xfrm>
            </p:grpSpPr>
            <p:grpSp>
              <p:nvGrpSpPr>
                <p:cNvPr id="16388" name="Group 13"/>
                <p:cNvGrpSpPr/>
                <p:nvPr/>
              </p:nvGrpSpPr>
              <p:grpSpPr>
                <a:xfrm>
                  <a:off x="1510" y="7040"/>
                  <a:ext cx="2818" cy="2121"/>
                  <a:chOff x="1278" y="5797"/>
                  <a:chExt cx="2818" cy="212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563" y="6311"/>
                    <a:ext cx="2533" cy="1455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278" y="6093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4329" y="8930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6393" name="Text Box 33"/>
              <p:cNvSpPr txBox="1"/>
              <p:nvPr/>
            </p:nvSpPr>
            <p:spPr>
              <a:xfrm>
                <a:off x="982" y="71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2217" y="7130"/>
              <a:ext cx="2094" cy="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425" y="6986"/>
              <a:ext cx="298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pic>
        <p:nvPicPr>
          <p:cNvPr id="163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7438" y="515938"/>
            <a:ext cx="4465637" cy="42656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97" name="Group 6"/>
          <p:cNvGrpSpPr/>
          <p:nvPr/>
        </p:nvGrpSpPr>
        <p:grpSpPr>
          <a:xfrm>
            <a:off x="708025" y="3040063"/>
            <a:ext cx="2684463" cy="1347787"/>
            <a:chOff x="965" y="6226"/>
            <a:chExt cx="4227" cy="2121"/>
          </a:xfrm>
        </p:grpSpPr>
        <p:grpSp>
          <p:nvGrpSpPr>
            <p:cNvPr id="16398" name="Group 23"/>
            <p:cNvGrpSpPr/>
            <p:nvPr/>
          </p:nvGrpSpPr>
          <p:grpSpPr>
            <a:xfrm>
              <a:off x="965" y="6226"/>
              <a:ext cx="4227" cy="2121"/>
              <a:chOff x="982" y="6526"/>
              <a:chExt cx="4228" cy="2121"/>
            </a:xfrm>
          </p:grpSpPr>
          <p:grpSp>
            <p:nvGrpSpPr>
              <p:cNvPr id="16399" name="Group 23"/>
              <p:cNvGrpSpPr/>
              <p:nvPr/>
            </p:nvGrpSpPr>
            <p:grpSpPr>
              <a:xfrm>
                <a:off x="1624" y="6526"/>
                <a:ext cx="3586" cy="2121"/>
                <a:chOff x="1510" y="7040"/>
                <a:chExt cx="3588" cy="2121"/>
              </a:xfrm>
            </p:grpSpPr>
            <p:grpSp>
              <p:nvGrpSpPr>
                <p:cNvPr id="16400" name="Group 13"/>
                <p:cNvGrpSpPr/>
                <p:nvPr/>
              </p:nvGrpSpPr>
              <p:grpSpPr>
                <a:xfrm>
                  <a:off x="1510" y="7040"/>
                  <a:ext cx="3289" cy="2121"/>
                  <a:chOff x="1278" y="5797"/>
                  <a:chExt cx="3289" cy="2121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14" name="Straight Connector 13"/>
                  <p:cNvCxnSpPr>
                    <a:endCxn id="17" idx="2"/>
                  </p:cNvCxnSpPr>
                  <p:nvPr/>
                </p:nvCxnSpPr>
                <p:spPr>
                  <a:xfrm flipV="1">
                    <a:off x="1563" y="6292"/>
                    <a:ext cx="3004" cy="19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>
                    <a:off x="1278" y="6141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4799" y="7390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6405" name="Text Box 33"/>
              <p:cNvSpPr txBox="1"/>
              <p:nvPr/>
            </p:nvSpPr>
            <p:spPr>
              <a:xfrm>
                <a:off x="982" y="71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19" name="Straight Connector 18"/>
            <p:cNvCxnSpPr>
              <a:endCxn id="17" idx="2"/>
            </p:cNvCxnSpPr>
            <p:nvPr/>
          </p:nvCxnSpPr>
          <p:spPr>
            <a:xfrm>
              <a:off x="2217" y="7130"/>
              <a:ext cx="2094" cy="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07" name="Group 34"/>
          <p:cNvGrpSpPr/>
          <p:nvPr/>
        </p:nvGrpSpPr>
        <p:grpSpPr>
          <a:xfrm>
            <a:off x="3473450" y="963613"/>
            <a:ext cx="2208213" cy="1592262"/>
            <a:chOff x="5471" y="1518"/>
            <a:chExt cx="3476" cy="2508"/>
          </a:xfrm>
        </p:grpSpPr>
        <p:grpSp>
          <p:nvGrpSpPr>
            <p:cNvPr id="16408" name="Group 20"/>
            <p:cNvGrpSpPr/>
            <p:nvPr/>
          </p:nvGrpSpPr>
          <p:grpSpPr>
            <a:xfrm>
              <a:off x="5471" y="1517"/>
              <a:ext cx="3476" cy="2509"/>
              <a:chOff x="962" y="6127"/>
              <a:chExt cx="3476" cy="2510"/>
            </a:xfrm>
          </p:grpSpPr>
          <p:grpSp>
            <p:nvGrpSpPr>
              <p:cNvPr id="16409" name="Group 23"/>
              <p:cNvGrpSpPr/>
              <p:nvPr/>
            </p:nvGrpSpPr>
            <p:grpSpPr>
              <a:xfrm>
                <a:off x="962" y="6127"/>
                <a:ext cx="3476" cy="2509"/>
                <a:chOff x="979" y="6428"/>
                <a:chExt cx="3477" cy="2508"/>
              </a:xfrm>
            </p:grpSpPr>
            <p:grpSp>
              <p:nvGrpSpPr>
                <p:cNvPr id="16410" name="Group 23"/>
                <p:cNvGrpSpPr/>
                <p:nvPr/>
              </p:nvGrpSpPr>
              <p:grpSpPr>
                <a:xfrm>
                  <a:off x="1341" y="6526"/>
                  <a:ext cx="3115" cy="2410"/>
                  <a:chOff x="1227" y="7040"/>
                  <a:chExt cx="3116" cy="2410"/>
                </a:xfrm>
              </p:grpSpPr>
              <p:grpSp>
                <p:nvGrpSpPr>
                  <p:cNvPr id="16411" name="Group 13"/>
                  <p:cNvGrpSpPr/>
                  <p:nvPr/>
                </p:nvGrpSpPr>
                <p:grpSpPr>
                  <a:xfrm>
                    <a:off x="1227" y="7040"/>
                    <a:ext cx="3014" cy="2179"/>
                    <a:chOff x="995" y="5797"/>
                    <a:chExt cx="3014" cy="2179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1888" y="5797"/>
                      <a:ext cx="2121" cy="2121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cxnSp>
                  <p:nvCxnSpPr>
                    <p:cNvPr id="26" name="Straight Connector 25"/>
                    <p:cNvCxnSpPr>
                      <a:endCxn id="17" idx="2"/>
                    </p:cNvCxnSpPr>
                    <p:nvPr/>
                  </p:nvCxnSpPr>
                  <p:spPr>
                    <a:xfrm>
                      <a:off x="1278" y="6521"/>
                      <a:ext cx="2533" cy="1455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995" y="6276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4044" y="9161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6416" name="Text Box 33"/>
                <p:cNvSpPr txBox="1"/>
                <p:nvPr/>
              </p:nvSpPr>
              <p:spPr>
                <a:xfrm>
                  <a:off x="979" y="6428"/>
                  <a:ext cx="1545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2217" y="7130"/>
                <a:ext cx="2094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>
              <a:endCxn id="17" idx="2"/>
            </p:cNvCxnSpPr>
            <p:nvPr/>
          </p:nvCxnSpPr>
          <p:spPr>
            <a:xfrm>
              <a:off x="5754" y="2520"/>
              <a:ext cx="979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280" y="2384"/>
              <a:ext cx="298" cy="288"/>
            </a:xfrm>
            <a:prstGeom prst="ellipse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Group 49"/>
          <p:cNvGrpSpPr/>
          <p:nvPr/>
        </p:nvGrpSpPr>
        <p:grpSpPr>
          <a:xfrm>
            <a:off x="417513" y="401638"/>
            <a:ext cx="5178425" cy="4575175"/>
            <a:chOff x="6658" y="1330"/>
            <a:chExt cx="8155" cy="7205"/>
          </a:xfrm>
        </p:grpSpPr>
        <p:grpSp>
          <p:nvGrpSpPr>
            <p:cNvPr id="17410" name="Group 24"/>
            <p:cNvGrpSpPr/>
            <p:nvPr/>
          </p:nvGrpSpPr>
          <p:grpSpPr>
            <a:xfrm>
              <a:off x="8466" y="3375"/>
              <a:ext cx="4604" cy="4611"/>
              <a:chOff x="2217" y="6226"/>
              <a:chExt cx="2119" cy="212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217" y="6226"/>
                <a:ext cx="2119" cy="21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34" name="Straight Connector 33"/>
              <p:cNvCxnSpPr>
                <a:endCxn id="17" idx="2"/>
              </p:cNvCxnSpPr>
              <p:nvPr/>
            </p:nvCxnSpPr>
            <p:spPr>
              <a:xfrm>
                <a:off x="2217" y="7130"/>
                <a:ext cx="2094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13" name="Group 41"/>
            <p:cNvGrpSpPr/>
            <p:nvPr/>
          </p:nvGrpSpPr>
          <p:grpSpPr>
            <a:xfrm>
              <a:off x="11899" y="1330"/>
              <a:ext cx="10" cy="7205"/>
              <a:chOff x="12735" y="1345"/>
              <a:chExt cx="10" cy="7205"/>
            </a:xfrm>
          </p:grpSpPr>
          <p:cxnSp>
            <p:nvCxnSpPr>
              <p:cNvPr id="40" name="Straight Connector 39"/>
              <p:cNvCxnSpPr>
                <a:endCxn id="17" idx="2"/>
              </p:cNvCxnSpPr>
              <p:nvPr/>
            </p:nvCxnSpPr>
            <p:spPr>
              <a:xfrm>
                <a:off x="12740" y="1345"/>
                <a:ext cx="5" cy="236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17" idx="2"/>
              </p:cNvCxnSpPr>
              <p:nvPr/>
            </p:nvCxnSpPr>
            <p:spPr>
              <a:xfrm>
                <a:off x="12735" y="3660"/>
                <a:ext cx="10" cy="489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>
              <a:endCxn id="17" idx="2"/>
            </p:cNvCxnSpPr>
            <p:nvPr/>
          </p:nvCxnSpPr>
          <p:spPr>
            <a:xfrm flipH="1">
              <a:off x="6658" y="5341"/>
              <a:ext cx="2914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7" idx="2"/>
            </p:cNvCxnSpPr>
            <p:nvPr/>
          </p:nvCxnSpPr>
          <p:spPr>
            <a:xfrm flipH="1" flipV="1">
              <a:off x="9557" y="3708"/>
              <a:ext cx="2367" cy="4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18" name="Group 45"/>
            <p:cNvGrpSpPr/>
            <p:nvPr/>
          </p:nvGrpSpPr>
          <p:grpSpPr>
            <a:xfrm>
              <a:off x="9552" y="1330"/>
              <a:ext cx="10" cy="7205"/>
              <a:chOff x="12735" y="1345"/>
              <a:chExt cx="10" cy="7205"/>
            </a:xfrm>
          </p:grpSpPr>
          <p:cxnSp>
            <p:nvCxnSpPr>
              <p:cNvPr id="47" name="Straight Connector 46"/>
              <p:cNvCxnSpPr>
                <a:endCxn id="17" idx="2"/>
              </p:cNvCxnSpPr>
              <p:nvPr/>
            </p:nvCxnSpPr>
            <p:spPr>
              <a:xfrm>
                <a:off x="12740" y="1345"/>
                <a:ext cx="5" cy="236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17" idx="2"/>
              </p:cNvCxnSpPr>
              <p:nvPr/>
            </p:nvCxnSpPr>
            <p:spPr>
              <a:xfrm>
                <a:off x="12735" y="3660"/>
                <a:ext cx="10" cy="489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11899" y="5349"/>
              <a:ext cx="2914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22" name="Group 28"/>
          <p:cNvGrpSpPr/>
          <p:nvPr/>
        </p:nvGrpSpPr>
        <p:grpSpPr>
          <a:xfrm>
            <a:off x="6465888" y="447675"/>
            <a:ext cx="5211762" cy="5680075"/>
            <a:chOff x="4432" y="164"/>
            <a:chExt cx="8208" cy="8946"/>
          </a:xfrm>
        </p:grpSpPr>
        <p:grpSp>
          <p:nvGrpSpPr>
            <p:cNvPr id="17423" name="Group 24"/>
            <p:cNvGrpSpPr/>
            <p:nvPr/>
          </p:nvGrpSpPr>
          <p:grpSpPr>
            <a:xfrm>
              <a:off x="4432" y="164"/>
              <a:ext cx="8208" cy="8946"/>
              <a:chOff x="4422" y="164"/>
              <a:chExt cx="8208" cy="8946"/>
            </a:xfrm>
          </p:grpSpPr>
          <p:grpSp>
            <p:nvGrpSpPr>
              <p:cNvPr id="17424" name="Group 14"/>
              <p:cNvGrpSpPr/>
              <p:nvPr/>
            </p:nvGrpSpPr>
            <p:grpSpPr>
              <a:xfrm>
                <a:off x="4422" y="164"/>
                <a:ext cx="8208" cy="8947"/>
                <a:chOff x="6370" y="927"/>
                <a:chExt cx="8208" cy="8947"/>
              </a:xfrm>
            </p:grpSpPr>
            <p:grpSp>
              <p:nvGrpSpPr>
                <p:cNvPr id="17425" name="Group 10"/>
                <p:cNvGrpSpPr/>
                <p:nvPr/>
              </p:nvGrpSpPr>
              <p:grpSpPr>
                <a:xfrm>
                  <a:off x="6370" y="927"/>
                  <a:ext cx="8208" cy="8947"/>
                  <a:chOff x="5995" y="10"/>
                  <a:chExt cx="8208" cy="8947"/>
                </a:xfrm>
              </p:grpSpPr>
              <p:grpSp>
                <p:nvGrpSpPr>
                  <p:cNvPr id="17426" name="Group 82"/>
                  <p:cNvGrpSpPr/>
                  <p:nvPr/>
                </p:nvGrpSpPr>
                <p:grpSpPr>
                  <a:xfrm>
                    <a:off x="5995" y="10"/>
                    <a:ext cx="8208" cy="8947"/>
                    <a:chOff x="6072" y="2558"/>
                    <a:chExt cx="7515" cy="8048"/>
                  </a:xfrm>
                </p:grpSpPr>
                <p:grpSp>
                  <p:nvGrpSpPr>
                    <p:cNvPr id="17427" name="Group 11"/>
                    <p:cNvGrpSpPr/>
                    <p:nvPr/>
                  </p:nvGrpSpPr>
                  <p:grpSpPr>
                    <a:xfrm>
                      <a:off x="6072" y="3091"/>
                      <a:ext cx="7515" cy="7515"/>
                      <a:chOff x="10719" y="2770"/>
                      <a:chExt cx="7515" cy="7515"/>
                    </a:xfrm>
                  </p:grpSpPr>
                  <p:sp>
                    <p:nvSpPr>
                      <p:cNvPr id="2" name="Oval 1"/>
                      <p:cNvSpPr/>
                      <p:nvPr/>
                    </p:nvSpPr>
                    <p:spPr>
                      <a:xfrm>
                        <a:off x="10719" y="2770"/>
                        <a:ext cx="7515" cy="7515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fontAlgn="auto"/>
                        <a:endParaRPr lang="en-US" sz="1350" strike="noStrike" noProof="1"/>
                      </a:p>
                    </p:txBody>
                  </p:sp>
                  <p:grpSp>
                    <p:nvGrpSpPr>
                      <p:cNvPr id="17429" name="Group 53"/>
                      <p:cNvGrpSpPr/>
                      <p:nvPr/>
                    </p:nvGrpSpPr>
                    <p:grpSpPr>
                      <a:xfrm rot="9480000">
                        <a:off x="12970" y="2997"/>
                        <a:ext cx="549" cy="555"/>
                        <a:chOff x="6020" y="4865"/>
                        <a:chExt cx="929" cy="1243"/>
                      </a:xfrm>
                    </p:grpSpPr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6227" y="5748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33" name="Group 15"/>
                      <p:cNvGrpSpPr/>
                      <p:nvPr/>
                    </p:nvGrpSpPr>
                    <p:grpSpPr>
                      <a:xfrm rot="2100000">
                        <a:off x="12280" y="906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3" name="Rectangle 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8" name="Oval 1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37" name="Group 19"/>
                      <p:cNvGrpSpPr/>
                      <p:nvPr/>
                    </p:nvGrpSpPr>
                    <p:grpSpPr>
                      <a:xfrm rot="5400000">
                        <a:off x="10749" y="6221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5" name="Rectangle 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22" name="Oval 2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41" name="Group 29"/>
                      <p:cNvGrpSpPr/>
                      <p:nvPr/>
                    </p:nvGrpSpPr>
                    <p:grpSpPr>
                      <a:xfrm rot="4500000">
                        <a:off x="10829" y="690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" name="Rectangle 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45" name="Group 41"/>
                      <p:cNvGrpSpPr/>
                      <p:nvPr/>
                    </p:nvGrpSpPr>
                    <p:grpSpPr>
                      <a:xfrm rot="4020000">
                        <a:off x="11027" y="754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46" name="Oval 4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49" name="Group 51"/>
                      <p:cNvGrpSpPr/>
                      <p:nvPr/>
                    </p:nvGrpSpPr>
                    <p:grpSpPr>
                      <a:xfrm rot="3420000">
                        <a:off x="11348" y="813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53" name="Group 78"/>
                      <p:cNvGrpSpPr/>
                      <p:nvPr/>
                    </p:nvGrpSpPr>
                    <p:grpSpPr>
                      <a:xfrm rot="2760000">
                        <a:off x="11787" y="865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57" name="Group 52"/>
                      <p:cNvGrpSpPr/>
                      <p:nvPr/>
                    </p:nvGrpSpPr>
                    <p:grpSpPr>
                      <a:xfrm rot="8640000">
                        <a:off x="12357" y="3301"/>
                        <a:ext cx="549" cy="579"/>
                        <a:chOff x="6020" y="4865"/>
                        <a:chExt cx="929" cy="1279"/>
                      </a:xfrm>
                    </p:grpSpPr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6215" y="5784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61" name="Group 86"/>
                      <p:cNvGrpSpPr/>
                      <p:nvPr/>
                    </p:nvGrpSpPr>
                    <p:grpSpPr>
                      <a:xfrm rot="8160000">
                        <a:off x="11816" y="372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9" name="Oval 88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65" name="Group 90"/>
                      <p:cNvGrpSpPr/>
                      <p:nvPr/>
                    </p:nvGrpSpPr>
                    <p:grpSpPr>
                      <a:xfrm rot="7500000">
                        <a:off x="11365" y="4299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69" name="Group 94"/>
                      <p:cNvGrpSpPr/>
                      <p:nvPr/>
                    </p:nvGrpSpPr>
                    <p:grpSpPr>
                      <a:xfrm rot="6900000">
                        <a:off x="11015" y="4908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8" name="Rectangle 9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73" name="Group 118"/>
                      <p:cNvGrpSpPr/>
                      <p:nvPr/>
                    </p:nvGrpSpPr>
                    <p:grpSpPr>
                      <a:xfrm rot="6000000">
                        <a:off x="10801" y="5581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2" name="Rectangle 121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77" name="Group 122"/>
                      <p:cNvGrpSpPr/>
                      <p:nvPr/>
                    </p:nvGrpSpPr>
                    <p:grpSpPr>
                      <a:xfrm>
                        <a:off x="14216" y="967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4" name="Rectangle 123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5" name="Oval 124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6" name="Rectangle 125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81" name="Group 126"/>
                      <p:cNvGrpSpPr/>
                      <p:nvPr/>
                    </p:nvGrpSpPr>
                    <p:grpSpPr>
                      <a:xfrm rot="1440000">
                        <a:off x="12888" y="938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8" name="Rectangle 127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0" name="Rectangle 129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85" name="Group 130"/>
                      <p:cNvGrpSpPr/>
                      <p:nvPr/>
                    </p:nvGrpSpPr>
                    <p:grpSpPr>
                      <a:xfrm rot="780000">
                        <a:off x="13522" y="9588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32" name="Rectangle 131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4" name="Rectangle 13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89" name="Group 134"/>
                      <p:cNvGrpSpPr/>
                      <p:nvPr/>
                    </p:nvGrpSpPr>
                    <p:grpSpPr>
                      <a:xfrm flipH="1">
                        <a:off x="14883" y="2972"/>
                        <a:ext cx="3351" cy="7250"/>
                        <a:chOff x="6716" y="3162"/>
                        <a:chExt cx="3351" cy="7250"/>
                      </a:xfrm>
                    </p:grpSpPr>
                    <p:grpSp>
                      <p:nvGrpSpPr>
                        <p:cNvPr id="17490" name="Group 135"/>
                        <p:cNvGrpSpPr/>
                        <p:nvPr/>
                      </p:nvGrpSpPr>
                      <p:grpSpPr>
                        <a:xfrm rot="9480000">
                          <a:off x="8958" y="3162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37" name="Rectangle 13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8" name="Oval 13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9" name="Rectangle 13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494" name="Group 143"/>
                        <p:cNvGrpSpPr/>
                        <p:nvPr/>
                      </p:nvGrpSpPr>
                      <p:grpSpPr>
                        <a:xfrm rot="2100000">
                          <a:off x="8277" y="9282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45" name="Rectangle 14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46" name="Oval 14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47" name="Rectangle 14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498" name="Group 147"/>
                        <p:cNvGrpSpPr/>
                        <p:nvPr/>
                      </p:nvGrpSpPr>
                      <p:grpSpPr>
                        <a:xfrm rot="5400000">
                          <a:off x="6746" y="643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49" name="Rectangle 148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0" name="Oval 14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1" name="Rectangle 15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02" name="Group 151"/>
                        <p:cNvGrpSpPr/>
                        <p:nvPr/>
                      </p:nvGrpSpPr>
                      <p:grpSpPr>
                        <a:xfrm rot="4500000">
                          <a:off x="6826" y="711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53" name="Rectangle 15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4" name="Oval 153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5" name="Rectangle 154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06" name="Group 155"/>
                        <p:cNvGrpSpPr/>
                        <p:nvPr/>
                      </p:nvGrpSpPr>
                      <p:grpSpPr>
                        <a:xfrm rot="4020000">
                          <a:off x="7024" y="7763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57" name="Rectangle 15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8" name="Oval 15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9" name="Rectangle 15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10" name="Group 159"/>
                        <p:cNvGrpSpPr/>
                        <p:nvPr/>
                      </p:nvGrpSpPr>
                      <p:grpSpPr>
                        <a:xfrm rot="3420000">
                          <a:off x="7345" y="835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61" name="Rectangle 16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2" name="Oval 16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3" name="Rectangle 16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14" name="Group 163"/>
                        <p:cNvGrpSpPr/>
                        <p:nvPr/>
                      </p:nvGrpSpPr>
                      <p:grpSpPr>
                        <a:xfrm rot="2760000">
                          <a:off x="7784" y="886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65" name="Rectangle 16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6" name="Oval 16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7" name="Rectangle 16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18" name="Group 175"/>
                        <p:cNvGrpSpPr/>
                        <p:nvPr/>
                      </p:nvGrpSpPr>
                      <p:grpSpPr>
                        <a:xfrm rot="8640000">
                          <a:off x="8343" y="3483"/>
                          <a:ext cx="548" cy="617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77" name="Rectangle 17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78" name="Oval 17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79" name="Rectangle 17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22" name="Group 179"/>
                        <p:cNvGrpSpPr/>
                        <p:nvPr/>
                      </p:nvGrpSpPr>
                      <p:grpSpPr>
                        <a:xfrm rot="8160000">
                          <a:off x="7813" y="394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1" name="Rectangle 18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2" name="Oval 18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3" name="Rectangle 18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26" name="Group 183"/>
                        <p:cNvGrpSpPr/>
                        <p:nvPr/>
                      </p:nvGrpSpPr>
                      <p:grpSpPr>
                        <a:xfrm rot="7500000">
                          <a:off x="7362" y="4515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5" name="Rectangle 18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6" name="Oval 18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7" name="Rectangle 18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30" name="Group 187"/>
                        <p:cNvGrpSpPr/>
                        <p:nvPr/>
                      </p:nvGrpSpPr>
                      <p:grpSpPr>
                        <a:xfrm rot="6900000">
                          <a:off x="7012" y="512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9" name="Rectangle 188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0" name="Oval 18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1" name="Rectangle 19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34" name="Group 191"/>
                        <p:cNvGrpSpPr/>
                        <p:nvPr/>
                      </p:nvGrpSpPr>
                      <p:grpSpPr>
                        <a:xfrm rot="6000000">
                          <a:off x="6798" y="579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93" name="Rectangle 19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4" name="Oval 193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38" name="Group 195"/>
                        <p:cNvGrpSpPr/>
                        <p:nvPr/>
                      </p:nvGrpSpPr>
                      <p:grpSpPr>
                        <a:xfrm rot="1440000">
                          <a:off x="8885" y="960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97" name="Rectangle 19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8" name="Oval 19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9" name="Rectangle 19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42" name="Group 199"/>
                        <p:cNvGrpSpPr/>
                        <p:nvPr/>
                      </p:nvGrpSpPr>
                      <p:grpSpPr>
                        <a:xfrm rot="780000">
                          <a:off x="9519" y="980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201" name="Rectangle 20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02" name="Oval 20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03" name="Rectangle 20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7546" name="Group 204"/>
                    <p:cNvGrpSpPr/>
                    <p:nvPr/>
                  </p:nvGrpSpPr>
                  <p:grpSpPr>
                    <a:xfrm>
                      <a:off x="7520" y="2558"/>
                      <a:ext cx="4623" cy="6706"/>
                      <a:chOff x="11915" y="1408"/>
                      <a:chExt cx="4865" cy="7055"/>
                    </a:xfrm>
                  </p:grpSpPr>
                  <p:sp>
                    <p:nvSpPr>
                      <p:cNvPr id="210" name="Can 209"/>
                      <p:cNvSpPr/>
                      <p:nvPr/>
                    </p:nvSpPr>
                    <p:spPr>
                      <a:xfrm>
                        <a:off x="13991" y="1408"/>
                        <a:ext cx="736" cy="2297"/>
                      </a:xfrm>
                      <a:prstGeom prst="can">
                        <a:avLst/>
                      </a:prstGeom>
                      <a:solidFill>
                        <a:srgbClr val="73FECB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fontAlgn="auto"/>
                        <a:endParaRPr lang="en-US" sz="1350" strike="noStrike" noProof="1"/>
                      </a:p>
                    </p:txBody>
                  </p:sp>
                  <p:grpSp>
                    <p:nvGrpSpPr>
                      <p:cNvPr id="17548" name="Group 205"/>
                      <p:cNvGrpSpPr/>
                      <p:nvPr/>
                    </p:nvGrpSpPr>
                    <p:grpSpPr>
                      <a:xfrm>
                        <a:off x="11915" y="3598"/>
                        <a:ext cx="4865" cy="4865"/>
                        <a:chOff x="12091" y="4398"/>
                        <a:chExt cx="4865" cy="4865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2091" y="4398"/>
                          <a:ext cx="4865" cy="4865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tint val="100000"/>
                                <a:shade val="100000"/>
                                <a:satMod val="130000"/>
                              </a:schemeClr>
                            </a:gs>
                            <a:gs pos="95000">
                              <a:schemeClr val="accent1">
                                <a:tint val="50000"/>
                                <a:shade val="100000"/>
                                <a:satMod val="350000"/>
                              </a:schemeClr>
                            </a:gs>
                          </a:gsLst>
                        </a:gra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pic>
                      <p:nvPicPr>
                        <p:cNvPr id="17550" name="Picture 207" descr="Picture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"/>
                        <a:stretch>
                          <a:fillRect/>
                        </a:stretch>
                      </p:blipFill>
                      <p:spPr>
                        <a:xfrm>
                          <a:off x="12091" y="4425"/>
                          <a:ext cx="4865" cy="12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grpSp>
                </p:grpSp>
              </p:grpSp>
              <p:cxnSp>
                <p:nvCxnSpPr>
                  <p:cNvPr id="10" name="Straight Connector 9"/>
                  <p:cNvCxnSpPr>
                    <a:stCxn id="162" idx="4"/>
                  </p:cNvCxnSpPr>
                  <p:nvPr/>
                </p:nvCxnSpPr>
                <p:spPr>
                  <a:xfrm flipH="1" flipV="1">
                    <a:off x="10245" y="1371"/>
                    <a:ext cx="2693" cy="538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5-Point Star 10"/>
                <p:cNvSpPr/>
                <p:nvPr/>
              </p:nvSpPr>
              <p:spPr>
                <a:xfrm>
                  <a:off x="10171" y="1733"/>
                  <a:ext cx="588" cy="57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fontAlgn="auto"/>
                  <a:endParaRPr lang="en-US" sz="1350" strike="noStrike" noProof="1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8751" y="1793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659" y="3706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761" y="5830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9043" y="2424"/>
              <a:ext cx="298" cy="2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7557" name="Text Box 26"/>
            <p:cNvSpPr txBox="1"/>
            <p:nvPr/>
          </p:nvSpPr>
          <p:spPr>
            <a:xfrm>
              <a:off x="8041" y="1823"/>
              <a:ext cx="98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neck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7558" name="Text Box 27"/>
            <p:cNvSpPr txBox="1"/>
            <p:nvPr/>
          </p:nvSpPr>
          <p:spPr>
            <a:xfrm>
              <a:off x="8846" y="3008"/>
              <a:ext cx="77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AV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3" name="Group 226"/>
          <p:cNvGrpSpPr/>
          <p:nvPr/>
        </p:nvGrpSpPr>
        <p:grpSpPr>
          <a:xfrm>
            <a:off x="228600" y="495300"/>
            <a:ext cx="11058525" cy="5865813"/>
            <a:chOff x="227" y="466"/>
            <a:chExt cx="17413" cy="9237"/>
          </a:xfrm>
        </p:grpSpPr>
        <p:grpSp>
          <p:nvGrpSpPr>
            <p:cNvPr id="18434" name="Group 61"/>
            <p:cNvGrpSpPr/>
            <p:nvPr/>
          </p:nvGrpSpPr>
          <p:grpSpPr>
            <a:xfrm>
              <a:off x="227" y="466"/>
              <a:ext cx="4390" cy="3759"/>
              <a:chOff x="1227" y="486"/>
              <a:chExt cx="4390" cy="3759"/>
            </a:xfrm>
          </p:grpSpPr>
          <p:grpSp>
            <p:nvGrpSpPr>
              <p:cNvPr id="18435" name="Group 57"/>
              <p:cNvGrpSpPr/>
              <p:nvPr/>
            </p:nvGrpSpPr>
            <p:grpSpPr>
              <a:xfrm>
                <a:off x="1227" y="607"/>
                <a:ext cx="4390" cy="3639"/>
                <a:chOff x="1227" y="607"/>
                <a:chExt cx="4390" cy="3639"/>
              </a:xfrm>
            </p:grpSpPr>
            <p:grpSp>
              <p:nvGrpSpPr>
                <p:cNvPr id="18436" name="Group 22"/>
                <p:cNvGrpSpPr/>
                <p:nvPr/>
              </p:nvGrpSpPr>
              <p:grpSpPr>
                <a:xfrm>
                  <a:off x="1227" y="854"/>
                  <a:ext cx="4390" cy="3393"/>
                  <a:chOff x="2752" y="2202"/>
                  <a:chExt cx="4390" cy="3393"/>
                </a:xfrm>
              </p:grpSpPr>
              <p:grpSp>
                <p:nvGrpSpPr>
                  <p:cNvPr id="18437" name="Group 23"/>
                  <p:cNvGrpSpPr/>
                  <p:nvPr/>
                </p:nvGrpSpPr>
                <p:grpSpPr>
                  <a:xfrm>
                    <a:off x="2752" y="2202"/>
                    <a:ext cx="4390" cy="3393"/>
                    <a:chOff x="2752" y="2202"/>
                    <a:chExt cx="4390" cy="3393"/>
                  </a:xfrm>
                </p:grpSpPr>
                <p:cxnSp>
                  <p:nvCxnSpPr>
                    <p:cNvPr id="28" name="Straight Connector 27"/>
                    <p:cNvCxnSpPr>
                      <a:stCxn id="26" idx="1"/>
                      <a:endCxn id="57" idx="5"/>
                    </p:cNvCxnSpPr>
                    <p:nvPr/>
                  </p:nvCxnSpPr>
                  <p:spPr>
                    <a:xfrm flipH="1" flipV="1">
                      <a:off x="3798" y="2202"/>
                      <a:ext cx="1677" cy="2070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31" y="4230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6" idx="1"/>
                      <a:endCxn id="57" idx="5"/>
                    </p:cNvCxnSpPr>
                    <p:nvPr/>
                  </p:nvCxnSpPr>
                  <p:spPr>
                    <a:xfrm flipH="1">
                      <a:off x="6512" y="3787"/>
                      <a:ext cx="63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441" name="Group 31"/>
                    <p:cNvGrpSpPr/>
                    <p:nvPr/>
                  </p:nvGrpSpPr>
                  <p:grpSpPr>
                    <a:xfrm>
                      <a:off x="2752" y="2443"/>
                      <a:ext cx="4390" cy="3152"/>
                      <a:chOff x="2752" y="2443"/>
                      <a:chExt cx="4390" cy="3152"/>
                    </a:xfrm>
                  </p:grpSpPr>
                  <p:grpSp>
                    <p:nvGrpSpPr>
                      <p:cNvPr id="18442" name="Group 32"/>
                      <p:cNvGrpSpPr/>
                      <p:nvPr/>
                    </p:nvGrpSpPr>
                    <p:grpSpPr>
                      <a:xfrm>
                        <a:off x="2752" y="2443"/>
                        <a:ext cx="3761" cy="3152"/>
                        <a:chOff x="7569" y="3375"/>
                        <a:chExt cx="5501" cy="4611"/>
                      </a:xfrm>
                    </p:grpSpPr>
                    <p:grpSp>
                      <p:nvGrpSpPr>
                        <p:cNvPr id="18443" name="Group 34"/>
                        <p:cNvGrpSpPr/>
                        <p:nvPr/>
                      </p:nvGrpSpPr>
                      <p:grpSpPr>
                        <a:xfrm>
                          <a:off x="8466" y="3375"/>
                          <a:ext cx="4604" cy="4611"/>
                          <a:chOff x="2217" y="6226"/>
                          <a:chExt cx="2119" cy="2122"/>
                        </a:xfrm>
                      </p:grpSpPr>
                      <p:sp>
                        <p:nvSpPr>
                          <p:cNvPr id="36" name="Oval 35"/>
                          <p:cNvSpPr/>
                          <p:nvPr/>
                        </p:nvSpPr>
                        <p:spPr>
                          <a:xfrm>
                            <a:off x="2217" y="6226"/>
                            <a:ext cx="2119" cy="2122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cxnSp>
                        <p:nvCxnSpPr>
                          <p:cNvPr id="37" name="Straight Connector 36"/>
                          <p:cNvCxnSpPr>
                            <a:stCxn id="26" idx="1"/>
                            <a:endCxn id="57" idx="5"/>
                          </p:cNvCxnSpPr>
                          <p:nvPr/>
                        </p:nvCxnSpPr>
                        <p:spPr>
                          <a:xfrm>
                            <a:off x="2217" y="7130"/>
                            <a:ext cx="2094" cy="1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8" name="Straight Connector 37"/>
                        <p:cNvCxnSpPr>
                          <a:stCxn id="26" idx="1"/>
                          <a:endCxn id="57" idx="5"/>
                        </p:cNvCxnSpPr>
                        <p:nvPr/>
                      </p:nvCxnSpPr>
                      <p:spPr>
                        <a:xfrm flipH="1">
                          <a:off x="7569" y="5331"/>
                          <a:ext cx="922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9" name="Straight Connector 38"/>
                      <p:cNvCxnSpPr>
                        <a:stCxn id="26" idx="1"/>
                        <a:endCxn id="57" idx="5"/>
                      </p:cNvCxnSpPr>
                      <p:nvPr/>
                    </p:nvCxnSpPr>
                    <p:spPr>
                      <a:xfrm flipH="1">
                        <a:off x="6512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8448" name="Text Box 43"/>
                  <p:cNvSpPr txBox="1"/>
                  <p:nvPr/>
                </p:nvSpPr>
                <p:spPr>
                  <a:xfrm>
                    <a:off x="4157" y="3668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449" name="Text Box 51"/>
                  <p:cNvSpPr txBox="1"/>
                  <p:nvPr/>
                </p:nvSpPr>
                <p:spPr>
                  <a:xfrm>
                    <a:off x="5556" y="3264"/>
                    <a:ext cx="61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3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4941" y="3642"/>
                    <a:ext cx="298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4027" y="2505"/>
                    <a:ext cx="298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5" name="Left Brace 54"/>
                  <p:cNvSpPr/>
                  <p:nvPr/>
                </p:nvSpPr>
                <p:spPr>
                  <a:xfrm rot="8460000">
                    <a:off x="5455" y="3529"/>
                    <a:ext cx="252" cy="759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56" name="Left Brace 55"/>
                  <p:cNvSpPr/>
                  <p:nvPr/>
                </p:nvSpPr>
                <p:spPr>
                  <a:xfrm rot="19260000">
                    <a:off x="4534" y="2610"/>
                    <a:ext cx="257" cy="2204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</p:grpSp>
            <p:sp>
              <p:nvSpPr>
                <p:cNvPr id="57" name="Oval 56"/>
                <p:cNvSpPr/>
                <p:nvPr/>
              </p:nvSpPr>
              <p:spPr>
                <a:xfrm>
                  <a:off x="2018" y="607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8455" name="Text Box 33"/>
              <p:cNvSpPr txBox="1"/>
              <p:nvPr/>
            </p:nvSpPr>
            <p:spPr>
              <a:xfrm>
                <a:off x="3284" y="3230"/>
                <a:ext cx="1366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456" name="Text Box 34"/>
              <p:cNvSpPr txBox="1"/>
              <p:nvPr/>
            </p:nvSpPr>
            <p:spPr>
              <a:xfrm>
                <a:off x="2502" y="486"/>
                <a:ext cx="1027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8457" name="Group 225"/>
            <p:cNvGrpSpPr/>
            <p:nvPr/>
          </p:nvGrpSpPr>
          <p:grpSpPr>
            <a:xfrm>
              <a:off x="368" y="467"/>
              <a:ext cx="17272" cy="9237"/>
              <a:chOff x="368" y="467"/>
              <a:chExt cx="17272" cy="9237"/>
            </a:xfrm>
          </p:grpSpPr>
          <p:sp>
            <p:nvSpPr>
              <p:cNvPr id="18458" name="Text Box 110"/>
              <p:cNvSpPr txBox="1"/>
              <p:nvPr/>
            </p:nvSpPr>
            <p:spPr>
              <a:xfrm>
                <a:off x="3725" y="3820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(a)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8459" name="Group 115"/>
              <p:cNvGrpSpPr/>
              <p:nvPr/>
            </p:nvGrpSpPr>
            <p:grpSpPr>
              <a:xfrm>
                <a:off x="4600" y="1075"/>
                <a:ext cx="4673" cy="3398"/>
                <a:chOff x="4637" y="1075"/>
                <a:chExt cx="4673" cy="3398"/>
              </a:xfrm>
            </p:grpSpPr>
            <p:grpSp>
              <p:nvGrpSpPr>
                <p:cNvPr id="18460" name="Group 60"/>
                <p:cNvGrpSpPr/>
                <p:nvPr/>
              </p:nvGrpSpPr>
              <p:grpSpPr>
                <a:xfrm>
                  <a:off x="4637" y="1075"/>
                  <a:ext cx="4390" cy="3399"/>
                  <a:chOff x="9097" y="1273"/>
                  <a:chExt cx="4390" cy="3399"/>
                </a:xfrm>
              </p:grpSpPr>
              <p:grpSp>
                <p:nvGrpSpPr>
                  <p:cNvPr id="18461" name="Group 21"/>
                  <p:cNvGrpSpPr/>
                  <p:nvPr/>
                </p:nvGrpSpPr>
                <p:grpSpPr>
                  <a:xfrm>
                    <a:off x="9097" y="1273"/>
                    <a:ext cx="4390" cy="3221"/>
                    <a:chOff x="2752" y="2443"/>
                    <a:chExt cx="4390" cy="3221"/>
                  </a:xfrm>
                </p:grpSpPr>
                <p:grpSp>
                  <p:nvGrpSpPr>
                    <p:cNvPr id="18462" name="Group 12"/>
                    <p:cNvGrpSpPr/>
                    <p:nvPr/>
                  </p:nvGrpSpPr>
                  <p:grpSpPr>
                    <a:xfrm>
                      <a:off x="2752" y="2443"/>
                      <a:ext cx="4390" cy="3221"/>
                      <a:chOff x="2752" y="2443"/>
                      <a:chExt cx="4390" cy="3221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4529" y="3085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6333" y="5375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cxnSp>
                    <p:nvCxnSpPr>
                      <p:cNvPr id="14" name="Straight Connector 13"/>
                      <p:cNvCxnSpPr>
                        <a:stCxn id="51" idx="5"/>
                        <a:endCxn id="17" idx="1"/>
                      </p:cNvCxnSpPr>
                      <p:nvPr/>
                    </p:nvCxnSpPr>
                    <p:spPr>
                      <a:xfrm>
                        <a:off x="4784" y="3333"/>
                        <a:ext cx="1593" cy="2084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" name="Straight Connector 4"/>
                      <p:cNvCxnSpPr>
                        <a:stCxn id="51" idx="5"/>
                        <a:endCxn id="17" idx="1"/>
                      </p:cNvCxnSpPr>
                      <p:nvPr/>
                    </p:nvCxnSpPr>
                    <p:spPr>
                      <a:xfrm flipH="1">
                        <a:off x="6511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8467" name="Group 11"/>
                      <p:cNvGrpSpPr/>
                      <p:nvPr/>
                    </p:nvGrpSpPr>
                    <p:grpSpPr>
                      <a:xfrm>
                        <a:off x="2752" y="2443"/>
                        <a:ext cx="4390" cy="3152"/>
                        <a:chOff x="2752" y="2443"/>
                        <a:chExt cx="4390" cy="3152"/>
                      </a:xfrm>
                    </p:grpSpPr>
                    <p:grpSp>
                      <p:nvGrpSpPr>
                        <p:cNvPr id="18468" name="Group 49"/>
                        <p:cNvGrpSpPr/>
                        <p:nvPr/>
                      </p:nvGrpSpPr>
                      <p:grpSpPr>
                        <a:xfrm>
                          <a:off x="2751" y="2443"/>
                          <a:ext cx="3760" cy="3152"/>
                          <a:chOff x="7569" y="3375"/>
                          <a:chExt cx="5501" cy="4611"/>
                        </a:xfrm>
                      </p:grpSpPr>
                      <p:grpSp>
                        <p:nvGrpSpPr>
                          <p:cNvPr id="18469" name="Group 24"/>
                          <p:cNvGrpSpPr/>
                          <p:nvPr/>
                        </p:nvGrpSpPr>
                        <p:grpSpPr>
                          <a:xfrm>
                            <a:off x="8466" y="3375"/>
                            <a:ext cx="4604" cy="4611"/>
                            <a:chOff x="2217" y="6226"/>
                            <a:chExt cx="2119" cy="2122"/>
                          </a:xfrm>
                        </p:grpSpPr>
                        <p:sp>
                          <p:nvSpPr>
                            <p:cNvPr id="29" name="Oval 28"/>
                            <p:cNvSpPr/>
                            <p:nvPr/>
                          </p:nvSpPr>
                          <p:spPr>
                            <a:xfrm>
                              <a:off x="2217" y="6226"/>
                              <a:ext cx="2119" cy="2122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34" name="Straight Connector 33"/>
                            <p:cNvCxnSpPr>
                              <a:stCxn id="51" idx="5"/>
                              <a:endCxn id="17" idx="1"/>
                            </p:cNvCxnSpPr>
                            <p:nvPr/>
                          </p:nvCxnSpPr>
                          <p:spPr>
                            <a:xfrm>
                              <a:off x="2217" y="7130"/>
                              <a:ext cx="2094" cy="1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3" name="Straight Connector 42"/>
                          <p:cNvCxnSpPr>
                            <a:stCxn id="51" idx="5"/>
                            <a:endCxn id="17" idx="1"/>
                          </p:cNvCxnSpPr>
                          <p:nvPr/>
                        </p:nvCxnSpPr>
                        <p:spPr>
                          <a:xfrm flipH="1">
                            <a:off x="7569" y="5331"/>
                            <a:ext cx="922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" name="Straight Connector 5"/>
                        <p:cNvCxnSpPr>
                          <a:stCxn id="51" idx="5"/>
                          <a:endCxn id="17" idx="1"/>
                        </p:cNvCxnSpPr>
                        <p:nvPr/>
                      </p:nvCxnSpPr>
                      <p:spPr>
                        <a:xfrm flipH="1">
                          <a:off x="6511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8474" name="Text Box 29"/>
                    <p:cNvSpPr txBox="1"/>
                    <p:nvPr/>
                  </p:nvSpPr>
                  <p:spPr>
                    <a:xfrm>
                      <a:off x="4466" y="4274"/>
                      <a:ext cx="62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8475" name="Text Box 14"/>
                    <p:cNvSpPr txBox="1"/>
                    <p:nvPr/>
                  </p:nvSpPr>
                  <p:spPr>
                    <a:xfrm>
                      <a:off x="5206" y="2795"/>
                      <a:ext cx="618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3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991" y="3642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5957" y="4931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20" name="Left Brace 19"/>
                    <p:cNvSpPr/>
                    <p:nvPr/>
                  </p:nvSpPr>
                  <p:spPr>
                    <a:xfrm rot="8580000">
                      <a:off x="5017" y="2965"/>
                      <a:ext cx="260" cy="820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21" name="Left Brace 20"/>
                    <p:cNvSpPr/>
                    <p:nvPr/>
                  </p:nvSpPr>
                  <p:spPr>
                    <a:xfrm rot="19320000">
                      <a:off x="5026" y="3135"/>
                      <a:ext cx="241" cy="2377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480" name="Text Box 33"/>
                  <p:cNvSpPr txBox="1"/>
                  <p:nvPr/>
                </p:nvSpPr>
                <p:spPr>
                  <a:xfrm>
                    <a:off x="10340" y="1385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481" name="Text Box 34"/>
                  <p:cNvSpPr txBox="1"/>
                  <p:nvPr/>
                </p:nvSpPr>
                <p:spPr>
                  <a:xfrm>
                    <a:off x="11821" y="4141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482" name="Text Box 111"/>
                <p:cNvSpPr txBox="1"/>
                <p:nvPr/>
              </p:nvSpPr>
              <p:spPr>
                <a:xfrm>
                  <a:off x="8582" y="3741"/>
                  <a:ext cx="72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(b)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8483" name="Group 116"/>
              <p:cNvGrpSpPr/>
              <p:nvPr/>
            </p:nvGrpSpPr>
            <p:grpSpPr>
              <a:xfrm>
                <a:off x="8622" y="732"/>
                <a:ext cx="4934" cy="3589"/>
                <a:chOff x="8622" y="732"/>
                <a:chExt cx="4934" cy="3589"/>
              </a:xfrm>
            </p:grpSpPr>
            <p:grpSp>
              <p:nvGrpSpPr>
                <p:cNvPr id="18484" name="Group 85"/>
                <p:cNvGrpSpPr/>
                <p:nvPr/>
              </p:nvGrpSpPr>
              <p:grpSpPr>
                <a:xfrm>
                  <a:off x="8622" y="732"/>
                  <a:ext cx="4934" cy="3495"/>
                  <a:chOff x="9097" y="930"/>
                  <a:chExt cx="4934" cy="3495"/>
                </a:xfrm>
              </p:grpSpPr>
              <p:grpSp>
                <p:nvGrpSpPr>
                  <p:cNvPr id="18485" name="Group 86"/>
                  <p:cNvGrpSpPr/>
                  <p:nvPr/>
                </p:nvGrpSpPr>
                <p:grpSpPr>
                  <a:xfrm>
                    <a:off x="9097" y="930"/>
                    <a:ext cx="4934" cy="3495"/>
                    <a:chOff x="2752" y="2100"/>
                    <a:chExt cx="4934" cy="3495"/>
                  </a:xfrm>
                </p:grpSpPr>
                <p:grpSp>
                  <p:nvGrpSpPr>
                    <p:cNvPr id="18486" name="Group 87"/>
                    <p:cNvGrpSpPr/>
                    <p:nvPr/>
                  </p:nvGrpSpPr>
                  <p:grpSpPr>
                    <a:xfrm>
                      <a:off x="2752" y="2443"/>
                      <a:ext cx="4934" cy="3152"/>
                      <a:chOff x="2752" y="2443"/>
                      <a:chExt cx="4934" cy="3152"/>
                    </a:xfrm>
                  </p:grpSpPr>
                  <p:sp>
                    <p:nvSpPr>
                      <p:cNvPr id="89" name="Oval 88"/>
                      <p:cNvSpPr/>
                      <p:nvPr/>
                    </p:nvSpPr>
                    <p:spPr>
                      <a:xfrm>
                        <a:off x="5366" y="2680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7387" y="4118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cxnSp>
                    <p:nvCxnSpPr>
                      <p:cNvPr id="91" name="Straight Connector 90"/>
                      <p:cNvCxnSpPr>
                        <a:stCxn id="89" idx="5"/>
                        <a:endCxn id="17" idx="1"/>
                      </p:cNvCxnSpPr>
                      <p:nvPr/>
                    </p:nvCxnSpPr>
                    <p:spPr>
                      <a:xfrm>
                        <a:off x="5621" y="2927"/>
                        <a:ext cx="1785" cy="1239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Straight Connector 91"/>
                      <p:cNvCxnSpPr>
                        <a:stCxn id="89" idx="5"/>
                        <a:endCxn id="17" idx="1"/>
                      </p:cNvCxnSpPr>
                      <p:nvPr/>
                    </p:nvCxnSpPr>
                    <p:spPr>
                      <a:xfrm flipH="1">
                        <a:off x="6512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8491" name="Group 92"/>
                      <p:cNvGrpSpPr/>
                      <p:nvPr/>
                    </p:nvGrpSpPr>
                    <p:grpSpPr>
                      <a:xfrm>
                        <a:off x="2752" y="2443"/>
                        <a:ext cx="4390" cy="3152"/>
                        <a:chOff x="2752" y="2443"/>
                        <a:chExt cx="4390" cy="3152"/>
                      </a:xfrm>
                    </p:grpSpPr>
                    <p:grpSp>
                      <p:nvGrpSpPr>
                        <p:cNvPr id="18492" name="Group 93"/>
                        <p:cNvGrpSpPr/>
                        <p:nvPr/>
                      </p:nvGrpSpPr>
                      <p:grpSpPr>
                        <a:xfrm>
                          <a:off x="2752" y="2443"/>
                          <a:ext cx="3761" cy="3152"/>
                          <a:chOff x="7569" y="3375"/>
                          <a:chExt cx="5501" cy="4611"/>
                        </a:xfrm>
                      </p:grpSpPr>
                      <p:grpSp>
                        <p:nvGrpSpPr>
                          <p:cNvPr id="18493" name="Group 94"/>
                          <p:cNvGrpSpPr/>
                          <p:nvPr/>
                        </p:nvGrpSpPr>
                        <p:grpSpPr>
                          <a:xfrm>
                            <a:off x="8466" y="3375"/>
                            <a:ext cx="4604" cy="4611"/>
                            <a:chOff x="2217" y="6226"/>
                            <a:chExt cx="2119" cy="2122"/>
                          </a:xfrm>
                        </p:grpSpPr>
                        <p:sp>
                          <p:nvSpPr>
                            <p:cNvPr id="96" name="Oval 95"/>
                            <p:cNvSpPr/>
                            <p:nvPr/>
                          </p:nvSpPr>
                          <p:spPr>
                            <a:xfrm>
                              <a:off x="2217" y="6226"/>
                              <a:ext cx="2119" cy="2122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97" name="Straight Connector 96"/>
                            <p:cNvCxnSpPr>
                              <a:stCxn id="89" idx="5"/>
                              <a:endCxn id="17" idx="1"/>
                            </p:cNvCxnSpPr>
                            <p:nvPr/>
                          </p:nvCxnSpPr>
                          <p:spPr>
                            <a:xfrm>
                              <a:off x="2217" y="7130"/>
                              <a:ext cx="2094" cy="1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98" name="Straight Connector 97"/>
                          <p:cNvCxnSpPr>
                            <a:stCxn id="89" idx="5"/>
                            <a:endCxn id="17" idx="1"/>
                          </p:cNvCxnSpPr>
                          <p:nvPr/>
                        </p:nvCxnSpPr>
                        <p:spPr>
                          <a:xfrm flipH="1">
                            <a:off x="7569" y="5331"/>
                            <a:ext cx="922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99" name="Straight Connector 98"/>
                        <p:cNvCxnSpPr>
                          <a:stCxn id="89" idx="5"/>
                          <a:endCxn id="17" idx="1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8498" name="Text Box 99"/>
                    <p:cNvSpPr txBox="1"/>
                    <p:nvPr/>
                  </p:nvSpPr>
                  <p:spPr>
                    <a:xfrm>
                      <a:off x="5783" y="2100"/>
                      <a:ext cx="62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8499" name="Text Box 100"/>
                    <p:cNvSpPr txBox="1"/>
                    <p:nvPr/>
                  </p:nvSpPr>
                  <p:spPr>
                    <a:xfrm>
                      <a:off x="5858" y="3751"/>
                      <a:ext cx="618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3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6215" y="3286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678" y="3635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04" name="Left Brace 103"/>
                    <p:cNvSpPr/>
                    <p:nvPr/>
                  </p:nvSpPr>
                  <p:spPr>
                    <a:xfrm rot="7440000">
                      <a:off x="5912" y="2288"/>
                      <a:ext cx="457" cy="1012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105" name="Left Brace 104"/>
                    <p:cNvSpPr/>
                    <p:nvPr/>
                  </p:nvSpPr>
                  <p:spPr>
                    <a:xfrm rot="18420000">
                      <a:off x="6266" y="3550"/>
                      <a:ext cx="241" cy="572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504" name="Text Box 33"/>
                  <p:cNvSpPr txBox="1"/>
                  <p:nvPr/>
                </p:nvSpPr>
                <p:spPr>
                  <a:xfrm>
                    <a:off x="11073" y="1769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505" name="Text Box 34"/>
                  <p:cNvSpPr txBox="1"/>
                  <p:nvPr/>
                </p:nvSpPr>
                <p:spPr>
                  <a:xfrm>
                    <a:off x="12821" y="3100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06" name="Text Box 112"/>
                <p:cNvSpPr txBox="1"/>
                <p:nvPr/>
              </p:nvSpPr>
              <p:spPr>
                <a:xfrm>
                  <a:off x="12488" y="3741"/>
                  <a:ext cx="70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(c)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8507" name="Group 117"/>
              <p:cNvGrpSpPr/>
              <p:nvPr/>
            </p:nvGrpSpPr>
            <p:grpSpPr>
              <a:xfrm>
                <a:off x="13250" y="467"/>
                <a:ext cx="4390" cy="3761"/>
                <a:chOff x="13170" y="467"/>
                <a:chExt cx="4390" cy="3761"/>
              </a:xfrm>
            </p:grpSpPr>
            <p:grpSp>
              <p:nvGrpSpPr>
                <p:cNvPr id="18508" name="Group 109"/>
                <p:cNvGrpSpPr/>
                <p:nvPr/>
              </p:nvGrpSpPr>
              <p:grpSpPr>
                <a:xfrm>
                  <a:off x="13170" y="467"/>
                  <a:ext cx="4390" cy="3760"/>
                  <a:chOff x="1190" y="4658"/>
                  <a:chExt cx="4390" cy="3760"/>
                </a:xfrm>
              </p:grpSpPr>
              <p:grpSp>
                <p:nvGrpSpPr>
                  <p:cNvPr id="18509" name="Group 62"/>
                  <p:cNvGrpSpPr/>
                  <p:nvPr/>
                </p:nvGrpSpPr>
                <p:grpSpPr>
                  <a:xfrm>
                    <a:off x="1190" y="4658"/>
                    <a:ext cx="4390" cy="3760"/>
                    <a:chOff x="1227" y="486"/>
                    <a:chExt cx="4390" cy="3760"/>
                  </a:xfrm>
                </p:grpSpPr>
                <p:grpSp>
                  <p:nvGrpSpPr>
                    <p:cNvPr id="18510" name="Group 63"/>
                    <p:cNvGrpSpPr/>
                    <p:nvPr/>
                  </p:nvGrpSpPr>
                  <p:grpSpPr>
                    <a:xfrm>
                      <a:off x="1227" y="607"/>
                      <a:ext cx="4390" cy="3639"/>
                      <a:chOff x="1227" y="607"/>
                      <a:chExt cx="4390" cy="3639"/>
                    </a:xfrm>
                  </p:grpSpPr>
                  <p:grpSp>
                    <p:nvGrpSpPr>
                      <p:cNvPr id="18511" name="Group 64"/>
                      <p:cNvGrpSpPr/>
                      <p:nvPr/>
                    </p:nvGrpSpPr>
                    <p:grpSpPr>
                      <a:xfrm>
                        <a:off x="1227" y="854"/>
                        <a:ext cx="4390" cy="3393"/>
                        <a:chOff x="2752" y="2202"/>
                        <a:chExt cx="4390" cy="3393"/>
                      </a:xfrm>
                    </p:grpSpPr>
                    <p:grpSp>
                      <p:nvGrpSpPr>
                        <p:cNvPr id="18512" name="Group 65"/>
                        <p:cNvGrpSpPr/>
                        <p:nvPr/>
                      </p:nvGrpSpPr>
                      <p:grpSpPr>
                        <a:xfrm>
                          <a:off x="2752" y="2202"/>
                          <a:ext cx="4390" cy="3393"/>
                          <a:chOff x="2752" y="2202"/>
                          <a:chExt cx="4390" cy="3393"/>
                        </a:xfrm>
                      </p:grpSpPr>
                      <p:cxnSp>
                        <p:nvCxnSpPr>
                          <p:cNvPr id="67" name="Straight Connector 66"/>
                          <p:cNvCxnSpPr>
                            <a:stCxn id="89" idx="5"/>
                            <a:endCxn id="83" idx="5"/>
                          </p:cNvCxnSpPr>
                          <p:nvPr/>
                        </p:nvCxnSpPr>
                        <p:spPr>
                          <a:xfrm flipH="1" flipV="1">
                            <a:off x="3798" y="2202"/>
                            <a:ext cx="921" cy="1154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Straight Connector 68"/>
                          <p:cNvCxnSpPr>
                            <a:stCxn id="89" idx="5"/>
                            <a:endCxn id="83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8515" name="Group 69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4390" cy="3152"/>
                            <a:chOff x="2752" y="2443"/>
                            <a:chExt cx="4390" cy="3152"/>
                          </a:xfrm>
                        </p:grpSpPr>
                        <p:grpSp>
                          <p:nvGrpSpPr>
                            <p:cNvPr id="18516" name="Group 70"/>
                            <p:cNvGrpSpPr/>
                            <p:nvPr/>
                          </p:nvGrpSpPr>
                          <p:grpSpPr>
                            <a:xfrm>
                              <a:off x="2752" y="2443"/>
                              <a:ext cx="3761" cy="3152"/>
                              <a:chOff x="7569" y="3375"/>
                              <a:chExt cx="5501" cy="4611"/>
                            </a:xfrm>
                          </p:grpSpPr>
                          <p:grpSp>
                            <p:nvGrpSpPr>
                              <p:cNvPr id="18517" name="Group 71"/>
                              <p:cNvGrpSpPr/>
                              <p:nvPr/>
                            </p:nvGrpSpPr>
                            <p:grpSpPr>
                              <a:xfrm>
                                <a:off x="8466" y="3375"/>
                                <a:ext cx="4604" cy="4611"/>
                                <a:chOff x="2217" y="6226"/>
                                <a:chExt cx="2119" cy="2122"/>
                              </a:xfrm>
                            </p:grpSpPr>
                            <p:sp>
                              <p:nvSpPr>
                                <p:cNvPr id="73" name="Oval 72"/>
                                <p:cNvSpPr/>
                                <p:nvPr/>
                              </p:nvSpPr>
                              <p:spPr>
                                <a:xfrm>
                                  <a:off x="2217" y="6226"/>
                                  <a:ext cx="2119" cy="2122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p>
                                  <a:pPr algn="ctr" fontAlgn="auto"/>
                                  <a:endParaRPr lang="en-US" strike="noStrike" noProof="1"/>
                                </a:p>
                              </p:txBody>
                            </p:sp>
                            <p:cxnSp>
                              <p:nvCxnSpPr>
                                <p:cNvPr id="74" name="Straight Connector 73"/>
                                <p:cNvCxnSpPr>
                                  <a:stCxn id="89" idx="5"/>
                                  <a:endCxn id="83" idx="5"/>
                                </p:cNvCxnSpPr>
                                <p:nvPr/>
                              </p:nvCxnSpPr>
                              <p:spPr>
                                <a:xfrm>
                                  <a:off x="2217" y="7130"/>
                                  <a:ext cx="2094" cy="1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75" name="Straight Connector 74"/>
                              <p:cNvCxnSpPr>
                                <a:stCxn id="89" idx="5"/>
                                <a:endCxn id="83" idx="5"/>
                              </p:cNvCxnSpPr>
                              <p:nvPr/>
                            </p:nvCxnSpPr>
                            <p:spPr>
                              <a:xfrm flipH="1">
                                <a:off x="7569" y="5331"/>
                                <a:ext cx="922" cy="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76" name="Straight Connector 75"/>
                            <p:cNvCxnSpPr>
                              <a:stCxn id="89" idx="5"/>
                              <a:endCxn id="83" idx="5"/>
                            </p:cNvCxnSpPr>
                            <p:nvPr/>
                          </p:nvCxnSpPr>
                          <p:spPr>
                            <a:xfrm flipH="1">
                              <a:off x="6512" y="3787"/>
                              <a:ext cx="630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18522" name="Text Box 76"/>
                        <p:cNvSpPr txBox="1"/>
                        <p:nvPr/>
                      </p:nvSpPr>
                      <p:spPr>
                        <a:xfrm>
                          <a:off x="3580" y="3147"/>
                          <a:ext cx="625" cy="5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en-US" altLang="en-US">
                              <a:latin typeface="Arial" panose="020B0604020202020204" pitchFamily="34" charset="0"/>
                              <a:ea typeface="+mn-ea"/>
                            </a:rPr>
                            <a:t>a</a:t>
                          </a:r>
                          <a:r>
                            <a:rPr lang="en-US" altLang="en-US" baseline="-25000">
                              <a:latin typeface="Arial" panose="020B0604020202020204" pitchFamily="34" charset="0"/>
                              <a:ea typeface="+mn-ea"/>
                            </a:rPr>
                            <a:t>+</a:t>
                          </a:r>
                          <a:endParaRPr lang="en-US" altLang="en-US" baseline="-25000">
                            <a:latin typeface="Arial" panose="020B0604020202020204" pitchFamily="34" charset="0"/>
                            <a:ea typeface="+mn-ea"/>
                          </a:endParaRPr>
                        </a:p>
                      </p:txBody>
                    </p:sp>
                    <p:sp>
                      <p:nvSpPr>
                        <p:cNvPr id="18523" name="Text Box 77"/>
                        <p:cNvSpPr txBox="1"/>
                        <p:nvPr/>
                      </p:nvSpPr>
                      <p:spPr>
                        <a:xfrm>
                          <a:off x="5149" y="2896"/>
                          <a:ext cx="618" cy="5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en-US" altLang="en-US">
                              <a:latin typeface="Arial" panose="020B0604020202020204" pitchFamily="34" charset="0"/>
                              <a:ea typeface="+mn-ea"/>
                            </a:rPr>
                            <a:t>a</a:t>
                          </a:r>
                          <a:r>
                            <a:rPr lang="en-US" altLang="en-US" baseline="-25000">
                              <a:latin typeface="Arial" panose="020B0604020202020204" pitchFamily="34" charset="0"/>
                              <a:ea typeface="+mn-ea"/>
                            </a:rPr>
                            <a:t>3</a:t>
                          </a:r>
                          <a:endParaRPr lang="en-US" altLang="en-US" baseline="-25000">
                            <a:latin typeface="Arial" panose="020B0604020202020204" pitchFamily="34" charset="0"/>
                            <a:ea typeface="+mn-ea"/>
                          </a:endParaRPr>
                        </a:p>
                      </p:txBody>
                    </p:sp>
                    <p:sp>
                      <p:nvSpPr>
                        <p:cNvPr id="79" name="Oval 78"/>
                        <p:cNvSpPr/>
                        <p:nvPr/>
                      </p:nvSpPr>
                      <p:spPr>
                        <a:xfrm>
                          <a:off x="4941" y="3642"/>
                          <a:ext cx="298" cy="290"/>
                        </a:xfrm>
                        <a:prstGeom prst="ellipse">
                          <a:avLst/>
                        </a:prstGeom>
                        <a:noFill/>
                        <a:ln w="25400" cmpd="sng">
                          <a:solidFill>
                            <a:schemeClr val="accent1">
                              <a:shade val="50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0" name="Oval 79"/>
                        <p:cNvSpPr/>
                        <p:nvPr/>
                      </p:nvSpPr>
                      <p:spPr>
                        <a:xfrm>
                          <a:off x="4027" y="2505"/>
                          <a:ext cx="298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1" name="Left Brace 80"/>
                        <p:cNvSpPr/>
                        <p:nvPr/>
                      </p:nvSpPr>
                      <p:spPr>
                        <a:xfrm rot="8400000">
                          <a:off x="5010" y="3090"/>
                          <a:ext cx="221" cy="592"/>
                        </a:xfrm>
                        <a:prstGeom prst="leftBrac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p>
                          <a:pPr algn="ctr" fontAlgn="base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2" name="Left Brace 81"/>
                        <p:cNvSpPr/>
                        <p:nvPr/>
                      </p:nvSpPr>
                      <p:spPr>
                        <a:xfrm rot="19200000">
                          <a:off x="4090" y="2780"/>
                          <a:ext cx="233" cy="812"/>
                        </a:xfrm>
                        <a:prstGeom prst="leftBrac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p>
                          <a:pPr algn="ctr" fontAlgn="base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2018" y="607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8529" name="Text Box 33"/>
                    <p:cNvSpPr txBox="1"/>
                    <p:nvPr/>
                  </p:nvSpPr>
                  <p:spPr>
                    <a:xfrm>
                      <a:off x="2919" y="1166"/>
                      <a:ext cx="1366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vertex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8530" name="Text Box 34"/>
                    <p:cNvSpPr txBox="1"/>
                    <p:nvPr/>
                  </p:nvSpPr>
                  <p:spPr>
                    <a:xfrm>
                      <a:off x="2502" y="486"/>
                      <a:ext cx="1027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PMT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8" name="Straight Connector 107"/>
                  <p:cNvCxnSpPr>
                    <a:stCxn id="79" idx="1"/>
                    <a:endCxn id="83" idx="5"/>
                  </p:cNvCxnSpPr>
                  <p:nvPr/>
                </p:nvCxnSpPr>
                <p:spPr>
                  <a:xfrm flipH="1" flipV="1">
                    <a:off x="3140" y="6160"/>
                    <a:ext cx="283" cy="348"/>
                  </a:xfrm>
                  <a:prstGeom prst="line">
                    <a:avLst/>
                  </a:prstGeom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Oval 108"/>
                  <p:cNvSpPr/>
                  <p:nvPr/>
                </p:nvSpPr>
                <p:spPr>
                  <a:xfrm>
                    <a:off x="2958" y="5971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8533" name="Text Box 113"/>
                <p:cNvSpPr txBox="1"/>
                <p:nvPr/>
              </p:nvSpPr>
              <p:spPr>
                <a:xfrm>
                  <a:off x="16697" y="3648"/>
                  <a:ext cx="72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(d)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8534" name="Group 144"/>
              <p:cNvGrpSpPr/>
              <p:nvPr/>
            </p:nvGrpSpPr>
            <p:grpSpPr>
              <a:xfrm>
                <a:off x="6524" y="5178"/>
                <a:ext cx="4477" cy="4526"/>
                <a:chOff x="370" y="5086"/>
                <a:chExt cx="4477" cy="4526"/>
              </a:xfrm>
            </p:grpSpPr>
            <p:grpSp>
              <p:nvGrpSpPr>
                <p:cNvPr id="18535" name="Group 118"/>
                <p:cNvGrpSpPr/>
                <p:nvPr/>
              </p:nvGrpSpPr>
              <p:grpSpPr>
                <a:xfrm>
                  <a:off x="370" y="5086"/>
                  <a:ext cx="4390" cy="4526"/>
                  <a:chOff x="1227" y="486"/>
                  <a:chExt cx="4390" cy="4526"/>
                </a:xfrm>
              </p:grpSpPr>
              <p:grpSp>
                <p:nvGrpSpPr>
                  <p:cNvPr id="18536" name="Group 119"/>
                  <p:cNvGrpSpPr/>
                  <p:nvPr/>
                </p:nvGrpSpPr>
                <p:grpSpPr>
                  <a:xfrm>
                    <a:off x="1227" y="607"/>
                    <a:ext cx="4390" cy="4405"/>
                    <a:chOff x="1227" y="607"/>
                    <a:chExt cx="4390" cy="4405"/>
                  </a:xfrm>
                </p:grpSpPr>
                <p:grpSp>
                  <p:nvGrpSpPr>
                    <p:cNvPr id="18537" name="Group 120"/>
                    <p:cNvGrpSpPr/>
                    <p:nvPr/>
                  </p:nvGrpSpPr>
                  <p:grpSpPr>
                    <a:xfrm>
                      <a:off x="1227" y="854"/>
                      <a:ext cx="4390" cy="4158"/>
                      <a:chOff x="2752" y="2202"/>
                      <a:chExt cx="4390" cy="4158"/>
                    </a:xfrm>
                  </p:grpSpPr>
                  <p:grpSp>
                    <p:nvGrpSpPr>
                      <p:cNvPr id="18538" name="Group 121"/>
                      <p:cNvGrpSpPr/>
                      <p:nvPr/>
                    </p:nvGrpSpPr>
                    <p:grpSpPr>
                      <a:xfrm>
                        <a:off x="2752" y="2202"/>
                        <a:ext cx="4390" cy="3682"/>
                        <a:chOff x="2752" y="2202"/>
                        <a:chExt cx="4390" cy="3682"/>
                      </a:xfrm>
                    </p:grpSpPr>
                    <p:cxnSp>
                      <p:nvCxnSpPr>
                        <p:cNvPr id="123" name="Straight Connector 122"/>
                        <p:cNvCxnSpPr>
                          <a:stCxn id="124" idx="1"/>
                          <a:endCxn id="139" idx="5"/>
                        </p:cNvCxnSpPr>
                        <p:nvPr/>
                      </p:nvCxnSpPr>
                      <p:spPr>
                        <a:xfrm flipH="1" flipV="1">
                          <a:off x="3798" y="2202"/>
                          <a:ext cx="2722" cy="343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4" name="Oval 123"/>
                        <p:cNvSpPr/>
                        <p:nvPr/>
                      </p:nvSpPr>
                      <p:spPr>
                        <a:xfrm>
                          <a:off x="6476" y="5595"/>
                          <a:ext cx="299" cy="28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cxnSp>
                      <p:nvCxnSpPr>
                        <p:cNvPr id="125" name="Straight Connector 124"/>
                        <p:cNvCxnSpPr>
                          <a:stCxn id="124" idx="1"/>
                          <a:endCxn id="139" idx="5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8542" name="Group 125"/>
                        <p:cNvGrpSpPr/>
                        <p:nvPr/>
                      </p:nvGrpSpPr>
                      <p:grpSpPr>
                        <a:xfrm>
                          <a:off x="2752" y="2443"/>
                          <a:ext cx="4390" cy="3152"/>
                          <a:chOff x="2752" y="2443"/>
                          <a:chExt cx="4390" cy="3152"/>
                        </a:xfrm>
                      </p:grpSpPr>
                      <p:grpSp>
                        <p:nvGrpSpPr>
                          <p:cNvPr id="18543" name="Group 126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3761" cy="3152"/>
                            <a:chOff x="7569" y="3375"/>
                            <a:chExt cx="5501" cy="4611"/>
                          </a:xfrm>
                        </p:grpSpPr>
                        <p:grpSp>
                          <p:nvGrpSpPr>
                            <p:cNvPr id="18544" name="Group 127"/>
                            <p:cNvGrpSpPr/>
                            <p:nvPr/>
                          </p:nvGrpSpPr>
                          <p:grpSpPr>
                            <a:xfrm>
                              <a:off x="8466" y="3375"/>
                              <a:ext cx="4604" cy="4611"/>
                              <a:chOff x="2217" y="6226"/>
                              <a:chExt cx="2119" cy="2122"/>
                            </a:xfrm>
                          </p:grpSpPr>
                          <p:sp>
                            <p:nvSpPr>
                              <p:cNvPr id="129" name="Oval 128"/>
                              <p:cNvSpPr/>
                              <p:nvPr/>
                            </p:nvSpPr>
                            <p:spPr>
                              <a:xfrm>
                                <a:off x="2217" y="6226"/>
                                <a:ext cx="2119" cy="2122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cxnSp>
                            <p:nvCxnSpPr>
                              <p:cNvPr id="130" name="Straight Connector 129"/>
                              <p:cNvCxnSpPr>
                                <a:stCxn id="124" idx="1"/>
                                <a:endCxn id="139" idx="5"/>
                              </p:cNvCxnSpPr>
                              <p:nvPr/>
                            </p:nvCxnSpPr>
                            <p:spPr>
                              <a:xfrm>
                                <a:off x="2217" y="7130"/>
                                <a:ext cx="2094" cy="1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31" name="Straight Connector 130"/>
                            <p:cNvCxnSpPr>
                              <a:stCxn id="124" idx="1"/>
                              <a:endCxn id="139" idx="5"/>
                            </p:cNvCxnSpPr>
                            <p:nvPr/>
                          </p:nvCxnSpPr>
                          <p:spPr>
                            <a:xfrm flipH="1">
                              <a:off x="7569" y="5331"/>
                              <a:ext cx="922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32" name="Straight Connector 131"/>
                          <p:cNvCxnSpPr>
                            <a:stCxn id="124" idx="1"/>
                            <a:endCxn id="139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8549" name="Text Box 132"/>
                      <p:cNvSpPr txBox="1"/>
                      <p:nvPr/>
                    </p:nvSpPr>
                    <p:spPr>
                      <a:xfrm>
                        <a:off x="4341" y="4196"/>
                        <a:ext cx="625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+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8550" name="Text Box 133"/>
                      <p:cNvSpPr txBox="1"/>
                      <p:nvPr/>
                    </p:nvSpPr>
                    <p:spPr>
                      <a:xfrm>
                        <a:off x="5975" y="3810"/>
                        <a:ext cx="618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3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35" name="Oval 134"/>
                      <p:cNvSpPr/>
                      <p:nvPr/>
                    </p:nvSpPr>
                    <p:spPr>
                      <a:xfrm>
                        <a:off x="4941" y="3642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36" name="Oval 135"/>
                      <p:cNvSpPr/>
                      <p:nvPr/>
                    </p:nvSpPr>
                    <p:spPr>
                      <a:xfrm>
                        <a:off x="4027" y="2505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37" name="Left Brace 136"/>
                      <p:cNvSpPr/>
                      <p:nvPr/>
                    </p:nvSpPr>
                    <p:spPr>
                      <a:xfrm rot="8520000">
                        <a:off x="5973" y="3333"/>
                        <a:ext cx="324" cy="2479"/>
                      </a:xfrm>
                      <a:prstGeom prst="leftBrace">
                        <a:avLst>
                          <a:gd name="adj1" fmla="val 8333"/>
                          <a:gd name="adj2" fmla="val 50096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  <p:sp>
                    <p:nvSpPr>
                      <p:cNvPr id="138" name="Left Brace 137"/>
                      <p:cNvSpPr/>
                      <p:nvPr/>
                    </p:nvSpPr>
                    <p:spPr>
                      <a:xfrm rot="19260000">
                        <a:off x="4901" y="2481"/>
                        <a:ext cx="399" cy="3879"/>
                      </a:xfrm>
                      <a:prstGeom prst="leftBrac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2018" y="607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18556" name="Text Box 33"/>
                  <p:cNvSpPr txBox="1"/>
                  <p:nvPr/>
                </p:nvSpPr>
                <p:spPr>
                  <a:xfrm>
                    <a:off x="3629" y="4247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557" name="Text Box 34"/>
                  <p:cNvSpPr txBox="1"/>
                  <p:nvPr/>
                </p:nvSpPr>
                <p:spPr>
                  <a:xfrm>
                    <a:off x="2359" y="486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42" name="Oval 141"/>
                <p:cNvSpPr/>
                <p:nvPr/>
              </p:nvSpPr>
              <p:spPr>
                <a:xfrm>
                  <a:off x="3593" y="8222"/>
                  <a:ext cx="298" cy="29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43" name="Left Brace 142"/>
                <p:cNvSpPr/>
                <p:nvPr/>
              </p:nvSpPr>
              <p:spPr>
                <a:xfrm rot="8520000">
                  <a:off x="4082" y="8126"/>
                  <a:ext cx="230" cy="812"/>
                </a:xfrm>
                <a:prstGeom prst="leftBrace">
                  <a:avLst>
                    <a:gd name="adj1" fmla="val 8333"/>
                    <a:gd name="adj2" fmla="val 562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8560" name="Text Box 143"/>
                <p:cNvSpPr txBox="1"/>
                <p:nvPr/>
              </p:nvSpPr>
              <p:spPr>
                <a:xfrm>
                  <a:off x="4211" y="7932"/>
                  <a:ext cx="63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8561" name="Group 206"/>
              <p:cNvGrpSpPr/>
              <p:nvPr/>
            </p:nvGrpSpPr>
            <p:grpSpPr>
              <a:xfrm>
                <a:off x="368" y="4995"/>
                <a:ext cx="5375" cy="4281"/>
                <a:chOff x="368" y="4995"/>
                <a:chExt cx="5375" cy="4281"/>
              </a:xfrm>
            </p:grpSpPr>
            <p:grpSp>
              <p:nvGrpSpPr>
                <p:cNvPr id="18562" name="Group 173"/>
                <p:cNvGrpSpPr/>
                <p:nvPr/>
              </p:nvGrpSpPr>
              <p:grpSpPr>
                <a:xfrm>
                  <a:off x="368" y="4995"/>
                  <a:ext cx="5375" cy="4114"/>
                  <a:chOff x="368" y="4995"/>
                  <a:chExt cx="5375" cy="4114"/>
                </a:xfrm>
              </p:grpSpPr>
              <p:grpSp>
                <p:nvGrpSpPr>
                  <p:cNvPr id="18563" name="Group 145"/>
                  <p:cNvGrpSpPr/>
                  <p:nvPr/>
                </p:nvGrpSpPr>
                <p:grpSpPr>
                  <a:xfrm>
                    <a:off x="368" y="4995"/>
                    <a:ext cx="5375" cy="3944"/>
                    <a:chOff x="370" y="4903"/>
                    <a:chExt cx="5375" cy="3944"/>
                  </a:xfrm>
                </p:grpSpPr>
                <p:grpSp>
                  <p:nvGrpSpPr>
                    <p:cNvPr id="18564" name="Group 146"/>
                    <p:cNvGrpSpPr/>
                    <p:nvPr/>
                  </p:nvGrpSpPr>
                  <p:grpSpPr>
                    <a:xfrm>
                      <a:off x="370" y="4903"/>
                      <a:ext cx="5375" cy="3944"/>
                      <a:chOff x="1227" y="303"/>
                      <a:chExt cx="5375" cy="3944"/>
                    </a:xfrm>
                  </p:grpSpPr>
                  <p:grpSp>
                    <p:nvGrpSpPr>
                      <p:cNvPr id="18565" name="Group 147"/>
                      <p:cNvGrpSpPr/>
                      <p:nvPr/>
                    </p:nvGrpSpPr>
                    <p:grpSpPr>
                      <a:xfrm>
                        <a:off x="1227" y="607"/>
                        <a:ext cx="4647" cy="3640"/>
                        <a:chOff x="1227" y="607"/>
                        <a:chExt cx="4647" cy="3640"/>
                      </a:xfrm>
                    </p:grpSpPr>
                    <p:grpSp>
                      <p:nvGrpSpPr>
                        <p:cNvPr id="18566" name="Group 148"/>
                        <p:cNvGrpSpPr/>
                        <p:nvPr/>
                      </p:nvGrpSpPr>
                      <p:grpSpPr>
                        <a:xfrm>
                          <a:off x="1227" y="673"/>
                          <a:ext cx="4647" cy="3574"/>
                          <a:chOff x="2752" y="2021"/>
                          <a:chExt cx="4647" cy="3574"/>
                        </a:xfrm>
                      </p:grpSpPr>
                      <p:grpSp>
                        <p:nvGrpSpPr>
                          <p:cNvPr id="18567" name="Group 149"/>
                          <p:cNvGrpSpPr/>
                          <p:nvPr/>
                        </p:nvGrpSpPr>
                        <p:grpSpPr>
                          <a:xfrm>
                            <a:off x="2752" y="2202"/>
                            <a:ext cx="4531" cy="3393"/>
                            <a:chOff x="2752" y="2202"/>
                            <a:chExt cx="4531" cy="3393"/>
                          </a:xfrm>
                        </p:grpSpPr>
                        <p:cxnSp>
                          <p:nvCxnSpPr>
                            <p:cNvPr id="151" name="Straight Connector 150"/>
                            <p:cNvCxnSpPr>
                              <a:stCxn id="124" idx="1"/>
                              <a:endCxn id="167" idx="5"/>
                            </p:cNvCxnSpPr>
                            <p:nvPr/>
                          </p:nvCxnSpPr>
                          <p:spPr>
                            <a:xfrm flipH="1" flipV="1">
                              <a:off x="3798" y="2202"/>
                              <a:ext cx="3449" cy="1467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2" name="Oval 151"/>
                            <p:cNvSpPr/>
                            <p:nvPr/>
                          </p:nvSpPr>
                          <p:spPr>
                            <a:xfrm>
                              <a:off x="6984" y="3459"/>
                              <a:ext cx="299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153" name="Straight Connector 152"/>
                            <p:cNvCxnSpPr>
                              <a:stCxn id="124" idx="1"/>
                              <a:endCxn id="167" idx="5"/>
                            </p:cNvCxnSpPr>
                            <p:nvPr/>
                          </p:nvCxnSpPr>
                          <p:spPr>
                            <a:xfrm flipH="1">
                              <a:off x="6512" y="3787"/>
                              <a:ext cx="630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8571" name="Group 153"/>
                            <p:cNvGrpSpPr/>
                            <p:nvPr/>
                          </p:nvGrpSpPr>
                          <p:grpSpPr>
                            <a:xfrm>
                              <a:off x="2752" y="2443"/>
                              <a:ext cx="4390" cy="3152"/>
                              <a:chOff x="2752" y="2443"/>
                              <a:chExt cx="4390" cy="3152"/>
                            </a:xfrm>
                          </p:grpSpPr>
                          <p:grpSp>
                            <p:nvGrpSpPr>
                              <p:cNvPr id="18572" name="Group 154"/>
                              <p:cNvGrpSpPr/>
                              <p:nvPr/>
                            </p:nvGrpSpPr>
                            <p:grpSpPr>
                              <a:xfrm>
                                <a:off x="2752" y="2443"/>
                                <a:ext cx="3761" cy="3152"/>
                                <a:chOff x="7569" y="3375"/>
                                <a:chExt cx="5501" cy="4611"/>
                              </a:xfrm>
                            </p:grpSpPr>
                            <p:grpSp>
                              <p:nvGrpSpPr>
                                <p:cNvPr id="18573" name="Group 155"/>
                                <p:cNvGrpSpPr/>
                                <p:nvPr/>
                              </p:nvGrpSpPr>
                              <p:grpSpPr>
                                <a:xfrm>
                                  <a:off x="8466" y="3375"/>
                                  <a:ext cx="4604" cy="4611"/>
                                  <a:chOff x="2217" y="6226"/>
                                  <a:chExt cx="2119" cy="2122"/>
                                </a:xfrm>
                              </p:grpSpPr>
                              <p:sp>
                                <p:nvSpPr>
                                  <p:cNvPr id="157" name="Oval 156"/>
                                  <p:cNvSpPr/>
                                  <p:nvPr/>
                                </p:nvSpPr>
                                <p:spPr>
                                  <a:xfrm>
                                    <a:off x="2217" y="6226"/>
                                    <a:ext cx="2119" cy="212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254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p>
                                    <a:pPr algn="ctr" fontAlgn="auto"/>
                                    <a:endParaRPr lang="en-US" strike="noStrike" noProof="1"/>
                                  </a:p>
                                </p:txBody>
                              </p:sp>
                              <p:cxnSp>
                                <p:nvCxnSpPr>
                                  <p:cNvPr id="158" name="Straight Connector 157"/>
                                  <p:cNvCxnSpPr>
                                    <a:stCxn id="124" idx="1"/>
                                    <a:endCxn id="167" idx="5"/>
                                  </p:cNvCxnSpPr>
                                  <p:nvPr/>
                                </p:nvCxnSpPr>
                                <p:spPr>
                                  <a:xfrm>
                                    <a:off x="2217" y="7130"/>
                                    <a:ext cx="2094" cy="1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tailEnd type="non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159" name="Straight Connector 158"/>
                                <p:cNvCxnSpPr>
                                  <a:stCxn id="124" idx="1"/>
                                  <a:endCxn id="167" idx="5"/>
                                </p:cNvCxnSpPr>
                                <p:nvPr/>
                              </p:nvCxnSpPr>
                              <p:spPr>
                                <a:xfrm flipH="1">
                                  <a:off x="7569" y="5331"/>
                                  <a:ext cx="922" cy="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60" name="Straight Connector 159"/>
                              <p:cNvCxnSpPr>
                                <a:stCxn id="124" idx="1"/>
                                <a:endCxn id="167" idx="5"/>
                              </p:cNvCxnSpPr>
                              <p:nvPr/>
                            </p:nvCxnSpPr>
                            <p:spPr>
                              <a:xfrm flipH="1">
                                <a:off x="6512" y="3787"/>
                                <a:ext cx="630" cy="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18578" name="Text Box 160"/>
                          <p:cNvSpPr txBox="1"/>
                          <p:nvPr/>
                        </p:nvSpPr>
                        <p:spPr>
                          <a:xfrm>
                            <a:off x="5811" y="2021"/>
                            <a:ext cx="625" cy="58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none" anchor="t" anchorCtr="0">
                            <a:spAutoFit/>
                          </a:bodyPr>
                          <a:p>
                            <a:r>
                              <a:rPr lang="en-US" altLang="en-US">
                                <a:latin typeface="Arial" panose="020B0604020202020204" pitchFamily="34" charset="0"/>
                                <a:ea typeface="+mn-ea"/>
                              </a:rPr>
                              <a:t>a</a:t>
                            </a:r>
                            <a:r>
                              <a:rPr lang="en-US" altLang="en-US" baseline="-25000">
                                <a:latin typeface="Arial" panose="020B0604020202020204" pitchFamily="34" charset="0"/>
                                <a:ea typeface="+mn-ea"/>
                              </a:rPr>
                              <a:t>+</a:t>
                            </a:r>
                            <a:endParaRPr lang="en-US" altLang="en-US" baseline="-25000">
                              <a:latin typeface="Arial" panose="020B0604020202020204" pitchFamily="34" charset="0"/>
                              <a:ea typeface="+mn-ea"/>
                            </a:endParaRPr>
                          </a:p>
                        </p:txBody>
                      </p:sp>
                      <p:sp>
                        <p:nvSpPr>
                          <p:cNvPr id="18579" name="Text Box 161"/>
                          <p:cNvSpPr txBox="1"/>
                          <p:nvPr/>
                        </p:nvSpPr>
                        <p:spPr>
                          <a:xfrm>
                            <a:off x="6436" y="3780"/>
                            <a:ext cx="618" cy="58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square" anchor="t" anchorCtr="0">
                            <a:spAutoFit/>
                          </a:bodyPr>
                          <a:p>
                            <a:r>
                              <a:rPr lang="en-US" altLang="en-US">
                                <a:latin typeface="Arial" panose="020B0604020202020204" pitchFamily="34" charset="0"/>
                                <a:ea typeface="+mn-ea"/>
                              </a:rPr>
                              <a:t>a</a:t>
                            </a:r>
                            <a:r>
                              <a:rPr lang="en-US" altLang="en-US" baseline="-25000">
                                <a:latin typeface="Arial" panose="020B0604020202020204" pitchFamily="34" charset="0"/>
                                <a:ea typeface="+mn-ea"/>
                              </a:rPr>
                              <a:t>-</a:t>
                            </a:r>
                            <a:endParaRPr lang="en-US" altLang="en-US" baseline="-25000">
                              <a:latin typeface="Arial" panose="020B0604020202020204" pitchFamily="34" charset="0"/>
                              <a:ea typeface="+mn-ea"/>
                            </a:endParaRPr>
                          </a:p>
                        </p:txBody>
                      </p:sp>
                      <p:sp>
                        <p:nvSpPr>
                          <p:cNvPr id="163" name="Oval 162"/>
                          <p:cNvSpPr/>
                          <p:nvPr/>
                        </p:nvSpPr>
                        <p:spPr>
                          <a:xfrm>
                            <a:off x="6178" y="3144"/>
                            <a:ext cx="298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64" name="Oval 163"/>
                          <p:cNvSpPr/>
                          <p:nvPr/>
                        </p:nvSpPr>
                        <p:spPr>
                          <a:xfrm>
                            <a:off x="4336" y="2365"/>
                            <a:ext cx="298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66" name="Left Brace 165"/>
                          <p:cNvSpPr/>
                          <p:nvPr/>
                        </p:nvSpPr>
                        <p:spPr>
                          <a:xfrm rot="17580000" flipH="1">
                            <a:off x="5750" y="1258"/>
                            <a:ext cx="377" cy="2901"/>
                          </a:xfrm>
                          <a:prstGeom prst="leftBrac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p>
                            <a:pPr algn="ctr" fontAlgn="base"/>
                            <a:endParaRPr lang="en-US" strike="noStrike" noProof="1"/>
                          </a:p>
                        </p:txBody>
                      </p:sp>
                    </p:grpSp>
                    <p:sp>
                      <p:nvSpPr>
                        <p:cNvPr id="167" name="Oval 166"/>
                        <p:cNvSpPr/>
                        <p:nvPr/>
                      </p:nvSpPr>
                      <p:spPr>
                        <a:xfrm>
                          <a:off x="2018" y="607"/>
                          <a:ext cx="299" cy="289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18584" name="Text Box 33"/>
                      <p:cNvSpPr txBox="1"/>
                      <p:nvPr/>
                    </p:nvSpPr>
                    <p:spPr>
                      <a:xfrm>
                        <a:off x="5435" y="2381"/>
                        <a:ext cx="1167" cy="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 sz="1600">
                            <a:latin typeface="Arial" panose="020B0604020202020204" pitchFamily="34" charset="0"/>
                            <a:ea typeface="+mn-ea"/>
                          </a:rPr>
                          <a:t>vertex</a:t>
                        </a:r>
                        <a:endParaRPr lang="en-US" altLang="en-US" sz="16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8585" name="Text Box 34"/>
                      <p:cNvSpPr txBox="1"/>
                      <p:nvPr/>
                    </p:nvSpPr>
                    <p:spPr>
                      <a:xfrm>
                        <a:off x="2253" y="303"/>
                        <a:ext cx="1027" cy="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 sz="1600">
                            <a:latin typeface="Arial" panose="020B0604020202020204" pitchFamily="34" charset="0"/>
                            <a:ea typeface="+mn-ea"/>
                          </a:rPr>
                          <a:t>PMT</a:t>
                        </a:r>
                        <a:endParaRPr lang="en-US" altLang="en-US" sz="16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171" name="Left Brace 170"/>
                    <p:cNvSpPr/>
                    <p:nvPr/>
                  </p:nvSpPr>
                  <p:spPr>
                    <a:xfrm rot="17580000">
                      <a:off x="4083" y="6550"/>
                      <a:ext cx="291" cy="884"/>
                    </a:xfrm>
                    <a:prstGeom prst="leftBrace">
                      <a:avLst>
                        <a:gd name="adj1" fmla="val 8333"/>
                        <a:gd name="adj2" fmla="val 56200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587" name="Text Box 172"/>
                  <p:cNvSpPr txBox="1"/>
                  <p:nvPr/>
                </p:nvSpPr>
                <p:spPr>
                  <a:xfrm>
                    <a:off x="3889" y="8529"/>
                    <a:ext cx="72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(e)</a:t>
                    </a:r>
                    <a:endParaRPr lang="en-US" altLang="en-US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cxnSp>
              <p:nvCxnSpPr>
                <p:cNvPr id="202" name="Straight Connector 201"/>
                <p:cNvCxnSpPr>
                  <a:stCxn id="124" idx="1"/>
                  <a:endCxn id="167" idx="5"/>
                </p:cNvCxnSpPr>
                <p:nvPr/>
              </p:nvCxnSpPr>
              <p:spPr>
                <a:xfrm flipH="1" flipV="1">
                  <a:off x="2556" y="5416"/>
                  <a:ext cx="16" cy="386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>
                  <a:stCxn id="163" idx="2"/>
                  <a:endCxn id="167" idx="5"/>
                </p:cNvCxnSpPr>
                <p:nvPr/>
              </p:nvCxnSpPr>
              <p:spPr>
                <a:xfrm flipH="1">
                  <a:off x="2529" y="6633"/>
                  <a:ext cx="1265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163" idx="2"/>
                  <a:endCxn id="167" idx="5"/>
                </p:cNvCxnSpPr>
                <p:nvPr/>
              </p:nvCxnSpPr>
              <p:spPr>
                <a:xfrm flipH="1">
                  <a:off x="2127" y="5700"/>
                  <a:ext cx="412" cy="9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91" name="Text Box 204"/>
                <p:cNvSpPr txBox="1"/>
                <p:nvPr/>
              </p:nvSpPr>
              <p:spPr>
                <a:xfrm>
                  <a:off x="2060" y="6260"/>
                  <a:ext cx="54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z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8592" name="Text Box 205"/>
                <p:cNvSpPr txBox="1"/>
                <p:nvPr/>
              </p:nvSpPr>
              <p:spPr>
                <a:xfrm>
                  <a:off x="2606" y="5269"/>
                  <a:ext cx="60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z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208" name="Straight Connector 207"/>
              <p:cNvCxnSpPr>
                <a:stCxn id="163" idx="2"/>
                <a:endCxn id="167" idx="5"/>
              </p:cNvCxnSpPr>
              <p:nvPr/>
            </p:nvCxnSpPr>
            <p:spPr>
              <a:xfrm flipH="1" flipV="1">
                <a:off x="8681" y="5416"/>
                <a:ext cx="16" cy="386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8596" idx="1"/>
                <a:endCxn id="167" idx="5"/>
              </p:cNvCxnSpPr>
              <p:nvPr/>
            </p:nvCxnSpPr>
            <p:spPr>
              <a:xfrm flipH="1" flipV="1">
                <a:off x="8103" y="5999"/>
                <a:ext cx="532" cy="1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142" idx="2"/>
                <a:endCxn id="167" idx="5"/>
              </p:cNvCxnSpPr>
              <p:nvPr/>
            </p:nvCxnSpPr>
            <p:spPr>
              <a:xfrm flipH="1" flipV="1">
                <a:off x="8772" y="8457"/>
                <a:ext cx="975" cy="2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96" name="Text Box 210"/>
              <p:cNvSpPr txBox="1"/>
              <p:nvPr/>
            </p:nvSpPr>
            <p:spPr>
              <a:xfrm>
                <a:off x="8635" y="5710"/>
                <a:ext cx="60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597" name="Text Box 211"/>
              <p:cNvSpPr txBox="1"/>
              <p:nvPr/>
            </p:nvSpPr>
            <p:spPr>
              <a:xfrm>
                <a:off x="8257" y="8168"/>
                <a:ext cx="60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-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8598" name="Group 222"/>
              <p:cNvGrpSpPr/>
              <p:nvPr/>
            </p:nvGrpSpPr>
            <p:grpSpPr>
              <a:xfrm>
                <a:off x="12007" y="4672"/>
                <a:ext cx="4807" cy="4797"/>
                <a:chOff x="12007" y="4672"/>
                <a:chExt cx="4807" cy="4797"/>
              </a:xfrm>
            </p:grpSpPr>
            <p:grpSp>
              <p:nvGrpSpPr>
                <p:cNvPr id="18599" name="Group 219"/>
                <p:cNvGrpSpPr/>
                <p:nvPr/>
              </p:nvGrpSpPr>
              <p:grpSpPr>
                <a:xfrm>
                  <a:off x="12424" y="4672"/>
                  <a:ext cx="4390" cy="4646"/>
                  <a:chOff x="12424" y="4672"/>
                  <a:chExt cx="4390" cy="4646"/>
                </a:xfrm>
              </p:grpSpPr>
              <p:grpSp>
                <p:nvGrpSpPr>
                  <p:cNvPr id="18600" name="Group 174"/>
                  <p:cNvGrpSpPr/>
                  <p:nvPr/>
                </p:nvGrpSpPr>
                <p:grpSpPr>
                  <a:xfrm>
                    <a:off x="12424" y="4672"/>
                    <a:ext cx="4390" cy="4621"/>
                    <a:chOff x="370" y="4599"/>
                    <a:chExt cx="4390" cy="4621"/>
                  </a:xfrm>
                </p:grpSpPr>
                <p:grpSp>
                  <p:nvGrpSpPr>
                    <p:cNvPr id="18601" name="Group 177"/>
                    <p:cNvGrpSpPr/>
                    <p:nvPr/>
                  </p:nvGrpSpPr>
                  <p:grpSpPr>
                    <a:xfrm>
                      <a:off x="370" y="4599"/>
                      <a:ext cx="4390" cy="4621"/>
                      <a:chOff x="2752" y="1347"/>
                      <a:chExt cx="4390" cy="4621"/>
                    </a:xfrm>
                  </p:grpSpPr>
                  <p:grpSp>
                    <p:nvGrpSpPr>
                      <p:cNvPr id="18602" name="Group 178"/>
                      <p:cNvGrpSpPr/>
                      <p:nvPr/>
                    </p:nvGrpSpPr>
                    <p:grpSpPr>
                      <a:xfrm>
                        <a:off x="2752" y="2202"/>
                        <a:ext cx="4390" cy="3462"/>
                        <a:chOff x="2752" y="2202"/>
                        <a:chExt cx="4390" cy="3462"/>
                      </a:xfrm>
                    </p:grpSpPr>
                    <p:cxnSp>
                      <p:nvCxnSpPr>
                        <p:cNvPr id="180" name="Straight Connector 179"/>
                        <p:cNvCxnSpPr>
                          <a:stCxn id="142" idx="2"/>
                          <a:endCxn id="167" idx="5"/>
                        </p:cNvCxnSpPr>
                        <p:nvPr/>
                      </p:nvCxnSpPr>
                      <p:spPr>
                        <a:xfrm>
                          <a:off x="3772" y="2202"/>
                          <a:ext cx="2772" cy="346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2" name="Straight Connector 181"/>
                        <p:cNvCxnSpPr>
                          <a:stCxn id="142" idx="2"/>
                          <a:endCxn id="167" idx="5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8605" name="Group 182"/>
                        <p:cNvGrpSpPr/>
                        <p:nvPr/>
                      </p:nvGrpSpPr>
                      <p:grpSpPr>
                        <a:xfrm>
                          <a:off x="2752" y="2443"/>
                          <a:ext cx="4390" cy="3152"/>
                          <a:chOff x="2752" y="2443"/>
                          <a:chExt cx="4390" cy="3152"/>
                        </a:xfrm>
                      </p:grpSpPr>
                      <p:grpSp>
                        <p:nvGrpSpPr>
                          <p:cNvPr id="18606" name="Group 183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3761" cy="3152"/>
                            <a:chOff x="7569" y="3375"/>
                            <a:chExt cx="5501" cy="4611"/>
                          </a:xfrm>
                        </p:grpSpPr>
                        <p:grpSp>
                          <p:nvGrpSpPr>
                            <p:cNvPr id="18607" name="Group 184"/>
                            <p:cNvGrpSpPr/>
                            <p:nvPr/>
                          </p:nvGrpSpPr>
                          <p:grpSpPr>
                            <a:xfrm>
                              <a:off x="8466" y="3375"/>
                              <a:ext cx="4604" cy="4611"/>
                              <a:chOff x="2217" y="6226"/>
                              <a:chExt cx="2119" cy="2122"/>
                            </a:xfrm>
                          </p:grpSpPr>
                          <p:sp>
                            <p:nvSpPr>
                              <p:cNvPr id="186" name="Oval 185"/>
                              <p:cNvSpPr/>
                              <p:nvPr/>
                            </p:nvSpPr>
                            <p:spPr>
                              <a:xfrm>
                                <a:off x="2217" y="6226"/>
                                <a:ext cx="2119" cy="2122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cxnSp>
                            <p:nvCxnSpPr>
                              <p:cNvPr id="187" name="Straight Connector 186"/>
                              <p:cNvCxnSpPr>
                                <a:stCxn id="142" idx="2"/>
                                <a:endCxn id="167" idx="5"/>
                              </p:cNvCxnSpPr>
                              <p:nvPr/>
                            </p:nvCxnSpPr>
                            <p:spPr>
                              <a:xfrm>
                                <a:off x="2217" y="7130"/>
                                <a:ext cx="2094" cy="1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88" name="Straight Connector 187"/>
                            <p:cNvCxnSpPr>
                              <a:stCxn id="142" idx="2"/>
                              <a:endCxn id="167" idx="5"/>
                            </p:cNvCxnSpPr>
                            <p:nvPr/>
                          </p:nvCxnSpPr>
                          <p:spPr>
                            <a:xfrm flipH="1">
                              <a:off x="7569" y="5331"/>
                              <a:ext cx="922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89" name="Straight Connector 188"/>
                          <p:cNvCxnSpPr>
                            <a:stCxn id="142" idx="2"/>
                            <a:endCxn id="167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8612" name="Text Box 189"/>
                      <p:cNvSpPr txBox="1"/>
                      <p:nvPr/>
                    </p:nvSpPr>
                    <p:spPr>
                      <a:xfrm>
                        <a:off x="3812" y="4263"/>
                        <a:ext cx="625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+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8613" name="Text Box 190"/>
                      <p:cNvSpPr txBox="1"/>
                      <p:nvPr/>
                    </p:nvSpPr>
                    <p:spPr>
                      <a:xfrm>
                        <a:off x="5447" y="1785"/>
                        <a:ext cx="618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3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92" name="Oval 191"/>
                      <p:cNvSpPr/>
                      <p:nvPr/>
                    </p:nvSpPr>
                    <p:spPr>
                      <a:xfrm>
                        <a:off x="4941" y="3642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93" name="Oval 192"/>
                      <p:cNvSpPr/>
                      <p:nvPr/>
                    </p:nvSpPr>
                    <p:spPr>
                      <a:xfrm>
                        <a:off x="4027" y="2505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94" name="Left Brace 193"/>
                      <p:cNvSpPr/>
                      <p:nvPr/>
                    </p:nvSpPr>
                    <p:spPr>
                      <a:xfrm rot="8400000">
                        <a:off x="4396" y="1347"/>
                        <a:ext cx="1213" cy="2258"/>
                      </a:xfrm>
                      <a:prstGeom prst="leftBrace">
                        <a:avLst>
                          <a:gd name="adj1" fmla="val 8333"/>
                          <a:gd name="adj2" fmla="val 48487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  <p:sp>
                    <p:nvSpPr>
                      <p:cNvPr id="195" name="Left Brace 194"/>
                      <p:cNvSpPr/>
                      <p:nvPr/>
                    </p:nvSpPr>
                    <p:spPr>
                      <a:xfrm rot="19260000">
                        <a:off x="4084" y="1955"/>
                        <a:ext cx="794" cy="4013"/>
                      </a:xfrm>
                      <a:prstGeom prst="leftBrace">
                        <a:avLst>
                          <a:gd name="adj1" fmla="val 8333"/>
                          <a:gd name="adj2" fmla="val 54745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99" name="Oval 198"/>
                    <p:cNvSpPr/>
                    <p:nvPr/>
                  </p:nvSpPr>
                  <p:spPr>
                    <a:xfrm>
                      <a:off x="3593" y="8222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200" name="Left Brace 199"/>
                    <p:cNvSpPr/>
                    <p:nvPr/>
                  </p:nvSpPr>
                  <p:spPr>
                    <a:xfrm rot="19140000">
                      <a:off x="1165" y="5419"/>
                      <a:ext cx="230" cy="812"/>
                    </a:xfrm>
                    <a:prstGeom prst="leftBrace">
                      <a:avLst>
                        <a:gd name="adj1" fmla="val 8333"/>
                        <a:gd name="adj2" fmla="val 56200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18620" name="Text Box 200"/>
                    <p:cNvSpPr txBox="1"/>
                    <p:nvPr/>
                  </p:nvSpPr>
                  <p:spPr>
                    <a:xfrm>
                      <a:off x="683" y="5714"/>
                      <a:ext cx="636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13" name="Oval 212"/>
                  <p:cNvSpPr/>
                  <p:nvPr/>
                </p:nvSpPr>
                <p:spPr>
                  <a:xfrm>
                    <a:off x="16184" y="8939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13196" y="5299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215" name="Straight Connector 214"/>
                  <p:cNvCxnSpPr>
                    <a:stCxn id="142" idx="2"/>
                    <a:endCxn id="167" idx="5"/>
                  </p:cNvCxnSpPr>
                  <p:nvPr/>
                </p:nvCxnSpPr>
                <p:spPr>
                  <a:xfrm flipH="1" flipV="1">
                    <a:off x="14597" y="5458"/>
                    <a:ext cx="16" cy="386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142" idx="2"/>
                    <a:endCxn id="167" idx="5"/>
                  </p:cNvCxnSpPr>
                  <p:nvPr/>
                </p:nvCxnSpPr>
                <p:spPr>
                  <a:xfrm flipH="1" flipV="1">
                    <a:off x="13998" y="5964"/>
                    <a:ext cx="622" cy="3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199" idx="2"/>
                    <a:endCxn id="167" idx="5"/>
                  </p:cNvCxnSpPr>
                  <p:nvPr/>
                </p:nvCxnSpPr>
                <p:spPr>
                  <a:xfrm flipH="1">
                    <a:off x="14620" y="8440"/>
                    <a:ext cx="1027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26" name="Text Box 217"/>
                  <p:cNvSpPr txBox="1"/>
                  <p:nvPr/>
                </p:nvSpPr>
                <p:spPr>
                  <a:xfrm>
                    <a:off x="14109" y="5830"/>
                    <a:ext cx="60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z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627" name="Text Box 218"/>
                  <p:cNvSpPr txBox="1"/>
                  <p:nvPr/>
                </p:nvSpPr>
                <p:spPr>
                  <a:xfrm>
                    <a:off x="14088" y="8120"/>
                    <a:ext cx="60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z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628" name="Text Box 33"/>
                <p:cNvSpPr txBox="1"/>
                <p:nvPr/>
              </p:nvSpPr>
              <p:spPr>
                <a:xfrm>
                  <a:off x="12007" y="5179"/>
                  <a:ext cx="1366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8629" name="Text Box 34"/>
                <p:cNvSpPr txBox="1"/>
                <p:nvPr/>
              </p:nvSpPr>
              <p:spPr>
                <a:xfrm>
                  <a:off x="15075" y="8939"/>
                  <a:ext cx="1027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PMT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18630" name="Text Box 223"/>
              <p:cNvSpPr txBox="1"/>
              <p:nvPr/>
            </p:nvSpPr>
            <p:spPr>
              <a:xfrm>
                <a:off x="11236" y="8515"/>
                <a:ext cx="6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(f)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631" name="Text Box 224"/>
              <p:cNvSpPr txBox="1"/>
              <p:nvPr/>
            </p:nvSpPr>
            <p:spPr>
              <a:xfrm>
                <a:off x="16912" y="8515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(g)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1" name="Group 267"/>
          <p:cNvGrpSpPr/>
          <p:nvPr/>
        </p:nvGrpSpPr>
        <p:grpSpPr>
          <a:xfrm>
            <a:off x="617538" y="290513"/>
            <a:ext cx="10248900" cy="6078537"/>
            <a:chOff x="973" y="457"/>
            <a:chExt cx="16140" cy="9572"/>
          </a:xfrm>
        </p:grpSpPr>
        <p:grpSp>
          <p:nvGrpSpPr>
            <p:cNvPr id="20482" name="Group 1"/>
            <p:cNvGrpSpPr/>
            <p:nvPr/>
          </p:nvGrpSpPr>
          <p:grpSpPr>
            <a:xfrm>
              <a:off x="1322" y="554"/>
              <a:ext cx="3272" cy="4320"/>
              <a:chOff x="1323" y="554"/>
              <a:chExt cx="3272" cy="4320"/>
            </a:xfrm>
          </p:grpSpPr>
          <p:grpSp>
            <p:nvGrpSpPr>
              <p:cNvPr id="20483" name="Group 77"/>
              <p:cNvGrpSpPr/>
              <p:nvPr/>
            </p:nvGrpSpPr>
            <p:grpSpPr>
              <a:xfrm>
                <a:off x="1323" y="554"/>
                <a:ext cx="3272" cy="4320"/>
                <a:chOff x="10279" y="763"/>
                <a:chExt cx="3274" cy="4320"/>
              </a:xfrm>
            </p:grpSpPr>
            <p:grpSp>
              <p:nvGrpSpPr>
                <p:cNvPr id="20484" name="Group 30"/>
                <p:cNvGrpSpPr/>
                <p:nvPr/>
              </p:nvGrpSpPr>
              <p:grpSpPr>
                <a:xfrm>
                  <a:off x="10279" y="763"/>
                  <a:ext cx="3274" cy="4320"/>
                  <a:chOff x="2642" y="1263"/>
                  <a:chExt cx="4607" cy="5906"/>
                </a:xfrm>
              </p:grpSpPr>
              <p:grpSp>
                <p:nvGrpSpPr>
                  <p:cNvPr id="20485" name="Group 31"/>
                  <p:cNvGrpSpPr/>
                  <p:nvPr/>
                </p:nvGrpSpPr>
                <p:grpSpPr>
                  <a:xfrm>
                    <a:off x="2642" y="1263"/>
                    <a:ext cx="4607" cy="5906"/>
                    <a:chOff x="2642" y="1263"/>
                    <a:chExt cx="4607" cy="5906"/>
                  </a:xfrm>
                </p:grpSpPr>
                <p:grpSp>
                  <p:nvGrpSpPr>
                    <p:cNvPr id="20486" name="Group 32"/>
                    <p:cNvGrpSpPr/>
                    <p:nvPr/>
                  </p:nvGrpSpPr>
                  <p:grpSpPr>
                    <a:xfrm>
                      <a:off x="2642" y="1263"/>
                      <a:ext cx="3774" cy="5906"/>
                      <a:chOff x="8466" y="1330"/>
                      <a:chExt cx="4604" cy="7205"/>
                    </a:xfrm>
                  </p:grpSpPr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8466" y="3375"/>
                        <a:ext cx="4604" cy="4611"/>
                      </a:xfrm>
                      <a:prstGeom prst="ellipse">
                        <a:avLst/>
                      </a:prstGeom>
                      <a:noFill/>
                      <a:ln w="25400" cmpd="sng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grpSp>
                    <p:nvGrpSpPr>
                      <p:cNvPr id="20488" name="Group 35"/>
                      <p:cNvGrpSpPr/>
                      <p:nvPr/>
                    </p:nvGrpSpPr>
                    <p:grpSpPr>
                      <a:xfrm>
                        <a:off x="11899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 flipH="1" flipV="1">
                        <a:off x="9557" y="3708"/>
                        <a:ext cx="2367" cy="4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492" name="Group 43"/>
                      <p:cNvGrpSpPr/>
                      <p:nvPr/>
                    </p:nvGrpSpPr>
                    <p:grpSpPr>
                      <a:xfrm>
                        <a:off x="9552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51" name="Straight Connector 50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4352" y="2324"/>
                      <a:ext cx="2641" cy="837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053" y="2114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altLang="en-US" strike="noStrike" noProof="1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6950" y="3069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57" name="Oval 56"/>
                  <p:cNvSpPr/>
                  <p:nvPr/>
                </p:nvSpPr>
                <p:spPr>
                  <a:xfrm>
                    <a:off x="5310" y="2543"/>
                    <a:ext cx="300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 flipH="1" flipV="1">
                  <a:off x="10911" y="772"/>
                  <a:ext cx="1357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00" name="Text Box 110"/>
              <p:cNvSpPr txBox="1"/>
              <p:nvPr/>
            </p:nvSpPr>
            <p:spPr>
              <a:xfrm>
                <a:off x="3739" y="4039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(a)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6" name="Left Brace 55"/>
              <p:cNvSpPr/>
              <p:nvPr/>
            </p:nvSpPr>
            <p:spPr>
              <a:xfrm rot="6540000">
                <a:off x="2834" y="752"/>
                <a:ext cx="151" cy="947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0502" name="Text Box 29"/>
              <p:cNvSpPr txBox="1"/>
              <p:nvPr/>
            </p:nvSpPr>
            <p:spPr>
              <a:xfrm>
                <a:off x="2697" y="597"/>
                <a:ext cx="694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a'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20503" name="Group 78"/>
            <p:cNvGrpSpPr/>
            <p:nvPr/>
          </p:nvGrpSpPr>
          <p:grpSpPr>
            <a:xfrm>
              <a:off x="5403" y="554"/>
              <a:ext cx="3308" cy="4320"/>
              <a:chOff x="5558" y="649"/>
              <a:chExt cx="3309" cy="4320"/>
            </a:xfrm>
          </p:grpSpPr>
          <p:grpSp>
            <p:nvGrpSpPr>
              <p:cNvPr id="20504" name="Group 78"/>
              <p:cNvGrpSpPr/>
              <p:nvPr/>
            </p:nvGrpSpPr>
            <p:grpSpPr>
              <a:xfrm>
                <a:off x="5558" y="649"/>
                <a:ext cx="2680" cy="4320"/>
                <a:chOff x="14557" y="781"/>
                <a:chExt cx="2681" cy="4320"/>
              </a:xfrm>
            </p:grpSpPr>
            <p:grpSp>
              <p:nvGrpSpPr>
                <p:cNvPr id="20505" name="Group 57"/>
                <p:cNvGrpSpPr/>
                <p:nvPr/>
              </p:nvGrpSpPr>
              <p:grpSpPr>
                <a:xfrm>
                  <a:off x="14557" y="781"/>
                  <a:ext cx="2681" cy="4320"/>
                  <a:chOff x="2642" y="1263"/>
                  <a:chExt cx="3774" cy="5906"/>
                </a:xfrm>
              </p:grpSpPr>
              <p:grpSp>
                <p:nvGrpSpPr>
                  <p:cNvPr id="20506" name="Group 58"/>
                  <p:cNvGrpSpPr/>
                  <p:nvPr/>
                </p:nvGrpSpPr>
                <p:grpSpPr>
                  <a:xfrm>
                    <a:off x="2642" y="1263"/>
                    <a:ext cx="3774" cy="5906"/>
                    <a:chOff x="2642" y="1263"/>
                    <a:chExt cx="3774" cy="5906"/>
                  </a:xfrm>
                </p:grpSpPr>
                <p:grpSp>
                  <p:nvGrpSpPr>
                    <p:cNvPr id="20507" name="Group 59"/>
                    <p:cNvGrpSpPr/>
                    <p:nvPr/>
                  </p:nvGrpSpPr>
                  <p:grpSpPr>
                    <a:xfrm>
                      <a:off x="2642" y="1263"/>
                      <a:ext cx="3774" cy="5906"/>
                      <a:chOff x="8466" y="1330"/>
                      <a:chExt cx="4604" cy="7205"/>
                    </a:xfrm>
                  </p:grpSpPr>
                  <p:sp>
                    <p:nvSpPr>
                      <p:cNvPr id="61" name="Oval 60"/>
                      <p:cNvSpPr/>
                      <p:nvPr/>
                    </p:nvSpPr>
                    <p:spPr>
                      <a:xfrm>
                        <a:off x="8466" y="3375"/>
                        <a:ext cx="4604" cy="4611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grpSp>
                    <p:nvGrpSpPr>
                      <p:cNvPr id="20509" name="Group 61"/>
                      <p:cNvGrpSpPr/>
                      <p:nvPr/>
                    </p:nvGrpSpPr>
                    <p:grpSpPr>
                      <a:xfrm>
                        <a:off x="11899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63" name="Straight Connector 62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Connector 63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flipH="1" flipV="1">
                        <a:off x="9557" y="3708"/>
                        <a:ext cx="2367" cy="4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513" name="Group 65"/>
                      <p:cNvGrpSpPr/>
                      <p:nvPr/>
                    </p:nvGrpSpPr>
                    <p:grpSpPr>
                      <a:xfrm>
                        <a:off x="9552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67" name="Straight Connector 66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69" name="Straight Connector 68"/>
                    <p:cNvCxnSpPr>
                      <a:endCxn id="71" idx="5"/>
                    </p:cNvCxnSpPr>
                    <p:nvPr/>
                  </p:nvCxnSpPr>
                  <p:spPr>
                    <a:xfrm flipH="1" flipV="1">
                      <a:off x="2896" y="1541"/>
                      <a:ext cx="2015" cy="1583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4746" y="2971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altLang="en-US" strike="noStrike" noProof="1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2642" y="1294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72" name="Oval 71"/>
                  <p:cNvSpPr/>
                  <p:nvPr/>
                </p:nvSpPr>
                <p:spPr>
                  <a:xfrm>
                    <a:off x="4416" y="2741"/>
                    <a:ext cx="300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7" name="Straight Connector 76"/>
                <p:cNvCxnSpPr>
                  <a:endCxn id="71" idx="5"/>
                </p:cNvCxnSpPr>
                <p:nvPr/>
              </p:nvCxnSpPr>
              <p:spPr>
                <a:xfrm flipH="1">
                  <a:off x="15202" y="800"/>
                  <a:ext cx="1355" cy="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21" name="Text Box 110"/>
              <p:cNvSpPr txBox="1"/>
              <p:nvPr/>
            </p:nvSpPr>
            <p:spPr>
              <a:xfrm>
                <a:off x="8139" y="4134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(b)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89" y="1129"/>
                <a:ext cx="213" cy="21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60" name="Left Brace 59"/>
              <p:cNvSpPr/>
              <p:nvPr/>
            </p:nvSpPr>
            <p:spPr>
              <a:xfrm rot="7740000">
                <a:off x="6681" y="670"/>
                <a:ext cx="422" cy="13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0524" name="Text Box 29"/>
              <p:cNvSpPr txBox="1"/>
              <p:nvPr/>
            </p:nvSpPr>
            <p:spPr>
              <a:xfrm>
                <a:off x="6845" y="672"/>
                <a:ext cx="694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a'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525" name="Text Box 29"/>
              <p:cNvSpPr txBox="1"/>
              <p:nvPr/>
            </p:nvSpPr>
            <p:spPr>
              <a:xfrm>
                <a:off x="6465" y="2067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8" name="Left Brace 77"/>
              <p:cNvSpPr/>
              <p:nvPr/>
            </p:nvSpPr>
            <p:spPr>
              <a:xfrm rot="18540000">
                <a:off x="6801" y="1964"/>
                <a:ext cx="206" cy="310"/>
              </a:xfrm>
              <a:prstGeom prst="leftBrace">
                <a:avLst>
                  <a:gd name="adj1" fmla="val 8333"/>
                  <a:gd name="adj2" fmla="val 518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grpSp>
          <p:nvGrpSpPr>
            <p:cNvPr id="20527" name="Group 157"/>
            <p:cNvGrpSpPr/>
            <p:nvPr/>
          </p:nvGrpSpPr>
          <p:grpSpPr>
            <a:xfrm>
              <a:off x="5028" y="5710"/>
              <a:ext cx="3612" cy="4319"/>
              <a:chOff x="5037" y="5479"/>
              <a:chExt cx="3612" cy="4319"/>
            </a:xfrm>
          </p:grpSpPr>
          <p:grpSp>
            <p:nvGrpSpPr>
              <p:cNvPr id="20528" name="Group 124"/>
              <p:cNvGrpSpPr/>
              <p:nvPr/>
            </p:nvGrpSpPr>
            <p:grpSpPr>
              <a:xfrm>
                <a:off x="5121" y="5479"/>
                <a:ext cx="3528" cy="4319"/>
                <a:chOff x="10315" y="1003"/>
                <a:chExt cx="3528" cy="4319"/>
              </a:xfrm>
            </p:grpSpPr>
            <p:grpSp>
              <p:nvGrpSpPr>
                <p:cNvPr id="20529" name="Group 125"/>
                <p:cNvGrpSpPr/>
                <p:nvPr/>
              </p:nvGrpSpPr>
              <p:grpSpPr>
                <a:xfrm>
                  <a:off x="10351" y="1003"/>
                  <a:ext cx="3492" cy="4319"/>
                  <a:chOff x="11474" y="3600"/>
                  <a:chExt cx="3492" cy="4319"/>
                </a:xfrm>
              </p:grpSpPr>
              <p:grpSp>
                <p:nvGrpSpPr>
                  <p:cNvPr id="20530" name="Group 126"/>
                  <p:cNvGrpSpPr/>
                  <p:nvPr/>
                </p:nvGrpSpPr>
                <p:grpSpPr>
                  <a:xfrm>
                    <a:off x="11701" y="3600"/>
                    <a:ext cx="3265" cy="4319"/>
                    <a:chOff x="11530" y="5580"/>
                    <a:chExt cx="3265" cy="4319"/>
                  </a:xfrm>
                </p:grpSpPr>
                <p:grpSp>
                  <p:nvGrpSpPr>
                    <p:cNvPr id="20531" name="Group 79"/>
                    <p:cNvGrpSpPr/>
                    <p:nvPr/>
                  </p:nvGrpSpPr>
                  <p:grpSpPr>
                    <a:xfrm>
                      <a:off x="11530" y="5580"/>
                      <a:ext cx="3265" cy="4319"/>
                      <a:chOff x="5563" y="763"/>
                      <a:chExt cx="3266" cy="4319"/>
                    </a:xfrm>
                  </p:grpSpPr>
                  <p:grpSp>
                    <p:nvGrpSpPr>
                      <p:cNvPr id="20532" name="Group 6"/>
                      <p:cNvGrpSpPr/>
                      <p:nvPr/>
                    </p:nvGrpSpPr>
                    <p:grpSpPr>
                      <a:xfrm>
                        <a:off x="5563" y="763"/>
                        <a:ext cx="3266" cy="4319"/>
                        <a:chOff x="2566" y="1263"/>
                        <a:chExt cx="4595" cy="5905"/>
                      </a:xfrm>
                    </p:grpSpPr>
                    <p:grpSp>
                      <p:nvGrpSpPr>
                        <p:cNvPr id="20533" name="Group 3"/>
                        <p:cNvGrpSpPr/>
                        <p:nvPr/>
                      </p:nvGrpSpPr>
                      <p:grpSpPr>
                        <a:xfrm>
                          <a:off x="2566" y="1263"/>
                          <a:ext cx="4595" cy="5905"/>
                          <a:chOff x="2566" y="1263"/>
                          <a:chExt cx="4595" cy="5905"/>
                        </a:xfrm>
                      </p:grpSpPr>
                      <p:grpSp>
                        <p:nvGrpSpPr>
                          <p:cNvPr id="20534" name="Group 49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3773" cy="5905"/>
                            <a:chOff x="8466" y="1330"/>
                            <a:chExt cx="4604" cy="7205"/>
                          </a:xfrm>
                        </p:grpSpPr>
                        <p:sp>
                          <p:nvSpPr>
                            <p:cNvPr id="132" name="Oval 131"/>
                            <p:cNvSpPr/>
                            <p:nvPr/>
                          </p:nvSpPr>
                          <p:spPr>
                            <a:xfrm>
                              <a:off x="8466" y="3375"/>
                              <a:ext cx="4604" cy="4611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grpSp>
                          <p:nvGrpSpPr>
                            <p:cNvPr id="20536" name="Group 41"/>
                            <p:cNvGrpSpPr/>
                            <p:nvPr/>
                          </p:nvGrpSpPr>
                          <p:grpSpPr>
                            <a:xfrm>
                              <a:off x="11899" y="1330"/>
                              <a:ext cx="10" cy="7205"/>
                              <a:chOff x="12735" y="1345"/>
                              <a:chExt cx="10" cy="7205"/>
                            </a:xfrm>
                          </p:grpSpPr>
                          <p:cxnSp>
                            <p:nvCxnSpPr>
                              <p:cNvPr id="134" name="Straight Connector 133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40" y="1345"/>
                                <a:ext cx="5" cy="2365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5" name="Straight Connector 134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35" y="3660"/>
                                <a:ext cx="10" cy="489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36" name="Straight Connector 135"/>
                            <p:cNvCxnSpPr>
                              <a:endCxn id="71" idx="5"/>
                            </p:cNvCxnSpPr>
                            <p:nvPr/>
                          </p:nvCxnSpPr>
                          <p:spPr>
                            <a:xfrm flipH="1" flipV="1">
                              <a:off x="9557" y="3708"/>
                              <a:ext cx="2367" cy="4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0540" name="Group 45"/>
                            <p:cNvGrpSpPr/>
                            <p:nvPr/>
                          </p:nvGrpSpPr>
                          <p:grpSpPr>
                            <a:xfrm>
                              <a:off x="9552" y="1330"/>
                              <a:ext cx="10" cy="7205"/>
                              <a:chOff x="12735" y="1345"/>
                              <a:chExt cx="10" cy="7205"/>
                            </a:xfrm>
                          </p:grpSpPr>
                          <p:cxnSp>
                            <p:nvCxnSpPr>
                              <p:cNvPr id="138" name="Straight Connector 137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40" y="1345"/>
                                <a:ext cx="5" cy="2365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9" name="Straight Connector 138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35" y="3660"/>
                                <a:ext cx="10" cy="489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40" name="Straight Connector 139"/>
                          <p:cNvCxnSpPr>
                            <a:endCxn id="142" idx="2"/>
                          </p:cNvCxnSpPr>
                          <p:nvPr/>
                        </p:nvCxnSpPr>
                        <p:spPr>
                          <a:xfrm>
                            <a:off x="2841" y="2329"/>
                            <a:ext cx="4022" cy="252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1" name="Oval 140"/>
                          <p:cNvSpPr/>
                          <p:nvPr/>
                        </p:nvSpPr>
                        <p:spPr>
                          <a:xfrm>
                            <a:off x="2566" y="2104"/>
                            <a:ext cx="298" cy="289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altLang="en-US" strike="noStrike" noProof="1"/>
                          </a:p>
                        </p:txBody>
                      </p:sp>
                      <p:sp>
                        <p:nvSpPr>
                          <p:cNvPr id="142" name="Oval 141"/>
                          <p:cNvSpPr/>
                          <p:nvPr/>
                        </p:nvSpPr>
                        <p:spPr>
                          <a:xfrm>
                            <a:off x="6863" y="4705"/>
                            <a:ext cx="298" cy="289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3789" y="2891"/>
                          <a:ext cx="300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5345" y="3817"/>
                          <a:ext cx="300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cxnSp>
                    <p:nvCxnSpPr>
                      <p:cNvPr id="145" name="Straight Connector 144"/>
                      <p:cNvCxnSpPr>
                        <a:endCxn id="142" idx="2"/>
                      </p:cNvCxnSpPr>
                      <p:nvPr/>
                    </p:nvCxnSpPr>
                    <p:spPr>
                      <a:xfrm flipH="1" flipV="1">
                        <a:off x="6277" y="775"/>
                        <a:ext cx="1348" cy="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2136" y="6594"/>
                      <a:ext cx="213" cy="2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4156" y="7908"/>
                      <a:ext cx="213" cy="2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20551" name="Text Box 29"/>
                  <p:cNvSpPr txBox="1"/>
                  <p:nvPr/>
                </p:nvSpPr>
                <p:spPr>
                  <a:xfrm>
                    <a:off x="12891" y="4144"/>
                    <a:ext cx="694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50" name="Left Brace 149"/>
                  <p:cNvSpPr/>
                  <p:nvPr/>
                </p:nvSpPr>
                <p:spPr>
                  <a:xfrm rot="7440000" flipH="1">
                    <a:off x="11768" y="4355"/>
                    <a:ext cx="453" cy="1059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20553" name="Text Box 29"/>
                  <p:cNvSpPr txBox="1"/>
                  <p:nvPr/>
                </p:nvSpPr>
                <p:spPr>
                  <a:xfrm>
                    <a:off x="12387" y="3635"/>
                    <a:ext cx="63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52" name="Left Brace 151"/>
                <p:cNvSpPr/>
                <p:nvPr/>
              </p:nvSpPr>
              <p:spPr>
                <a:xfrm rot="18180000" flipH="1">
                  <a:off x="10918" y="1172"/>
                  <a:ext cx="514" cy="807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555" name="Text Box 29"/>
                <p:cNvSpPr txBox="1"/>
                <p:nvPr/>
              </p:nvSpPr>
              <p:spPr>
                <a:xfrm>
                  <a:off x="10315" y="2291"/>
                  <a:ext cx="56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0556" name="Text Box 29"/>
                <p:cNvSpPr txBox="1"/>
                <p:nvPr/>
              </p:nvSpPr>
              <p:spPr>
                <a:xfrm>
                  <a:off x="11397" y="2846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156" name="Left Brace 155"/>
              <p:cNvSpPr/>
              <p:nvPr/>
            </p:nvSpPr>
            <p:spPr>
              <a:xfrm rot="7380000" flipH="1">
                <a:off x="6470" y="5682"/>
                <a:ext cx="274" cy="31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57" name="Left Brace 156"/>
              <p:cNvSpPr/>
              <p:nvPr/>
            </p:nvSpPr>
            <p:spPr>
              <a:xfrm rot="18120000" flipH="1">
                <a:off x="6453" y="5408"/>
                <a:ext cx="231" cy="2388"/>
              </a:xfrm>
              <a:prstGeom prst="leftBrace">
                <a:avLst>
                  <a:gd name="adj1" fmla="val 8333"/>
                  <a:gd name="adj2" fmla="val 502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grpSp>
          <p:nvGrpSpPr>
            <p:cNvPr id="20559" name="Group 227"/>
            <p:cNvGrpSpPr/>
            <p:nvPr/>
          </p:nvGrpSpPr>
          <p:grpSpPr>
            <a:xfrm>
              <a:off x="9726" y="572"/>
              <a:ext cx="3296" cy="4319"/>
              <a:chOff x="10033" y="613"/>
              <a:chExt cx="3297" cy="4319"/>
            </a:xfrm>
          </p:grpSpPr>
          <p:grpSp>
            <p:nvGrpSpPr>
              <p:cNvPr id="20560" name="Group 193"/>
              <p:cNvGrpSpPr/>
              <p:nvPr/>
            </p:nvGrpSpPr>
            <p:grpSpPr>
              <a:xfrm>
                <a:off x="10033" y="613"/>
                <a:ext cx="3212" cy="4319"/>
                <a:chOff x="5437" y="5479"/>
                <a:chExt cx="3212" cy="4319"/>
              </a:xfrm>
            </p:grpSpPr>
            <p:grpSp>
              <p:nvGrpSpPr>
                <p:cNvPr id="20561" name="Group 194"/>
                <p:cNvGrpSpPr/>
                <p:nvPr/>
              </p:nvGrpSpPr>
              <p:grpSpPr>
                <a:xfrm>
                  <a:off x="5437" y="5479"/>
                  <a:ext cx="3211" cy="4319"/>
                  <a:chOff x="10631" y="1003"/>
                  <a:chExt cx="3212" cy="4319"/>
                </a:xfrm>
              </p:grpSpPr>
              <p:grpSp>
                <p:nvGrpSpPr>
                  <p:cNvPr id="20562" name="Group 195"/>
                  <p:cNvGrpSpPr/>
                  <p:nvPr/>
                </p:nvGrpSpPr>
                <p:grpSpPr>
                  <a:xfrm>
                    <a:off x="10631" y="1003"/>
                    <a:ext cx="3211" cy="4319"/>
                    <a:chOff x="11754" y="3600"/>
                    <a:chExt cx="3212" cy="4319"/>
                  </a:xfrm>
                </p:grpSpPr>
                <p:grpSp>
                  <p:nvGrpSpPr>
                    <p:cNvPr id="20563" name="Group 196"/>
                    <p:cNvGrpSpPr/>
                    <p:nvPr/>
                  </p:nvGrpSpPr>
                  <p:grpSpPr>
                    <a:xfrm>
                      <a:off x="11754" y="3600"/>
                      <a:ext cx="3211" cy="4319"/>
                      <a:chOff x="11583" y="5580"/>
                      <a:chExt cx="3212" cy="4319"/>
                    </a:xfrm>
                  </p:grpSpPr>
                  <p:grpSp>
                    <p:nvGrpSpPr>
                      <p:cNvPr id="20564" name="Group 79"/>
                      <p:cNvGrpSpPr/>
                      <p:nvPr/>
                    </p:nvGrpSpPr>
                    <p:grpSpPr>
                      <a:xfrm>
                        <a:off x="11583" y="5580"/>
                        <a:ext cx="3211" cy="4319"/>
                        <a:chOff x="5616" y="763"/>
                        <a:chExt cx="3213" cy="4319"/>
                      </a:xfrm>
                    </p:grpSpPr>
                    <p:grpSp>
                      <p:nvGrpSpPr>
                        <p:cNvPr id="20565" name="Group 6"/>
                        <p:cNvGrpSpPr/>
                        <p:nvPr/>
                      </p:nvGrpSpPr>
                      <p:grpSpPr>
                        <a:xfrm>
                          <a:off x="5616" y="763"/>
                          <a:ext cx="3212" cy="4319"/>
                          <a:chOff x="2641" y="1263"/>
                          <a:chExt cx="4520" cy="5905"/>
                        </a:xfrm>
                      </p:grpSpPr>
                      <p:grpSp>
                        <p:nvGrpSpPr>
                          <p:cNvPr id="20566" name="Group 3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4520" cy="5905"/>
                            <a:chOff x="2641" y="1263"/>
                            <a:chExt cx="4520" cy="5905"/>
                          </a:xfrm>
                        </p:grpSpPr>
                        <p:grpSp>
                          <p:nvGrpSpPr>
                            <p:cNvPr id="20567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202" name="Oval 201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20569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204" name="Straight Connector 203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5" name="Straight Connector 204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206" name="Straight Connector 205"/>
                              <p:cNvCxnSpPr>
                                <a:endCxn id="142" idx="2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20573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208" name="Straight Connector 207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9" name="Straight Connector 208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210" name="Straight Connector 209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3879" y="2102"/>
                              <a:ext cx="3028" cy="2644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1" name="Oval 210"/>
                            <p:cNvSpPr/>
                            <p:nvPr/>
                          </p:nvSpPr>
                          <p:spPr>
                            <a:xfrm>
                              <a:off x="3718" y="1911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212" name="Oval 211"/>
                            <p:cNvSpPr/>
                            <p:nvPr/>
                          </p:nvSpPr>
                          <p:spPr>
                            <a:xfrm>
                              <a:off x="6863" y="4705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214" name="Oval 213"/>
                          <p:cNvSpPr/>
                          <p:nvPr/>
                        </p:nvSpPr>
                        <p:spPr>
                          <a:xfrm>
                            <a:off x="5308" y="3329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215" name="Straight Connector 214"/>
                        <p:cNvCxnSpPr>
                          <a:endCxn id="212" idx="1"/>
                        </p:cNvCxnSpPr>
                        <p:nvPr/>
                      </p:nvCxnSpPr>
                      <p:spPr>
                        <a:xfrm flipH="1" flipV="1">
                          <a:off x="6277" y="775"/>
                          <a:ext cx="1348" cy="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13051" y="6705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217" name="Oval 216"/>
                      <p:cNvSpPr/>
                      <p:nvPr/>
                    </p:nvSpPr>
                    <p:spPr>
                      <a:xfrm>
                        <a:off x="14103" y="7654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20583" name="Text Box 29"/>
                    <p:cNvSpPr txBox="1"/>
                    <p:nvPr/>
                  </p:nvSpPr>
                  <p:spPr>
                    <a:xfrm>
                      <a:off x="12415" y="5055"/>
                      <a:ext cx="694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219" name="Left Brace 218"/>
                    <p:cNvSpPr/>
                    <p:nvPr/>
                  </p:nvSpPr>
                  <p:spPr>
                    <a:xfrm rot="7920000" flipH="1">
                      <a:off x="12729" y="4199"/>
                      <a:ext cx="453" cy="1498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20585" name="Text Box 29"/>
                  <p:cNvSpPr txBox="1"/>
                  <p:nvPr/>
                </p:nvSpPr>
                <p:spPr>
                  <a:xfrm>
                    <a:off x="12141" y="1015"/>
                    <a:ext cx="566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24" name="Left Brace 223"/>
                <p:cNvSpPr/>
                <p:nvPr/>
              </p:nvSpPr>
              <p:spPr>
                <a:xfrm rot="18720000" flipH="1">
                  <a:off x="6654" y="5637"/>
                  <a:ext cx="453" cy="972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25" name="Left Brace 224"/>
                <p:cNvSpPr/>
                <p:nvPr/>
              </p:nvSpPr>
              <p:spPr>
                <a:xfrm rot="18720000" flipH="1">
                  <a:off x="7208" y="5461"/>
                  <a:ext cx="285" cy="2391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0588" name="Text Box 29"/>
              <p:cNvSpPr txBox="1"/>
              <p:nvPr/>
            </p:nvSpPr>
            <p:spPr>
              <a:xfrm>
                <a:off x="11997" y="1200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589" name="Text Box 110"/>
              <p:cNvSpPr txBox="1"/>
              <p:nvPr/>
            </p:nvSpPr>
            <p:spPr>
              <a:xfrm>
                <a:off x="12622" y="4023"/>
                <a:ext cx="70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(c)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20590" name="Group 228"/>
            <p:cNvGrpSpPr/>
            <p:nvPr/>
          </p:nvGrpSpPr>
          <p:grpSpPr>
            <a:xfrm>
              <a:off x="973" y="5675"/>
              <a:ext cx="3350" cy="4319"/>
              <a:chOff x="10312" y="1003"/>
              <a:chExt cx="3351" cy="4319"/>
            </a:xfrm>
          </p:grpSpPr>
          <p:grpSp>
            <p:nvGrpSpPr>
              <p:cNvPr id="20591" name="Group 229"/>
              <p:cNvGrpSpPr/>
              <p:nvPr/>
            </p:nvGrpSpPr>
            <p:grpSpPr>
              <a:xfrm>
                <a:off x="10312" y="1003"/>
                <a:ext cx="3351" cy="4319"/>
                <a:chOff x="11435" y="3600"/>
                <a:chExt cx="3351" cy="4319"/>
              </a:xfrm>
            </p:grpSpPr>
            <p:grpSp>
              <p:nvGrpSpPr>
                <p:cNvPr id="20592" name="Group 230"/>
                <p:cNvGrpSpPr/>
                <p:nvPr/>
              </p:nvGrpSpPr>
              <p:grpSpPr>
                <a:xfrm>
                  <a:off x="11552" y="3600"/>
                  <a:ext cx="3234" cy="4319"/>
                  <a:chOff x="11381" y="5580"/>
                  <a:chExt cx="3234" cy="4319"/>
                </a:xfrm>
              </p:grpSpPr>
              <p:grpSp>
                <p:nvGrpSpPr>
                  <p:cNvPr id="20593" name="Group 79"/>
                  <p:cNvGrpSpPr/>
                  <p:nvPr/>
                </p:nvGrpSpPr>
                <p:grpSpPr>
                  <a:xfrm>
                    <a:off x="11381" y="5580"/>
                    <a:ext cx="3234" cy="4319"/>
                    <a:chOff x="5414" y="763"/>
                    <a:chExt cx="3235" cy="4319"/>
                  </a:xfrm>
                </p:grpSpPr>
                <p:grpSp>
                  <p:nvGrpSpPr>
                    <p:cNvPr id="20594" name="Group 6"/>
                    <p:cNvGrpSpPr/>
                    <p:nvPr/>
                  </p:nvGrpSpPr>
                  <p:grpSpPr>
                    <a:xfrm>
                      <a:off x="5414" y="763"/>
                      <a:ext cx="3235" cy="4319"/>
                      <a:chOff x="2356" y="1263"/>
                      <a:chExt cx="4551" cy="5905"/>
                    </a:xfrm>
                  </p:grpSpPr>
                  <p:grpSp>
                    <p:nvGrpSpPr>
                      <p:cNvPr id="20595" name="Group 3"/>
                      <p:cNvGrpSpPr/>
                      <p:nvPr/>
                    </p:nvGrpSpPr>
                    <p:grpSpPr>
                      <a:xfrm>
                        <a:off x="2356" y="1263"/>
                        <a:ext cx="4551" cy="5905"/>
                        <a:chOff x="2356" y="1263"/>
                        <a:chExt cx="4551" cy="5905"/>
                      </a:xfrm>
                    </p:grpSpPr>
                    <p:grpSp>
                      <p:nvGrpSpPr>
                        <p:cNvPr id="20596" name="Group 49"/>
                        <p:cNvGrpSpPr/>
                        <p:nvPr/>
                      </p:nvGrpSpPr>
                      <p:grpSpPr>
                        <a:xfrm>
                          <a:off x="2641" y="1263"/>
                          <a:ext cx="3773" cy="5905"/>
                          <a:chOff x="8466" y="1330"/>
                          <a:chExt cx="4604" cy="7205"/>
                        </a:xfrm>
                      </p:grpSpPr>
                      <p:sp>
                        <p:nvSpPr>
                          <p:cNvPr id="236" name="Oval 235"/>
                          <p:cNvSpPr/>
                          <p:nvPr/>
                        </p:nvSpPr>
                        <p:spPr>
                          <a:xfrm>
                            <a:off x="8466" y="3375"/>
                            <a:ext cx="4604" cy="4611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grpSp>
                        <p:nvGrpSpPr>
                          <p:cNvPr id="20598" name="Group 41"/>
                          <p:cNvGrpSpPr/>
                          <p:nvPr/>
                        </p:nvGrpSpPr>
                        <p:grpSpPr>
                          <a:xfrm>
                            <a:off x="11895" y="1330"/>
                            <a:ext cx="14" cy="7205"/>
                            <a:chOff x="12731" y="1345"/>
                            <a:chExt cx="14" cy="7205"/>
                          </a:xfrm>
                        </p:grpSpPr>
                        <p:cxnSp>
                          <p:nvCxnSpPr>
                            <p:cNvPr id="238" name="Straight Connector 237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1" y="1345"/>
                              <a:ext cx="5" cy="2365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9" name="Straight Connector 238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5" y="3660"/>
                              <a:ext cx="10" cy="489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40" name="Straight Connector 239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 flipH="1" flipV="1">
                            <a:off x="9557" y="3708"/>
                            <a:ext cx="2367" cy="4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0602" name="Group 45"/>
                          <p:cNvGrpSpPr/>
                          <p:nvPr/>
                        </p:nvGrpSpPr>
                        <p:grpSpPr>
                          <a:xfrm>
                            <a:off x="9552" y="1330"/>
                            <a:ext cx="10" cy="7205"/>
                            <a:chOff x="12735" y="1345"/>
                            <a:chExt cx="10" cy="7205"/>
                          </a:xfrm>
                        </p:grpSpPr>
                        <p:cxnSp>
                          <p:nvCxnSpPr>
                            <p:cNvPr id="242" name="Straight Connector 241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40" y="1345"/>
                              <a:ext cx="5" cy="2365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3" name="Straight Connector 242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5" y="3660"/>
                              <a:ext cx="10" cy="489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44" name="Straight Connector 243"/>
                        <p:cNvCxnSpPr>
                          <a:endCxn id="212" idx="1"/>
                        </p:cNvCxnSpPr>
                        <p:nvPr/>
                      </p:nvCxnSpPr>
                      <p:spPr>
                        <a:xfrm>
                          <a:off x="2655" y="2847"/>
                          <a:ext cx="3974" cy="29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5" name="Oval 244"/>
                        <p:cNvSpPr/>
                        <p:nvPr/>
                      </p:nvSpPr>
                      <p:spPr>
                        <a:xfrm>
                          <a:off x="2356" y="2691"/>
                          <a:ext cx="298" cy="28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altLang="en-US" strike="noStrike" noProof="1"/>
                        </a:p>
                      </p:txBody>
                    </p:sp>
                    <p:sp>
                      <p:nvSpPr>
                        <p:cNvPr id="246" name="Oval 245"/>
                        <p:cNvSpPr/>
                        <p:nvPr/>
                      </p:nvSpPr>
                      <p:spPr>
                        <a:xfrm>
                          <a:off x="6609" y="3040"/>
                          <a:ext cx="298" cy="289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4007" y="2819"/>
                        <a:ext cx="300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959" y="2868"/>
                        <a:ext cx="300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cxnSp>
                  <p:nvCxnSpPr>
                    <p:cNvPr id="249" name="Straight Connector 248"/>
                    <p:cNvCxnSpPr>
                      <a:endCxn id="212" idx="1"/>
                    </p:cNvCxnSpPr>
                    <p:nvPr/>
                  </p:nvCxnSpPr>
                  <p:spPr>
                    <a:xfrm flipH="1" flipV="1">
                      <a:off x="6281" y="780"/>
                      <a:ext cx="1346" cy="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0" name="Oval 249"/>
                  <p:cNvSpPr/>
                  <p:nvPr/>
                </p:nvSpPr>
                <p:spPr>
                  <a:xfrm>
                    <a:off x="12102" y="6668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13503" y="6775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252" name="Left Brace 251"/>
                <p:cNvSpPr/>
                <p:nvPr/>
              </p:nvSpPr>
              <p:spPr>
                <a:xfrm rot="5640000">
                  <a:off x="12547" y="3481"/>
                  <a:ext cx="293" cy="2149"/>
                </a:xfrm>
                <a:prstGeom prst="leftBrace">
                  <a:avLst>
                    <a:gd name="adj1" fmla="val 8333"/>
                    <a:gd name="adj2" fmla="val 4171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614" name="Text Box 29"/>
                <p:cNvSpPr txBox="1"/>
                <p:nvPr/>
              </p:nvSpPr>
              <p:spPr>
                <a:xfrm>
                  <a:off x="12708" y="3910"/>
                  <a:ext cx="694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54" name="Left Brace 253"/>
                <p:cNvSpPr/>
                <p:nvPr/>
              </p:nvSpPr>
              <p:spPr>
                <a:xfrm rot="5700000" flipH="1">
                  <a:off x="11812" y="4683"/>
                  <a:ext cx="352" cy="77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616" name="Text Box 29"/>
                <p:cNvSpPr txBox="1"/>
                <p:nvPr/>
              </p:nvSpPr>
              <p:spPr>
                <a:xfrm>
                  <a:off x="11435" y="5027"/>
                  <a:ext cx="63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256" name="Left Brace 255"/>
              <p:cNvSpPr/>
              <p:nvPr/>
            </p:nvSpPr>
            <p:spPr>
              <a:xfrm rot="5700000" flipH="1">
                <a:off x="10805" y="1938"/>
                <a:ext cx="519" cy="124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0618" name="Text Box 29"/>
              <p:cNvSpPr txBox="1"/>
              <p:nvPr/>
            </p:nvSpPr>
            <p:spPr>
              <a:xfrm>
                <a:off x="10728" y="2735"/>
                <a:ext cx="566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-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58" name="Left Brace 257"/>
              <p:cNvSpPr/>
              <p:nvPr/>
            </p:nvSpPr>
            <p:spPr>
              <a:xfrm rot="5640000">
                <a:off x="11211" y="843"/>
                <a:ext cx="529" cy="19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0620" name="Text Box 29"/>
              <p:cNvSpPr txBox="1"/>
              <p:nvPr/>
            </p:nvSpPr>
            <p:spPr>
              <a:xfrm>
                <a:off x="11172" y="1022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20621" name="Group 260"/>
            <p:cNvGrpSpPr/>
            <p:nvPr/>
          </p:nvGrpSpPr>
          <p:grpSpPr>
            <a:xfrm>
              <a:off x="13491" y="457"/>
              <a:ext cx="3622" cy="4417"/>
              <a:chOff x="13491" y="457"/>
              <a:chExt cx="3622" cy="4417"/>
            </a:xfrm>
          </p:grpSpPr>
          <p:grpSp>
            <p:nvGrpSpPr>
              <p:cNvPr id="20622" name="Group 87"/>
              <p:cNvGrpSpPr/>
              <p:nvPr/>
            </p:nvGrpSpPr>
            <p:grpSpPr>
              <a:xfrm>
                <a:off x="13491" y="457"/>
                <a:ext cx="3364" cy="4417"/>
                <a:chOff x="11422" y="3502"/>
                <a:chExt cx="3364" cy="4416"/>
              </a:xfrm>
            </p:grpSpPr>
            <p:grpSp>
              <p:nvGrpSpPr>
                <p:cNvPr id="20623" name="Group 81"/>
                <p:cNvGrpSpPr/>
                <p:nvPr/>
              </p:nvGrpSpPr>
              <p:grpSpPr>
                <a:xfrm>
                  <a:off x="11583" y="3599"/>
                  <a:ext cx="3202" cy="4319"/>
                  <a:chOff x="11412" y="5579"/>
                  <a:chExt cx="3203" cy="4319"/>
                </a:xfrm>
              </p:grpSpPr>
              <p:grpSp>
                <p:nvGrpSpPr>
                  <p:cNvPr id="20624" name="Group 79"/>
                  <p:cNvGrpSpPr/>
                  <p:nvPr/>
                </p:nvGrpSpPr>
                <p:grpSpPr>
                  <a:xfrm>
                    <a:off x="11412" y="5579"/>
                    <a:ext cx="3202" cy="4319"/>
                    <a:chOff x="5446" y="763"/>
                    <a:chExt cx="3203" cy="4319"/>
                  </a:xfrm>
                </p:grpSpPr>
                <p:grpSp>
                  <p:nvGrpSpPr>
                    <p:cNvPr id="20625" name="Group 3"/>
                    <p:cNvGrpSpPr/>
                    <p:nvPr/>
                  </p:nvGrpSpPr>
                  <p:grpSpPr>
                    <a:xfrm>
                      <a:off x="5446" y="763"/>
                      <a:ext cx="3203" cy="4319"/>
                      <a:chOff x="2401" y="1263"/>
                      <a:chExt cx="4506" cy="5905"/>
                    </a:xfrm>
                  </p:grpSpPr>
                  <p:grpSp>
                    <p:nvGrpSpPr>
                      <p:cNvPr id="20626" name="Group 49"/>
                      <p:cNvGrpSpPr/>
                      <p:nvPr/>
                    </p:nvGrpSpPr>
                    <p:grpSpPr>
                      <a:xfrm>
                        <a:off x="2641" y="1263"/>
                        <a:ext cx="3773" cy="5905"/>
                        <a:chOff x="8466" y="1330"/>
                        <a:chExt cx="4604" cy="7205"/>
                      </a:xfrm>
                    </p:grpSpPr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8466" y="3375"/>
                          <a:ext cx="4604" cy="4611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grpSp>
                      <p:nvGrpSpPr>
                        <p:cNvPr id="20628" name="Group 41"/>
                        <p:cNvGrpSpPr/>
                        <p:nvPr/>
                      </p:nvGrpSpPr>
                      <p:grpSpPr>
                        <a:xfrm>
                          <a:off x="11895" y="1330"/>
                          <a:ext cx="14" cy="7205"/>
                          <a:chOff x="12731" y="1345"/>
                          <a:chExt cx="14" cy="7205"/>
                        </a:xfrm>
                      </p:grpSpPr>
                      <p:cxnSp>
                        <p:nvCxnSpPr>
                          <p:cNvPr id="40" name="Straight Connector 39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1" y="1345"/>
                            <a:ext cx="5" cy="2365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Straight Connector 40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5" y="3660"/>
                            <a:ext cx="10" cy="489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5" name="Straight Connector 44"/>
                        <p:cNvCxnSpPr>
                          <a:endCxn id="212" idx="1"/>
                        </p:cNvCxnSpPr>
                        <p:nvPr/>
                      </p:nvCxnSpPr>
                      <p:spPr>
                        <a:xfrm flipH="1" flipV="1">
                          <a:off x="9557" y="3708"/>
                          <a:ext cx="2367" cy="4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0632" name="Group 45"/>
                        <p:cNvGrpSpPr/>
                        <p:nvPr/>
                      </p:nvGrpSpPr>
                      <p:grpSpPr>
                        <a:xfrm>
                          <a:off x="9552" y="1330"/>
                          <a:ext cx="10" cy="7205"/>
                          <a:chOff x="12735" y="1345"/>
                          <a:chExt cx="10" cy="7205"/>
                        </a:xfrm>
                      </p:grpSpPr>
                      <p:cxnSp>
                        <p:nvCxnSpPr>
                          <p:cNvPr id="47" name="Straight Connector 46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40" y="1345"/>
                            <a:ext cx="5" cy="2365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Straight Connector 47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5" y="3660"/>
                            <a:ext cx="10" cy="489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5" name="Straight Connector 14"/>
                      <p:cNvCxnSpPr>
                        <a:endCxn id="21" idx="1"/>
                      </p:cNvCxnSpPr>
                      <p:nvPr/>
                    </p:nvCxnSpPr>
                    <p:spPr>
                      <a:xfrm>
                        <a:off x="2635" y="2314"/>
                        <a:ext cx="4018" cy="768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2401" y="2164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altLang="en-US" strike="noStrike" noProof="1"/>
                      </a:p>
                    </p:txBody>
                  </p:sp>
                  <p:sp>
                    <p:nvSpPr>
                      <p:cNvPr id="21" name="Oval 20"/>
                      <p:cNvSpPr/>
                      <p:nvPr/>
                    </p:nvSpPr>
                    <p:spPr>
                      <a:xfrm>
                        <a:off x="6609" y="3040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cxnSp>
                  <p:nvCxnSpPr>
                    <p:cNvPr id="75" name="Straight Connector 74"/>
                    <p:cNvCxnSpPr>
                      <a:endCxn id="21" idx="1"/>
                    </p:cNvCxnSpPr>
                    <p:nvPr/>
                  </p:nvCxnSpPr>
                  <p:spPr>
                    <a:xfrm flipH="1" flipV="1">
                      <a:off x="6281" y="780"/>
                      <a:ext cx="1346" cy="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Oval 79"/>
                  <p:cNvSpPr/>
                  <p:nvPr/>
                </p:nvSpPr>
                <p:spPr>
                  <a:xfrm>
                    <a:off x="12124" y="6369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13480" y="6618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84" name="Left Brace 83"/>
                <p:cNvSpPr/>
                <p:nvPr/>
              </p:nvSpPr>
              <p:spPr>
                <a:xfrm rot="6060000">
                  <a:off x="12626" y="3174"/>
                  <a:ext cx="326" cy="2128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642" name="Text Box 29"/>
                <p:cNvSpPr txBox="1"/>
                <p:nvPr/>
              </p:nvSpPr>
              <p:spPr>
                <a:xfrm>
                  <a:off x="12730" y="3502"/>
                  <a:ext cx="779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86" name="Left Brace 85"/>
                <p:cNvSpPr/>
                <p:nvPr/>
              </p:nvSpPr>
              <p:spPr>
                <a:xfrm rot="6120000" flipH="1">
                  <a:off x="11819" y="4332"/>
                  <a:ext cx="352" cy="77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644" name="Text Box 29"/>
                <p:cNvSpPr txBox="1"/>
                <p:nvPr/>
              </p:nvSpPr>
              <p:spPr>
                <a:xfrm>
                  <a:off x="11422" y="4780"/>
                  <a:ext cx="873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20645" name="Text Box 110"/>
              <p:cNvSpPr txBox="1"/>
              <p:nvPr/>
            </p:nvSpPr>
            <p:spPr>
              <a:xfrm>
                <a:off x="16385" y="3982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(d)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20646" name="Text Box 110"/>
            <p:cNvSpPr txBox="1"/>
            <p:nvPr/>
          </p:nvSpPr>
          <p:spPr>
            <a:xfrm>
              <a:off x="3739" y="9048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(e)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0647" name="Text Box 110"/>
            <p:cNvSpPr txBox="1"/>
            <p:nvPr/>
          </p:nvSpPr>
          <p:spPr>
            <a:xfrm>
              <a:off x="8084" y="9048"/>
              <a:ext cx="6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(f)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20648" name="Group 266"/>
            <p:cNvGrpSpPr/>
            <p:nvPr/>
          </p:nvGrpSpPr>
          <p:grpSpPr>
            <a:xfrm>
              <a:off x="8609" y="5675"/>
              <a:ext cx="4578" cy="4319"/>
              <a:chOff x="8534" y="5710"/>
              <a:chExt cx="4578" cy="4319"/>
            </a:xfrm>
          </p:grpSpPr>
          <p:grpSp>
            <p:nvGrpSpPr>
              <p:cNvPr id="20649" name="Group 192"/>
              <p:cNvGrpSpPr/>
              <p:nvPr/>
            </p:nvGrpSpPr>
            <p:grpSpPr>
              <a:xfrm>
                <a:off x="8534" y="5710"/>
                <a:ext cx="3797" cy="4319"/>
                <a:chOff x="5349" y="5818"/>
                <a:chExt cx="3797" cy="4319"/>
              </a:xfrm>
            </p:grpSpPr>
            <p:grpSp>
              <p:nvGrpSpPr>
                <p:cNvPr id="20650" name="Group 93"/>
                <p:cNvGrpSpPr/>
                <p:nvPr/>
              </p:nvGrpSpPr>
              <p:grpSpPr>
                <a:xfrm>
                  <a:off x="5685" y="5818"/>
                  <a:ext cx="3461" cy="4319"/>
                  <a:chOff x="9851" y="1003"/>
                  <a:chExt cx="3461" cy="4319"/>
                </a:xfrm>
              </p:grpSpPr>
              <p:grpSp>
                <p:nvGrpSpPr>
                  <p:cNvPr id="20651" name="Group 94"/>
                  <p:cNvGrpSpPr/>
                  <p:nvPr/>
                </p:nvGrpSpPr>
                <p:grpSpPr>
                  <a:xfrm>
                    <a:off x="9851" y="1003"/>
                    <a:ext cx="3461" cy="4319"/>
                    <a:chOff x="10974" y="3600"/>
                    <a:chExt cx="3461" cy="4319"/>
                  </a:xfrm>
                </p:grpSpPr>
                <p:grpSp>
                  <p:nvGrpSpPr>
                    <p:cNvPr id="20652" name="Group 95"/>
                    <p:cNvGrpSpPr/>
                    <p:nvPr/>
                  </p:nvGrpSpPr>
                  <p:grpSpPr>
                    <a:xfrm>
                      <a:off x="11171" y="3600"/>
                      <a:ext cx="3263" cy="4319"/>
                      <a:chOff x="11000" y="5580"/>
                      <a:chExt cx="3264" cy="4319"/>
                    </a:xfrm>
                  </p:grpSpPr>
                  <p:grpSp>
                    <p:nvGrpSpPr>
                      <p:cNvPr id="20653" name="Group 79"/>
                      <p:cNvGrpSpPr/>
                      <p:nvPr/>
                    </p:nvGrpSpPr>
                    <p:grpSpPr>
                      <a:xfrm>
                        <a:off x="11000" y="5580"/>
                        <a:ext cx="3263" cy="4319"/>
                        <a:chOff x="5033" y="763"/>
                        <a:chExt cx="3265" cy="4319"/>
                      </a:xfrm>
                    </p:grpSpPr>
                    <p:grpSp>
                      <p:nvGrpSpPr>
                        <p:cNvPr id="20654" name="Group 6"/>
                        <p:cNvGrpSpPr/>
                        <p:nvPr/>
                      </p:nvGrpSpPr>
                      <p:grpSpPr>
                        <a:xfrm>
                          <a:off x="5033" y="763"/>
                          <a:ext cx="3264" cy="4319"/>
                          <a:chOff x="1821" y="1263"/>
                          <a:chExt cx="4593" cy="5905"/>
                        </a:xfrm>
                      </p:grpSpPr>
                      <p:grpSp>
                        <p:nvGrpSpPr>
                          <p:cNvPr id="20655" name="Group 3"/>
                          <p:cNvGrpSpPr/>
                          <p:nvPr/>
                        </p:nvGrpSpPr>
                        <p:grpSpPr>
                          <a:xfrm>
                            <a:off x="1821" y="1263"/>
                            <a:ext cx="4593" cy="5905"/>
                            <a:chOff x="1821" y="1263"/>
                            <a:chExt cx="4593" cy="5905"/>
                          </a:xfrm>
                        </p:grpSpPr>
                        <p:grpSp>
                          <p:nvGrpSpPr>
                            <p:cNvPr id="20656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101" name="Oval 100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20658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03" name="Straight Connector 102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04" name="Straight Connector 103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05" name="Straight Connector 104"/>
                              <p:cNvCxnSpPr>
                                <a:endCxn id="21" idx="1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20662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07" name="Straight Connector 106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08" name="Straight Connector 107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109" name="Straight Connector 108"/>
                            <p:cNvCxnSpPr>
                              <a:endCxn id="21" idx="1"/>
                            </p:cNvCxnSpPr>
                            <p:nvPr/>
                          </p:nvCxnSpPr>
                          <p:spPr>
                            <a:xfrm flipV="1">
                              <a:off x="2120" y="1906"/>
                              <a:ext cx="3974" cy="3176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0" name="Oval 109"/>
                            <p:cNvSpPr/>
                            <p:nvPr/>
                          </p:nvSpPr>
                          <p:spPr>
                            <a:xfrm>
                              <a:off x="1821" y="5021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111" name="Oval 110"/>
                            <p:cNvSpPr/>
                            <p:nvPr/>
                          </p:nvSpPr>
                          <p:spPr>
                            <a:xfrm>
                              <a:off x="6094" y="1688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112" name="Oval 111"/>
                          <p:cNvSpPr/>
                          <p:nvPr/>
                        </p:nvSpPr>
                        <p:spPr>
                          <a:xfrm>
                            <a:off x="3388" y="3836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13" name="Oval 112"/>
                          <p:cNvSpPr/>
                          <p:nvPr/>
                        </p:nvSpPr>
                        <p:spPr>
                          <a:xfrm>
                            <a:off x="2477" y="4541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114" name="Straight Connector 113"/>
                        <p:cNvCxnSpPr>
                          <a:endCxn id="21" idx="1"/>
                        </p:cNvCxnSpPr>
                        <p:nvPr/>
                      </p:nvCxnSpPr>
                      <p:spPr>
                        <a:xfrm flipH="1" flipV="1">
                          <a:off x="6281" y="780"/>
                          <a:ext cx="1346" cy="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13006" y="6713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13481" y="6316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20673" name="Text Box 29"/>
                    <p:cNvSpPr txBox="1"/>
                    <p:nvPr/>
                  </p:nvSpPr>
                  <p:spPr>
                    <a:xfrm>
                      <a:off x="11493" y="4343"/>
                      <a:ext cx="694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19" name="Left Brace 118"/>
                    <p:cNvSpPr/>
                    <p:nvPr/>
                  </p:nvSpPr>
                  <p:spPr>
                    <a:xfrm rot="13920000" flipH="1">
                      <a:off x="11575" y="5127"/>
                      <a:ext cx="186" cy="1403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20675" name="Text Box 29"/>
                    <p:cNvSpPr txBox="1"/>
                    <p:nvPr/>
                  </p:nvSpPr>
                  <p:spPr>
                    <a:xfrm>
                      <a:off x="11065" y="5207"/>
                      <a:ext cx="63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21" name="Left Brace 120"/>
                  <p:cNvSpPr/>
                  <p:nvPr/>
                </p:nvSpPr>
                <p:spPr>
                  <a:xfrm rot="3120000" flipH="1">
                    <a:off x="10424" y="3602"/>
                    <a:ext cx="361" cy="645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20677" name="Text Box 29"/>
                  <p:cNvSpPr txBox="1"/>
                  <p:nvPr/>
                </p:nvSpPr>
                <p:spPr>
                  <a:xfrm>
                    <a:off x="10684" y="3796"/>
                    <a:ext cx="566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20678" name="Text Box 29"/>
                  <p:cNvSpPr txBox="1"/>
                  <p:nvPr/>
                </p:nvSpPr>
                <p:spPr>
                  <a:xfrm>
                    <a:off x="11429" y="3033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8" name="Left Brace 187"/>
                <p:cNvSpPr/>
                <p:nvPr/>
              </p:nvSpPr>
              <p:spPr>
                <a:xfrm rot="13860000" flipH="1">
                  <a:off x="6639" y="5742"/>
                  <a:ext cx="616" cy="319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89" name="Left Brace 188"/>
                <p:cNvSpPr/>
                <p:nvPr/>
              </p:nvSpPr>
              <p:spPr>
                <a:xfrm rot="13860000">
                  <a:off x="7025" y="6711"/>
                  <a:ext cx="203" cy="2624"/>
                </a:xfrm>
                <a:prstGeom prst="leftBrace">
                  <a:avLst>
                    <a:gd name="adj1" fmla="val 8333"/>
                    <a:gd name="adj2" fmla="val 5565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0681" name="Text Box 110"/>
              <p:cNvSpPr txBox="1"/>
              <p:nvPr/>
            </p:nvSpPr>
            <p:spPr>
              <a:xfrm>
                <a:off x="12384" y="9083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(g)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20682" name="Group 265"/>
            <p:cNvGrpSpPr/>
            <p:nvPr/>
          </p:nvGrpSpPr>
          <p:grpSpPr>
            <a:xfrm>
              <a:off x="13703" y="5675"/>
              <a:ext cx="3409" cy="4319"/>
              <a:chOff x="13703" y="5548"/>
              <a:chExt cx="3410" cy="4319"/>
            </a:xfrm>
          </p:grpSpPr>
          <p:grpSp>
            <p:nvGrpSpPr>
              <p:cNvPr id="20683" name="Group 191"/>
              <p:cNvGrpSpPr/>
              <p:nvPr/>
            </p:nvGrpSpPr>
            <p:grpSpPr>
              <a:xfrm>
                <a:off x="13703" y="5548"/>
                <a:ext cx="2758" cy="4319"/>
                <a:chOff x="10454" y="5725"/>
                <a:chExt cx="2759" cy="4319"/>
              </a:xfrm>
            </p:grpSpPr>
            <p:grpSp>
              <p:nvGrpSpPr>
                <p:cNvPr id="20684" name="Group 158"/>
                <p:cNvGrpSpPr/>
                <p:nvPr/>
              </p:nvGrpSpPr>
              <p:grpSpPr>
                <a:xfrm>
                  <a:off x="10454" y="5725"/>
                  <a:ext cx="2758" cy="4319"/>
                  <a:chOff x="10554" y="1003"/>
                  <a:chExt cx="2759" cy="4319"/>
                </a:xfrm>
              </p:grpSpPr>
              <p:grpSp>
                <p:nvGrpSpPr>
                  <p:cNvPr id="20685" name="Group 159"/>
                  <p:cNvGrpSpPr/>
                  <p:nvPr/>
                </p:nvGrpSpPr>
                <p:grpSpPr>
                  <a:xfrm>
                    <a:off x="10554" y="1003"/>
                    <a:ext cx="2759" cy="4319"/>
                    <a:chOff x="11677" y="3600"/>
                    <a:chExt cx="2759" cy="4319"/>
                  </a:xfrm>
                </p:grpSpPr>
                <p:grpSp>
                  <p:nvGrpSpPr>
                    <p:cNvPr id="20686" name="Group 160"/>
                    <p:cNvGrpSpPr/>
                    <p:nvPr/>
                  </p:nvGrpSpPr>
                  <p:grpSpPr>
                    <a:xfrm>
                      <a:off x="11754" y="3600"/>
                      <a:ext cx="2681" cy="4319"/>
                      <a:chOff x="11583" y="5580"/>
                      <a:chExt cx="2682" cy="4319"/>
                    </a:xfrm>
                  </p:grpSpPr>
                  <p:grpSp>
                    <p:nvGrpSpPr>
                      <p:cNvPr id="20687" name="Group 79"/>
                      <p:cNvGrpSpPr/>
                      <p:nvPr/>
                    </p:nvGrpSpPr>
                    <p:grpSpPr>
                      <a:xfrm>
                        <a:off x="11583" y="5580"/>
                        <a:ext cx="2681" cy="4319"/>
                        <a:chOff x="5616" y="763"/>
                        <a:chExt cx="2683" cy="4319"/>
                      </a:xfrm>
                    </p:grpSpPr>
                    <p:grpSp>
                      <p:nvGrpSpPr>
                        <p:cNvPr id="20688" name="Group 6"/>
                        <p:cNvGrpSpPr/>
                        <p:nvPr/>
                      </p:nvGrpSpPr>
                      <p:grpSpPr>
                        <a:xfrm>
                          <a:off x="5616" y="763"/>
                          <a:ext cx="2682" cy="4319"/>
                          <a:chOff x="2641" y="1263"/>
                          <a:chExt cx="3773" cy="5905"/>
                        </a:xfrm>
                      </p:grpSpPr>
                      <p:grpSp>
                        <p:nvGrpSpPr>
                          <p:cNvPr id="20689" name="Group 3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3773" cy="5905"/>
                            <a:chOff x="2641" y="1263"/>
                            <a:chExt cx="3773" cy="5905"/>
                          </a:xfrm>
                        </p:grpSpPr>
                        <p:grpSp>
                          <p:nvGrpSpPr>
                            <p:cNvPr id="20690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166" name="Oval 165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20692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68" name="Straight Connector 167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69" name="Straight Connector 168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70" name="Straight Connector 169"/>
                              <p:cNvCxnSpPr>
                                <a:endCxn id="21" idx="1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20696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72" name="Straight Connector 171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73" name="Straight Connector 172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174" name="Straight Connector 173"/>
                            <p:cNvCxnSpPr>
                              <a:endCxn id="21" idx="1"/>
                            </p:cNvCxnSpPr>
                            <p:nvPr/>
                          </p:nvCxnSpPr>
                          <p:spPr>
                            <a:xfrm flipV="1">
                              <a:off x="3038" y="1907"/>
                              <a:ext cx="3055" cy="2436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75" name="Oval 174"/>
                            <p:cNvSpPr/>
                            <p:nvPr/>
                          </p:nvSpPr>
                          <p:spPr>
                            <a:xfrm>
                              <a:off x="2834" y="4253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176" name="Oval 175"/>
                            <p:cNvSpPr/>
                            <p:nvPr/>
                          </p:nvSpPr>
                          <p:spPr>
                            <a:xfrm>
                              <a:off x="6094" y="1688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177" name="Oval 176"/>
                          <p:cNvSpPr/>
                          <p:nvPr/>
                        </p:nvSpPr>
                        <p:spPr>
                          <a:xfrm>
                            <a:off x="3388" y="3836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179" name="Straight Connector 178"/>
                        <p:cNvCxnSpPr>
                          <a:endCxn id="21" idx="1"/>
                        </p:cNvCxnSpPr>
                        <p:nvPr/>
                      </p:nvCxnSpPr>
                      <p:spPr>
                        <a:xfrm flipH="1" flipV="1">
                          <a:off x="6281" y="780"/>
                          <a:ext cx="1346" cy="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0" name="Oval 179"/>
                      <p:cNvSpPr/>
                      <p:nvPr/>
                    </p:nvSpPr>
                    <p:spPr>
                      <a:xfrm>
                        <a:off x="13006" y="6713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81" name="Oval 180"/>
                      <p:cNvSpPr/>
                      <p:nvPr/>
                    </p:nvSpPr>
                    <p:spPr>
                      <a:xfrm>
                        <a:off x="13481" y="6316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83" name="Left Brace 182"/>
                    <p:cNvSpPr/>
                    <p:nvPr/>
                  </p:nvSpPr>
                  <p:spPr>
                    <a:xfrm rot="13860000" flipH="1">
                      <a:off x="12354" y="4327"/>
                      <a:ext cx="282" cy="1636"/>
                    </a:xfrm>
                    <a:prstGeom prst="leftBrace">
                      <a:avLst>
                        <a:gd name="adj1" fmla="val 8333"/>
                        <a:gd name="adj2" fmla="val 5003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5" name="Left Brace 184"/>
                  <p:cNvSpPr/>
                  <p:nvPr/>
                </p:nvSpPr>
                <p:spPr>
                  <a:xfrm rot="3120000" flipH="1">
                    <a:off x="11103" y="3092"/>
                    <a:ext cx="361" cy="515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20708" name="Text Box 29"/>
                  <p:cNvSpPr txBox="1"/>
                  <p:nvPr/>
                </p:nvSpPr>
                <p:spPr>
                  <a:xfrm>
                    <a:off x="11324" y="3337"/>
                    <a:ext cx="63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20709" name="Text Box 29"/>
                  <p:cNvSpPr txBox="1"/>
                  <p:nvPr/>
                </p:nvSpPr>
                <p:spPr>
                  <a:xfrm>
                    <a:off x="10699" y="1955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0710" name="Text Box 29"/>
                <p:cNvSpPr txBox="1"/>
                <p:nvPr/>
              </p:nvSpPr>
              <p:spPr>
                <a:xfrm>
                  <a:off x="11802" y="7418"/>
                  <a:ext cx="694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91" name="Left Brace 190"/>
                <p:cNvSpPr/>
                <p:nvPr/>
              </p:nvSpPr>
              <p:spPr>
                <a:xfrm rot="13860000">
                  <a:off x="11690" y="6348"/>
                  <a:ext cx="243" cy="2235"/>
                </a:xfrm>
                <a:prstGeom prst="leftBrace">
                  <a:avLst>
                    <a:gd name="adj1" fmla="val 8333"/>
                    <a:gd name="adj2" fmla="val 50035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0712" name="Text Box 110"/>
              <p:cNvSpPr txBox="1"/>
              <p:nvPr/>
            </p:nvSpPr>
            <p:spPr>
              <a:xfrm>
                <a:off x="16385" y="8921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(h)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Group 6"/>
          <p:cNvGrpSpPr/>
          <p:nvPr/>
        </p:nvGrpSpPr>
        <p:grpSpPr>
          <a:xfrm>
            <a:off x="1649413" y="1416050"/>
            <a:ext cx="2495550" cy="1579563"/>
            <a:chOff x="2883" y="3324"/>
            <a:chExt cx="3930" cy="2489"/>
          </a:xfrm>
        </p:grpSpPr>
        <p:sp>
          <p:nvSpPr>
            <p:cNvPr id="5" name="Oval 4"/>
            <p:cNvSpPr/>
            <p:nvPr/>
          </p:nvSpPr>
          <p:spPr>
            <a:xfrm>
              <a:off x="2883" y="3693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9" name="Straight Connector 8"/>
            <p:cNvCxnSpPr>
              <a:endCxn id="17" idx="3"/>
            </p:cNvCxnSpPr>
            <p:nvPr/>
          </p:nvCxnSpPr>
          <p:spPr>
            <a:xfrm flipV="1">
              <a:off x="3537" y="3571"/>
              <a:ext cx="2044" cy="1284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2" y="4689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7" name="Oval 16"/>
            <p:cNvSpPr/>
            <p:nvPr/>
          </p:nvSpPr>
          <p:spPr>
            <a:xfrm>
              <a:off x="5537" y="3324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22534" name="Text Box 19"/>
            <p:cNvSpPr txBox="1"/>
            <p:nvPr/>
          </p:nvSpPr>
          <p:spPr>
            <a:xfrm>
              <a:off x="5269" y="3693"/>
              <a:ext cx="1545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+mn-ea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87" y="3963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4" name="Straight Connector 3"/>
            <p:cNvCxnSpPr>
              <a:endCxn id="17" idx="3"/>
            </p:cNvCxnSpPr>
            <p:nvPr/>
          </p:nvCxnSpPr>
          <p:spPr>
            <a:xfrm>
              <a:off x="2941" y="4372"/>
              <a:ext cx="200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147" y="4252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10" name="Oval 9"/>
          <p:cNvSpPr/>
          <p:nvPr/>
        </p:nvSpPr>
        <p:spPr>
          <a:xfrm>
            <a:off x="6669088" y="1555750"/>
            <a:ext cx="1346200" cy="1346200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2" name="Oval 11"/>
          <p:cNvSpPr/>
          <p:nvPr/>
        </p:nvSpPr>
        <p:spPr>
          <a:xfrm>
            <a:off x="7004050" y="2187575"/>
            <a:ext cx="190500" cy="184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4" name="Oval 13"/>
          <p:cNvSpPr/>
          <p:nvPr/>
        </p:nvSpPr>
        <p:spPr>
          <a:xfrm>
            <a:off x="8015288" y="2717800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2541" name="Text Box 14"/>
          <p:cNvSpPr txBox="1"/>
          <p:nvPr/>
        </p:nvSpPr>
        <p:spPr>
          <a:xfrm>
            <a:off x="7872413" y="2901950"/>
            <a:ext cx="981075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18" name="Straight Connector 17"/>
          <p:cNvCxnSpPr>
            <a:endCxn id="17" idx="3"/>
          </p:cNvCxnSpPr>
          <p:nvPr/>
        </p:nvCxnSpPr>
        <p:spPr>
          <a:xfrm>
            <a:off x="6705600" y="1985963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5"/>
            <a:endCxn id="14" idx="1"/>
          </p:cNvCxnSpPr>
          <p:nvPr/>
        </p:nvCxnSpPr>
        <p:spPr>
          <a:xfrm>
            <a:off x="7165975" y="2344738"/>
            <a:ext cx="877888" cy="4000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9413" y="3451225"/>
            <a:ext cx="1347788" cy="1347788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3335338" y="3559175"/>
            <a:ext cx="188913" cy="182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2546" name="Text Box 24"/>
          <p:cNvSpPr txBox="1"/>
          <p:nvPr/>
        </p:nvSpPr>
        <p:spPr>
          <a:xfrm>
            <a:off x="1831975" y="4799013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26" name="Straight Connector 25"/>
          <p:cNvCxnSpPr>
            <a:stCxn id="12" idx="5"/>
            <a:endCxn id="14" idx="1"/>
          </p:cNvCxnSpPr>
          <p:nvPr/>
        </p:nvCxnSpPr>
        <p:spPr>
          <a:xfrm>
            <a:off x="1685925" y="388302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 flipH="1">
            <a:off x="1676400" y="3714750"/>
            <a:ext cx="1685925" cy="106838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5900" y="4729163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9" name="Oval 28"/>
          <p:cNvSpPr/>
          <p:nvPr/>
        </p:nvSpPr>
        <p:spPr>
          <a:xfrm>
            <a:off x="6632575" y="3559175"/>
            <a:ext cx="1346200" cy="1346200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" name="Oval 29"/>
          <p:cNvSpPr/>
          <p:nvPr/>
        </p:nvSpPr>
        <p:spPr>
          <a:xfrm>
            <a:off x="7312025" y="3698875"/>
            <a:ext cx="188913" cy="184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2552" name="Text Box 30"/>
          <p:cNvSpPr txBox="1"/>
          <p:nvPr/>
        </p:nvSpPr>
        <p:spPr>
          <a:xfrm>
            <a:off x="8315325" y="3576638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32" name="Straight Connector 31"/>
          <p:cNvCxnSpPr>
            <a:stCxn id="23" idx="3"/>
          </p:cNvCxnSpPr>
          <p:nvPr/>
        </p:nvCxnSpPr>
        <p:spPr>
          <a:xfrm>
            <a:off x="6669088" y="3989388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3"/>
          </p:cNvCxnSpPr>
          <p:nvPr/>
        </p:nvCxnSpPr>
        <p:spPr>
          <a:xfrm flipV="1">
            <a:off x="7500938" y="3427413"/>
            <a:ext cx="987425" cy="3143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83600" y="3298825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40" name="Left Brace 39"/>
          <p:cNvSpPr/>
          <p:nvPr/>
        </p:nvSpPr>
        <p:spPr>
          <a:xfrm rot="3240000">
            <a:off x="2139950" y="1893888"/>
            <a:ext cx="180975" cy="419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2557" name="Text Box 40"/>
          <p:cNvSpPr txBox="1"/>
          <p:nvPr/>
        </p:nvSpPr>
        <p:spPr>
          <a:xfrm>
            <a:off x="1871663" y="1649413"/>
            <a:ext cx="4175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a</a:t>
            </a:r>
            <a:r>
              <a:rPr lang="en-US" altLang="en-US" baseline="-25000">
                <a:latin typeface="Arial" panose="020B0604020202020204" pitchFamily="34" charset="0"/>
                <a:ea typeface="+mn-ea"/>
              </a:rPr>
              <a:t>3</a:t>
            </a:r>
            <a:endParaRPr lang="en-US" altLang="en-US" baseline="-25000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22558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3" y="88900"/>
            <a:ext cx="5449887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9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1719263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60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779838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61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779838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62" name="Text Box 46"/>
          <p:cNvSpPr txBox="1"/>
          <p:nvPr/>
        </p:nvSpPr>
        <p:spPr>
          <a:xfrm>
            <a:off x="1939925" y="2432050"/>
            <a:ext cx="981075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22563" name="Text Box 47"/>
          <p:cNvSpPr txBox="1"/>
          <p:nvPr/>
        </p:nvSpPr>
        <p:spPr>
          <a:xfrm>
            <a:off x="3524250" y="3451225"/>
            <a:ext cx="98107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22564" name="Text Box 48"/>
          <p:cNvSpPr txBox="1"/>
          <p:nvPr/>
        </p:nvSpPr>
        <p:spPr>
          <a:xfrm>
            <a:off x="7224713" y="2005013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22565" name="Text Box 49"/>
          <p:cNvSpPr txBox="1"/>
          <p:nvPr/>
        </p:nvSpPr>
        <p:spPr>
          <a:xfrm>
            <a:off x="6961188" y="3989388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1"/>
          <p:cNvSpPr txBox="1"/>
          <p:nvPr/>
        </p:nvSpPr>
        <p:spPr>
          <a:xfrm>
            <a:off x="1049338" y="674688"/>
            <a:ext cx="23796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Hough transformation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24578" name="Group 42"/>
          <p:cNvGrpSpPr/>
          <p:nvPr/>
        </p:nvGrpSpPr>
        <p:grpSpPr>
          <a:xfrm>
            <a:off x="1201738" y="1844675"/>
            <a:ext cx="4427537" cy="1497013"/>
            <a:chOff x="1892" y="2905"/>
            <a:chExt cx="6972" cy="2358"/>
          </a:xfrm>
        </p:grpSpPr>
        <p:grpSp>
          <p:nvGrpSpPr>
            <p:cNvPr id="24579" name="Group 38"/>
            <p:cNvGrpSpPr/>
            <p:nvPr/>
          </p:nvGrpSpPr>
          <p:grpSpPr>
            <a:xfrm>
              <a:off x="1892" y="2905"/>
              <a:ext cx="6972" cy="2359"/>
              <a:chOff x="1892" y="2905"/>
              <a:chExt cx="6972" cy="2359"/>
            </a:xfrm>
          </p:grpSpPr>
          <p:grpSp>
            <p:nvGrpSpPr>
              <p:cNvPr id="24580" name="Group 22"/>
              <p:cNvGrpSpPr/>
              <p:nvPr/>
            </p:nvGrpSpPr>
            <p:grpSpPr>
              <a:xfrm>
                <a:off x="1892" y="3195"/>
                <a:ext cx="3364" cy="1950"/>
                <a:chOff x="8339" y="1478"/>
                <a:chExt cx="4017" cy="2328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20040000">
                  <a:off x="10202" y="1478"/>
                  <a:ext cx="1040" cy="2144"/>
                </a:xfrm>
                <a:prstGeom prst="ellipse">
                  <a:avLst/>
                </a:prstGeom>
                <a:noFill/>
                <a:ln w="254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fontAlgn="base"/>
                  <a:endParaRPr lang="en-US" strike="noStrike" noProof="1"/>
                </a:p>
              </p:txBody>
            </p:sp>
            <p:sp>
              <p:nvSpPr>
                <p:cNvPr id="15" name="5-Point Star 14"/>
                <p:cNvSpPr/>
                <p:nvPr/>
              </p:nvSpPr>
              <p:spPr>
                <a:xfrm>
                  <a:off x="10500" y="2134"/>
                  <a:ext cx="444" cy="482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fontAlgn="base"/>
                  <a:endParaRPr lang="en-US" strike="noStrike" noProof="1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968" y="2411"/>
                  <a:ext cx="1728" cy="9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84" name="Text Box 16"/>
                <p:cNvSpPr txBox="1"/>
                <p:nvPr/>
              </p:nvSpPr>
              <p:spPr>
                <a:xfrm>
                  <a:off x="8339" y="3113"/>
                  <a:ext cx="982" cy="6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 b="1">
                      <a:latin typeface="Arial" panose="020B0604020202020204" pitchFamily="34" charset="0"/>
                      <a:ea typeface="+mn-ea"/>
                    </a:rPr>
                    <a:t>X</a:t>
                  </a:r>
                  <a:r>
                    <a:rPr lang="en-US" altLang="en-US" sz="1800" baseline="-25000">
                      <a:latin typeface="Arial" panose="020B0604020202020204" pitchFamily="34" charset="0"/>
                      <a:ea typeface="+mn-ea"/>
                    </a:rPr>
                    <a:t>0</a:t>
                  </a:r>
                  <a:endParaRPr lang="en-US" altLang="zh-CN" sz="18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4585" name="Text Box 17"/>
                <p:cNvSpPr txBox="1"/>
                <p:nvPr/>
              </p:nvSpPr>
              <p:spPr>
                <a:xfrm>
                  <a:off x="11080" y="1598"/>
                  <a:ext cx="1276" cy="6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 b="1">
                      <a:latin typeface="Arial" panose="020B0604020202020204" pitchFamily="34" charset="0"/>
                      <a:ea typeface="+mn-ea"/>
                    </a:rPr>
                    <a:t>X</a:t>
                  </a:r>
                  <a:r>
                    <a:rPr lang="en-US" altLang="en-US" sz="1800" baseline="-25000">
                      <a:latin typeface="Arial" panose="020B0604020202020204" pitchFamily="34" charset="0"/>
                      <a:ea typeface="+mn-ea"/>
                    </a:rPr>
                    <a:t>PMT</a:t>
                  </a:r>
                  <a:endParaRPr lang="en-US" altLang="en-US" sz="1800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19" name="Straight Arrow Connector 18"/>
                <p:cNvCxnSpPr>
                  <a:endCxn id="21" idx="0"/>
                </p:cNvCxnSpPr>
                <p:nvPr/>
              </p:nvCxnSpPr>
              <p:spPr>
                <a:xfrm flipV="1">
                  <a:off x="8968" y="1586"/>
                  <a:ext cx="1284" cy="1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87" name="Text Box 19"/>
                <p:cNvSpPr txBox="1"/>
                <p:nvPr/>
              </p:nvSpPr>
              <p:spPr>
                <a:xfrm>
                  <a:off x="9527" y="2217"/>
                  <a:ext cx="1008" cy="5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400">
                      <a:latin typeface="Ubuntu" panose="020B0604030602030204" charset="0"/>
                      <a:ea typeface="+mn-ea"/>
                    </a:rPr>
                    <a:t>θ</a:t>
                  </a:r>
                  <a:r>
                    <a:rPr lang="en-US" altLang="en-US" sz="1400" baseline="-25000">
                      <a:latin typeface="Ubuntu" panose="020B0604030602030204" charset="0"/>
                      <a:ea typeface="+mn-ea"/>
                    </a:rPr>
                    <a:t>Ch</a:t>
                  </a:r>
                  <a:endParaRPr lang="en-US" altLang="zh-CN" sz="14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24588" name="Group 23"/>
              <p:cNvGrpSpPr/>
              <p:nvPr/>
            </p:nvGrpSpPr>
            <p:grpSpPr>
              <a:xfrm>
                <a:off x="5255" y="2905"/>
                <a:ext cx="3609" cy="2359"/>
                <a:chOff x="8634" y="6405"/>
                <a:chExt cx="3609" cy="2359"/>
              </a:xfrm>
            </p:grpSpPr>
            <p:grpSp>
              <p:nvGrpSpPr>
                <p:cNvPr id="24589" name="Group 24"/>
                <p:cNvGrpSpPr/>
                <p:nvPr/>
              </p:nvGrpSpPr>
              <p:grpSpPr>
                <a:xfrm>
                  <a:off x="8634" y="6405"/>
                  <a:ext cx="3609" cy="2359"/>
                  <a:chOff x="8860" y="6709"/>
                  <a:chExt cx="3609" cy="2359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0135" y="7291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base"/>
                    <a:endParaRPr lang="en-US" strike="noStrike" noProof="1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0878" y="7942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base"/>
                    <a:endParaRPr lang="en-US" strike="noStrike" noProof="1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1343" y="7058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base"/>
                    <a:endParaRPr lang="en-US" strike="noStrike" noProof="1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10672" y="6709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base"/>
                    <a:endParaRPr lang="en-US" strike="noStrike" noProof="1"/>
                  </a:p>
                </p:txBody>
              </p:sp>
              <p:grpSp>
                <p:nvGrpSpPr>
                  <p:cNvPr id="24594" name="Group 29"/>
                  <p:cNvGrpSpPr/>
                  <p:nvPr/>
                </p:nvGrpSpPr>
                <p:grpSpPr>
                  <a:xfrm>
                    <a:off x="8860" y="7238"/>
                    <a:ext cx="3275" cy="1526"/>
                    <a:chOff x="8860" y="7238"/>
                    <a:chExt cx="3275" cy="1526"/>
                  </a:xfrm>
                </p:grpSpPr>
                <p:sp>
                  <p:nvSpPr>
                    <p:cNvPr id="36" name="5-Point Star 35"/>
                    <p:cNvSpPr/>
                    <p:nvPr/>
                  </p:nvSpPr>
                  <p:spPr>
                    <a:xfrm>
                      <a:off x="11177" y="7636"/>
                      <a:ext cx="368" cy="368"/>
                    </a:xfrm>
                    <a:prstGeom prst="star5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fontAlgn="base"/>
                      <a:endParaRPr lang="en-US" strike="noStrike" noProof="1"/>
                    </a:p>
                  </p:txBody>
                </p:sp>
                <p:sp>
                  <p:nvSpPr>
                    <p:cNvPr id="24596" name="Text Box 30"/>
                    <p:cNvSpPr txBox="1"/>
                    <p:nvPr/>
                  </p:nvSpPr>
                  <p:spPr>
                    <a:xfrm>
                      <a:off x="8860" y="8184"/>
                      <a:ext cx="71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 b="1"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0</a:t>
                      </a:r>
                      <a:endParaRPr lang="en-US" altLang="zh-CN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0653" y="7238"/>
                      <a:ext cx="1374" cy="1374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fontAlgn="base"/>
                      <a:endParaRPr lang="en-US" strike="noStrike" noProof="1"/>
                    </a:p>
                  </p:txBody>
                </p:sp>
                <p:sp>
                  <p:nvSpPr>
                    <p:cNvPr id="34" name="5-Point Star 33"/>
                    <p:cNvSpPr/>
                    <p:nvPr/>
                  </p:nvSpPr>
                  <p:spPr>
                    <a:xfrm>
                      <a:off x="11219" y="8264"/>
                      <a:ext cx="444" cy="482"/>
                    </a:xfrm>
                    <a:prstGeom prst="star5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fontAlgn="base"/>
                      <a:endParaRPr lang="en-US" strike="noStrike" noProof="1"/>
                    </a:p>
                  </p:txBody>
                </p:sp>
                <p:sp>
                  <p:nvSpPr>
                    <p:cNvPr id="35" name="5-Point Star 34"/>
                    <p:cNvSpPr/>
                    <p:nvPr/>
                  </p:nvSpPr>
                  <p:spPr>
                    <a:xfrm>
                      <a:off x="11691" y="7301"/>
                      <a:ext cx="444" cy="482"/>
                    </a:xfrm>
                    <a:prstGeom prst="star5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fontAlgn="base"/>
                      <a:endParaRPr lang="en-US" strike="noStrike" noProof="1"/>
                    </a:p>
                  </p:txBody>
                </p:sp>
              </p:grpSp>
            </p:grpSp>
            <p:sp>
              <p:nvSpPr>
                <p:cNvPr id="37" name="5-Point Star 36"/>
                <p:cNvSpPr/>
                <p:nvPr/>
              </p:nvSpPr>
              <p:spPr>
                <a:xfrm>
                  <a:off x="10806" y="6647"/>
                  <a:ext cx="444" cy="482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base"/>
                  <a:endParaRPr lang="en-US" strike="noStrike" noProof="1"/>
                </a:p>
              </p:txBody>
            </p:sp>
            <p:sp>
              <p:nvSpPr>
                <p:cNvPr id="38" name="5-Point Star 37"/>
                <p:cNvSpPr/>
                <p:nvPr/>
              </p:nvSpPr>
              <p:spPr>
                <a:xfrm>
                  <a:off x="10208" y="7245"/>
                  <a:ext cx="444" cy="482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base"/>
                  <a:endParaRPr lang="en-US" strike="noStrike" noProof="1"/>
                </a:p>
              </p:txBody>
            </p:sp>
          </p:grpSp>
        </p:grpSp>
        <p:cxnSp>
          <p:nvCxnSpPr>
            <p:cNvPr id="42" name="Straight Arrow Connector 41"/>
            <p:cNvCxnSpPr>
              <a:endCxn id="21" idx="0"/>
            </p:cNvCxnSpPr>
            <p:nvPr/>
          </p:nvCxnSpPr>
          <p:spPr>
            <a:xfrm flipV="1">
              <a:off x="5827" y="4050"/>
              <a:ext cx="1829" cy="5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-14287"/>
            <a:ext cx="9488488" cy="31591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ＬＡＢＰＰＯ</a:t>
            </a:r>
            <a:endParaRPr kumimoji="0" lang="en-US" altLang="en-US" sz="1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5602" name="Group 6"/>
          <p:cNvGrpSpPr/>
          <p:nvPr/>
        </p:nvGrpSpPr>
        <p:grpSpPr>
          <a:xfrm>
            <a:off x="1153160" y="669290"/>
            <a:ext cx="9885363" cy="5943600"/>
            <a:chOff x="2003" y="1330"/>
            <a:chExt cx="15568" cy="9360"/>
          </a:xfrm>
        </p:grpSpPr>
        <p:pic>
          <p:nvPicPr>
            <p:cNvPr id="25603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3" y="1330"/>
              <a:ext cx="15568" cy="93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 Box 5"/>
            <p:cNvSpPr txBox="1"/>
            <p:nvPr/>
          </p:nvSpPr>
          <p:spPr>
            <a:xfrm>
              <a:off x="11512" y="6305"/>
              <a:ext cx="4258" cy="2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b="1" noProof="1">
                  <a:solidFill>
                    <a:schemeClr val="accent6"/>
                  </a:solidFill>
                  <a:latin typeface="Arial" panose="020B0604020202020204" pitchFamily="34" charset="0"/>
                  <a:ea typeface="SimSun" charset="0"/>
                  <a:cs typeface="+mn-cs"/>
                  <a:sym typeface="+mn-ea"/>
                </a:rPr>
                <a:t>— LAB</a:t>
              </a:r>
              <a:endParaRPr lang="en-US" altLang="en-US" b="1" noProof="1"/>
            </a:p>
            <a:p>
              <a:r>
                <a:rPr lang="en-US" altLang="en-US" b="1" noProof="1">
                  <a:solidFill>
                    <a:srgbClr val="FF0000"/>
                  </a:solidFill>
                  <a:latin typeface="Arial" panose="020B0604020202020204" pitchFamily="34" charset="0"/>
                  <a:ea typeface="SimSun" charset="0"/>
                  <a:cs typeface="+mn-cs"/>
                  <a:sym typeface="+mn-ea"/>
                </a:rPr>
                <a:t>— PPO</a:t>
              </a:r>
              <a:endParaRPr lang="en-US" altLang="en-US" b="1" noProof="1"/>
            </a:p>
            <a:p>
              <a:r>
                <a:rPr lang="en-US" altLang="en-US" b="1" noProof="1">
                  <a:latin typeface="Arial" panose="020B0604020202020204" pitchFamily="34" charset="0"/>
                  <a:ea typeface="SimSun" charset="0"/>
                  <a:cs typeface="+mn-cs"/>
                </a:rPr>
                <a:t>--- Acrylic</a:t>
              </a:r>
              <a:endParaRPr lang="en-US" altLang="en-US" b="1" noProof="1"/>
            </a:p>
            <a:p>
              <a:r>
                <a:rPr lang="en-US" altLang="en-US" b="1" noProof="1">
                  <a:solidFill>
                    <a:srgbClr val="0048FF"/>
                  </a:solidFill>
                  <a:latin typeface="Arial" panose="020B0604020202020204" pitchFamily="34" charset="0"/>
                  <a:ea typeface="SimSun" charset="0"/>
                  <a:cs typeface="+mn-cs"/>
                </a:rPr>
                <a:t>— SNO+ internal water</a:t>
              </a:r>
              <a:endParaRPr lang="en-US" altLang="en-US" b="1" noProof="1"/>
            </a:p>
            <a:p>
              <a:r>
                <a:rPr lang="en-US" altLang="en-US" b="1" noProof="1">
                  <a:solidFill>
                    <a:srgbClr val="0048FF"/>
                  </a:solidFill>
                  <a:latin typeface="Arial" panose="020B0604020202020204" pitchFamily="34" charset="0"/>
                  <a:ea typeface="SimSun" charset="0"/>
                  <a:cs typeface="+mn-cs"/>
                </a:rPr>
                <a:t>--- </a:t>
              </a:r>
              <a:r>
                <a:rPr lang="en-US" altLang="en-US" b="1" noProof="1">
                  <a:solidFill>
                    <a:srgbClr val="0048FF"/>
                  </a:solidFill>
                  <a:latin typeface="Arial" panose="020B0604020202020204" pitchFamily="34" charset="0"/>
                  <a:ea typeface="SimSun" charset="0"/>
                  <a:cs typeface="+mn-cs"/>
                  <a:sym typeface="+mn-ea"/>
                </a:rPr>
                <a:t>SNO+ external water</a:t>
              </a:r>
              <a:endParaRPr lang="en-US" altLang="en-US" b="1" noProof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Group 8"/>
          <p:cNvGrpSpPr/>
          <p:nvPr/>
        </p:nvGrpSpPr>
        <p:grpSpPr>
          <a:xfrm>
            <a:off x="2376488" y="685800"/>
            <a:ext cx="7250112" cy="5486400"/>
            <a:chOff x="3891" y="1347"/>
            <a:chExt cx="11418" cy="8640"/>
          </a:xfrm>
        </p:grpSpPr>
        <p:pic>
          <p:nvPicPr>
            <p:cNvPr id="26626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91" y="1347"/>
              <a:ext cx="11419" cy="86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27" name="Text Box 3"/>
            <p:cNvSpPr txBox="1"/>
            <p:nvPr/>
          </p:nvSpPr>
          <p:spPr>
            <a:xfrm rot="-5400000">
              <a:off x="3523" y="3926"/>
              <a:ext cx="159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2000" b="1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2000" b="1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8872" y="3126"/>
              <a:ext cx="8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2615" y="7688"/>
              <a:ext cx="835" cy="6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0" name="Text Box 6"/>
            <p:cNvSpPr txBox="1"/>
            <p:nvPr/>
          </p:nvSpPr>
          <p:spPr>
            <a:xfrm>
              <a:off x="9758" y="2715"/>
              <a:ext cx="151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2400">
                  <a:latin typeface="TeX Gyre DejaVu Math" panose="02000503000000000000" charset="0"/>
                  <a:ea typeface="+mn-ea"/>
                </a:rPr>
                <a:t>2νββ</a:t>
              </a:r>
              <a:endParaRPr lang="en-US" altLang="en-US" sz="2400">
                <a:latin typeface="TeX Gyre DejaVu Math" panose="02000503000000000000" charset="0"/>
                <a:ea typeface="+mn-ea"/>
              </a:endParaRPr>
            </a:p>
          </p:txBody>
        </p:sp>
        <p:sp>
          <p:nvSpPr>
            <p:cNvPr id="26631" name="Text Box 7"/>
            <p:cNvSpPr txBox="1"/>
            <p:nvPr/>
          </p:nvSpPr>
          <p:spPr>
            <a:xfrm>
              <a:off x="11096" y="7114"/>
              <a:ext cx="151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2400">
                  <a:latin typeface="TeX Gyre DejaVu Math" panose="02000503000000000000" charset="0"/>
                  <a:ea typeface="+mn-ea"/>
                </a:rPr>
                <a:t>0νββ</a:t>
              </a:r>
              <a:endParaRPr lang="en-US" altLang="en-US" sz="2400">
                <a:latin typeface="TeX Gyre DejaVu Math" panose="02000503000000000000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Group 15"/>
          <p:cNvGrpSpPr/>
          <p:nvPr/>
        </p:nvGrpSpPr>
        <p:grpSpPr>
          <a:xfrm>
            <a:off x="1046163" y="63500"/>
            <a:ext cx="6624637" cy="6400800"/>
            <a:chOff x="1648" y="99"/>
            <a:chExt cx="10432" cy="10080"/>
          </a:xfrm>
        </p:grpSpPr>
        <p:grpSp>
          <p:nvGrpSpPr>
            <p:cNvPr id="12290" name="Group 10"/>
            <p:cNvGrpSpPr/>
            <p:nvPr/>
          </p:nvGrpSpPr>
          <p:grpSpPr>
            <a:xfrm>
              <a:off x="1648" y="99"/>
              <a:ext cx="10433" cy="10080"/>
              <a:chOff x="1648" y="99"/>
              <a:chExt cx="10433" cy="10080"/>
            </a:xfrm>
          </p:grpSpPr>
          <p:pic>
            <p:nvPicPr>
              <p:cNvPr id="12291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46" y="99"/>
                <a:ext cx="8035" cy="1008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5" name="Straight Arrow Connector 4"/>
              <p:cNvCxnSpPr/>
              <p:nvPr/>
            </p:nvCxnSpPr>
            <p:spPr>
              <a:xfrm>
                <a:off x="1804" y="3026"/>
                <a:ext cx="6199" cy="0"/>
              </a:xfrm>
              <a:prstGeom prst="straightConnector1">
                <a:avLst/>
              </a:prstGeom>
              <a:ln w="25400">
                <a:solidFill>
                  <a:srgbClr val="054B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93" name="Text Box 6"/>
              <p:cNvSpPr txBox="1"/>
              <p:nvPr/>
            </p:nvSpPr>
            <p:spPr>
              <a:xfrm>
                <a:off x="1648" y="2446"/>
                <a:ext cx="110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Neck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2294" name="Text Box 7"/>
              <p:cNvSpPr txBox="1"/>
              <p:nvPr/>
            </p:nvSpPr>
            <p:spPr>
              <a:xfrm>
                <a:off x="1648" y="5738"/>
                <a:ext cx="3316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Acrylic vessel 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1804" y="6318"/>
                <a:ext cx="4478" cy="28"/>
              </a:xfrm>
              <a:prstGeom prst="straightConnector1">
                <a:avLst/>
              </a:prstGeom>
              <a:ln w="25400">
                <a:solidFill>
                  <a:srgbClr val="054B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/>
            <p:nvPr/>
          </p:nvCxnSpPr>
          <p:spPr>
            <a:xfrm>
              <a:off x="1804" y="3811"/>
              <a:ext cx="4694" cy="17"/>
            </a:xfrm>
            <a:prstGeom prst="straightConnector1">
              <a:avLst/>
            </a:prstGeom>
            <a:ln w="25400">
              <a:solidFill>
                <a:srgbClr val="FF8F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7" name="Text Box 12"/>
            <p:cNvSpPr txBox="1"/>
            <p:nvPr/>
          </p:nvSpPr>
          <p:spPr>
            <a:xfrm>
              <a:off x="1648" y="3241"/>
              <a:ext cx="25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Hold-up ropes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20" y="5382"/>
              <a:ext cx="3738" cy="18"/>
            </a:xfrm>
            <a:prstGeom prst="straightConnector1">
              <a:avLst/>
            </a:prstGeom>
            <a:ln w="25400">
              <a:solidFill>
                <a:srgbClr val="3554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9" name="Text Box 14"/>
            <p:cNvSpPr txBox="1"/>
            <p:nvPr/>
          </p:nvSpPr>
          <p:spPr>
            <a:xfrm>
              <a:off x="1648" y="4383"/>
              <a:ext cx="3022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PMT support structure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6461125" y="5751513"/>
            <a:ext cx="2790825" cy="7938"/>
          </a:xfrm>
          <a:prstGeom prst="straightConnector1">
            <a:avLst/>
          </a:prstGeom>
          <a:ln w="25400">
            <a:solidFill>
              <a:srgbClr val="FF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Text Box 17"/>
          <p:cNvSpPr txBox="1"/>
          <p:nvPr/>
        </p:nvSpPr>
        <p:spPr>
          <a:xfrm>
            <a:off x="7353300" y="5391150"/>
            <a:ext cx="19097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Hold-down ropes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51725" y="3417888"/>
            <a:ext cx="1450975" cy="19050"/>
          </a:xfrm>
          <a:prstGeom prst="straightConnector1">
            <a:avLst/>
          </a:prstGeom>
          <a:ln w="25400">
            <a:solidFill>
              <a:srgbClr val="474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Text Box 19"/>
          <p:cNvSpPr txBox="1"/>
          <p:nvPr/>
        </p:nvSpPr>
        <p:spPr>
          <a:xfrm>
            <a:off x="7612063" y="3049588"/>
            <a:ext cx="139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Rock cavity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096125" y="1404938"/>
            <a:ext cx="1711325" cy="19050"/>
          </a:xfrm>
          <a:prstGeom prst="straightConnector1">
            <a:avLst/>
          </a:prstGeom>
          <a:ln w="25400">
            <a:solidFill>
              <a:srgbClr val="474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5" name="Text Box 19"/>
          <p:cNvSpPr txBox="1"/>
          <p:nvPr/>
        </p:nvSpPr>
        <p:spPr>
          <a:xfrm>
            <a:off x="7416800" y="958850"/>
            <a:ext cx="139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Deck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36538" y="68263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SkyShine</a:t>
            </a:r>
            <a:endParaRPr kumimoji="0" lang="en-US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674" name="Group 14"/>
          <p:cNvGrpSpPr/>
          <p:nvPr/>
        </p:nvGrpSpPr>
        <p:grpSpPr>
          <a:xfrm>
            <a:off x="4044950" y="588963"/>
            <a:ext cx="5211763" cy="5680075"/>
            <a:chOff x="6370" y="927"/>
            <a:chExt cx="8208" cy="8946"/>
          </a:xfrm>
        </p:grpSpPr>
        <p:grpSp>
          <p:nvGrpSpPr>
            <p:cNvPr id="28675" name="Group 10"/>
            <p:cNvGrpSpPr/>
            <p:nvPr/>
          </p:nvGrpSpPr>
          <p:grpSpPr>
            <a:xfrm>
              <a:off x="6370" y="927"/>
              <a:ext cx="8207" cy="8947"/>
              <a:chOff x="5995" y="10"/>
              <a:chExt cx="8207" cy="8947"/>
            </a:xfrm>
          </p:grpSpPr>
          <p:grpSp>
            <p:nvGrpSpPr>
              <p:cNvPr id="28676" name="Group 2"/>
              <p:cNvGrpSpPr/>
              <p:nvPr/>
            </p:nvGrpSpPr>
            <p:grpSpPr>
              <a:xfrm>
                <a:off x="5995" y="10"/>
                <a:ext cx="8207" cy="8947"/>
                <a:chOff x="4557" y="642"/>
                <a:chExt cx="8208" cy="8945"/>
              </a:xfrm>
            </p:grpSpPr>
            <p:grpSp>
              <p:nvGrpSpPr>
                <p:cNvPr id="28677" name="Group 6"/>
                <p:cNvGrpSpPr/>
                <p:nvPr/>
              </p:nvGrpSpPr>
              <p:grpSpPr>
                <a:xfrm>
                  <a:off x="4557" y="642"/>
                  <a:ext cx="8208" cy="8945"/>
                  <a:chOff x="4557" y="642"/>
                  <a:chExt cx="8208" cy="8945"/>
                </a:xfrm>
              </p:grpSpPr>
              <p:grpSp>
                <p:nvGrpSpPr>
                  <p:cNvPr id="28678" name="Group 10"/>
                  <p:cNvGrpSpPr/>
                  <p:nvPr/>
                </p:nvGrpSpPr>
                <p:grpSpPr>
                  <a:xfrm>
                    <a:off x="4557" y="642"/>
                    <a:ext cx="8208" cy="8945"/>
                    <a:chOff x="8474" y="1595"/>
                    <a:chExt cx="5641" cy="6042"/>
                  </a:xfrm>
                </p:grpSpPr>
                <p:grpSp>
                  <p:nvGrpSpPr>
                    <p:cNvPr id="28679" name="Group 82"/>
                    <p:cNvGrpSpPr/>
                    <p:nvPr/>
                  </p:nvGrpSpPr>
                  <p:grpSpPr>
                    <a:xfrm>
                      <a:off x="8474" y="1595"/>
                      <a:ext cx="5641" cy="6041"/>
                      <a:chOff x="6072" y="2557"/>
                      <a:chExt cx="7515" cy="8049"/>
                    </a:xfrm>
                  </p:grpSpPr>
                  <p:grpSp>
                    <p:nvGrpSpPr>
                      <p:cNvPr id="28680" name="Group 11"/>
                      <p:cNvGrpSpPr/>
                      <p:nvPr/>
                    </p:nvGrpSpPr>
                    <p:grpSpPr>
                      <a:xfrm>
                        <a:off x="6072" y="3091"/>
                        <a:ext cx="7515" cy="7515"/>
                        <a:chOff x="10719" y="2770"/>
                        <a:chExt cx="7515" cy="7515"/>
                      </a:xfrm>
                    </p:grpSpPr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10719" y="2770"/>
                          <a:ext cx="7515" cy="7515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38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grpSp>
                      <p:nvGrpSpPr>
                        <p:cNvPr id="28682" name="Group 53"/>
                        <p:cNvGrpSpPr/>
                        <p:nvPr/>
                      </p:nvGrpSpPr>
                      <p:grpSpPr>
                        <a:xfrm rot="9480000">
                          <a:off x="12970" y="2997"/>
                          <a:ext cx="549" cy="555"/>
                          <a:chOff x="6020" y="4865"/>
                          <a:chExt cx="929" cy="1243"/>
                        </a:xfrm>
                      </p:grpSpPr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6" name="Oval 5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6227" y="5748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686" name="Group 15"/>
                        <p:cNvGrpSpPr/>
                        <p:nvPr/>
                      </p:nvGrpSpPr>
                      <p:grpSpPr>
                        <a:xfrm rot="2100000">
                          <a:off x="12280" y="906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7" name="Rectangle 1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" name="Oval 1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690" name="Group 19"/>
                        <p:cNvGrpSpPr/>
                        <p:nvPr/>
                      </p:nvGrpSpPr>
                      <p:grpSpPr>
                        <a:xfrm rot="5400000">
                          <a:off x="10749" y="6221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2" name="Oval 2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3" name="Rectangle 2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694" name="Group 29"/>
                        <p:cNvGrpSpPr/>
                        <p:nvPr/>
                      </p:nvGrpSpPr>
                      <p:grpSpPr>
                        <a:xfrm rot="4500000">
                          <a:off x="10829" y="690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0" name="Oval 3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698" name="Group 41"/>
                        <p:cNvGrpSpPr/>
                        <p:nvPr/>
                      </p:nvGrpSpPr>
                      <p:grpSpPr>
                        <a:xfrm rot="4020000">
                          <a:off x="11027" y="754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43" name="Rectangle 4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6" name="Oval 4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02" name="Group 51"/>
                        <p:cNvGrpSpPr/>
                        <p:nvPr/>
                      </p:nvGrpSpPr>
                      <p:grpSpPr>
                        <a:xfrm rot="3420000">
                          <a:off x="11348" y="813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77" name="Oval 76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06" name="Group 78"/>
                        <p:cNvGrpSpPr/>
                        <p:nvPr/>
                      </p:nvGrpSpPr>
                      <p:grpSpPr>
                        <a:xfrm rot="2760000">
                          <a:off x="11787" y="865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10" name="Group 52"/>
                        <p:cNvGrpSpPr/>
                        <p:nvPr/>
                      </p:nvGrpSpPr>
                      <p:grpSpPr>
                        <a:xfrm rot="8640000">
                          <a:off x="12357" y="3301"/>
                          <a:ext cx="549" cy="579"/>
                          <a:chOff x="6020" y="4865"/>
                          <a:chExt cx="929" cy="1279"/>
                        </a:xfrm>
                      </p:grpSpPr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5" name="Oval 84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6" name="Rectangle 85"/>
                          <p:cNvSpPr/>
                          <p:nvPr/>
                        </p:nvSpPr>
                        <p:spPr>
                          <a:xfrm>
                            <a:off x="6215" y="5784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14" name="Group 86"/>
                        <p:cNvGrpSpPr/>
                        <p:nvPr/>
                      </p:nvGrpSpPr>
                      <p:grpSpPr>
                        <a:xfrm rot="8160000">
                          <a:off x="11816" y="372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88" name="Rectangle 87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9" name="Oval 88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0" name="Rectangle 89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18" name="Group 90"/>
                        <p:cNvGrpSpPr/>
                        <p:nvPr/>
                      </p:nvGrpSpPr>
                      <p:grpSpPr>
                        <a:xfrm rot="7500000">
                          <a:off x="11365" y="4299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92" name="Rectangle 91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4" name="Rectangle 93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22" name="Group 94"/>
                        <p:cNvGrpSpPr/>
                        <p:nvPr/>
                      </p:nvGrpSpPr>
                      <p:grpSpPr>
                        <a:xfrm rot="6900000">
                          <a:off x="11015" y="4908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96" name="Rectangle 95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7" name="Oval 96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8" name="Rectangle 97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26" name="Group 118"/>
                        <p:cNvGrpSpPr/>
                        <p:nvPr/>
                      </p:nvGrpSpPr>
                      <p:grpSpPr>
                        <a:xfrm rot="6000000">
                          <a:off x="10801" y="5581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0" name="Rectangle 119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1" name="Oval 120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2" name="Rectangle 121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30" name="Group 122"/>
                        <p:cNvGrpSpPr/>
                        <p:nvPr/>
                      </p:nvGrpSpPr>
                      <p:grpSpPr>
                        <a:xfrm>
                          <a:off x="14216" y="967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4" name="Rectangle 123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5" name="Oval 124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6" name="Rectangle 125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34" name="Group 126"/>
                        <p:cNvGrpSpPr/>
                        <p:nvPr/>
                      </p:nvGrpSpPr>
                      <p:grpSpPr>
                        <a:xfrm rot="1440000">
                          <a:off x="12888" y="938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8" name="Rectangle 127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9" name="Oval 128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0" name="Rectangle 129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38" name="Group 130"/>
                        <p:cNvGrpSpPr/>
                        <p:nvPr/>
                      </p:nvGrpSpPr>
                      <p:grpSpPr>
                        <a:xfrm rot="780000">
                          <a:off x="13522" y="9588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32" name="Rectangle 131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3" name="Oval 132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4" name="Rectangle 133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42" name="Group 134"/>
                        <p:cNvGrpSpPr/>
                        <p:nvPr/>
                      </p:nvGrpSpPr>
                      <p:grpSpPr>
                        <a:xfrm flipH="1">
                          <a:off x="14883" y="2972"/>
                          <a:ext cx="3351" cy="7250"/>
                          <a:chOff x="6716" y="3162"/>
                          <a:chExt cx="3351" cy="7250"/>
                        </a:xfrm>
                      </p:grpSpPr>
                      <p:grpSp>
                        <p:nvGrpSpPr>
                          <p:cNvPr id="28743" name="Group 135"/>
                          <p:cNvGrpSpPr/>
                          <p:nvPr/>
                        </p:nvGrpSpPr>
                        <p:grpSpPr>
                          <a:xfrm rot="9480000">
                            <a:off x="8958" y="3162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37" name="Rectangle 13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38" name="Oval 13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39" name="Rectangle 13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47" name="Group 143"/>
                          <p:cNvGrpSpPr/>
                          <p:nvPr/>
                        </p:nvGrpSpPr>
                        <p:grpSpPr>
                          <a:xfrm rot="2100000">
                            <a:off x="8277" y="9282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45" name="Rectangle 14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46" name="Oval 14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47" name="Rectangle 14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51" name="Group 147"/>
                          <p:cNvGrpSpPr/>
                          <p:nvPr/>
                        </p:nvGrpSpPr>
                        <p:grpSpPr>
                          <a:xfrm rot="5400000">
                            <a:off x="6746" y="6437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49" name="Rectangle 148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0" name="Oval 149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1" name="Rectangle 150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55" name="Group 151"/>
                          <p:cNvGrpSpPr/>
                          <p:nvPr/>
                        </p:nvGrpSpPr>
                        <p:grpSpPr>
                          <a:xfrm rot="4500000">
                            <a:off x="6826" y="7116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53" name="Rectangle 152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4" name="Oval 153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5" name="Rectangle 154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59" name="Group 155"/>
                          <p:cNvGrpSpPr/>
                          <p:nvPr/>
                        </p:nvGrpSpPr>
                        <p:grpSpPr>
                          <a:xfrm rot="4020000">
                            <a:off x="7024" y="7763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57" name="Rectangle 15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8" name="Oval 15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9" name="Rectangle 15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63" name="Group 159"/>
                          <p:cNvGrpSpPr/>
                          <p:nvPr/>
                        </p:nvGrpSpPr>
                        <p:grpSpPr>
                          <a:xfrm rot="3420000">
                            <a:off x="7345" y="835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61" name="Rectangle 16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2" name="Oval 16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3" name="Rectangle 16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67" name="Group 163"/>
                          <p:cNvGrpSpPr/>
                          <p:nvPr/>
                        </p:nvGrpSpPr>
                        <p:grpSpPr>
                          <a:xfrm rot="2760000">
                            <a:off x="7784" y="8866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65" name="Rectangle 16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6" name="Oval 16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7" name="Rectangle 16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71" name="Group 175"/>
                          <p:cNvGrpSpPr/>
                          <p:nvPr/>
                        </p:nvGrpSpPr>
                        <p:grpSpPr>
                          <a:xfrm rot="8640000">
                            <a:off x="8343" y="3483"/>
                            <a:ext cx="548" cy="617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77" name="Rectangle 17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78" name="Oval 17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79" name="Rectangle 17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75" name="Group 179"/>
                          <p:cNvGrpSpPr/>
                          <p:nvPr/>
                        </p:nvGrpSpPr>
                        <p:grpSpPr>
                          <a:xfrm rot="8160000">
                            <a:off x="7813" y="394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1" name="Rectangle 18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2" name="Oval 18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3" name="Rectangle 18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79" name="Group 183"/>
                          <p:cNvGrpSpPr/>
                          <p:nvPr/>
                        </p:nvGrpSpPr>
                        <p:grpSpPr>
                          <a:xfrm rot="7500000">
                            <a:off x="7362" y="4515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5" name="Rectangle 18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6" name="Oval 18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7" name="Rectangle 18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83" name="Group 187"/>
                          <p:cNvGrpSpPr/>
                          <p:nvPr/>
                        </p:nvGrpSpPr>
                        <p:grpSpPr>
                          <a:xfrm rot="6900000">
                            <a:off x="7012" y="5124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9" name="Rectangle 188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0" name="Oval 189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1" name="Rectangle 190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87" name="Group 191"/>
                          <p:cNvGrpSpPr/>
                          <p:nvPr/>
                        </p:nvGrpSpPr>
                        <p:grpSpPr>
                          <a:xfrm rot="6000000">
                            <a:off x="6798" y="5797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93" name="Rectangle 192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4" name="Oval 193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5" name="Rectangle 194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91" name="Group 195"/>
                          <p:cNvGrpSpPr/>
                          <p:nvPr/>
                        </p:nvGrpSpPr>
                        <p:grpSpPr>
                          <a:xfrm rot="1440000">
                            <a:off x="8885" y="960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97" name="Rectangle 19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8" name="Oval 19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9" name="Rectangle 19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95" name="Group 199"/>
                          <p:cNvGrpSpPr/>
                          <p:nvPr/>
                        </p:nvGrpSpPr>
                        <p:grpSpPr>
                          <a:xfrm rot="780000">
                            <a:off x="9519" y="9804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201" name="Rectangle 20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202" name="Oval 20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203" name="Rectangle 20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8799" name="Group 204"/>
                      <p:cNvGrpSpPr/>
                      <p:nvPr/>
                    </p:nvGrpSpPr>
                    <p:grpSpPr>
                      <a:xfrm>
                        <a:off x="7520" y="2557"/>
                        <a:ext cx="4623" cy="6706"/>
                        <a:chOff x="11915" y="1408"/>
                        <a:chExt cx="4865" cy="7055"/>
                      </a:xfrm>
                    </p:grpSpPr>
                    <p:sp>
                      <p:nvSpPr>
                        <p:cNvPr id="210" name="Can 209"/>
                        <p:cNvSpPr/>
                        <p:nvPr/>
                      </p:nvSpPr>
                      <p:spPr>
                        <a:xfrm>
                          <a:off x="13991" y="1408"/>
                          <a:ext cx="736" cy="2297"/>
                        </a:xfrm>
                        <a:prstGeom prst="can">
                          <a:avLst/>
                        </a:prstGeom>
                        <a:solidFill>
                          <a:srgbClr val="73FECB"/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grpSp>
                      <p:nvGrpSpPr>
                        <p:cNvPr id="28801" name="Group 205"/>
                        <p:cNvGrpSpPr/>
                        <p:nvPr/>
                      </p:nvGrpSpPr>
                      <p:grpSpPr>
                        <a:xfrm>
                          <a:off x="11915" y="3598"/>
                          <a:ext cx="4865" cy="4865"/>
                          <a:chOff x="12091" y="4398"/>
                          <a:chExt cx="4865" cy="4865"/>
                        </a:xfrm>
                      </p:grpSpPr>
                      <p:sp>
                        <p:nvSpPr>
                          <p:cNvPr id="207" name="Oval 206"/>
                          <p:cNvSpPr/>
                          <p:nvPr/>
                        </p:nvSpPr>
                        <p:spPr>
                          <a:xfrm>
                            <a:off x="12091" y="4398"/>
                            <a:ext cx="4865" cy="4865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accent1">
                                  <a:tint val="100000"/>
                                  <a:shade val="100000"/>
                                  <a:satMod val="130000"/>
                                </a:schemeClr>
                              </a:gs>
                              <a:gs pos="95000">
                                <a:schemeClr val="accent1">
                                  <a:tint val="50000"/>
                                  <a:shade val="100000"/>
                                  <a:satMod val="350000"/>
                                </a:schemeClr>
                              </a:gs>
                            </a:gsLst>
                          </a:gradFill>
                          <a:ln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pic>
                        <p:nvPicPr>
                          <p:cNvPr id="28803" name="Picture 207" descr="Picture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"/>
                          <a:stretch>
                            <a:fillRect/>
                          </a:stretch>
                        </p:blipFill>
                        <p:spPr>
                          <a:xfrm>
                            <a:off x="12091" y="4425"/>
                            <a:ext cx="4865" cy="128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  <p:sp>
                        <p:nvSpPr>
                          <p:cNvPr id="209" name="Oval 208"/>
                          <p:cNvSpPr/>
                          <p:nvPr/>
                        </p:nvSpPr>
                        <p:spPr>
                          <a:xfrm>
                            <a:off x="12378" y="5522"/>
                            <a:ext cx="4270" cy="380"/>
                          </a:xfrm>
                          <a:prstGeom prst="ellipse">
                            <a:avLst/>
                          </a:prstGeom>
                          <a:solidFill>
                            <a:srgbClr val="73FECB"/>
                          </a:solidFill>
                          <a:ln>
                            <a:solidFill>
                              <a:schemeClr val="accent1"/>
                            </a:solidFill>
                            <a:prstDash val="sysDash"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215" name="Straight Connector 214"/>
                    <p:cNvCxnSpPr>
                      <a:stCxn id="56" idx="5"/>
                      <a:endCxn id="213" idx="1"/>
                    </p:cNvCxnSpPr>
                    <p:nvPr/>
                  </p:nvCxnSpPr>
                  <p:spPr>
                    <a:xfrm flipV="1">
                      <a:off x="10574" y="2301"/>
                      <a:ext cx="542" cy="18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headEnd type="triangle"/>
                      <a:tailEnd type="non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>
                      <a:stCxn id="56" idx="5"/>
                      <a:endCxn id="213" idx="2"/>
                    </p:cNvCxnSpPr>
                    <p:nvPr/>
                  </p:nvCxnSpPr>
                  <p:spPr>
                    <a:xfrm flipV="1">
                      <a:off x="9197" y="2514"/>
                      <a:ext cx="1985" cy="3225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head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Straight Connector 216"/>
                    <p:cNvCxnSpPr>
                      <a:stCxn id="213" idx="4"/>
                      <a:endCxn id="182" idx="5"/>
                    </p:cNvCxnSpPr>
                    <p:nvPr/>
                  </p:nvCxnSpPr>
                  <p:spPr>
                    <a:xfrm>
                      <a:off x="11461" y="2301"/>
                      <a:ext cx="1379" cy="704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" name="Straight Connector 3"/>
                  <p:cNvCxnSpPr>
                    <a:stCxn id="146" idx="4"/>
                    <a:endCxn id="213" idx="3"/>
                  </p:cNvCxnSpPr>
                  <p:nvPr/>
                </p:nvCxnSpPr>
                <p:spPr>
                  <a:xfrm flipH="1" flipV="1">
                    <a:off x="8807" y="2003"/>
                    <a:ext cx="1760" cy="632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Connector 4"/>
                  <p:cNvCxnSpPr>
                    <a:stCxn id="146" idx="4"/>
                    <a:endCxn id="213" idx="3"/>
                  </p:cNvCxnSpPr>
                  <p:nvPr/>
                </p:nvCxnSpPr>
                <p:spPr>
                  <a:xfrm flipH="1" flipV="1">
                    <a:off x="8807" y="2003"/>
                    <a:ext cx="3009" cy="211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>
                    <a:stCxn id="93" idx="4"/>
                    <a:endCxn id="213" idx="2"/>
                  </p:cNvCxnSpPr>
                  <p:nvPr/>
                </p:nvCxnSpPr>
                <p:spPr>
                  <a:xfrm flipV="1">
                    <a:off x="5834" y="2003"/>
                    <a:ext cx="2663" cy="146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/>
                <p:cNvCxnSpPr>
                  <a:stCxn id="93" idx="4"/>
                  <a:endCxn id="213" idx="2"/>
                </p:cNvCxnSpPr>
                <p:nvPr/>
              </p:nvCxnSpPr>
              <p:spPr>
                <a:xfrm flipV="1">
                  <a:off x="6729" y="1937"/>
                  <a:ext cx="1870" cy="635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Connector 2"/>
              <p:cNvCxnSpPr>
                <a:stCxn id="129" idx="5"/>
              </p:cNvCxnSpPr>
              <p:nvPr/>
            </p:nvCxnSpPr>
            <p:spPr>
              <a:xfrm flipV="1">
                <a:off x="8591" y="1283"/>
                <a:ext cx="1473" cy="6654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133" idx="4"/>
              </p:cNvCxnSpPr>
              <p:nvPr/>
            </p:nvCxnSpPr>
            <p:spPr>
              <a:xfrm flipV="1">
                <a:off x="9432" y="1318"/>
                <a:ext cx="627" cy="6874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33" idx="4"/>
              </p:cNvCxnSpPr>
              <p:nvPr/>
            </p:nvCxnSpPr>
            <p:spPr>
              <a:xfrm flipH="1" flipV="1">
                <a:off x="10094" y="1263"/>
                <a:ext cx="19" cy="703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198" idx="4"/>
                <a:endCxn id="213" idx="3"/>
              </p:cNvCxnSpPr>
              <p:nvPr/>
            </p:nvCxnSpPr>
            <p:spPr>
              <a:xfrm flipH="1" flipV="1">
                <a:off x="10245" y="1371"/>
                <a:ext cx="1152" cy="6643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stCxn id="202" idx="4"/>
            </p:cNvCxnSpPr>
            <p:nvPr/>
          </p:nvCxnSpPr>
          <p:spPr>
            <a:xfrm flipH="1" flipV="1">
              <a:off x="10489" y="2230"/>
              <a:ext cx="652" cy="6908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5-Point Star 13"/>
            <p:cNvSpPr/>
            <p:nvPr/>
          </p:nvSpPr>
          <p:spPr>
            <a:xfrm>
              <a:off x="10171" y="1733"/>
              <a:ext cx="588" cy="57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pPr fontAlgn="auto"/>
              <a:endParaRPr lang="en-US" sz="1350" strike="noStrike" noProof="1"/>
            </a:p>
          </p:txBody>
        </p:sp>
      </p:grp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Rectangle 34"/>
          <p:cNvSpPr/>
          <p:nvPr/>
        </p:nvSpPr>
        <p:spPr>
          <a:xfrm>
            <a:off x="133350" y="114300"/>
            <a:ext cx="5813425" cy="387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trike="noStrike" noProof="1"/>
          </a:p>
        </p:txBody>
      </p:sp>
      <p:grpSp>
        <p:nvGrpSpPr>
          <p:cNvPr id="4" name="Group 3"/>
          <p:cNvGrpSpPr/>
          <p:nvPr/>
        </p:nvGrpSpPr>
        <p:grpSpPr>
          <a:xfrm>
            <a:off x="71746" y="114300"/>
            <a:ext cx="5873750" cy="3874135"/>
            <a:chOff x="674" y="408"/>
            <a:chExt cx="9250" cy="6101"/>
          </a:xfrm>
          <a:solidFill>
            <a:schemeClr val="bg1"/>
          </a:solidFill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1" y="408"/>
              <a:ext cx="9153" cy="5760"/>
            </a:xfrm>
            <a:prstGeom prst="rect">
              <a:avLst/>
            </a:prstGeom>
            <a:grpFill/>
          </p:spPr>
        </p:pic>
        <p:sp>
          <p:nvSpPr>
            <p:cNvPr id="18" name="Text Box 17"/>
            <p:cNvSpPr txBox="1"/>
            <p:nvPr/>
          </p:nvSpPr>
          <p:spPr>
            <a:xfrm rot="16200000">
              <a:off x="124" y="2279"/>
              <a:ext cx="1582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skyShine</a:t>
              </a:r>
              <a:endParaRPr lang="x-none" altLang="en-US" sz="1400" strike="noStrike" noProof="1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195" y="6026"/>
              <a:ext cx="136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x</a:t>
              </a:r>
              <a:r>
                <a:rPr lang="x-none" altLang="en-US" sz="1400" strike="noStrike" baseline="-25000" noProof="1">
                  <a:latin typeface="Arial" panose="020B0604020202020204" pitchFamily="34" charset="0"/>
                  <a:ea typeface="SimSun" charset="0"/>
                  <a:cs typeface="+mn-cs"/>
                </a:rPr>
                <a:t>mc </a:t>
              </a:r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[mm]</a:t>
              </a:r>
              <a:endParaRPr lang="x-none" altLang="en-US" sz="1400" strike="noStrike" noProof="1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95340" y="2616200"/>
            <a:ext cx="6112510" cy="3935095"/>
            <a:chOff x="9264" y="4540"/>
            <a:chExt cx="9626" cy="6197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>
            <a:xfrm>
              <a:off x="9470" y="4540"/>
              <a:ext cx="9420" cy="6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264" y="4540"/>
              <a:ext cx="9495" cy="6197"/>
              <a:chOff x="1620" y="3441"/>
              <a:chExt cx="9495" cy="6197"/>
            </a:xfrm>
            <a:grpFill/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7" y="3441"/>
                <a:ext cx="9158" cy="5814"/>
              </a:xfrm>
              <a:prstGeom prst="rect">
                <a:avLst/>
              </a:prstGeom>
              <a:grpFill/>
            </p:spPr>
          </p:pic>
          <p:sp>
            <p:nvSpPr>
              <p:cNvPr id="32" name="Text Box 31"/>
              <p:cNvSpPr txBox="1"/>
              <p:nvPr/>
            </p:nvSpPr>
            <p:spPr>
              <a:xfrm rot="16200000">
                <a:off x="1070" y="5520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9134" y="9155"/>
                <a:ext cx="1435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y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mc 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[mm]</a:t>
                </a:r>
                <a:endParaRPr lang="x-none" altLang="en-US" sz="1400" strike="noStrike" noProof="1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Group 26"/>
          <p:cNvGrpSpPr/>
          <p:nvPr/>
        </p:nvGrpSpPr>
        <p:grpSpPr>
          <a:xfrm>
            <a:off x="95885" y="163825"/>
            <a:ext cx="5933621" cy="3900810"/>
            <a:chOff x="9673" y="3599"/>
            <a:chExt cx="9344" cy="6143"/>
          </a:xfrm>
          <a:solidFill>
            <a:schemeClr val="bg1"/>
          </a:solidFill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7" y="3599"/>
              <a:ext cx="9010" cy="5760"/>
            </a:xfrm>
            <a:prstGeom prst="rect">
              <a:avLst/>
            </a:prstGeom>
            <a:grpFill/>
          </p:spPr>
        </p:pic>
        <p:grpSp>
          <p:nvGrpSpPr>
            <p:cNvPr id="26" name="Group 25"/>
            <p:cNvGrpSpPr/>
            <p:nvPr/>
          </p:nvGrpSpPr>
          <p:grpSpPr>
            <a:xfrm>
              <a:off x="9673" y="3861"/>
              <a:ext cx="8960" cy="5881"/>
              <a:chOff x="9673" y="3861"/>
              <a:chExt cx="8960" cy="5881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0518" y="3861"/>
                <a:ext cx="8115" cy="5881"/>
                <a:chOff x="8143" y="4577"/>
                <a:chExt cx="8115" cy="588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8143" y="4577"/>
                  <a:ext cx="7643" cy="5139"/>
                  <a:chOff x="7936" y="4720"/>
                  <a:chExt cx="7643" cy="5139"/>
                </a:xfrm>
                <a:grpFill/>
              </p:grpSpPr>
              <p:sp>
                <p:nvSpPr>
                  <p:cNvPr id="7" name="Straight Connector 6"/>
                  <p:cNvSpPr/>
                  <p:nvPr/>
                </p:nvSpPr>
                <p:spPr>
                  <a:xfrm flipH="1" flipV="1">
                    <a:off x="10986" y="4720"/>
                    <a:ext cx="3" cy="5139"/>
                  </a:xfrm>
                  <a:prstGeom prst="line">
                    <a:avLst/>
                  </a:prstGeom>
                  <a:grpFill/>
                  <a:ln w="317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8" name="Straight Connector 7"/>
                  <p:cNvSpPr/>
                  <p:nvPr/>
                </p:nvSpPr>
                <p:spPr>
                  <a:xfrm flipV="1">
                    <a:off x="7936" y="8113"/>
                    <a:ext cx="7643" cy="4"/>
                  </a:xfrm>
                  <a:prstGeom prst="line">
                    <a:avLst/>
                  </a:prstGeom>
                  <a:grpFill/>
                  <a:ln w="317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sp>
            </p:grpSp>
            <p:sp>
              <p:nvSpPr>
                <p:cNvPr id="11" name="Text Box 10"/>
                <p:cNvSpPr txBox="1"/>
                <p:nvPr/>
              </p:nvSpPr>
              <p:spPr>
                <a:xfrm>
                  <a:off x="14056" y="9975"/>
                  <a:ext cx="2202" cy="48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fontAlgn="base"/>
                  <a:r>
                    <a:rPr lang="x-none" altLang="en-US" sz="1400" strike="noStrike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z</a:t>
                  </a:r>
                  <a:r>
                    <a:rPr lang="x-none" altLang="en-US" sz="1400" strike="noStrike" baseline="-25000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mc</a:t>
                  </a:r>
                  <a:r>
                    <a:rPr lang="x-none" altLang="en-US" sz="1400" strike="noStrike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-108 [mm]</a:t>
                  </a:r>
                  <a:endParaRPr lang="x-none" altLang="en-US" sz="1400" strike="noStrike" noProof="1"/>
                </a:p>
              </p:txBody>
            </p:sp>
          </p:grpSp>
          <p:sp>
            <p:nvSpPr>
              <p:cNvPr id="9" name="Straight Arrow Connector 8"/>
              <p:cNvSpPr/>
              <p:nvPr/>
            </p:nvSpPr>
            <p:spPr>
              <a:xfrm flipV="1">
                <a:off x="13571" y="5065"/>
                <a:ext cx="1200" cy="4"/>
              </a:xfrm>
              <a:prstGeom prst="straightConnector1">
                <a:avLst/>
              </a:prstGeom>
              <a:grpFill/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14" name="Text Box 13"/>
              <p:cNvSpPr txBox="1"/>
              <p:nvPr/>
            </p:nvSpPr>
            <p:spPr>
              <a:xfrm>
                <a:off x="13839" y="4429"/>
                <a:ext cx="1796" cy="5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en-US" altLang="x-none" sz="1600" strike="noStrike" noProof="1">
                    <a:solidFill>
                      <a:srgbClr val="FF0000"/>
                    </a:solidFill>
                    <a:latin typeface="Arial" panose="020B0604020202020204" pitchFamily="34" charset="0"/>
                    <a:ea typeface="SimSun" charset="0"/>
                    <a:cs typeface="+mn-cs"/>
                  </a:rPr>
                  <a:t>z&gt;=</a:t>
                </a:r>
                <a:r>
                  <a:rPr lang="x-none" altLang="en-US" sz="1600" strike="noStrike" noProof="1">
                    <a:solidFill>
                      <a:srgbClr val="FF0000"/>
                    </a:solidFill>
                    <a:latin typeface="Arial" panose="020B0604020202020204" pitchFamily="34" charset="0"/>
                    <a:ea typeface="SimSun" charset="0"/>
                    <a:cs typeface="+mn-cs"/>
                  </a:rPr>
                  <a:t>neck</a:t>
                </a:r>
                <a:endParaRPr lang="x-none" altLang="en-US" sz="1600" strike="noStrike" noProof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13839" y="7906"/>
                <a:ext cx="2218" cy="5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fontAlgn="base"/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skyShine</a:t>
                </a:r>
                <a:r>
                  <a:rPr lang="en-US" altLang="x-none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&lt;</a:t>
                </a:r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1.7</a:t>
                </a:r>
                <a:endParaRPr lang="x-none" altLang="en-US" sz="1600" strike="noStrike" noProof="1">
                  <a:solidFill>
                    <a:srgbClr val="0070C0"/>
                  </a:solidFill>
                  <a:sym typeface="+mn-ea"/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6200000">
                <a:off x="9123" y="5618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24" name="Straight Arrow Connector 23"/>
              <p:cNvSpPr/>
              <p:nvPr/>
            </p:nvSpPr>
            <p:spPr>
              <a:xfrm>
                <a:off x="14171" y="7254"/>
                <a:ext cx="0" cy="652"/>
              </a:xfrm>
              <a:prstGeom prst="straightConnector1">
                <a:avLst/>
              </a:prstGeom>
              <a:grpFill/>
              <a:ln w="317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</p:grpSp>
      <p:grpSp>
        <p:nvGrpSpPr>
          <p:cNvPr id="30722" name="Group 40"/>
          <p:cNvGrpSpPr/>
          <p:nvPr/>
        </p:nvGrpSpPr>
        <p:grpSpPr>
          <a:xfrm>
            <a:off x="6118225" y="2690813"/>
            <a:ext cx="5946775" cy="4000500"/>
            <a:chOff x="9635" y="4237"/>
            <a:chExt cx="9364" cy="6300"/>
          </a:xfrm>
        </p:grpSpPr>
        <p:grpSp>
          <p:nvGrpSpPr>
            <p:cNvPr id="34" name="Group 33"/>
            <p:cNvGrpSpPr/>
            <p:nvPr/>
          </p:nvGrpSpPr>
          <p:grpSpPr>
            <a:xfrm>
              <a:off x="9635" y="4237"/>
              <a:ext cx="9364" cy="6300"/>
              <a:chOff x="354" y="407"/>
              <a:chExt cx="9364" cy="6300"/>
            </a:xfrm>
            <a:solidFill>
              <a:schemeClr val="bg1"/>
            </a:solidFill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3" y="407"/>
                <a:ext cx="9015" cy="5817"/>
              </a:xfrm>
              <a:prstGeom prst="rect">
                <a:avLst/>
              </a:prstGeom>
              <a:grpFill/>
            </p:spPr>
          </p:pic>
          <p:sp>
            <p:nvSpPr>
              <p:cNvPr id="36" name="Text Box 35"/>
              <p:cNvSpPr txBox="1"/>
              <p:nvPr/>
            </p:nvSpPr>
            <p:spPr>
              <a:xfrm rot="16200000">
                <a:off x="-196" y="2009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4860" y="6224"/>
                <a:ext cx="4315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sqrt(x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</a:rPr>
                  <a:t>2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+y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2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+(z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-108)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2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)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 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[mm]</a:t>
                </a:r>
                <a:endParaRPr lang="x-none" altLang="en-US" sz="1400" strike="noStrike" noProof="1"/>
              </a:p>
            </p:txBody>
          </p:sp>
          <p:sp>
            <p:nvSpPr>
              <p:cNvPr id="38" name="Straight Connector 37"/>
              <p:cNvSpPr/>
              <p:nvPr/>
            </p:nvSpPr>
            <p:spPr>
              <a:xfrm flipV="1">
                <a:off x="1169" y="3795"/>
                <a:ext cx="7569" cy="6"/>
              </a:xfrm>
              <a:prstGeom prst="line">
                <a:avLst/>
              </a:prstGeom>
              <a:grpFill/>
              <a:ln w="317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39" name="Text Box 38"/>
              <p:cNvSpPr txBox="1"/>
              <p:nvPr/>
            </p:nvSpPr>
            <p:spPr>
              <a:xfrm>
                <a:off x="6369" y="4029"/>
                <a:ext cx="2218" cy="531"/>
              </a:xfrm>
              <a:prstGeom prst="rect">
                <a:avLst/>
              </a:prstGeom>
              <a:grpFill/>
              <a:ln w="25400">
                <a:noFill/>
              </a:ln>
            </p:spPr>
            <p:txBody>
              <a:bodyPr wrap="none" rtlCol="0" anchor="t">
                <a:spAutoFit/>
              </a:bodyPr>
              <a:p>
                <a:pPr fontAlgn="base"/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skyShine</a:t>
                </a:r>
                <a:r>
                  <a:rPr lang="en-US" altLang="x-none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&lt;</a:t>
                </a:r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1.7</a:t>
                </a:r>
                <a:endParaRPr lang="x-none" altLang="en-US" sz="1600" strike="noStrike" noProof="1">
                  <a:solidFill>
                    <a:srgbClr val="0070C0"/>
                  </a:solidFill>
                  <a:sym typeface="+mn-ea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15650" y="7631"/>
              <a:ext cx="0" cy="652"/>
            </a:xfrm>
            <a:prstGeom prst="straightConnector1">
              <a:avLst/>
            </a:prstGeom>
            <a:solidFill>
              <a:schemeClr val="bg1"/>
            </a:solidFill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Group 20"/>
          <p:cNvGrpSpPr/>
          <p:nvPr/>
        </p:nvGrpSpPr>
        <p:grpSpPr>
          <a:xfrm>
            <a:off x="57150" y="107950"/>
            <a:ext cx="6005513" cy="3849688"/>
            <a:chOff x="9630" y="327"/>
            <a:chExt cx="9458" cy="6061"/>
          </a:xfrm>
        </p:grpSpPr>
        <p:pic>
          <p:nvPicPr>
            <p:cNvPr id="32770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51" y="327"/>
              <a:ext cx="9137" cy="57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1" name="Text Box 33"/>
            <p:cNvSpPr txBox="1"/>
            <p:nvPr/>
          </p:nvSpPr>
          <p:spPr>
            <a:xfrm>
              <a:off x="12338" y="699"/>
              <a:ext cx="3112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skyShine</a:t>
              </a:r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&lt;</a:t>
              </a:r>
              <a:r>
                <a: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1.7</a:t>
              </a:r>
              <a:endParaRPr lang="zh-CN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SimSun" charset="0"/>
              </a:endParaRPr>
            </a:p>
            <a:p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Mostly </a:t>
              </a: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are </a:t>
              </a:r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high neck region events</a:t>
              </a:r>
              <a:endParaRPr lang="en-US" altLang="x-none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2772" name="Text Box 35"/>
            <p:cNvSpPr txBox="1"/>
            <p:nvPr/>
          </p:nvSpPr>
          <p:spPr>
            <a:xfrm>
              <a:off x="15310" y="5905"/>
              <a:ext cx="3326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sqrt(x</a:t>
              </a:r>
              <a:r>
                <a:rPr lang="zh-CN" altLang="en-US" sz="1400" baseline="30000">
                  <a:latin typeface="Arial" panose="020B0604020202020204" pitchFamily="34" charset="0"/>
                  <a:ea typeface="+mn-ea"/>
                  <a:cs typeface="SimSun" charset="0"/>
                </a:rPr>
                <a:t>2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+y</a:t>
              </a:r>
              <a:r>
                <a:rPr lang="zh-CN" altLang="en-US" sz="1400" baseline="30000">
                  <a:latin typeface="Arial" panose="020B0604020202020204" pitchFamily="34" charset="0"/>
                  <a:ea typeface="+mn-ea"/>
                  <a:cs typeface="SimSun" charset="0"/>
                </a:rPr>
                <a:t>2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)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 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[mm]</a:t>
              </a:r>
              <a:endParaRPr lang="zh-CN" altLang="en-US" sz="14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2773" name="Text Box 36"/>
            <p:cNvSpPr txBox="1"/>
            <p:nvPr/>
          </p:nvSpPr>
          <p:spPr>
            <a:xfrm rot="-5400000">
              <a:off x="8760" y="1998"/>
              <a:ext cx="2200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z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-108 </a:t>
              </a:r>
              <a:r>
                <a:rPr lang="en-US" altLang="x-none" sz="14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x-none" sz="14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2774" name="Text Box 16"/>
            <p:cNvSpPr txBox="1"/>
            <p:nvPr/>
          </p:nvSpPr>
          <p:spPr>
            <a:xfrm>
              <a:off x="13983" y="4560"/>
              <a:ext cx="290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mis-tagged events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1714" y="2978"/>
              <a:ext cx="4360" cy="1335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>
                <a:solidFill>
                  <a:srgbClr val="7030A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1496" y="1260"/>
              <a:ext cx="692" cy="18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14987" y="4204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78" name="Group 37"/>
          <p:cNvGrpSpPr/>
          <p:nvPr/>
        </p:nvGrpSpPr>
        <p:grpSpPr>
          <a:xfrm>
            <a:off x="5924550" y="2528888"/>
            <a:ext cx="6154738" cy="3878262"/>
            <a:chOff x="9331" y="3983"/>
            <a:chExt cx="9692" cy="6106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13713" y="7580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780" name="Group 32"/>
            <p:cNvGrpSpPr/>
            <p:nvPr/>
          </p:nvGrpSpPr>
          <p:grpSpPr>
            <a:xfrm>
              <a:off x="9331" y="3983"/>
              <a:ext cx="9693" cy="6106"/>
              <a:chOff x="9331" y="3983"/>
              <a:chExt cx="9693" cy="6106"/>
            </a:xfrm>
          </p:grpSpPr>
          <p:pic>
            <p:nvPicPr>
              <p:cNvPr id="32781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14" y="3983"/>
                <a:ext cx="9210" cy="57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782" name="Text Box 5"/>
              <p:cNvSpPr txBox="1"/>
              <p:nvPr/>
            </p:nvSpPr>
            <p:spPr>
              <a:xfrm>
                <a:off x="15243" y="9607"/>
                <a:ext cx="3326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sqrt(x</a:t>
                </a:r>
                <a:r>
                  <a:rPr lang="zh-CN" altLang="en-US" sz="1400" baseline="30000">
                    <a:latin typeface="Arial" panose="020B0604020202020204" pitchFamily="34" charset="0"/>
                    <a:ea typeface="+mn-ea"/>
                    <a:cs typeface="SimSun" charset="0"/>
                  </a:rPr>
                  <a:t>2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+y</a:t>
                </a:r>
                <a:r>
                  <a:rPr lang="zh-CN" altLang="en-US" sz="1400" baseline="30000">
                    <a:latin typeface="Arial" panose="020B0604020202020204" pitchFamily="34" charset="0"/>
                    <a:ea typeface="+mn-ea"/>
                    <a:cs typeface="SimSun" charset="0"/>
                  </a:rPr>
                  <a:t>2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)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[mm]</a:t>
                </a:r>
                <a:endParaRPr lang="zh-CN" altLang="en-US" sz="14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783" name="Text Box 12"/>
              <p:cNvSpPr txBox="1"/>
              <p:nvPr/>
            </p:nvSpPr>
            <p:spPr>
              <a:xfrm>
                <a:off x="12003" y="4297"/>
                <a:ext cx="3883" cy="1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&lt;</a:t>
                </a:r>
                <a:r>
                  <a:rPr lang="zh-CN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1.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5</a:t>
                </a:r>
                <a:endPara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endParaRPr>
              </a:p>
              <a:p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Mostly </a:t>
                </a:r>
                <a:r>
                  <a:rPr lang="en-US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are 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high neck region events</a:t>
                </a:r>
                <a:endPara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11311" y="4857"/>
                <a:ext cx="692" cy="18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12003" y="6671"/>
                <a:ext cx="2007" cy="1035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>
                  <a:solidFill>
                    <a:srgbClr val="7030A0"/>
                  </a:solidFill>
                </a:endParaRPr>
              </a:p>
            </p:txBody>
          </p:sp>
          <p:sp>
            <p:nvSpPr>
              <p:cNvPr id="32786" name="Text Box 29"/>
              <p:cNvSpPr txBox="1"/>
              <p:nvPr/>
            </p:nvSpPr>
            <p:spPr>
              <a:xfrm>
                <a:off x="12982" y="8016"/>
                <a:ext cx="2904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rPr>
                  <a:t>mis-tagged events</a:t>
                </a:r>
                <a:endPara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787" name="Text Box 31"/>
              <p:cNvSpPr txBox="1"/>
              <p:nvPr/>
            </p:nvSpPr>
            <p:spPr>
              <a:xfrm rot="-5400000">
                <a:off x="8461" y="5551"/>
                <a:ext cx="2200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z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-108 </a:t>
                </a:r>
                <a:r>
                  <a:rPr lang="en-US" altLang="x-none" sz="14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x-none" sz="14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H="1" flipV="1">
              <a:off x="13713" y="7580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793" name="Group 11"/>
          <p:cNvGrpSpPr/>
          <p:nvPr/>
        </p:nvGrpSpPr>
        <p:grpSpPr>
          <a:xfrm>
            <a:off x="207963" y="144463"/>
            <a:ext cx="5221287" cy="3452812"/>
            <a:chOff x="177" y="258"/>
            <a:chExt cx="8222" cy="5437"/>
          </a:xfrm>
        </p:grpSpPr>
        <p:pic>
          <p:nvPicPr>
            <p:cNvPr id="33794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8" y="258"/>
              <a:ext cx="7781" cy="504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3795" name="Group 32"/>
            <p:cNvGrpSpPr/>
            <p:nvPr/>
          </p:nvGrpSpPr>
          <p:grpSpPr>
            <a:xfrm>
              <a:off x="177" y="444"/>
              <a:ext cx="7910" cy="5251"/>
              <a:chOff x="402" y="2664"/>
              <a:chExt cx="7910" cy="5251"/>
            </a:xfrm>
          </p:grpSpPr>
          <p:sp>
            <p:nvSpPr>
              <p:cNvPr id="33796" name="Text Box 18"/>
              <p:cNvSpPr txBox="1"/>
              <p:nvPr/>
            </p:nvSpPr>
            <p:spPr>
              <a:xfrm rot="-5400000">
                <a:off x="-274" y="3318"/>
                <a:ext cx="186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3797" name="Text Box 22"/>
              <p:cNvSpPr txBox="1"/>
              <p:nvPr/>
            </p:nvSpPr>
            <p:spPr>
              <a:xfrm>
                <a:off x="6179" y="7384"/>
                <a:ext cx="2133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x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fit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- x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  <p:grpSp>
        <p:nvGrpSpPr>
          <p:cNvPr id="33798" name="Group 42"/>
          <p:cNvGrpSpPr/>
          <p:nvPr/>
        </p:nvGrpSpPr>
        <p:grpSpPr>
          <a:xfrm>
            <a:off x="6219825" y="144463"/>
            <a:ext cx="5260975" cy="3452812"/>
            <a:chOff x="9795" y="228"/>
            <a:chExt cx="8284" cy="5438"/>
          </a:xfrm>
        </p:grpSpPr>
        <p:pic>
          <p:nvPicPr>
            <p:cNvPr id="33799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4" y="228"/>
              <a:ext cx="7915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00" name="Text Box 28"/>
            <p:cNvSpPr txBox="1"/>
            <p:nvPr/>
          </p:nvSpPr>
          <p:spPr>
            <a:xfrm rot="-5400000">
              <a:off x="9177" y="1068"/>
              <a:ext cx="174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skyShine</a:t>
              </a:r>
              <a:endParaRPr lang="zh-CN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3801" name="Text Box 31"/>
            <p:cNvSpPr txBox="1"/>
            <p:nvPr/>
          </p:nvSpPr>
          <p:spPr>
            <a:xfrm>
              <a:off x="15527" y="5135"/>
              <a:ext cx="213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zh-CN" altLang="en-US" sz="1600" baseline="-25000">
                  <a:latin typeface="Arial" panose="020B0604020202020204" pitchFamily="34" charset="0"/>
                  <a:ea typeface="+mn-ea"/>
                  <a:cs typeface="SimSun" charset="0"/>
                </a:rPr>
                <a:t>fit</a:t>
              </a:r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 -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zh-CN" altLang="en-US" sz="16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 </a:t>
              </a:r>
              <a:r>
                <a:rPr lang="en-US" altLang="x-none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x-none" sz="16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17" name="Group 10"/>
          <p:cNvGrpSpPr/>
          <p:nvPr/>
        </p:nvGrpSpPr>
        <p:grpSpPr>
          <a:xfrm>
            <a:off x="427038" y="314325"/>
            <a:ext cx="5321300" cy="3452813"/>
            <a:chOff x="490" y="228"/>
            <a:chExt cx="8378" cy="5437"/>
          </a:xfrm>
        </p:grpSpPr>
        <p:pic>
          <p:nvPicPr>
            <p:cNvPr id="34818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7" y="228"/>
              <a:ext cx="8010" cy="504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4819" name="Group 32"/>
            <p:cNvGrpSpPr/>
            <p:nvPr/>
          </p:nvGrpSpPr>
          <p:grpSpPr>
            <a:xfrm>
              <a:off x="490" y="408"/>
              <a:ext cx="7747" cy="5257"/>
              <a:chOff x="565" y="2658"/>
              <a:chExt cx="7747" cy="5257"/>
            </a:xfrm>
          </p:grpSpPr>
          <p:sp>
            <p:nvSpPr>
              <p:cNvPr id="34820" name="Text Box 7"/>
              <p:cNvSpPr txBox="1"/>
              <p:nvPr/>
            </p:nvSpPr>
            <p:spPr>
              <a:xfrm rot="-5400000">
                <a:off x="-111" y="3312"/>
                <a:ext cx="186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4821" name="Text Box 22"/>
              <p:cNvSpPr txBox="1"/>
              <p:nvPr/>
            </p:nvSpPr>
            <p:spPr>
              <a:xfrm>
                <a:off x="6179" y="7384"/>
                <a:ext cx="2133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fit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-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en-US" altLang="x-none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x-none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3"/>
          <p:cNvSpPr txBox="1"/>
          <p:nvPr/>
        </p:nvSpPr>
        <p:spPr>
          <a:xfrm>
            <a:off x="8658225" y="5349875"/>
            <a:ext cx="3001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Tl208 partialFill without cuts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35842" name="Group 6"/>
          <p:cNvGrpSpPr/>
          <p:nvPr/>
        </p:nvGrpSpPr>
        <p:grpSpPr>
          <a:xfrm>
            <a:off x="134938" y="19050"/>
            <a:ext cx="4922837" cy="3390900"/>
            <a:chOff x="212" y="30"/>
            <a:chExt cx="7752" cy="5341"/>
          </a:xfrm>
        </p:grpSpPr>
        <p:pic>
          <p:nvPicPr>
            <p:cNvPr id="35843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7" y="30"/>
              <a:ext cx="7457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4" name="Text Box 4"/>
            <p:cNvSpPr txBox="1"/>
            <p:nvPr/>
          </p:nvSpPr>
          <p:spPr>
            <a:xfrm>
              <a:off x="5862" y="4840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x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845" name="Text Box 5"/>
            <p:cNvSpPr txBox="1"/>
            <p:nvPr/>
          </p:nvSpPr>
          <p:spPr>
            <a:xfrm rot="-5400000">
              <a:off x="-149" y="550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5846" name="Group 11"/>
          <p:cNvGrpSpPr/>
          <p:nvPr/>
        </p:nvGrpSpPr>
        <p:grpSpPr>
          <a:xfrm>
            <a:off x="5337175" y="19050"/>
            <a:ext cx="5006975" cy="3390900"/>
            <a:chOff x="8404" y="30"/>
            <a:chExt cx="7885" cy="5341"/>
          </a:xfrm>
        </p:grpSpPr>
        <p:pic>
          <p:nvPicPr>
            <p:cNvPr id="35847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1" y="30"/>
              <a:ext cx="7538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8" name="Text Box 7"/>
            <p:cNvSpPr txBox="1"/>
            <p:nvPr/>
          </p:nvSpPr>
          <p:spPr>
            <a:xfrm>
              <a:off x="14135" y="4840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y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849" name="Text Box 8"/>
            <p:cNvSpPr txBox="1"/>
            <p:nvPr/>
          </p:nvSpPr>
          <p:spPr>
            <a:xfrm rot="-5400000">
              <a:off x="8043" y="550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5850" name="Group 16"/>
          <p:cNvGrpSpPr/>
          <p:nvPr/>
        </p:nvGrpSpPr>
        <p:grpSpPr>
          <a:xfrm>
            <a:off x="2736850" y="3409950"/>
            <a:ext cx="4994275" cy="3405188"/>
            <a:chOff x="4326" y="5371"/>
            <a:chExt cx="7866" cy="5362"/>
          </a:xfrm>
        </p:grpSpPr>
        <p:pic>
          <p:nvPicPr>
            <p:cNvPr id="35851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7" y="5371"/>
              <a:ext cx="7454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52" name="Text Box 12"/>
            <p:cNvSpPr txBox="1"/>
            <p:nvPr/>
          </p:nvSpPr>
          <p:spPr>
            <a:xfrm rot="-5400000">
              <a:off x="3965" y="5913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853" name="Text Box 14"/>
            <p:cNvSpPr txBox="1"/>
            <p:nvPr/>
          </p:nvSpPr>
          <p:spPr>
            <a:xfrm>
              <a:off x="10090" y="10203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z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z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5" name="Group 17"/>
          <p:cNvGrpSpPr/>
          <p:nvPr/>
        </p:nvGrpSpPr>
        <p:grpSpPr>
          <a:xfrm>
            <a:off x="346075" y="6350"/>
            <a:ext cx="5172075" cy="3389313"/>
            <a:chOff x="545" y="9"/>
            <a:chExt cx="8146" cy="5338"/>
          </a:xfrm>
        </p:grpSpPr>
        <p:grpSp>
          <p:nvGrpSpPr>
            <p:cNvPr id="36866" name="Group 7"/>
            <p:cNvGrpSpPr/>
            <p:nvPr/>
          </p:nvGrpSpPr>
          <p:grpSpPr>
            <a:xfrm>
              <a:off x="545" y="9"/>
              <a:ext cx="8146" cy="5339"/>
              <a:chOff x="545" y="9"/>
              <a:chExt cx="8146" cy="5339"/>
            </a:xfrm>
          </p:grpSpPr>
          <p:pic>
            <p:nvPicPr>
              <p:cNvPr id="36867" name="Picture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59" y="9"/>
                <a:ext cx="7732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6868" name="Text Box 5"/>
              <p:cNvSpPr txBox="1"/>
              <p:nvPr/>
            </p:nvSpPr>
            <p:spPr>
              <a:xfrm>
                <a:off x="6589" y="4818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x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x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6869" name="Text Box 6"/>
              <p:cNvSpPr txBox="1"/>
              <p:nvPr/>
            </p:nvSpPr>
            <p:spPr>
              <a:xfrm rot="-5400000">
                <a:off x="184" y="528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6870" name="Text Box 14"/>
            <p:cNvSpPr txBox="1"/>
            <p:nvPr/>
          </p:nvSpPr>
          <p:spPr>
            <a:xfrm>
              <a:off x="1820" y="870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6871" name="Group 18"/>
          <p:cNvGrpSpPr/>
          <p:nvPr/>
        </p:nvGrpSpPr>
        <p:grpSpPr>
          <a:xfrm>
            <a:off x="5927725" y="6350"/>
            <a:ext cx="5291138" cy="3455988"/>
            <a:chOff x="9335" y="9"/>
            <a:chExt cx="8332" cy="5444"/>
          </a:xfrm>
        </p:grpSpPr>
        <p:grpSp>
          <p:nvGrpSpPr>
            <p:cNvPr id="36872" name="Group 13"/>
            <p:cNvGrpSpPr/>
            <p:nvPr/>
          </p:nvGrpSpPr>
          <p:grpSpPr>
            <a:xfrm>
              <a:off x="9335" y="9"/>
              <a:ext cx="8333" cy="5444"/>
              <a:chOff x="9335" y="9"/>
              <a:chExt cx="8333" cy="5444"/>
            </a:xfrm>
          </p:grpSpPr>
          <p:pic>
            <p:nvPicPr>
              <p:cNvPr id="36873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32" y="9"/>
                <a:ext cx="7936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6874" name="Text Box 8"/>
              <p:cNvSpPr txBox="1"/>
              <p:nvPr/>
            </p:nvSpPr>
            <p:spPr>
              <a:xfrm>
                <a:off x="15333" y="4923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y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y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6875" name="Text Box 9"/>
              <p:cNvSpPr txBox="1"/>
              <p:nvPr/>
            </p:nvSpPr>
            <p:spPr>
              <a:xfrm rot="-5400000">
                <a:off x="8974" y="633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6876" name="Text Box 15"/>
            <p:cNvSpPr txBox="1"/>
            <p:nvPr/>
          </p:nvSpPr>
          <p:spPr>
            <a:xfrm>
              <a:off x="10760" y="870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6877" name="Group 19"/>
          <p:cNvGrpSpPr/>
          <p:nvPr/>
        </p:nvGrpSpPr>
        <p:grpSpPr>
          <a:xfrm>
            <a:off x="485775" y="3397250"/>
            <a:ext cx="5219700" cy="3408363"/>
            <a:chOff x="766" y="5349"/>
            <a:chExt cx="8218" cy="5368"/>
          </a:xfrm>
        </p:grpSpPr>
        <p:grpSp>
          <p:nvGrpSpPr>
            <p:cNvPr id="36878" name="Group 12"/>
            <p:cNvGrpSpPr/>
            <p:nvPr/>
          </p:nvGrpSpPr>
          <p:grpSpPr>
            <a:xfrm>
              <a:off x="766" y="5349"/>
              <a:ext cx="8218" cy="5369"/>
              <a:chOff x="1117" y="5349"/>
              <a:chExt cx="8218" cy="5369"/>
            </a:xfrm>
          </p:grpSpPr>
          <p:pic>
            <p:nvPicPr>
              <p:cNvPr id="36879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" y="5349"/>
                <a:ext cx="7908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6880" name="Text Box 10"/>
              <p:cNvSpPr txBox="1"/>
              <p:nvPr/>
            </p:nvSpPr>
            <p:spPr>
              <a:xfrm>
                <a:off x="7233" y="10188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z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6881" name="Text Box 11"/>
              <p:cNvSpPr txBox="1"/>
              <p:nvPr/>
            </p:nvSpPr>
            <p:spPr>
              <a:xfrm rot="-5400000">
                <a:off x="756" y="5949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6882" name="Text Box 16"/>
            <p:cNvSpPr txBox="1"/>
            <p:nvPr/>
          </p:nvSpPr>
          <p:spPr>
            <a:xfrm>
              <a:off x="1820" y="6261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889" name="Group 3"/>
          <p:cNvGrpSpPr/>
          <p:nvPr/>
        </p:nvGrpSpPr>
        <p:grpSpPr>
          <a:xfrm>
            <a:off x="1552575" y="752475"/>
            <a:ext cx="5924550" cy="4614863"/>
            <a:chOff x="-20" y="95"/>
            <a:chExt cx="9330" cy="7266"/>
          </a:xfrm>
        </p:grpSpPr>
        <p:grpSp>
          <p:nvGrpSpPr>
            <p:cNvPr id="37890" name="Group 12"/>
            <p:cNvGrpSpPr/>
            <p:nvPr/>
          </p:nvGrpSpPr>
          <p:grpSpPr>
            <a:xfrm>
              <a:off x="-20" y="95"/>
              <a:ext cx="9330" cy="7266"/>
              <a:chOff x="-197" y="474"/>
              <a:chExt cx="11625" cy="8899"/>
            </a:xfrm>
          </p:grpSpPr>
          <p:pic>
            <p:nvPicPr>
              <p:cNvPr id="37891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36" y="474"/>
                <a:ext cx="10992" cy="83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7892" name="Text Box 8"/>
              <p:cNvSpPr txBox="1"/>
              <p:nvPr/>
            </p:nvSpPr>
            <p:spPr>
              <a:xfrm rot="-5400000">
                <a:off x="-1053" y="1798"/>
                <a:ext cx="2374" cy="6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ΔR [mm]</a:t>
                </a:r>
                <a:endParaRPr lang="zh-CN" altLang="en-US" sz="1600">
                  <a:latin typeface="Arial" panose="020B0604020202020204" pitchFamily="34" charset="0"/>
                  <a:ea typeface="Latin Modern Math" panose="02000503000000000000" charset="0"/>
                </a:endParaRPr>
              </a:p>
            </p:txBody>
          </p:sp>
          <p:sp>
            <p:nvSpPr>
              <p:cNvPr id="37893" name="Text Box 9"/>
              <p:cNvSpPr txBox="1"/>
              <p:nvPr/>
            </p:nvSpPr>
            <p:spPr>
              <a:xfrm>
                <a:off x="9144" y="8723"/>
                <a:ext cx="2086" cy="6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7360" y="6957"/>
                <a:ext cx="414" cy="104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95" name="Text Box 11"/>
              <p:cNvSpPr txBox="1"/>
              <p:nvPr/>
            </p:nvSpPr>
            <p:spPr>
              <a:xfrm>
                <a:off x="6106" y="5832"/>
                <a:ext cx="2611" cy="1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1.65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(minimum)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H="1">
              <a:off x="6997" y="4909"/>
              <a:ext cx="289" cy="12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97" name="Text Box 18"/>
            <p:cNvSpPr txBox="1"/>
            <p:nvPr/>
          </p:nvSpPr>
          <p:spPr>
            <a:xfrm>
              <a:off x="6761" y="4426"/>
              <a:ext cx="151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1.75</a:t>
              </a:r>
              <a:endParaRPr lang="zh-CN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301625"/>
            <a:ext cx="3719513" cy="526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4" name="Text Box 7"/>
          <p:cNvSpPr txBox="1"/>
          <p:nvPr/>
        </p:nvSpPr>
        <p:spPr>
          <a:xfrm>
            <a:off x="1069975" y="5918200"/>
            <a:ext cx="51276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+mn-ea"/>
                <a:cs typeface="SimSun" charset="0"/>
              </a:rPr>
              <a:t>http://www.downloadclipart.net/download/5816/big-blue-wire-globe-svg</a:t>
            </a:r>
            <a:endParaRPr lang="en-US" altLang="zh-CN">
              <a:latin typeface="Arial" panose="020B0604020202020204" pitchFamily="34" charset="0"/>
              <a:ea typeface="SimSun" charset="0"/>
            </a:endParaRPr>
          </a:p>
        </p:txBody>
      </p:sp>
      <p:sp>
        <p:nvSpPr>
          <p:cNvPr id="38915" name="Text Box 8"/>
          <p:cNvSpPr txBox="1"/>
          <p:nvPr/>
        </p:nvSpPr>
        <p:spPr>
          <a:xfrm>
            <a:off x="7702550" y="1412875"/>
            <a:ext cx="2101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Uniform Selector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73525" y="1781175"/>
            <a:ext cx="361950" cy="614363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Text Box 10"/>
          <p:cNvSpPr txBox="1"/>
          <p:nvPr/>
        </p:nvSpPr>
        <p:spPr>
          <a:xfrm>
            <a:off x="4371975" y="1412875"/>
            <a:ext cx="136366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PMT </a:t>
            </a:r>
            <a:endParaRPr lang="en-US" altLang="en-US">
              <a:latin typeface="Arial" panose="020B0604020202020204" pitchFamily="34" charset="0"/>
              <a:ea typeface="+mn-ea"/>
            </a:endParaRPr>
          </a:p>
          <a:p>
            <a:r>
              <a:rPr lang="en-US" altLang="en-US">
                <a:latin typeface="Arial" panose="020B0604020202020204" pitchFamily="34" charset="0"/>
                <a:ea typeface="+mn-ea"/>
              </a:rPr>
              <a:t>panel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16438" y="3190875"/>
            <a:ext cx="1074738" cy="317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9" name="Text Box 12"/>
          <p:cNvSpPr txBox="1"/>
          <p:nvPr/>
        </p:nvSpPr>
        <p:spPr>
          <a:xfrm>
            <a:off x="4435475" y="2471738"/>
            <a:ext cx="136366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en-US">
                <a:latin typeface="Arial" panose="020B0604020202020204" pitchFamily="34" charset="0"/>
                <a:ea typeface="+mn-ea"/>
              </a:rPr>
              <a:t>PMT sphere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" name="Group 74"/>
          <p:cNvGrpSpPr/>
          <p:nvPr/>
        </p:nvGrpSpPr>
        <p:grpSpPr>
          <a:xfrm>
            <a:off x="990600" y="506095"/>
            <a:ext cx="10211435" cy="5846445"/>
            <a:chOff x="1561" y="144"/>
            <a:chExt cx="16081" cy="9207"/>
          </a:xfrm>
        </p:grpSpPr>
        <p:sp>
          <p:nvSpPr>
            <p:cNvPr id="5" name="Text Box 4"/>
            <p:cNvSpPr txBox="1"/>
            <p:nvPr/>
          </p:nvSpPr>
          <p:spPr>
            <a:xfrm>
              <a:off x="2404" y="724"/>
              <a:ext cx="40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>
                  <a:cs typeface="Arial" panose="020B0604020202020204" pitchFamily="34" charset="0"/>
                </a:rPr>
                <a:t>p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2</a:t>
              </a:r>
              <a:r>
                <a:rPr lang="en-US" altLang="en-US" sz="2000">
                  <a:cs typeface="Arial" panose="020B0604020202020204" pitchFamily="34" charset="0"/>
                </a:rPr>
                <a:t>H + e</a:t>
              </a:r>
              <a:r>
                <a:rPr lang="en-US" altLang="en-US" sz="2000" baseline="30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8314" y="724"/>
              <a:ext cx="38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n-US" sz="2000">
                  <a:cs typeface="Arial" panose="020B0604020202020204" pitchFamily="34" charset="0"/>
                </a:rPr>
                <a:t>p + e</a:t>
              </a:r>
              <a:r>
                <a:rPr lang="en-US" altLang="en-US" sz="2000" baseline="30000">
                  <a:cs typeface="Arial" panose="020B0604020202020204" pitchFamily="34" charset="0"/>
                </a:rPr>
                <a:t>- </a:t>
              </a:r>
              <a:r>
                <a:rPr lang="en-US" altLang="en-US" sz="2000">
                  <a:cs typeface="Arial" panose="020B0604020202020204" pitchFamily="34" charset="0"/>
                </a:rPr>
                <a:t>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2</a:t>
              </a:r>
              <a:r>
                <a:rPr lang="en-US" altLang="en-US" sz="2000">
                  <a:cs typeface="Arial" panose="020B0604020202020204" pitchFamily="34" charset="0"/>
                </a:rPr>
                <a:t>H 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561" y="4377"/>
              <a:ext cx="4324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 +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 + 2p</a:t>
              </a:r>
              <a:endParaRPr lang="en-US" altLang="en-US" sz="2000">
                <a:cs typeface="Arial" panose="020B0604020202020204" pitchFamily="34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2878" y="4282"/>
              <a:ext cx="47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</a:rPr>
                <a:t>He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</a:rPr>
                <a:t>He + e</a:t>
              </a:r>
              <a:r>
                <a:rPr lang="en-US" altLang="en-US" sz="2000" baseline="30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691" y="7844"/>
              <a:ext cx="3318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</a:rPr>
                <a:t>Li + p → 2 </a:t>
              </a:r>
              <a:r>
                <a:rPr lang="en-US" altLang="en-US" sz="2000" baseline="30000">
                  <a:cs typeface="Arial" panose="020B0604020202020204" pitchFamily="34" charset="0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</a:rPr>
                <a:t>He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9787" y="7844"/>
              <a:ext cx="36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8</a:t>
              </a:r>
              <a:r>
                <a:rPr lang="en-US" altLang="en-US" sz="2000">
                  <a:cs typeface="Arial" panose="020B0604020202020204" pitchFamily="34" charset="0"/>
                </a:rPr>
                <a:t>B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8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Be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* </a:t>
              </a:r>
              <a:r>
                <a:rPr lang="en-US" altLang="en-US" sz="2000">
                  <a:cs typeface="Arial" panose="020B0604020202020204" pitchFamily="34" charset="0"/>
                </a:rPr>
                <a:t>+ e</a:t>
              </a:r>
              <a:r>
                <a:rPr lang="en-US" altLang="en-US" sz="2000" baseline="30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6919" y="4329"/>
              <a:ext cx="4080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</a:rPr>
                <a:t>He + </a:t>
              </a:r>
              <a:r>
                <a:rPr lang="en-US" altLang="en-US" sz="2000" baseline="30000">
                  <a:cs typeface="Arial" panose="020B0604020202020204" pitchFamily="34" charset="0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</a:rPr>
                <a:t>He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</a:rPr>
                <a:t>Be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625" y="6263"/>
              <a:ext cx="36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</a:rPr>
                <a:t>Be + e</a:t>
              </a:r>
              <a:r>
                <a:rPr lang="en-US" altLang="en-US" sz="2000" baseline="30000">
                  <a:cs typeface="Arial" panose="020B0604020202020204" pitchFamily="34" charset="0"/>
                </a:rPr>
                <a:t>- </a:t>
              </a:r>
              <a:r>
                <a:rPr lang="en-US" altLang="en-US" sz="2000">
                  <a:cs typeface="Arial" panose="020B0604020202020204" pitchFamily="34" charset="0"/>
                </a:rPr>
                <a:t>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Li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9931" y="6263"/>
              <a:ext cx="3650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</a:rPr>
                <a:t>Be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8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B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413" y="2447"/>
              <a:ext cx="3550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2</a:t>
              </a:r>
              <a:r>
                <a:rPr lang="en-US" altLang="en-US" sz="2000">
                  <a:cs typeface="Arial" panose="020B0604020202020204" pitchFamily="34" charset="0"/>
                </a:rPr>
                <a:t>H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</a:rPr>
                <a:t>He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346" y="6923"/>
              <a:ext cx="7" cy="93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1584" y="6907"/>
              <a:ext cx="7" cy="93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1580" y="5506"/>
              <a:ext cx="4" cy="75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57" y="5506"/>
              <a:ext cx="4" cy="75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334" y="5506"/>
              <a:ext cx="5269" cy="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957" y="4971"/>
              <a:ext cx="16" cy="5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08" y="3506"/>
              <a:ext cx="3" cy="8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62" idx="0"/>
            </p:cNvCxnSpPr>
            <p:nvPr/>
          </p:nvCxnSpPr>
          <p:spPr>
            <a:xfrm>
              <a:off x="15115" y="3506"/>
              <a:ext cx="6" cy="8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2" idx="0"/>
            </p:cNvCxnSpPr>
            <p:nvPr/>
          </p:nvCxnSpPr>
          <p:spPr>
            <a:xfrm flipH="1">
              <a:off x="8959" y="3498"/>
              <a:ext cx="9" cy="83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91" y="3498"/>
              <a:ext cx="11429" cy="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7167" y="3067"/>
              <a:ext cx="2" cy="43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164" y="1980"/>
              <a:ext cx="3" cy="5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44"/>
            <p:cNvSpPr txBox="1"/>
            <p:nvPr/>
          </p:nvSpPr>
          <p:spPr>
            <a:xfrm>
              <a:off x="5805" y="8626"/>
              <a:ext cx="1248" cy="72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sz="2400"/>
                <a:t>pp-II</a:t>
              </a:r>
              <a:endParaRPr lang="en-US" altLang="en-US" sz="2400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0977" y="8626"/>
              <a:ext cx="1381" cy="72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sz="2400"/>
                <a:t>pp-III</a:t>
              </a:r>
              <a:endParaRPr lang="en-US" altLang="en-US" sz="2400"/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3232" y="5148"/>
              <a:ext cx="1115" cy="72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sz="2400"/>
                <a:t>pp-I</a:t>
              </a:r>
              <a:endParaRPr lang="en-US" altLang="en-US" sz="240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4242" y="1955"/>
              <a:ext cx="6165" cy="2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" idx="2"/>
            </p:cNvCxnSpPr>
            <p:nvPr/>
          </p:nvCxnSpPr>
          <p:spPr>
            <a:xfrm>
              <a:off x="4253" y="1400"/>
              <a:ext cx="7" cy="56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394" y="1400"/>
              <a:ext cx="8" cy="56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51"/>
            <p:cNvSpPr txBox="1"/>
            <p:nvPr/>
          </p:nvSpPr>
          <p:spPr>
            <a:xfrm>
              <a:off x="2629" y="1400"/>
              <a:ext cx="1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99.76%</a:t>
              </a:r>
              <a:endParaRPr lang="en-US" altLang="en-US"/>
            </a:p>
          </p:txBody>
        </p:sp>
        <p:sp>
          <p:nvSpPr>
            <p:cNvPr id="53" name="Text Box 52"/>
            <p:cNvSpPr txBox="1"/>
            <p:nvPr/>
          </p:nvSpPr>
          <p:spPr>
            <a:xfrm>
              <a:off x="10573" y="1401"/>
              <a:ext cx="13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0.24%</a:t>
              </a:r>
              <a:endParaRPr lang="en-US" alt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512" y="6263"/>
              <a:ext cx="3832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648" y="7860"/>
              <a:ext cx="3789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2878" y="4313"/>
              <a:ext cx="4485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178" y="740"/>
              <a:ext cx="4215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318" y="724"/>
              <a:ext cx="4215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en-US"/>
            </a:p>
          </p:txBody>
        </p:sp>
        <p:sp>
          <p:nvSpPr>
            <p:cNvPr id="65" name="Text Box 64"/>
            <p:cNvSpPr txBox="1"/>
            <p:nvPr/>
          </p:nvSpPr>
          <p:spPr>
            <a:xfrm>
              <a:off x="3913" y="144"/>
              <a:ext cx="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pp</a:t>
              </a:r>
              <a:endParaRPr lang="en-US" altLang="en-US"/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9931" y="144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pep</a:t>
              </a:r>
              <a:endParaRPr lang="en-US" alt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189" y="3623"/>
              <a:ext cx="13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84.6%</a:t>
              </a:r>
              <a:endParaRPr lang="en-US" altLang="en-US"/>
            </a:p>
          </p:txBody>
        </p:sp>
        <p:sp>
          <p:nvSpPr>
            <p:cNvPr id="68" name="Text Box 67"/>
            <p:cNvSpPr txBox="1"/>
            <p:nvPr/>
          </p:nvSpPr>
          <p:spPr>
            <a:xfrm>
              <a:off x="7459" y="3623"/>
              <a:ext cx="13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15.4%</a:t>
              </a:r>
              <a:endParaRPr lang="en-US" altLang="en-US"/>
            </a:p>
          </p:txBody>
        </p:sp>
        <p:sp>
          <p:nvSpPr>
            <p:cNvPr id="69" name="Text Box 68"/>
            <p:cNvSpPr txBox="1"/>
            <p:nvPr/>
          </p:nvSpPr>
          <p:spPr>
            <a:xfrm>
              <a:off x="12709" y="3623"/>
              <a:ext cx="189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2.5x10</a:t>
              </a:r>
              <a:r>
                <a:rPr lang="en-US" altLang="en-US" baseline="30000"/>
                <a:t>-5</a:t>
              </a:r>
              <a:r>
                <a:rPr lang="en-US" altLang="en-US"/>
                <a:t>%</a:t>
              </a:r>
              <a:endParaRPr lang="en-US" altLang="en-US"/>
            </a:p>
          </p:txBody>
        </p:sp>
        <p:sp>
          <p:nvSpPr>
            <p:cNvPr id="70" name="Text Box 69"/>
            <p:cNvSpPr txBox="1"/>
            <p:nvPr/>
          </p:nvSpPr>
          <p:spPr>
            <a:xfrm>
              <a:off x="16225" y="3702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hep</a:t>
              </a:r>
              <a:endParaRPr lang="en-US" alt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7236" y="5683"/>
              <a:ext cx="8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aseline="30000"/>
                <a:t>7</a:t>
              </a:r>
              <a:r>
                <a:rPr lang="en-US" altLang="en-US"/>
                <a:t>Be</a:t>
              </a:r>
              <a:endParaRPr lang="en-US" altLang="en-US"/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12529" y="7264"/>
              <a:ext cx="6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aseline="30000"/>
                <a:t>8</a:t>
              </a:r>
              <a:r>
                <a:rPr lang="en-US" altLang="en-US"/>
                <a:t>B</a:t>
              </a:r>
              <a:endParaRPr lang="en-US" altLang="en-US"/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10139" y="5594"/>
              <a:ext cx="12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0.11%</a:t>
              </a:r>
              <a:endParaRPr lang="en-US" altLang="en-US"/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4691" y="5594"/>
              <a:ext cx="1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99.89%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76275" y="96838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tuning group velocity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9938" name="Group 97"/>
          <p:cNvGrpSpPr/>
          <p:nvPr/>
        </p:nvGrpSpPr>
        <p:grpSpPr>
          <a:xfrm>
            <a:off x="1296988" y="1876425"/>
            <a:ext cx="4278312" cy="4114800"/>
            <a:chOff x="2042" y="2954"/>
            <a:chExt cx="6737" cy="6479"/>
          </a:xfrm>
        </p:grpSpPr>
        <p:grpSp>
          <p:nvGrpSpPr>
            <p:cNvPr id="39939" name="Group 92"/>
            <p:cNvGrpSpPr/>
            <p:nvPr/>
          </p:nvGrpSpPr>
          <p:grpSpPr>
            <a:xfrm>
              <a:off x="2585" y="2954"/>
              <a:ext cx="6193" cy="6479"/>
              <a:chOff x="2585" y="2954"/>
              <a:chExt cx="6194" cy="6479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040" y="5488"/>
                <a:ext cx="3910" cy="2092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241" y="4833"/>
                <a:ext cx="3709" cy="2763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42" name="Group 24"/>
              <p:cNvGrpSpPr/>
              <p:nvPr/>
            </p:nvGrpSpPr>
            <p:grpSpPr>
              <a:xfrm>
                <a:off x="2585" y="2954"/>
                <a:ext cx="6194" cy="6479"/>
                <a:chOff x="2585" y="2966"/>
                <a:chExt cx="6194" cy="6479"/>
              </a:xfrm>
            </p:grpSpPr>
            <p:cxnSp>
              <p:nvCxnSpPr>
                <p:cNvPr id="22" name="Straight Connector 21"/>
                <p:cNvCxnSpPr>
                  <a:endCxn id="84" idx="2"/>
                </p:cNvCxnSpPr>
                <p:nvPr/>
              </p:nvCxnSpPr>
              <p:spPr>
                <a:xfrm flipH="1" flipV="1">
                  <a:off x="4857" y="3746"/>
                  <a:ext cx="1442" cy="3206"/>
                </a:xfrm>
                <a:prstGeom prst="line">
                  <a:avLst/>
                </a:prstGeom>
                <a:ln w="19050" cmpd="sng">
                  <a:solidFill>
                    <a:srgbClr val="FF33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944" name="Group 1"/>
                <p:cNvGrpSpPr/>
                <p:nvPr/>
              </p:nvGrpSpPr>
              <p:grpSpPr>
                <a:xfrm>
                  <a:off x="2585" y="2966"/>
                  <a:ext cx="6193" cy="6479"/>
                  <a:chOff x="2586" y="2966"/>
                  <a:chExt cx="6194" cy="6479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700" y="3365"/>
                    <a:ext cx="6080" cy="6080"/>
                  </a:xfrm>
                  <a:prstGeom prst="ellipse">
                    <a:avLst/>
                  </a:prstGeom>
                  <a:noFill/>
                  <a:ln w="50800">
                    <a:solidFill>
                      <a:srgbClr val="B2B2B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45" name="Straight Arrow Connector 44"/>
                  <p:cNvCxnSpPr>
                    <a:stCxn id="36" idx="5"/>
                    <a:endCxn id="36" idx="1"/>
                  </p:cNvCxnSpPr>
                  <p:nvPr/>
                </p:nvCxnSpPr>
                <p:spPr>
                  <a:xfrm flipH="1" flipV="1">
                    <a:off x="2720" y="5780"/>
                    <a:ext cx="3615" cy="125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36" idx="5"/>
                    <a:endCxn id="36" idx="1"/>
                  </p:cNvCxnSpPr>
                  <p:nvPr/>
                </p:nvCxnSpPr>
                <p:spPr>
                  <a:xfrm rot="18900000" flipV="1">
                    <a:off x="4869" y="3489"/>
                    <a:ext cx="1657" cy="3455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 rot="8040000">
                    <a:off x="2259" y="4332"/>
                    <a:ext cx="3258" cy="50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50" name="Straight Arrow Connector 49"/>
                  <p:cNvCxnSpPr>
                    <a:stCxn id="36" idx="5"/>
                    <a:endCxn id="36" idx="1"/>
                  </p:cNvCxnSpPr>
                  <p:nvPr/>
                </p:nvCxnSpPr>
                <p:spPr>
                  <a:xfrm flipH="1" flipV="1">
                    <a:off x="5775" y="6446"/>
                    <a:ext cx="510" cy="5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5-Point Star 50"/>
                  <p:cNvSpPr/>
                  <p:nvPr/>
                </p:nvSpPr>
                <p:spPr>
                  <a:xfrm>
                    <a:off x="6832" y="7435"/>
                    <a:ext cx="470" cy="470"/>
                  </a:xfrm>
                  <a:prstGeom prst="star5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9" name="4-Point Star 58"/>
                  <p:cNvSpPr/>
                  <p:nvPr/>
                </p:nvSpPr>
                <p:spPr>
                  <a:xfrm rot="21300000">
                    <a:off x="2586" y="5279"/>
                    <a:ext cx="455" cy="480"/>
                  </a:xfrm>
                  <a:prstGeom prst="star4">
                    <a:avLst/>
                  </a:prstGeom>
                  <a:solidFill>
                    <a:schemeClr val="accent2"/>
                  </a:solidFill>
                  <a:ln>
                    <a:solidFill>
                      <a:srgbClr val="FF8D4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65" name="Straight Arrow Connector 64"/>
                  <p:cNvCxnSpPr>
                    <a:stCxn id="36" idx="5"/>
                    <a:endCxn id="36" idx="6"/>
                  </p:cNvCxnSpPr>
                  <p:nvPr/>
                </p:nvCxnSpPr>
                <p:spPr>
                  <a:xfrm>
                    <a:off x="8175" y="6124"/>
                    <a:ext cx="605" cy="282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953" name="Text Box 44"/>
                  <p:cNvSpPr txBox="1"/>
                  <p:nvPr/>
                </p:nvSpPr>
                <p:spPr>
                  <a:xfrm>
                    <a:off x="6565" y="5657"/>
                    <a:ext cx="2145" cy="5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767171"/>
                        </a:solidFill>
                        <a:latin typeface="Arial" panose="020B0604020202020204" pitchFamily="34" charset="0"/>
                        <a:ea typeface="+mn-ea"/>
                      </a:rPr>
                      <a:t>PMT sphere</a:t>
                    </a:r>
                    <a:endParaRPr lang="en-US" altLang="en-US" sz="1600">
                      <a:solidFill>
                        <a:srgbClr val="767171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9954" name="Text Box 47"/>
                  <p:cNvSpPr txBox="1"/>
                  <p:nvPr/>
                </p:nvSpPr>
                <p:spPr>
                  <a:xfrm>
                    <a:off x="4145" y="7109"/>
                    <a:ext cx="2520" cy="91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</a:rPr>
                      <a:t>actual event position</a:t>
                    </a:r>
                    <a:endParaRPr lang="en-US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9955" name="Text Box 49"/>
                  <p:cNvSpPr txBox="1"/>
                  <p:nvPr/>
                </p:nvSpPr>
                <p:spPr>
                  <a:xfrm>
                    <a:off x="5675" y="7905"/>
                    <a:ext cx="2517" cy="92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+mn-ea"/>
                      </a:rPr>
                      <a:t>pulled event position</a:t>
                    </a:r>
                    <a:endParaRPr lang="en-US" altLang="en-US" sz="160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9956" name="Text Box 56"/>
                  <p:cNvSpPr txBox="1"/>
                  <p:nvPr/>
                </p:nvSpPr>
                <p:spPr>
                  <a:xfrm rot="2340000">
                    <a:off x="5387" y="5770"/>
                    <a:ext cx="382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b="1" u="sng">
                        <a:latin typeface="Arial" panose="020B0604020202020204" pitchFamily="34" charset="0"/>
                        <a:ea typeface="+mn-ea"/>
                      </a:rPr>
                      <a:t>u</a:t>
                    </a:r>
                    <a:endParaRPr lang="en-US" altLang="en-US" b="1" u="sng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53" name="5-Point Star 52"/>
                  <p:cNvSpPr/>
                  <p:nvPr/>
                </p:nvSpPr>
                <p:spPr>
                  <a:xfrm>
                    <a:off x="6098" y="6792"/>
                    <a:ext cx="467" cy="467"/>
                  </a:xfrm>
                  <a:prstGeom prst="star5">
                    <a:avLst/>
                  </a:prstGeom>
                  <a:solidFill>
                    <a:srgbClr val="FF3300"/>
                  </a:solidFill>
                  <a:ln w="12700" cmpd="sng">
                    <a:solidFill>
                      <a:srgbClr val="FF33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6" name="Straight Connector 75"/>
                <p:cNvCxnSpPr>
                  <a:stCxn id="84" idx="2"/>
                  <a:endCxn id="36" idx="6"/>
                </p:cNvCxnSpPr>
                <p:nvPr/>
              </p:nvCxnSpPr>
              <p:spPr>
                <a:xfrm>
                  <a:off x="4857" y="3746"/>
                  <a:ext cx="2140" cy="3862"/>
                </a:xfrm>
                <a:prstGeom prst="line">
                  <a:avLst/>
                </a:prstGeom>
                <a:ln w="19050" cmpd="sng">
                  <a:solidFill>
                    <a:srgbClr val="00B05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53" idx="1"/>
                  <a:endCxn id="59" idx="3"/>
                </p:cNvCxnSpPr>
                <p:nvPr/>
              </p:nvCxnSpPr>
              <p:spPr>
                <a:xfrm flipH="1" flipV="1">
                  <a:off x="3040" y="5500"/>
                  <a:ext cx="3058" cy="1471"/>
                </a:xfrm>
                <a:prstGeom prst="line">
                  <a:avLst/>
                </a:prstGeom>
                <a:ln w="19050" cmpd="sng">
                  <a:solidFill>
                    <a:srgbClr val="FF33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60" name="Text Box 79"/>
              <p:cNvSpPr txBox="1"/>
              <p:nvPr/>
            </p:nvSpPr>
            <p:spPr>
              <a:xfrm>
                <a:off x="5700" y="4024"/>
                <a:ext cx="202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</a:rPr>
                  <a:t>Cherenkov</a:t>
                </a:r>
                <a:endPara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</a:rPr>
                  <a:t>cone</a:t>
                </a:r>
                <a:endPara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4" name="4-Point Star 83"/>
              <p:cNvSpPr/>
              <p:nvPr/>
            </p:nvSpPr>
            <p:spPr>
              <a:xfrm rot="21300000">
                <a:off x="4609" y="3255"/>
                <a:ext cx="455" cy="480"/>
              </a:xfrm>
              <a:prstGeom prst="star4">
                <a:avLst/>
              </a:prstGeom>
              <a:solidFill>
                <a:schemeClr val="accent2"/>
              </a:solidFill>
              <a:ln>
                <a:solidFill>
                  <a:srgbClr val="FF8D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86" name="4-Point Star 85"/>
              <p:cNvSpPr/>
              <p:nvPr/>
            </p:nvSpPr>
            <p:spPr>
              <a:xfrm rot="21300000">
                <a:off x="2952" y="4541"/>
                <a:ext cx="455" cy="480"/>
              </a:xfrm>
              <a:prstGeom prst="star4">
                <a:avLst/>
              </a:prstGeom>
              <a:solidFill>
                <a:schemeClr val="accent2"/>
              </a:solidFill>
              <a:ln>
                <a:solidFill>
                  <a:srgbClr val="FF8D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88" name="Straight Connector 87"/>
              <p:cNvCxnSpPr>
                <a:stCxn id="53" idx="1"/>
                <a:endCxn id="59" idx="3"/>
              </p:cNvCxnSpPr>
              <p:nvPr/>
            </p:nvCxnSpPr>
            <p:spPr>
              <a:xfrm flipH="1" flipV="1">
                <a:off x="3241" y="4833"/>
                <a:ext cx="3047" cy="2157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53" idx="1"/>
                <a:endCxn id="59" idx="3"/>
              </p:cNvCxnSpPr>
              <p:nvPr/>
            </p:nvCxnSpPr>
            <p:spPr>
              <a:xfrm flipH="1" flipV="1">
                <a:off x="6444" y="7098"/>
                <a:ext cx="540" cy="4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Arrow Connector 93"/>
            <p:cNvCxnSpPr>
              <a:stCxn id="53" idx="1"/>
              <a:endCxn id="84" idx="1"/>
            </p:cNvCxnSpPr>
            <p:nvPr/>
          </p:nvCxnSpPr>
          <p:spPr>
            <a:xfrm flipV="1">
              <a:off x="3015" y="3515"/>
              <a:ext cx="1595" cy="2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3" idx="1"/>
              <a:endCxn id="84" idx="1"/>
            </p:cNvCxnSpPr>
            <p:nvPr/>
          </p:nvCxnSpPr>
          <p:spPr>
            <a:xfrm flipH="1">
              <a:off x="2799" y="3742"/>
              <a:ext cx="201" cy="14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3" idx="1"/>
              <a:endCxn id="84" idx="1"/>
            </p:cNvCxnSpPr>
            <p:nvPr/>
          </p:nvCxnSpPr>
          <p:spPr>
            <a:xfrm>
              <a:off x="3030" y="3727"/>
              <a:ext cx="135" cy="7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8" name="Text Box 44"/>
            <p:cNvSpPr txBox="1"/>
            <p:nvPr/>
          </p:nvSpPr>
          <p:spPr>
            <a:xfrm>
              <a:off x="2042" y="3083"/>
              <a:ext cx="154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</a:rPr>
                <a:t>PMT hits</a:t>
              </a:r>
              <a:endParaRPr lang="en-US" altLang="en-US" sz="1600">
                <a:solidFill>
                  <a:schemeClr val="accent2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52450" y="-58737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drive correction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40962" name="Group 27"/>
          <p:cNvGrpSpPr/>
          <p:nvPr/>
        </p:nvGrpSpPr>
        <p:grpSpPr>
          <a:xfrm>
            <a:off x="354013" y="1736725"/>
            <a:ext cx="6630987" cy="4397375"/>
            <a:chOff x="557" y="2735"/>
            <a:chExt cx="10443" cy="692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347" y="5077"/>
              <a:ext cx="1840" cy="184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64" name="Group 24"/>
            <p:cNvGrpSpPr/>
            <p:nvPr/>
          </p:nvGrpSpPr>
          <p:grpSpPr>
            <a:xfrm>
              <a:off x="2171" y="2735"/>
              <a:ext cx="8828" cy="6926"/>
              <a:chOff x="2172" y="2735"/>
              <a:chExt cx="8827" cy="692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4845" y="3807"/>
                <a:ext cx="1454" cy="3143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1"/>
              </p:cNvCxnSpPr>
              <p:nvPr/>
            </p:nvCxnSpPr>
            <p:spPr>
              <a:xfrm flipH="1" flipV="1">
                <a:off x="3061" y="5323"/>
                <a:ext cx="3034" cy="1582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9" idx="1"/>
                <a:endCxn id="43" idx="0"/>
              </p:cNvCxnSpPr>
              <p:nvPr/>
            </p:nvCxnSpPr>
            <p:spPr>
              <a:xfrm>
                <a:off x="5346" y="6162"/>
                <a:ext cx="838" cy="3019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968" name="Group 1"/>
              <p:cNvGrpSpPr/>
              <p:nvPr/>
            </p:nvGrpSpPr>
            <p:grpSpPr>
              <a:xfrm>
                <a:off x="2172" y="2735"/>
                <a:ext cx="8827" cy="6925"/>
                <a:chOff x="2172" y="2735"/>
                <a:chExt cx="8828" cy="6925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700" y="3365"/>
                  <a:ext cx="6080" cy="6080"/>
                </a:xfrm>
                <a:prstGeom prst="ellipse">
                  <a:avLst/>
                </a:prstGeom>
                <a:noFill/>
                <a:ln w="50800">
                  <a:solidFill>
                    <a:srgbClr val="B2B2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5" name="Straight Connector 4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3590" y="4255"/>
                  <a:ext cx="4300" cy="4300"/>
                </a:xfrm>
                <a:prstGeom prst="line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2720" y="5780"/>
                  <a:ext cx="3615" cy="125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4" idx="5"/>
                  <a:endCxn id="4" idx="1"/>
                </p:cNvCxnSpPr>
                <p:nvPr/>
              </p:nvCxnSpPr>
              <p:spPr>
                <a:xfrm rot="18900000" flipV="1">
                  <a:off x="4869" y="3489"/>
                  <a:ext cx="1657" cy="3455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 rot="8040000">
                  <a:off x="2258" y="4331"/>
                  <a:ext cx="3258" cy="503"/>
                </a:xfrm>
                <a:prstGeom prst="ellipse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7" name="Straight Arrow Connector 6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5602" y="6275"/>
                  <a:ext cx="632" cy="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5-Point Star 8"/>
                <p:cNvSpPr/>
                <p:nvPr/>
              </p:nvSpPr>
              <p:spPr>
                <a:xfrm>
                  <a:off x="6095" y="6725"/>
                  <a:ext cx="470" cy="470"/>
                </a:xfrm>
                <a:prstGeom prst="star5">
                  <a:avLst/>
                </a:prstGeom>
                <a:solidFill>
                  <a:srgbClr val="FF3300"/>
                </a:solidFill>
                <a:ln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5087" y="5735"/>
                  <a:ext cx="467" cy="467"/>
                </a:xfrm>
                <a:prstGeom prst="star5">
                  <a:avLst/>
                </a:prstGeom>
                <a:solidFill>
                  <a:srgbClr val="00B050"/>
                </a:solidFill>
                <a:ln w="12700" cmpd="sng">
                  <a:solidFill>
                    <a:srgbClr val="92D05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2" name="4-Point Star 31"/>
                <p:cNvSpPr/>
                <p:nvPr/>
              </p:nvSpPr>
              <p:spPr>
                <a:xfrm rot="21300000">
                  <a:off x="4612" y="328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3" name="4-Point Star 32"/>
                <p:cNvSpPr/>
                <p:nvPr/>
              </p:nvSpPr>
              <p:spPr>
                <a:xfrm rot="21300000">
                  <a:off x="3805" y="357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4" name="4-Point Star 33"/>
                <p:cNvSpPr/>
                <p:nvPr/>
              </p:nvSpPr>
              <p:spPr>
                <a:xfrm rot="21300000">
                  <a:off x="3112" y="4277"/>
                  <a:ext cx="457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5" name="4-Point Star 34"/>
                <p:cNvSpPr/>
                <p:nvPr/>
              </p:nvSpPr>
              <p:spPr>
                <a:xfrm rot="21300000">
                  <a:off x="2476" y="6101"/>
                  <a:ext cx="457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7" name="4-Point Star 36"/>
                <p:cNvSpPr/>
                <p:nvPr/>
              </p:nvSpPr>
              <p:spPr>
                <a:xfrm rot="21300000">
                  <a:off x="2781" y="479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9" name="4-Point Star 38"/>
                <p:cNvSpPr/>
                <p:nvPr/>
              </p:nvSpPr>
              <p:spPr>
                <a:xfrm rot="21300000">
                  <a:off x="5231" y="3149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0" name="4-Point Star 39"/>
                <p:cNvSpPr/>
                <p:nvPr/>
              </p:nvSpPr>
              <p:spPr>
                <a:xfrm rot="21300000">
                  <a:off x="6852" y="3440"/>
                  <a:ext cx="455" cy="480"/>
                </a:xfrm>
                <a:prstGeom prst="star4">
                  <a:avLst/>
                </a:prstGeom>
                <a:solidFill>
                  <a:schemeClr val="accent2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1" name="4-Point Star 40"/>
                <p:cNvSpPr/>
                <p:nvPr/>
              </p:nvSpPr>
              <p:spPr>
                <a:xfrm rot="21300000">
                  <a:off x="4463" y="8994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2" name="4-Point Star 41"/>
                <p:cNvSpPr/>
                <p:nvPr/>
              </p:nvSpPr>
              <p:spPr>
                <a:xfrm rot="21300000">
                  <a:off x="8220" y="4795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3" name="4-Point Star 42"/>
                <p:cNvSpPr/>
                <p:nvPr/>
              </p:nvSpPr>
              <p:spPr>
                <a:xfrm rot="21300000">
                  <a:off x="5977" y="9180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44" name="Straight Arrow Connector 43"/>
                <p:cNvCxnSpPr>
                  <a:stCxn id="4" idx="5"/>
                  <a:endCxn id="4" idx="6"/>
                </p:cNvCxnSpPr>
                <p:nvPr/>
              </p:nvCxnSpPr>
              <p:spPr>
                <a:xfrm flipH="1">
                  <a:off x="8780" y="6145"/>
                  <a:ext cx="460" cy="2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88" name="Text Box 44"/>
                <p:cNvSpPr txBox="1"/>
                <p:nvPr/>
              </p:nvSpPr>
              <p:spPr>
                <a:xfrm>
                  <a:off x="8855" y="5670"/>
                  <a:ext cx="2145" cy="5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solidFill>
                        <a:srgbClr val="767171"/>
                      </a:solidFill>
                      <a:latin typeface="Arial" panose="020B0604020202020204" pitchFamily="34" charset="0"/>
                      <a:ea typeface="+mn-ea"/>
                    </a:rPr>
                    <a:t>PMT sphere</a:t>
                  </a:r>
                  <a:endParaRPr lang="en-US" altLang="en-US" sz="1600">
                    <a:solidFill>
                      <a:srgbClr val="76717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46" name="Straight Arrow Connector 45"/>
                <p:cNvCxnSpPr>
                  <a:stCxn id="4" idx="5"/>
                  <a:endCxn id="4" idx="6"/>
                </p:cNvCxnSpPr>
                <p:nvPr/>
              </p:nvCxnSpPr>
              <p:spPr>
                <a:xfrm flipH="1">
                  <a:off x="7327" y="3440"/>
                  <a:ext cx="665" cy="115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4" idx="5"/>
                  <a:endCxn id="4" idx="6"/>
                </p:cNvCxnSpPr>
                <p:nvPr/>
              </p:nvCxnSpPr>
              <p:spPr>
                <a:xfrm>
                  <a:off x="7995" y="3422"/>
                  <a:ext cx="380" cy="123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91" name="Text Box 47"/>
                <p:cNvSpPr txBox="1"/>
                <p:nvPr/>
              </p:nvSpPr>
              <p:spPr>
                <a:xfrm>
                  <a:off x="6720" y="6404"/>
                  <a:ext cx="2520" cy="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</a:rPr>
                    <a:t>actual event position</a:t>
                  </a:r>
                  <a:endPara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0992" name="Text Box 50"/>
                <p:cNvSpPr txBox="1"/>
                <p:nvPr/>
              </p:nvSpPr>
              <p:spPr>
                <a:xfrm>
                  <a:off x="7497" y="2860"/>
                  <a:ext cx="1582" cy="5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</a:rPr>
                    <a:t>late hits</a:t>
                  </a:r>
                  <a:endParaRPr lang="en-US" altLang="en-US" sz="1600">
                    <a:solidFill>
                      <a:schemeClr val="accent2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52" name="Straight Arrow Connector 51"/>
                <p:cNvCxnSpPr>
                  <a:stCxn id="4" idx="5"/>
                  <a:endCxn id="35" idx="1"/>
                </p:cNvCxnSpPr>
                <p:nvPr/>
              </p:nvCxnSpPr>
              <p:spPr>
                <a:xfrm flipH="1">
                  <a:off x="2477" y="3293"/>
                  <a:ext cx="109" cy="3068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94" name="Text Box 53"/>
                <p:cNvSpPr txBox="1"/>
                <p:nvPr/>
              </p:nvSpPr>
              <p:spPr>
                <a:xfrm>
                  <a:off x="2172" y="2735"/>
                  <a:ext cx="1777" cy="5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early hits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56" name="Straight Arrow Connector 55"/>
                <p:cNvCxnSpPr>
                  <a:stCxn id="40994" idx="3"/>
                  <a:endCxn id="39" idx="0"/>
                </p:cNvCxnSpPr>
                <p:nvPr/>
              </p:nvCxnSpPr>
              <p:spPr>
                <a:xfrm>
                  <a:off x="3949" y="3000"/>
                  <a:ext cx="1488" cy="15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96" name="Text Box 56"/>
                <p:cNvSpPr txBox="1"/>
                <p:nvPr/>
              </p:nvSpPr>
              <p:spPr>
                <a:xfrm>
                  <a:off x="5467" y="5705"/>
                  <a:ext cx="331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b="1" u="sng">
                      <a:latin typeface="Arial" panose="020B0604020202020204" pitchFamily="34" charset="0"/>
                      <a:ea typeface="+mn-ea"/>
                    </a:rPr>
                    <a:t>u</a:t>
                  </a:r>
                  <a:endParaRPr lang="en-US" altLang="en-US" b="1" u="sng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0997" name="Text Box 49"/>
                <p:cNvSpPr txBox="1"/>
                <p:nvPr/>
              </p:nvSpPr>
              <p:spPr>
                <a:xfrm>
                  <a:off x="3085" y="6599"/>
                  <a:ext cx="2517" cy="9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</a:rPr>
                    <a:t>pulled event position</a:t>
                  </a:r>
                  <a:endParaRPr lang="en-US" altLang="en-US" sz="1600">
                    <a:solidFill>
                      <a:srgbClr val="00B050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16" name="Straight Connector 15"/>
              <p:cNvCxnSpPr>
                <a:stCxn id="40994" idx="2"/>
                <a:endCxn id="10" idx="1"/>
              </p:cNvCxnSpPr>
              <p:nvPr/>
            </p:nvCxnSpPr>
            <p:spPr>
              <a:xfrm>
                <a:off x="3112" y="5294"/>
                <a:ext cx="1976" cy="620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0994" idx="2"/>
                <a:endCxn id="10" idx="1"/>
              </p:cNvCxnSpPr>
              <p:nvPr/>
            </p:nvCxnSpPr>
            <p:spPr>
              <a:xfrm>
                <a:off x="4868" y="3784"/>
                <a:ext cx="445" cy="1994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40994" idx="2"/>
                <a:endCxn id="43" idx="0"/>
              </p:cNvCxnSpPr>
              <p:nvPr/>
            </p:nvCxnSpPr>
            <p:spPr>
              <a:xfrm flipH="1">
                <a:off x="6184" y="7081"/>
                <a:ext cx="148" cy="2100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/>
            <p:cNvCxnSpPr>
              <a:stCxn id="42" idx="1"/>
              <a:endCxn id="43" idx="0"/>
            </p:cNvCxnSpPr>
            <p:nvPr/>
          </p:nvCxnSpPr>
          <p:spPr>
            <a:xfrm flipH="1">
              <a:off x="5313" y="5055"/>
              <a:ext cx="2908" cy="901"/>
            </a:xfrm>
            <a:prstGeom prst="line">
              <a:avLst/>
            </a:prstGeom>
            <a:ln w="19050" cmpd="sng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2" name="Text Box 22"/>
            <p:cNvSpPr txBox="1"/>
            <p:nvPr/>
          </p:nvSpPr>
          <p:spPr>
            <a:xfrm>
              <a:off x="557" y="5323"/>
              <a:ext cx="202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rPr>
                <a:t>Cherenkov</a:t>
              </a:r>
              <a:endParaRPr lang="en-US" altLang="en-US">
                <a:solidFill>
                  <a:srgbClr val="FFC000"/>
                </a:solidFill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rPr>
                <a:t>cone</a:t>
              </a:r>
              <a:endParaRPr lang="en-US" altLang="en-US">
                <a:solidFill>
                  <a:srgbClr val="FFC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25" name="Straight Connector 24"/>
            <p:cNvCxnSpPr>
              <a:stCxn id="42" idx="1"/>
              <a:endCxn id="43" idx="0"/>
            </p:cNvCxnSpPr>
            <p:nvPr/>
          </p:nvCxnSpPr>
          <p:spPr>
            <a:xfrm flipH="1">
              <a:off x="2957" y="6030"/>
              <a:ext cx="2322" cy="284"/>
            </a:xfrm>
            <a:prstGeom prst="line">
              <a:avLst/>
            </a:prstGeom>
            <a:ln w="19050" cmpd="sng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2" idx="1"/>
              <a:endCxn id="35" idx="3"/>
            </p:cNvCxnSpPr>
            <p:nvPr/>
          </p:nvCxnSpPr>
          <p:spPr>
            <a:xfrm flipH="1" flipV="1">
              <a:off x="2932" y="6322"/>
              <a:ext cx="3133" cy="61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fontAlgn="auto"/>
            <a:endParaRPr lang="en-US" strike="noStrike" noProof="1"/>
          </a:p>
        </p:txBody>
      </p:sp>
      <p:grpSp>
        <p:nvGrpSpPr>
          <p:cNvPr id="41986" name="Group 23"/>
          <p:cNvGrpSpPr/>
          <p:nvPr/>
        </p:nvGrpSpPr>
        <p:grpSpPr>
          <a:xfrm>
            <a:off x="1714500" y="2128838"/>
            <a:ext cx="4330700" cy="3862387"/>
            <a:chOff x="2700" y="3353"/>
            <a:chExt cx="6820" cy="6081"/>
          </a:xfrm>
        </p:grpSpPr>
        <p:grpSp>
          <p:nvGrpSpPr>
            <p:cNvPr id="41987" name="Group 1"/>
            <p:cNvGrpSpPr/>
            <p:nvPr/>
          </p:nvGrpSpPr>
          <p:grpSpPr>
            <a:xfrm>
              <a:off x="2700" y="3353"/>
              <a:ext cx="6080" cy="6081"/>
              <a:chOff x="2700" y="3365"/>
              <a:chExt cx="6080" cy="608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700" y="3365"/>
                <a:ext cx="6080" cy="6080"/>
              </a:xfrm>
              <a:prstGeom prst="ellipse">
                <a:avLst/>
              </a:prstGeom>
              <a:noFill/>
              <a:ln w="50800"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6845" y="8590"/>
                <a:ext cx="605" cy="2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90" name="Text Box 44"/>
              <p:cNvSpPr txBox="1"/>
              <p:nvPr/>
            </p:nvSpPr>
            <p:spPr>
              <a:xfrm>
                <a:off x="5305" y="8057"/>
                <a:ext cx="2145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solidFill>
                      <a:srgbClr val="767171"/>
                    </a:solidFill>
                    <a:latin typeface="Arial" panose="020B0604020202020204" pitchFamily="34" charset="0"/>
                    <a:ea typeface="+mn-ea"/>
                  </a:rPr>
                  <a:t>PMT sphere</a:t>
                </a:r>
                <a:endParaRPr lang="en-US" altLang="en-US" sz="1600">
                  <a:solidFill>
                    <a:srgbClr val="76717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41991" name="Text Box 49"/>
            <p:cNvSpPr txBox="1"/>
            <p:nvPr/>
          </p:nvSpPr>
          <p:spPr>
            <a:xfrm>
              <a:off x="5740" y="6393"/>
              <a:ext cx="251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O</a:t>
              </a:r>
              <a:endParaRPr lang="en-US" altLang="en-US" sz="18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208" y="5636"/>
              <a:ext cx="537" cy="754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745" y="4890"/>
              <a:ext cx="630" cy="1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4" name="Text Box 47"/>
            <p:cNvSpPr txBox="1"/>
            <p:nvPr/>
          </p:nvSpPr>
          <p:spPr>
            <a:xfrm>
              <a:off x="5888" y="4310"/>
              <a:ext cx="71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fit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375" y="4620"/>
              <a:ext cx="960" cy="28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6" name="Text Box 47"/>
            <p:cNvSpPr txBox="1"/>
            <p:nvPr/>
          </p:nvSpPr>
          <p:spPr>
            <a:xfrm>
              <a:off x="4480" y="5413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800" baseline="-250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cor</a:t>
              </a:r>
              <a:endParaRPr lang="en-US" altLang="en-US" sz="1800" baseline="-250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140" y="5129"/>
              <a:ext cx="960" cy="28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238" y="5411"/>
              <a:ext cx="885" cy="24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/>
            <p:cNvSpPr/>
            <p:nvPr/>
          </p:nvSpPr>
          <p:spPr>
            <a:xfrm rot="1380000">
              <a:off x="5942" y="5444"/>
              <a:ext cx="462" cy="1106"/>
            </a:xfrm>
            <a:prstGeom prst="rightBrace">
              <a:avLst>
                <a:gd name="adj1" fmla="val 8333"/>
                <a:gd name="adj2" fmla="val 4828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17" name="Right Brace 16"/>
            <p:cNvSpPr/>
            <p:nvPr/>
          </p:nvSpPr>
          <p:spPr>
            <a:xfrm rot="15240000">
              <a:off x="5422" y="4805"/>
              <a:ext cx="374" cy="973"/>
            </a:xfrm>
            <a:prstGeom prst="rightBrace">
              <a:avLst>
                <a:gd name="adj1" fmla="val 8333"/>
                <a:gd name="adj2" fmla="val 47815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42001" name="Text Box 47"/>
            <p:cNvSpPr txBox="1"/>
            <p:nvPr/>
          </p:nvSpPr>
          <p:spPr>
            <a:xfrm>
              <a:off x="6375" y="5810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0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2002" name="Text Box 47"/>
            <p:cNvSpPr txBox="1"/>
            <p:nvPr/>
          </p:nvSpPr>
          <p:spPr>
            <a:xfrm rot="-840000">
              <a:off x="5146" y="4482"/>
              <a:ext cx="63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2003" name="Text Box 47"/>
            <p:cNvSpPr txBox="1"/>
            <p:nvPr/>
          </p:nvSpPr>
          <p:spPr>
            <a:xfrm>
              <a:off x="7000" y="4040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solidFill>
                    <a:srgbClr val="7030A0"/>
                  </a:solidFill>
                  <a:latin typeface="Arial" panose="020B0604020202020204" pitchFamily="34" charset="0"/>
                  <a:ea typeface="+mn-ea"/>
                </a:rPr>
                <a:t>u</a:t>
              </a:r>
              <a:r>
                <a:rPr lang="en-US" altLang="en-US" sz="1800" baseline="-25000">
                  <a:solidFill>
                    <a:srgbClr val="7030A0"/>
                  </a:solidFill>
                  <a:latin typeface="Arial" panose="020B0604020202020204" pitchFamily="34" charset="0"/>
                  <a:ea typeface="+mn-ea"/>
                </a:rPr>
                <a:t>fit</a:t>
              </a:r>
              <a:endParaRPr lang="en-US" altLang="en-US" sz="1800" baseline="-25000">
                <a:solidFill>
                  <a:srgbClr val="7030A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09" name="Picture 34" descr="n16_mod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338" y="1030288"/>
            <a:ext cx="588962" cy="3390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2959100" y="2743200"/>
            <a:ext cx="327025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9775" y="2603500"/>
            <a:ext cx="3240088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sz="1350" noProof="1">
                <a:latin typeface="+mn-lt"/>
                <a:ea typeface="+mn-ea"/>
                <a:cs typeface="+mn-cs"/>
                <a:sym typeface="+mn-ea"/>
              </a:rPr>
              <a:t>Stainless steel </a:t>
            </a:r>
            <a:r>
              <a:rPr lang="x-none" sz="1350" noProof="1">
                <a:latin typeface="+mn-lt"/>
                <a:ea typeface="+mn-ea"/>
                <a:cs typeface="+mn-cs"/>
              </a:rPr>
              <a:t>container</a:t>
            </a:r>
            <a:endParaRPr lang="x-none" sz="1350" noProof="1"/>
          </a:p>
        </p:txBody>
      </p:sp>
      <p:sp>
        <p:nvSpPr>
          <p:cNvPr id="29" name="TextBox 28"/>
          <p:cNvSpPr txBox="1"/>
          <p:nvPr/>
        </p:nvSpPr>
        <p:spPr>
          <a:xfrm>
            <a:off x="3286125" y="2938463"/>
            <a:ext cx="1701800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x-none" altLang="en-CA" sz="1350" noProof="1">
                <a:latin typeface="+mn-lt"/>
                <a:ea typeface="+mn-ea"/>
                <a:cs typeface="+mn-cs"/>
              </a:rPr>
              <a:t>PMT for tagging  </a:t>
            </a:r>
            <a:endParaRPr lang="x-none" altLang="en-CA" sz="1350" noProof="1"/>
          </a:p>
        </p:txBody>
      </p:sp>
      <p:sp>
        <p:nvSpPr>
          <p:cNvPr id="34" name="TextBox 33"/>
          <p:cNvSpPr txBox="1"/>
          <p:nvPr/>
        </p:nvSpPr>
        <p:spPr>
          <a:xfrm>
            <a:off x="2271713" y="4222750"/>
            <a:ext cx="239713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en-CA" altLang="en-US" sz="1350" noProof="1">
                <a:latin typeface="+mn-lt"/>
                <a:ea typeface="+mn-ea"/>
                <a:cs typeface="+mn-cs"/>
                <a:sym typeface="+mn-ea"/>
              </a:rPr>
              <a:t> </a:t>
            </a:r>
            <a:endParaRPr lang="en-CA" altLang="en-US" sz="1350" noProof="1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43213" y="3092450"/>
            <a:ext cx="468313" cy="31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682875" y="3619500"/>
            <a:ext cx="596900" cy="63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/>
          <p:cNvSpPr txBox="1"/>
          <p:nvPr/>
        </p:nvSpPr>
        <p:spPr>
          <a:xfrm>
            <a:off x="3279775" y="3476625"/>
            <a:ext cx="2087563" cy="29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altLang="en-CA" sz="1350" baseline="30000" noProof="1">
                <a:latin typeface="+mn-lt"/>
                <a:ea typeface="+mn-ea"/>
                <a:cs typeface="+mn-cs"/>
                <a:sym typeface="+mn-ea"/>
              </a:rPr>
              <a:t>16</a:t>
            </a:r>
            <a:r>
              <a:rPr lang="x-none" altLang="en-CA" sz="1350" noProof="1">
                <a:latin typeface="+mn-lt"/>
                <a:ea typeface="+mn-ea"/>
                <a:cs typeface="+mn-cs"/>
                <a:sym typeface="+mn-ea"/>
              </a:rPr>
              <a:t>N </a:t>
            </a:r>
            <a:r>
              <a:rPr lang="en-US" altLang="x-none" sz="1350" noProof="1">
                <a:latin typeface="+mn-lt"/>
                <a:ea typeface="+mn-ea"/>
                <a:cs typeface="+mn-cs"/>
                <a:sym typeface="+mn-ea"/>
              </a:rPr>
              <a:t>gas </a:t>
            </a:r>
            <a:r>
              <a:rPr lang="x-none" altLang="en-CA" sz="1350" noProof="1">
                <a:latin typeface="+mn-lt"/>
                <a:ea typeface="+mn-ea"/>
                <a:cs typeface="+mn-cs"/>
                <a:sym typeface="+mn-ea"/>
              </a:rPr>
              <a:t>decay chamber</a:t>
            </a:r>
            <a:endParaRPr lang="en-CA" altLang="en-US" sz="1350" noProof="1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370138" y="1044575"/>
            <a:ext cx="3175" cy="33496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8" name="TextBox 7"/>
          <p:cNvSpPr txBox="1"/>
          <p:nvPr/>
        </p:nvSpPr>
        <p:spPr>
          <a:xfrm rot="10800000">
            <a:off x="1941513" y="2455863"/>
            <a:ext cx="428625" cy="81438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r>
              <a:rPr lang="zh-CN" altLang="en-CA" sz="1600">
                <a:latin typeface="Arial" panose="020B0604020202020204" pitchFamily="34" charset="0"/>
                <a:ea typeface="+mn-ea"/>
                <a:cs typeface="SimSun" charset="0"/>
              </a:rPr>
              <a:t>25.3 cm</a:t>
            </a:r>
            <a:endParaRPr lang="zh-CN" altLang="en-CA" sz="1600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43019" name="Picture 14" descr="n16geomR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13" y="1019175"/>
            <a:ext cx="755650" cy="340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20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75" y="996950"/>
            <a:ext cx="2600325" cy="34496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Straight Arrow Connector 1"/>
          <p:cNvCxnSpPr>
            <a:stCxn id="9" idx="1"/>
          </p:cNvCxnSpPr>
          <p:nvPr/>
        </p:nvCxnSpPr>
        <p:spPr>
          <a:xfrm flipH="1">
            <a:off x="2843213" y="4286250"/>
            <a:ext cx="47625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"/>
          <p:cNvSpPr txBox="1"/>
          <p:nvPr/>
        </p:nvSpPr>
        <p:spPr>
          <a:xfrm>
            <a:off x="3327400" y="4121150"/>
            <a:ext cx="2352675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Polyethelene bumper cone</a:t>
            </a:r>
            <a:endParaRPr lang="en-US" altLang="en-US" sz="1350" noProof="1">
              <a:latin typeface="Arial" panose="020B0604020202020204" pitchFamily="34" charset="0"/>
              <a:ea typeface="SimSun" charset="0"/>
              <a:cs typeface="+mn-cs"/>
            </a:endParaRPr>
          </a:p>
        </p:txBody>
      </p: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 flipV="1">
            <a:off x="2798763" y="2232025"/>
            <a:ext cx="48101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25813" y="3802063"/>
            <a:ext cx="2087563" cy="29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Plastic scintillator</a:t>
            </a:r>
            <a:endParaRPr lang="en-US" sz="1350" noProof="1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2938463" y="3951288"/>
            <a:ext cx="388938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/>
          <p:cNvSpPr txBox="1"/>
          <p:nvPr/>
        </p:nvSpPr>
        <p:spPr>
          <a:xfrm>
            <a:off x="3279775" y="3176588"/>
            <a:ext cx="1354138" cy="30003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en-US" altLang="x-none" sz="1350" noProof="1">
                <a:latin typeface="+mn-lt"/>
                <a:ea typeface="+mn-ea"/>
                <a:cs typeface="+mn-cs"/>
              </a:rPr>
              <a:t>Acrylic window</a:t>
            </a:r>
            <a:r>
              <a:rPr lang="x-none" altLang="en-CA" sz="1350" noProof="1">
                <a:latin typeface="+mn-lt"/>
                <a:ea typeface="+mn-ea"/>
                <a:cs typeface="+mn-cs"/>
              </a:rPr>
              <a:t> </a:t>
            </a:r>
            <a:endParaRPr lang="x-none" altLang="en-CA" sz="1350" noProof="1"/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2844800" y="1616075"/>
            <a:ext cx="48101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3286125" y="1465263"/>
            <a:ext cx="3897313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sz="1350" noProof="1">
                <a:latin typeface="+mn-lt"/>
                <a:ea typeface="+mn-ea"/>
                <a:cs typeface="+mn-cs"/>
                <a:sym typeface="+mn-ea"/>
              </a:rPr>
              <a:t>Stainless steel </a:t>
            </a:r>
            <a:r>
              <a:rPr lang="en-US" altLang="x-none" sz="1350" noProof="1">
                <a:latin typeface="Arial" panose="020B0604020202020204" pitchFamily="34" charset="0"/>
                <a:ea typeface="SimSun" charset="0"/>
                <a:cs typeface="+mn-cs"/>
              </a:rPr>
              <a:t>weight cylinder</a:t>
            </a:r>
            <a:endParaRPr lang="en-US" altLang="x-none" sz="1350" noProof="1"/>
          </a:p>
        </p:txBody>
      </p:sp>
      <p:sp>
        <p:nvSpPr>
          <p:cNvPr id="17" name="Text Box 16"/>
          <p:cNvSpPr txBox="1"/>
          <p:nvPr/>
        </p:nvSpPr>
        <p:spPr>
          <a:xfrm>
            <a:off x="3279775" y="1949450"/>
            <a:ext cx="2271713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“Lighthouse” gap</a:t>
            </a:r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, contains</a:t>
            </a:r>
            <a:endParaRPr lang="en-US" altLang="en-US" sz="1350" noProof="1"/>
          </a:p>
          <a:p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material from scintillator volume</a:t>
            </a:r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 </a:t>
            </a:r>
            <a:endParaRPr lang="en-US" sz="1350" noProof="1"/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2844800" y="3327400"/>
            <a:ext cx="43497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 flipV="1">
            <a:off x="2481263" y="4460875"/>
            <a:ext cx="517525" cy="635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1"/>
          </p:cNvCxnSpPr>
          <p:nvPr/>
        </p:nvCxnSpPr>
        <p:spPr>
          <a:xfrm>
            <a:off x="2990850" y="4121150"/>
            <a:ext cx="1588" cy="342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1"/>
          </p:cNvCxnSpPr>
          <p:nvPr/>
        </p:nvCxnSpPr>
        <p:spPr>
          <a:xfrm flipH="1">
            <a:off x="2478088" y="4121150"/>
            <a:ext cx="1588" cy="342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4" name="TextBox 7"/>
          <p:cNvSpPr txBox="1"/>
          <p:nvPr/>
        </p:nvSpPr>
        <p:spPr>
          <a:xfrm rot="-5400000">
            <a:off x="2532063" y="4287838"/>
            <a:ext cx="428625" cy="7016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+mn-ea"/>
                <a:cs typeface="SimSun" charset="0"/>
              </a:rPr>
              <a:t>5.7</a:t>
            </a:r>
            <a:r>
              <a:rPr lang="zh-CN" altLang="en-CA" sz="1600">
                <a:latin typeface="Arial" panose="020B0604020202020204" pitchFamily="34" charset="0"/>
                <a:ea typeface="+mn-ea"/>
                <a:cs typeface="SimSun" charset="0"/>
              </a:rPr>
              <a:t> cm</a:t>
            </a:r>
            <a:endParaRPr lang="zh-CN" altLang="en-CA" sz="1600">
              <a:latin typeface="Arial" panose="020B0604020202020204" pitchFamily="34" charset="0"/>
              <a:ea typeface="SimSun" charset="0"/>
            </a:endParaRPr>
          </a:p>
        </p:txBody>
      </p:sp>
      <p:cxnSp>
        <p:nvCxnSpPr>
          <p:cNvPr id="26" name="Straight Connector 25"/>
          <p:cNvCxnSpPr>
            <a:stCxn id="14" idx="1"/>
          </p:cNvCxnSpPr>
          <p:nvPr/>
        </p:nvCxnSpPr>
        <p:spPr>
          <a:xfrm flipH="1" flipV="1">
            <a:off x="2214563" y="4391025"/>
            <a:ext cx="468313" cy="3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1"/>
          </p:cNvCxnSpPr>
          <p:nvPr/>
        </p:nvCxnSpPr>
        <p:spPr>
          <a:xfrm flipH="1" flipV="1">
            <a:off x="2136775" y="1027113"/>
            <a:ext cx="468313" cy="3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Picture 11" descr="n16deploySys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0" y="593725"/>
            <a:ext cx="8547100" cy="534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4" name="Text Box 5"/>
          <p:cNvSpPr txBox="1"/>
          <p:nvPr/>
        </p:nvSpPr>
        <p:spPr>
          <a:xfrm>
            <a:off x="558800" y="5691188"/>
            <a:ext cx="1285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hamer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44035" name="Text Box 6"/>
          <p:cNvSpPr txBox="1"/>
          <p:nvPr/>
        </p:nvSpPr>
        <p:spPr>
          <a:xfrm>
            <a:off x="4960938" y="44069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44036" name="Text Box 12"/>
          <p:cNvSpPr txBox="1"/>
          <p:nvPr/>
        </p:nvSpPr>
        <p:spPr>
          <a:xfrm>
            <a:off x="4618038" y="50800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44037" name="Text Box 13"/>
          <p:cNvSpPr txBox="1"/>
          <p:nvPr/>
        </p:nvSpPr>
        <p:spPr>
          <a:xfrm>
            <a:off x="6142038" y="50800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819150"/>
            <a:ext cx="6705600" cy="48482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32330" y="5667375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fit in 1 sigma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11860" y="181610"/>
            <a:ext cx="2266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/>
              <a:t>water analysis</a:t>
            </a:r>
            <a:endParaRPr lang="" altLang="en-US" sz="24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5775" y="276860"/>
            <a:ext cx="114427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Merged_MPWsolarTest_WaterMP6176_nhit6_GeneralPhysicsMC_WaterSolar_NueRun_r200004to200781.root</a:t>
            </a:r>
            <a:endParaRPr lang="" altLang="en-US"/>
          </a:p>
          <a:p>
            <a:pPr algn="l"/>
            <a:r>
              <a:rPr lang="" altLang="en-US"/>
              <a:t>T-&gt;Draw("nhits:energy&gt;&gt;h","Gtest&gt;0","colz")</a:t>
            </a:r>
            <a:endParaRPr lang="" altLang="en-US"/>
          </a:p>
          <a:p>
            <a:pPr algn="l"/>
            <a:r>
              <a:rPr lang="" altLang="en-US"/>
              <a:t>Gtest&gt;0</a:t>
            </a:r>
            <a:endParaRPr lang="" altLang="en-US"/>
          </a:p>
          <a:p>
            <a:pPr algn="l"/>
            <a:r>
              <a:rPr lang="en-US">
                <a:sym typeface="+mn-ea"/>
              </a:rPr>
              <a:t>185639</a:t>
            </a:r>
            <a:r>
              <a:rPr lang="en-US" altLang="en-US">
                <a:sym typeface="+mn-ea"/>
              </a:rPr>
              <a:t>/185410</a:t>
            </a:r>
            <a:endParaRPr lang="en-US" altLang="en-US"/>
          </a:p>
          <a:p>
            <a:pPr algn="l"/>
            <a:endParaRPr lang="" altLang="en-US"/>
          </a:p>
          <a:p>
            <a:pPr algn="l"/>
            <a:endParaRPr lang="" altLang="en-US"/>
          </a:p>
          <a:p>
            <a:pPr algn="l"/>
            <a:endParaRPr lang="" altLang="en-US"/>
          </a:p>
          <a:p>
            <a:pPr algn="l"/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269490"/>
            <a:ext cx="5417031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2269490"/>
            <a:ext cx="5312819" cy="3657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424545" y="254762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Gtest&gt;0</a:t>
            </a:r>
            <a:endParaRPr lang="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205740"/>
            <a:ext cx="470749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05" y="205740"/>
            <a:ext cx="4758663" cy="3200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32815" y="49911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MPW MC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957185" y="561975"/>
            <a:ext cx="1042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RAT</a:t>
            </a:r>
            <a:r>
              <a:rPr lang="en-US" altLang="en-US"/>
              <a:t> MC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05" y="3484245"/>
            <a:ext cx="4840717" cy="32004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957185" y="3863340"/>
            <a:ext cx="1042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RAT MC</a:t>
            </a:r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" y="3406140"/>
            <a:ext cx="4847208" cy="32004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932815" y="386334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MPW</a:t>
            </a:r>
            <a:r>
              <a:rPr lang="en-US" altLang="en-US"/>
              <a:t> MC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1779905" y="228600"/>
            <a:ext cx="9114790" cy="6400800"/>
            <a:chOff x="2703" y="100"/>
            <a:chExt cx="14354" cy="100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03" y="100"/>
              <a:ext cx="14354" cy="10080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5630" y="840"/>
              <a:ext cx="3880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aseline="30000"/>
                <a:t>16</a:t>
              </a:r>
              <a:r>
                <a:rPr lang="en-US" altLang="en-US" sz="2000"/>
                <a:t>N source </a:t>
              </a:r>
              <a:endParaRPr lang="en-US" altLang="en-US" sz="2000"/>
            </a:p>
            <a:p>
              <a:r>
                <a:rPr lang="en-US" altLang="en-US" sz="2000"/>
                <a:t>central run-107055</a:t>
              </a:r>
              <a:endParaRPr lang="en-US" altLang="en-US" sz="2000"/>
            </a:p>
            <a:p>
              <a:endParaRPr lang="en-US" altLang="en-US" sz="2000"/>
            </a:p>
            <a:p>
              <a:r>
                <a:rPr lang="en-US" altLang="en-US" sz="2000"/>
                <a:t>— RAT data</a:t>
              </a:r>
              <a:endParaRPr lang="en-US" altLang="en-US" sz="2000"/>
            </a:p>
            <a:p>
              <a:r>
                <a:rPr lang="en-US" altLang="en-US" sz="2000">
                  <a:solidFill>
                    <a:srgbClr val="FF0000"/>
                  </a:solidFill>
                </a:rPr>
                <a:t>— MPW data</a:t>
              </a:r>
              <a:endParaRPr lang="en-US" altLang="en-US" sz="2000">
                <a:solidFill>
                  <a:srgbClr val="FF0000"/>
                </a:solidFill>
              </a:endParaRPr>
            </a:p>
            <a:p>
              <a:r>
                <a:rPr lang="en-US" altLang="en-US" sz="2000"/>
                <a:t>--- RAT MC</a:t>
              </a:r>
              <a:endParaRPr lang="en-US" altLang="en-US" sz="2000"/>
            </a:p>
            <a:p>
              <a:r>
                <a:rPr lang="en-US" altLang="en-US" sz="2000">
                  <a:solidFill>
                    <a:srgbClr val="FF0000"/>
                  </a:solidFill>
                </a:rPr>
                <a:t>--- MPW MC</a:t>
              </a:r>
              <a:endParaRPr lang="en-US" altLang="en-US" sz="20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127000"/>
            <a:ext cx="9700345" cy="64008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93205" y="910590"/>
            <a:ext cx="18167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>
                <a:solidFill>
                  <a:srgbClr val="FF0000"/>
                </a:solidFill>
                <a:sym typeface="+mn-ea"/>
              </a:rPr>
              <a:t>— MPW data</a:t>
            </a:r>
            <a:endParaRPr lang="en-US" altLang="en-US" sz="2000"/>
          </a:p>
          <a:p>
            <a:r>
              <a:rPr lang="" altLang="en-US" sz="2000">
                <a:solidFill>
                  <a:schemeClr val="tx1"/>
                </a:solidFill>
                <a:sym typeface="+mn-ea"/>
              </a:rPr>
              <a:t>—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 MPW MC</a:t>
            </a:r>
            <a:endParaRPr lang="en-US" alt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975" y="522605"/>
            <a:ext cx="3481142" cy="2377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40" y="2900045"/>
            <a:ext cx="3507313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Group 23"/>
          <p:cNvGrpSpPr/>
          <p:nvPr/>
        </p:nvGrpSpPr>
        <p:grpSpPr>
          <a:xfrm>
            <a:off x="603885" y="1124585"/>
            <a:ext cx="10887710" cy="3090545"/>
            <a:chOff x="951" y="1771"/>
            <a:chExt cx="17146" cy="4867"/>
          </a:xfrm>
        </p:grpSpPr>
        <p:sp>
          <p:nvSpPr>
            <p:cNvPr id="27" name="Text Box 26"/>
            <p:cNvSpPr txBox="1"/>
            <p:nvPr/>
          </p:nvSpPr>
          <p:spPr>
            <a:xfrm>
              <a:off x="1206" y="4491"/>
              <a:ext cx="3683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12</a:t>
              </a:r>
              <a:r>
                <a:rPr lang="en-US" altLang="en-US" sz="2000">
                  <a:cs typeface="Arial" panose="020B0604020202020204" pitchFamily="34" charset="0"/>
                </a:rPr>
                <a:t>C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13</a:t>
              </a:r>
              <a:r>
                <a:rPr lang="en-US" altLang="en-US" sz="2000">
                  <a:cs typeface="Arial" panose="020B0604020202020204" pitchFamily="34" charset="0"/>
                </a:rPr>
                <a:t>N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29" name="Straight Arrow Connector 28"/>
            <p:cNvCxnSpPr>
              <a:endCxn id="23" idx="0"/>
            </p:cNvCxnSpPr>
            <p:nvPr/>
          </p:nvCxnSpPr>
          <p:spPr>
            <a:xfrm>
              <a:off x="3040" y="5148"/>
              <a:ext cx="7" cy="862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052" y="3631"/>
              <a:ext cx="3" cy="8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" idx="2"/>
              <a:endCxn id="14" idx="0"/>
            </p:cNvCxnSpPr>
            <p:nvPr/>
          </p:nvCxnSpPr>
          <p:spPr>
            <a:xfrm>
              <a:off x="9387" y="2409"/>
              <a:ext cx="0" cy="56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2" idx="3"/>
            </p:cNvCxnSpPr>
            <p:nvPr/>
          </p:nvCxnSpPr>
          <p:spPr>
            <a:xfrm>
              <a:off x="3505" y="2085"/>
              <a:ext cx="558" cy="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2" idx="2"/>
            </p:cNvCxnSpPr>
            <p:nvPr/>
          </p:nvCxnSpPr>
          <p:spPr>
            <a:xfrm>
              <a:off x="3060" y="2399"/>
              <a:ext cx="3" cy="52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 rot="0">
              <a:off x="951" y="2955"/>
              <a:ext cx="4215" cy="660"/>
              <a:chOff x="619" y="7045"/>
              <a:chExt cx="4215" cy="660"/>
            </a:xfrm>
          </p:grpSpPr>
          <p:sp>
            <p:nvSpPr>
              <p:cNvPr id="5" name="Text Box 4"/>
              <p:cNvSpPr txBox="1"/>
              <p:nvPr/>
            </p:nvSpPr>
            <p:spPr>
              <a:xfrm>
                <a:off x="830" y="7045"/>
                <a:ext cx="377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 baseline="30000">
                    <a:cs typeface="Arial" panose="020B0604020202020204" pitchFamily="34" charset="0"/>
                  </a:rPr>
                  <a:t>13</a:t>
                </a:r>
                <a:r>
                  <a:rPr lang="en-US" altLang="en-US" sz="2000">
                    <a:cs typeface="Arial" panose="020B0604020202020204" pitchFamily="34" charset="0"/>
                  </a:rPr>
                  <a:t>N → </a:t>
                </a:r>
                <a:r>
                  <a:rPr lang="en-US" altLang="en-US" sz="2000" baseline="30000">
                    <a:cs typeface="Arial" panose="020B0604020202020204" pitchFamily="34" charset="0"/>
                    <a:sym typeface="+mn-ea"/>
                  </a:rPr>
                  <a:t>13</a:t>
                </a:r>
                <a:r>
                  <a:rPr lang="en-US" altLang="en-US" sz="2000"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en-US" sz="2000">
                    <a:cs typeface="Arial" panose="020B0604020202020204" pitchFamily="34" charset="0"/>
                  </a:rPr>
                  <a:t> + e</a:t>
                </a:r>
                <a:r>
                  <a:rPr lang="en-US" altLang="en-US" sz="2000" baseline="30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latin typeface="TeX Gyre Adventor" panose="00000500000000000000" charset="0"/>
                    <a:cs typeface="TeX Gyre Adventor" panose="00000500000000000000" charset="0"/>
                  </a:rPr>
                  <a:t>ν</a:t>
                </a:r>
                <a:r>
                  <a:rPr lang="en-US" altLang="en-US" sz="2000" baseline="-25000">
                    <a:cs typeface="Arial" panose="020B0604020202020204" pitchFamily="34" charset="0"/>
                  </a:rPr>
                  <a:t>e</a:t>
                </a:r>
                <a:endParaRPr lang="en-US" altLang="en-US" sz="2000" baseline="-25000">
                  <a:cs typeface="Arial" panose="020B060402020202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619" y="7045"/>
                <a:ext cx="4215" cy="66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en-US"/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4063" y="1779"/>
              <a:ext cx="3683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13</a:t>
              </a:r>
              <a:r>
                <a:rPr lang="en-US" altLang="en-US" sz="2000">
                  <a:cs typeface="Arial" panose="020B0604020202020204" pitchFamily="34" charset="0"/>
                </a:rPr>
                <a:t>C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14</a:t>
              </a:r>
              <a:r>
                <a:rPr lang="en-US" altLang="en-US" sz="2000">
                  <a:cs typeface="Arial" panose="020B0604020202020204" pitchFamily="34" charset="0"/>
                </a:rPr>
                <a:t>N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047" y="6010"/>
              <a:ext cx="3970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15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N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12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C</a:t>
              </a:r>
              <a:r>
                <a:rPr lang="en-US" altLang="en-US" sz="2000">
                  <a:cs typeface="Arial" panose="020B0604020202020204" pitchFamily="34" charset="0"/>
                </a:rPr>
                <a:t>  +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92" y="6317"/>
              <a:ext cx="555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7561" y="2971"/>
              <a:ext cx="365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N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15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O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  <a:sym typeface="+mn-ea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0">
              <a:off x="7459" y="4459"/>
              <a:ext cx="3862" cy="660"/>
              <a:chOff x="619" y="7045"/>
              <a:chExt cx="3862" cy="660"/>
            </a:xfrm>
          </p:grpSpPr>
          <p:sp>
            <p:nvSpPr>
              <p:cNvPr id="17" name="Text Box 16"/>
              <p:cNvSpPr txBox="1"/>
              <p:nvPr/>
            </p:nvSpPr>
            <p:spPr>
              <a:xfrm>
                <a:off x="710" y="7045"/>
                <a:ext cx="377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 baseline="30000">
                    <a:cs typeface="Arial" panose="020B0604020202020204" pitchFamily="34" charset="0"/>
                  </a:rPr>
                  <a:t>15</a:t>
                </a:r>
                <a:r>
                  <a:rPr lang="en-US" altLang="en-US" sz="2000">
                    <a:cs typeface="Arial" panose="020B0604020202020204" pitchFamily="34" charset="0"/>
                  </a:rPr>
                  <a:t>O→ </a:t>
                </a:r>
                <a:r>
                  <a:rPr lang="en-US" altLang="en-US" sz="2000" baseline="30000">
                    <a:cs typeface="Arial" panose="020B0604020202020204" pitchFamily="34" charset="0"/>
                    <a:sym typeface="+mn-ea"/>
                  </a:rPr>
                  <a:t>15</a:t>
                </a:r>
                <a:r>
                  <a:rPr lang="en-US" altLang="en-US" sz="2000">
                    <a:cs typeface="Arial" panose="020B0604020202020204" pitchFamily="34" charset="0"/>
                    <a:sym typeface="+mn-ea"/>
                  </a:rPr>
                  <a:t>N</a:t>
                </a:r>
                <a:r>
                  <a:rPr lang="en-US" altLang="en-US" sz="2000">
                    <a:cs typeface="Arial" panose="020B0604020202020204" pitchFamily="34" charset="0"/>
                  </a:rPr>
                  <a:t> + e</a:t>
                </a:r>
                <a:r>
                  <a:rPr lang="en-US" altLang="en-US" sz="2000" baseline="30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latin typeface="TeX Gyre Adventor" panose="00000500000000000000" charset="0"/>
                    <a:cs typeface="TeX Gyre Adventor" panose="00000500000000000000" charset="0"/>
                  </a:rPr>
                  <a:t>ν</a:t>
                </a:r>
                <a:r>
                  <a:rPr lang="en-US" altLang="en-US" sz="2000" baseline="-25000">
                    <a:cs typeface="Arial" panose="020B0604020202020204" pitchFamily="34" charset="0"/>
                  </a:rPr>
                  <a:t>e</a:t>
                </a:r>
                <a:endParaRPr lang="en-US" altLang="en-US" sz="2000" baseline="-25000"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19" y="7045"/>
                <a:ext cx="3862" cy="66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en-US"/>
              </a:p>
            </p:txBody>
          </p:sp>
        </p:grpSp>
        <p:sp>
          <p:nvSpPr>
            <p:cNvPr id="30" name="Text Box 29"/>
            <p:cNvSpPr txBox="1"/>
            <p:nvPr/>
          </p:nvSpPr>
          <p:spPr>
            <a:xfrm>
              <a:off x="11028" y="1781"/>
              <a:ext cx="4033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17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O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N</a:t>
              </a:r>
              <a:r>
                <a:rPr lang="en-US" altLang="en-US" sz="2000">
                  <a:cs typeface="Arial" panose="020B0604020202020204" pitchFamily="34" charset="0"/>
                </a:rPr>
                <a:t>  +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 rot="0">
              <a:off x="14001" y="2939"/>
              <a:ext cx="4097" cy="660"/>
              <a:chOff x="619" y="7045"/>
              <a:chExt cx="4215" cy="660"/>
            </a:xfrm>
          </p:grpSpPr>
          <p:sp>
            <p:nvSpPr>
              <p:cNvPr id="36" name="Text Box 35"/>
              <p:cNvSpPr txBox="1"/>
              <p:nvPr/>
            </p:nvSpPr>
            <p:spPr>
              <a:xfrm>
                <a:off x="830" y="7045"/>
                <a:ext cx="377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 baseline="30000">
                    <a:cs typeface="Arial" panose="020B0604020202020204" pitchFamily="34" charset="0"/>
                    <a:sym typeface="+mn-ea"/>
                  </a:rPr>
                  <a:t>17</a:t>
                </a:r>
                <a:r>
                  <a:rPr lang="en-US" altLang="en-US" sz="2000">
                    <a:cs typeface="Arial" panose="020B0604020202020204" pitchFamily="34" charset="0"/>
                    <a:sym typeface="+mn-ea"/>
                  </a:rPr>
                  <a:t>F</a:t>
                </a:r>
                <a:r>
                  <a:rPr lang="en-US" altLang="en-US" sz="2000">
                    <a:cs typeface="Arial" panose="020B0604020202020204" pitchFamily="34" charset="0"/>
                  </a:rPr>
                  <a:t> → </a:t>
                </a:r>
                <a:r>
                  <a:rPr lang="en-US" altLang="en-US" sz="2000" baseline="30000">
                    <a:cs typeface="Arial" panose="020B0604020202020204" pitchFamily="34" charset="0"/>
                    <a:sym typeface="+mn-ea"/>
                  </a:rPr>
                  <a:t>17</a:t>
                </a:r>
                <a:r>
                  <a:rPr lang="en-US" altLang="en-US" sz="2000">
                    <a:cs typeface="Arial" panose="020B0604020202020204" pitchFamily="34" charset="0"/>
                    <a:sym typeface="+mn-ea"/>
                  </a:rPr>
                  <a:t>O</a:t>
                </a:r>
                <a:r>
                  <a:rPr lang="en-US" altLang="en-US" sz="2000">
                    <a:cs typeface="Arial" panose="020B0604020202020204" pitchFamily="34" charset="0"/>
                  </a:rPr>
                  <a:t> + e</a:t>
                </a:r>
                <a:r>
                  <a:rPr lang="en-US" altLang="en-US" sz="2000" baseline="30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latin typeface="TeX Gyre Adventor" panose="00000500000000000000" charset="0"/>
                    <a:cs typeface="TeX Gyre Adventor" panose="00000500000000000000" charset="0"/>
                  </a:rPr>
                  <a:t>ν</a:t>
                </a:r>
                <a:r>
                  <a:rPr lang="en-US" altLang="en-US" sz="2000" baseline="-25000">
                    <a:cs typeface="Arial" panose="020B0604020202020204" pitchFamily="34" charset="0"/>
                  </a:rPr>
                  <a:t>e</a:t>
                </a:r>
                <a:endParaRPr lang="en-US" altLang="en-US" sz="2000" baseline="-25000">
                  <a:cs typeface="Arial" panose="020B0604020202020204" pitchFamily="34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619" y="7045"/>
                <a:ext cx="4215" cy="66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en-US"/>
              </a:p>
            </p:txBody>
          </p:sp>
        </p:grpSp>
        <p:sp>
          <p:nvSpPr>
            <p:cNvPr id="44" name="Text Box 43"/>
            <p:cNvSpPr txBox="1"/>
            <p:nvPr/>
          </p:nvSpPr>
          <p:spPr>
            <a:xfrm>
              <a:off x="11028" y="5970"/>
              <a:ext cx="3507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15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N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16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O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  <a:sym typeface="+mn-ea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4197" y="4411"/>
              <a:ext cx="3683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16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O 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17</a:t>
              </a:r>
              <a:r>
                <a:rPr lang="en-US" altLang="en-US" sz="2000">
                  <a:cs typeface="Arial" panose="020B0604020202020204" pitchFamily="34" charset="0"/>
                </a:rPr>
                <a:t>F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9388" y="3599"/>
              <a:ext cx="3" cy="8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1" idx="0"/>
            </p:cNvCxnSpPr>
            <p:nvPr/>
          </p:nvCxnSpPr>
          <p:spPr>
            <a:xfrm flipH="1">
              <a:off x="9386" y="5123"/>
              <a:ext cx="5" cy="88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" idx="3"/>
            </p:cNvCxnSpPr>
            <p:nvPr/>
          </p:nvCxnSpPr>
          <p:spPr>
            <a:xfrm>
              <a:off x="9832" y="2095"/>
              <a:ext cx="1196" cy="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1" idx="1"/>
            </p:cNvCxnSpPr>
            <p:nvPr/>
          </p:nvCxnSpPr>
          <p:spPr>
            <a:xfrm flipH="1" flipV="1">
              <a:off x="15060" y="2095"/>
              <a:ext cx="532" cy="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1" idx="2"/>
            </p:cNvCxnSpPr>
            <p:nvPr/>
          </p:nvCxnSpPr>
          <p:spPr>
            <a:xfrm>
              <a:off x="16038" y="2417"/>
              <a:ext cx="6" cy="5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0" idx="0"/>
              <a:endCxn id="48" idx="2"/>
            </p:cNvCxnSpPr>
            <p:nvPr/>
          </p:nvCxnSpPr>
          <p:spPr>
            <a:xfrm flipH="1" flipV="1">
              <a:off x="16039" y="5039"/>
              <a:ext cx="17" cy="9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44" idx="3"/>
            </p:cNvCxnSpPr>
            <p:nvPr/>
          </p:nvCxnSpPr>
          <p:spPr>
            <a:xfrm>
              <a:off x="14535" y="6284"/>
              <a:ext cx="1075" cy="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16037" y="3625"/>
              <a:ext cx="1" cy="7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0">
              <a:off x="5382" y="2920"/>
              <a:ext cx="1939" cy="2214"/>
              <a:chOff x="2972" y="7000"/>
              <a:chExt cx="2660" cy="3037"/>
            </a:xfrm>
          </p:grpSpPr>
          <p:sp>
            <p:nvSpPr>
              <p:cNvPr id="90" name="Circular Arrow 89"/>
              <p:cNvSpPr/>
              <p:nvPr/>
            </p:nvSpPr>
            <p:spPr>
              <a:xfrm rot="11040000">
                <a:off x="2972" y="7237"/>
                <a:ext cx="2660" cy="2800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ircular Arrow 88"/>
              <p:cNvSpPr/>
              <p:nvPr/>
            </p:nvSpPr>
            <p:spPr>
              <a:xfrm>
                <a:off x="2973" y="7000"/>
                <a:ext cx="2619" cy="2800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0">
              <a:off x="11725" y="2886"/>
              <a:ext cx="1939" cy="2214"/>
              <a:chOff x="2972" y="7000"/>
              <a:chExt cx="2660" cy="3037"/>
            </a:xfrm>
          </p:grpSpPr>
          <p:sp>
            <p:nvSpPr>
              <p:cNvPr id="93" name="Circular Arrow 92"/>
              <p:cNvSpPr/>
              <p:nvPr/>
            </p:nvSpPr>
            <p:spPr>
              <a:xfrm rot="11040000">
                <a:off x="2972" y="7237"/>
                <a:ext cx="2660" cy="2800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Circular Arrow 93"/>
              <p:cNvSpPr/>
              <p:nvPr/>
            </p:nvSpPr>
            <p:spPr>
              <a:xfrm>
                <a:off x="2973" y="7000"/>
                <a:ext cx="2619" cy="2800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 Box 3"/>
            <p:cNvSpPr txBox="1"/>
            <p:nvPr/>
          </p:nvSpPr>
          <p:spPr>
            <a:xfrm>
              <a:off x="8941" y="1781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14</a:t>
              </a:r>
              <a:r>
                <a:rPr lang="en-US" altLang="en-US" sz="2000">
                  <a:cs typeface="Arial" panose="020B0604020202020204" pitchFamily="34" charset="0"/>
                </a:rPr>
                <a:t>N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7746" y="2100"/>
              <a:ext cx="1195" cy="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8940" y="6007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15</a:t>
              </a:r>
              <a:r>
                <a:rPr lang="en-US" altLang="en-US" sz="2000">
                  <a:cs typeface="Arial" panose="020B0604020202020204" pitchFamily="34" charset="0"/>
                </a:rPr>
                <a:t>N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8003" y="6321"/>
              <a:ext cx="937" cy="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833" y="6314"/>
              <a:ext cx="1195" cy="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9"/>
            <p:cNvSpPr txBox="1"/>
            <p:nvPr/>
          </p:nvSpPr>
          <p:spPr>
            <a:xfrm>
              <a:off x="15610" y="5977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16</a:t>
              </a:r>
              <a:r>
                <a:rPr lang="en-US" altLang="en-US" sz="2000">
                  <a:cs typeface="Arial" panose="020B0604020202020204" pitchFamily="34" charset="0"/>
                </a:rPr>
                <a:t>O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5592" y="1789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17</a:t>
              </a:r>
              <a:r>
                <a:rPr lang="en-US" altLang="en-US" sz="2000">
                  <a:cs typeface="Arial" panose="020B0604020202020204" pitchFamily="34" charset="0"/>
                </a:rPr>
                <a:t>O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614" y="1771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13</a:t>
              </a:r>
              <a:r>
                <a:rPr lang="en-US" altLang="en-US" sz="2000">
                  <a:cs typeface="Arial" panose="020B0604020202020204" pitchFamily="34" charset="0"/>
                </a:rPr>
                <a:t>C</a:t>
              </a:r>
              <a:endParaRPr lang="en-US" altLang="en-US" sz="2000">
                <a:latin typeface="DejaVu Math TeX Gyre" panose="02000503000000000000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2601" y="6010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12</a:t>
              </a:r>
              <a:r>
                <a:rPr lang="en-US" altLang="en-US" sz="2000">
                  <a:cs typeface="Arial" panose="020B0604020202020204" pitchFamily="34" charset="0"/>
                </a:rPr>
                <a:t>C</a:t>
              </a:r>
              <a:endParaRPr lang="en-US" altLang="en-US" sz="2000">
                <a:latin typeface="DejaVu Math TeX Gyre" panose="02000503000000000000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767455" y="2389505"/>
            <a:ext cx="51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CN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797800" y="23672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NO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298430" y="381000"/>
            <a:ext cx="124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MPW data</a:t>
            </a:r>
            <a:endParaRPr lang="" altLang="en-US"/>
          </a:p>
          <a:p>
            <a:r>
              <a:rPr lang="" altLang="en-US"/>
              <a:t>107055</a:t>
            </a:r>
            <a:endParaRPr lang="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84455"/>
            <a:ext cx="9439107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298430" y="381000"/>
            <a:ext cx="1160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MPW </a:t>
            </a:r>
            <a:r>
              <a:rPr lang="" altLang="en-US"/>
              <a:t>MC</a:t>
            </a:r>
            <a:endParaRPr lang="" altLang="en-US"/>
          </a:p>
          <a:p>
            <a:r>
              <a:rPr lang="en-US" altLang="en-US"/>
              <a:t>107055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228600"/>
            <a:ext cx="9597376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298430" y="381000"/>
            <a:ext cx="11309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RAT</a:t>
            </a:r>
            <a:r>
              <a:rPr lang="en-US" altLang="en-US"/>
              <a:t> data</a:t>
            </a:r>
            <a:endParaRPr lang="en-US" altLang="en-US"/>
          </a:p>
          <a:p>
            <a:r>
              <a:rPr lang="en-US" altLang="en-US"/>
              <a:t>107055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228600"/>
            <a:ext cx="9416923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577830" y="406400"/>
            <a:ext cx="1037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RAT MC</a:t>
            </a:r>
            <a:endParaRPr lang="en-US" altLang="en-US"/>
          </a:p>
          <a:p>
            <a:r>
              <a:rPr lang="en-US" altLang="en-US"/>
              <a:t>107055</a:t>
            </a: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228600"/>
            <a:ext cx="9521475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17145"/>
            <a:ext cx="7830820" cy="4170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75" y="288925"/>
            <a:ext cx="3983355" cy="25552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161290"/>
            <a:ext cx="6823075" cy="49453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70050" y="2463800"/>
            <a:ext cx="37973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aseline="30000"/>
              <a:t>16</a:t>
            </a:r>
            <a:r>
              <a:rPr lang="en-US" altLang="en-US" sz="2000"/>
              <a:t>N source </a:t>
            </a:r>
            <a:endParaRPr lang="en-US" altLang="en-US" sz="2000"/>
          </a:p>
          <a:p>
            <a:r>
              <a:rPr lang="en-US" altLang="en-US" sz="2000"/>
              <a:t>central run-107055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— RAT data</a:t>
            </a:r>
            <a:r>
              <a:rPr lang="" altLang="en-US" sz="2000"/>
              <a:t>, uncleaned</a:t>
            </a:r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— </a:t>
            </a:r>
            <a:r>
              <a:rPr lang="" altLang="en-US" sz="2000">
                <a:solidFill>
                  <a:srgbClr val="FF0000"/>
                </a:solidFill>
              </a:rPr>
              <a:t>Rat</a:t>
            </a:r>
            <a:r>
              <a:rPr lang="en-US" altLang="en-US" sz="2000">
                <a:solidFill>
                  <a:srgbClr val="FF0000"/>
                </a:solidFill>
              </a:rPr>
              <a:t> data</a:t>
            </a:r>
            <a:r>
              <a:rPr lang="" altLang="en-US" sz="2000">
                <a:solidFill>
                  <a:srgbClr val="FF0000"/>
                </a:solidFill>
              </a:rPr>
              <a:t>, cleaned</a:t>
            </a:r>
            <a:endParaRPr lang="en-US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7829550" y="2463800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164268/172408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829550" y="3213100"/>
            <a:ext cx="312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data clean removes ~4.72% of the events</a:t>
            </a:r>
            <a:endParaRPr lang="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2218055" y="577850"/>
            <a:ext cx="8173720" cy="5486400"/>
            <a:chOff x="3493" y="910"/>
            <a:chExt cx="12872" cy="86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93" y="910"/>
              <a:ext cx="12873" cy="8640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1970" y="1420"/>
              <a:ext cx="3880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aseline="30000"/>
                <a:t>16</a:t>
              </a:r>
              <a:r>
                <a:rPr lang="en-US" altLang="en-US" sz="2000"/>
                <a:t>N source </a:t>
              </a:r>
              <a:endParaRPr lang="en-US" altLang="en-US" sz="2000"/>
            </a:p>
            <a:p>
              <a:r>
                <a:rPr lang="en-US" altLang="en-US" sz="2000"/>
                <a:t>central run-107055</a:t>
              </a:r>
              <a:endParaRPr lang="en-US" altLang="en-US" sz="2000"/>
            </a:p>
            <a:p>
              <a:endParaRPr lang="en-US" altLang="en-US" sz="2000"/>
            </a:p>
            <a:p>
              <a:r>
                <a:rPr lang="en-US" altLang="en-US" sz="2000"/>
                <a:t>— RAT data</a:t>
              </a:r>
              <a:endParaRPr lang="en-US" altLang="en-US" sz="2000"/>
            </a:p>
            <a:p>
              <a:r>
                <a:rPr lang="en-US" altLang="en-US" sz="2000">
                  <a:solidFill>
                    <a:srgbClr val="FF0000"/>
                  </a:solidFill>
                </a:rPr>
                <a:t>— MPW data</a:t>
              </a:r>
              <a:endParaRPr lang="en-US" altLang="en-US" sz="2000">
                <a:solidFill>
                  <a:srgbClr val="FF0000"/>
                </a:solidFill>
              </a:endParaRPr>
            </a:p>
            <a:p>
              <a:r>
                <a:rPr lang="en-US" altLang="en-US" sz="2000"/>
                <a:t>--- RAT MC</a:t>
              </a:r>
              <a:endParaRPr lang="en-US" altLang="en-US" sz="2000"/>
            </a:p>
            <a:p>
              <a:r>
                <a:rPr lang="en-US" altLang="en-US" sz="2000">
                  <a:solidFill>
                    <a:srgbClr val="FF0000"/>
                  </a:solidFill>
                </a:rPr>
                <a:t>--- MPW MC</a:t>
              </a:r>
              <a:endParaRPr lang="en-US" altLang="en-US" sz="2000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259830" y="6208395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NHits</a:t>
            </a:r>
            <a:endParaRPr lang="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2063115" y="554355"/>
            <a:ext cx="7861300" cy="5486400"/>
            <a:chOff x="3249" y="873"/>
            <a:chExt cx="12380" cy="86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49" y="873"/>
              <a:ext cx="12381" cy="8640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1450" y="1160"/>
              <a:ext cx="3880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000" baseline="30000"/>
                <a:t>16</a:t>
              </a:r>
              <a:r>
                <a:rPr lang="" altLang="en-US" sz="2000"/>
                <a:t>N source </a:t>
              </a:r>
              <a:endParaRPr lang="" altLang="en-US" sz="2000"/>
            </a:p>
            <a:p>
              <a:r>
                <a:rPr lang="" altLang="en-US" sz="2000"/>
                <a:t>central run-107055</a:t>
              </a:r>
              <a:endParaRPr lang="" altLang="en-US" sz="2000"/>
            </a:p>
            <a:p>
              <a:endParaRPr lang="" altLang="en-US" sz="2000"/>
            </a:p>
            <a:p>
              <a:r>
                <a:rPr lang="" altLang="en-US" sz="2000"/>
                <a:t>— RAT data</a:t>
              </a:r>
              <a:endParaRPr lang="" altLang="en-US" sz="2000"/>
            </a:p>
            <a:p>
              <a:r>
                <a:rPr lang="" altLang="en-US" sz="2000">
                  <a:solidFill>
                    <a:srgbClr val="FF0000"/>
                  </a:solidFill>
                </a:rPr>
                <a:t>— MPW data</a:t>
              </a:r>
              <a:endParaRPr lang="" altLang="en-US" sz="2000">
                <a:solidFill>
                  <a:srgbClr val="FF0000"/>
                </a:solidFill>
              </a:endParaRPr>
            </a:p>
            <a:p>
              <a:r>
                <a:rPr lang="" altLang="en-US" sz="2000"/>
                <a:t>--- RAT MC</a:t>
              </a:r>
              <a:endParaRPr lang="" altLang="en-US" sz="2000"/>
            </a:p>
            <a:p>
              <a:r>
                <a:rPr lang="" altLang="en-US" sz="2000">
                  <a:solidFill>
                    <a:srgbClr val="FF0000"/>
                  </a:solidFill>
                </a:rPr>
                <a:t>--- MPW MC</a:t>
              </a:r>
              <a:endParaRPr lang="" altLang="en-US" sz="2000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565" y="685800"/>
            <a:ext cx="7748016" cy="5486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08850" y="952500"/>
            <a:ext cx="2463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aseline="30000"/>
              <a:t>16</a:t>
            </a:r>
            <a:r>
              <a:rPr lang="en-US" altLang="en-US" sz="2000"/>
              <a:t>N source </a:t>
            </a:r>
            <a:endParaRPr lang="en-US" altLang="en-US" sz="2000"/>
          </a:p>
          <a:p>
            <a:r>
              <a:rPr lang="en-US" altLang="en-US" sz="2000"/>
              <a:t>central run-107055</a:t>
            </a:r>
            <a:endParaRPr lang="en-US" altLang="en-US" sz="2000"/>
          </a:p>
          <a:p>
            <a:r>
              <a:rPr lang="" altLang="en-US" sz="2000"/>
              <a:t>r&lt;5.3 m</a:t>
            </a:r>
            <a:endParaRPr lang="en-US" altLang="en-US" sz="2000"/>
          </a:p>
          <a:p>
            <a:r>
              <a:rPr lang="en-US" altLang="en-US" sz="2000"/>
              <a:t>— RAT data</a:t>
            </a:r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— MPW data</a:t>
            </a:r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/>
              <a:t>--- RAT MC</a:t>
            </a:r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--- MPW MC</a:t>
            </a:r>
            <a:endParaRPr lang="en-US" alt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770" y="685800"/>
            <a:ext cx="7748016" cy="5486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298055" y="952500"/>
            <a:ext cx="2463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aseline="30000"/>
              <a:t>16</a:t>
            </a:r>
            <a:r>
              <a:rPr lang="en-US" altLang="en-US" sz="2000"/>
              <a:t>N source </a:t>
            </a:r>
            <a:endParaRPr lang="en-US" altLang="en-US" sz="2000"/>
          </a:p>
          <a:p>
            <a:r>
              <a:rPr lang="en-US" altLang="en-US" sz="2000"/>
              <a:t>central run-107055</a:t>
            </a:r>
            <a:endParaRPr lang="en-US" altLang="en-US" sz="2000"/>
          </a:p>
          <a:p>
            <a:r>
              <a:rPr lang="en-US" altLang="en-US" sz="2000"/>
              <a:t>r&lt;5.3 m</a:t>
            </a:r>
            <a:endParaRPr lang="en-US" altLang="en-US" sz="2000"/>
          </a:p>
          <a:p>
            <a:r>
              <a:rPr lang="en-US" altLang="en-US" sz="2000"/>
              <a:t>— RAT data</a:t>
            </a:r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— MPW data</a:t>
            </a:r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/>
              <a:t>--- RAT MC</a:t>
            </a:r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--- MPW MC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151130"/>
            <a:ext cx="7697915" cy="64008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773160" y="164211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Double Beta Official Plots. Using Te+DDA Optics.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" altLang="en-US"/>
              <a:t>docDB-</a:t>
            </a:r>
            <a:r>
              <a:rPr lang="en-US"/>
              <a:t>5681-v3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916420" y="4368800"/>
            <a:ext cx="4758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LAB+PPO+bisMSB+Te(0.5%)+Diol+DDA.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1000125"/>
            <a:ext cx="7219950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349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β</a:t>
            </a:r>
            <a:r>
              <a:rPr kumimoji="0" lang="en-US" altLang="en-US" sz="24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14</a:t>
            </a:r>
            <a:endParaRPr kumimoji="0" lang="en-US" altLang="en-US" sz="2400" b="1" i="0" u="none" strike="noStrike" kern="1200" cap="none" spc="0" normalizeH="0" baseline="-250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8130" name="Group 13"/>
          <p:cNvGrpSpPr/>
          <p:nvPr/>
        </p:nvGrpSpPr>
        <p:grpSpPr>
          <a:xfrm>
            <a:off x="3125788" y="2289175"/>
            <a:ext cx="3778250" cy="2284413"/>
            <a:chOff x="4957" y="3573"/>
            <a:chExt cx="5949" cy="3597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6805" y="4150"/>
              <a:ext cx="560" cy="1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4957" y="4140"/>
              <a:ext cx="2415" cy="3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122" y="4153"/>
              <a:ext cx="2238" cy="1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34" name="Text Box 7"/>
            <p:cNvSpPr txBox="1"/>
            <p:nvPr/>
          </p:nvSpPr>
          <p:spPr>
            <a:xfrm>
              <a:off x="7485" y="3573"/>
              <a:ext cx="342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fitted event position</a:t>
              </a:r>
              <a:endParaRPr lang="en-US" altLang="en-US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8135" name="Text Box 8"/>
            <p:cNvSpPr txBox="1"/>
            <p:nvPr/>
          </p:nvSpPr>
          <p:spPr>
            <a:xfrm>
              <a:off x="6147" y="5365"/>
              <a:ext cx="342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θ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ij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6840" y="4153"/>
              <a:ext cx="520" cy="65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37" name="Text Box 9"/>
            <p:cNvSpPr txBox="1"/>
            <p:nvPr/>
          </p:nvSpPr>
          <p:spPr>
            <a:xfrm>
              <a:off x="7167" y="4422"/>
              <a:ext cx="35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</a:rPr>
                <a:t>fitted event direction</a:t>
              </a:r>
              <a:endParaRPr lang="en-US" altLang="en-US">
                <a:solidFill>
                  <a:schemeClr val="accent1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7215" y="4013"/>
              <a:ext cx="270" cy="275"/>
            </a:xfrm>
            <a:prstGeom prst="star5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48139" name="Text Box 11"/>
            <p:cNvSpPr txBox="1"/>
            <p:nvPr/>
          </p:nvSpPr>
          <p:spPr>
            <a:xfrm>
              <a:off x="5570" y="4330"/>
              <a:ext cx="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i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8140" name="Text Box 12"/>
            <p:cNvSpPr txBox="1"/>
            <p:nvPr/>
          </p:nvSpPr>
          <p:spPr>
            <a:xfrm>
              <a:off x="6912" y="5790"/>
              <a:ext cx="57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j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4763" y="1882775"/>
            <a:ext cx="4249737" cy="3092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9154" name="Group 2"/>
          <p:cNvGrpSpPr/>
          <p:nvPr/>
        </p:nvGrpSpPr>
        <p:grpSpPr>
          <a:xfrm>
            <a:off x="6215063" y="3452813"/>
            <a:ext cx="1541462" cy="536575"/>
            <a:chOff x="6765" y="4578"/>
            <a:chExt cx="3564" cy="1240"/>
          </a:xfrm>
        </p:grpSpPr>
        <p:sp>
          <p:nvSpPr>
            <p:cNvPr id="16" name="Freeform 15"/>
            <p:cNvSpPr/>
            <p:nvPr/>
          </p:nvSpPr>
          <p:spPr>
            <a:xfrm>
              <a:off x="7950" y="5576"/>
              <a:ext cx="1300" cy="242"/>
            </a:xfrm>
            <a:custGeom>
              <a:avLst/>
              <a:gdLst>
                <a:gd name="connisteX0" fmla="*/ 0 w 826135"/>
                <a:gd name="connsiteY0" fmla="*/ 148592 h 153039"/>
                <a:gd name="connisteX1" fmla="*/ 127000 w 826135"/>
                <a:gd name="connsiteY1" fmla="*/ 13337 h 153039"/>
                <a:gd name="connisteX2" fmla="*/ 253365 w 826135"/>
                <a:gd name="connsiteY2" fmla="*/ 153037 h 153039"/>
                <a:gd name="connisteX3" fmla="*/ 375920 w 826135"/>
                <a:gd name="connsiteY3" fmla="*/ 8892 h 153039"/>
                <a:gd name="connisteX4" fmla="*/ 485140 w 826135"/>
                <a:gd name="connsiteY4" fmla="*/ 148592 h 153039"/>
                <a:gd name="connisteX5" fmla="*/ 603250 w 826135"/>
                <a:gd name="connsiteY5" fmla="*/ 2 h 153039"/>
                <a:gd name="connisteX6" fmla="*/ 699135 w 826135"/>
                <a:gd name="connsiteY6" fmla="*/ 153037 h 153039"/>
                <a:gd name="connisteX7" fmla="*/ 826135 w 826135"/>
                <a:gd name="connsiteY7" fmla="*/ 4447 h 1530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826135" h="153040">
                  <a:moveTo>
                    <a:pt x="0" y="148592"/>
                  </a:moveTo>
                  <a:cubicBezTo>
                    <a:pt x="22860" y="118747"/>
                    <a:pt x="76200" y="12702"/>
                    <a:pt x="127000" y="13337"/>
                  </a:cubicBezTo>
                  <a:cubicBezTo>
                    <a:pt x="177800" y="13972"/>
                    <a:pt x="203835" y="153672"/>
                    <a:pt x="253365" y="153037"/>
                  </a:cubicBezTo>
                  <a:cubicBezTo>
                    <a:pt x="302895" y="152402"/>
                    <a:pt x="329565" y="9527"/>
                    <a:pt x="375920" y="8892"/>
                  </a:cubicBezTo>
                  <a:cubicBezTo>
                    <a:pt x="422275" y="8257"/>
                    <a:pt x="439420" y="150497"/>
                    <a:pt x="485140" y="148592"/>
                  </a:cubicBezTo>
                  <a:cubicBezTo>
                    <a:pt x="530860" y="146687"/>
                    <a:pt x="560705" y="-633"/>
                    <a:pt x="603250" y="2"/>
                  </a:cubicBezTo>
                  <a:cubicBezTo>
                    <a:pt x="645795" y="637"/>
                    <a:pt x="654685" y="152402"/>
                    <a:pt x="699135" y="153037"/>
                  </a:cubicBezTo>
                  <a:cubicBezTo>
                    <a:pt x="743585" y="153672"/>
                    <a:pt x="802640" y="37467"/>
                    <a:pt x="826135" y="444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765" y="4812"/>
              <a:ext cx="1302" cy="240"/>
            </a:xfrm>
            <a:custGeom>
              <a:avLst/>
              <a:gdLst>
                <a:gd name="connisteX0" fmla="*/ 0 w 826135"/>
                <a:gd name="connsiteY0" fmla="*/ 148592 h 153039"/>
                <a:gd name="connisteX1" fmla="*/ 127000 w 826135"/>
                <a:gd name="connsiteY1" fmla="*/ 13337 h 153039"/>
                <a:gd name="connisteX2" fmla="*/ 253365 w 826135"/>
                <a:gd name="connsiteY2" fmla="*/ 153037 h 153039"/>
                <a:gd name="connisteX3" fmla="*/ 375920 w 826135"/>
                <a:gd name="connsiteY3" fmla="*/ 8892 h 153039"/>
                <a:gd name="connisteX4" fmla="*/ 485140 w 826135"/>
                <a:gd name="connsiteY4" fmla="*/ 148592 h 153039"/>
                <a:gd name="connisteX5" fmla="*/ 603250 w 826135"/>
                <a:gd name="connsiteY5" fmla="*/ 2 h 153039"/>
                <a:gd name="connisteX6" fmla="*/ 699135 w 826135"/>
                <a:gd name="connsiteY6" fmla="*/ 153037 h 153039"/>
                <a:gd name="connisteX7" fmla="*/ 826135 w 826135"/>
                <a:gd name="connsiteY7" fmla="*/ 4447 h 1530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826135" h="153040">
                  <a:moveTo>
                    <a:pt x="0" y="148592"/>
                  </a:moveTo>
                  <a:cubicBezTo>
                    <a:pt x="22860" y="118747"/>
                    <a:pt x="76200" y="12702"/>
                    <a:pt x="127000" y="13337"/>
                  </a:cubicBezTo>
                  <a:cubicBezTo>
                    <a:pt x="177800" y="13972"/>
                    <a:pt x="203835" y="153672"/>
                    <a:pt x="253365" y="153037"/>
                  </a:cubicBezTo>
                  <a:cubicBezTo>
                    <a:pt x="302895" y="152402"/>
                    <a:pt x="329565" y="9527"/>
                    <a:pt x="375920" y="8892"/>
                  </a:cubicBezTo>
                  <a:cubicBezTo>
                    <a:pt x="422275" y="8257"/>
                    <a:pt x="439420" y="150497"/>
                    <a:pt x="485140" y="148592"/>
                  </a:cubicBezTo>
                  <a:cubicBezTo>
                    <a:pt x="530860" y="146687"/>
                    <a:pt x="560705" y="-633"/>
                    <a:pt x="603250" y="2"/>
                  </a:cubicBezTo>
                  <a:cubicBezTo>
                    <a:pt x="645795" y="637"/>
                    <a:pt x="654685" y="152402"/>
                    <a:pt x="699135" y="153037"/>
                  </a:cubicBezTo>
                  <a:cubicBezTo>
                    <a:pt x="743585" y="153672"/>
                    <a:pt x="802640" y="37467"/>
                    <a:pt x="826135" y="444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9157" name="Text Box 17"/>
            <p:cNvSpPr txBox="1"/>
            <p:nvPr/>
          </p:nvSpPr>
          <p:spPr>
            <a:xfrm>
              <a:off x="8068" y="4578"/>
              <a:ext cx="2261" cy="7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400">
                  <a:latin typeface="times new roman" panose="02020603050405020304" charset="0"/>
                  <a:ea typeface="+mn-ea"/>
                </a:rPr>
                <a:t>γ-rays</a:t>
              </a:r>
              <a:endParaRPr lang="en-US" altLang="en-US" sz="1400">
                <a:latin typeface="times new roman" panose="0202060305040502030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782638"/>
            <a:ext cx="7142163" cy="5878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78" name="Text Box 4"/>
          <p:cNvSpPr txBox="1"/>
          <p:nvPr/>
        </p:nvSpPr>
        <p:spPr>
          <a:xfrm>
            <a:off x="3260725" y="1524000"/>
            <a:ext cx="1658938" cy="1476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1719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latin typeface="Arial" panose="020B0604020202020204" pitchFamily="34" charset="0"/>
                <a:ea typeface="+mn-ea"/>
                <a:cs typeface="SimSun" charset="0"/>
              </a:rPr>
              <a:t> 5 MeV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SimSun" charset="0"/>
              </a:rPr>
              <a:t> 4 MeV</a:t>
            </a:r>
            <a:endParaRPr lang="en-US" altLang="zh-CN" b="1"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00B050"/>
                </a:solidFill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SimSun" charset="0"/>
              </a:rPr>
              <a:t> 3 MeV</a:t>
            </a:r>
            <a:endParaRPr lang="en-US" altLang="zh-CN" b="1"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SimSun" charset="0"/>
              </a:rPr>
              <a:t> 2.5 MeV</a:t>
            </a:r>
            <a:endParaRPr lang="en-US" altLang="zh-CN" b="1">
              <a:solidFill>
                <a:srgbClr val="002060"/>
              </a:solidFill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SimSun" charset="0"/>
              </a:rPr>
              <a:t> </a:t>
            </a:r>
            <a:r>
              <a:rPr lang="en-US" altLang="en-US" b="1">
                <a:solidFill>
                  <a:srgbClr val="7F7F7F"/>
                </a:solidFill>
                <a:latin typeface="Arial" panose="020B0604020202020204" pitchFamily="34" charset="0"/>
                <a:ea typeface="+mn-ea"/>
              </a:rPr>
              <a:t>1</a:t>
            </a:r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SimSun" charset="0"/>
              </a:rPr>
              <a:t> MeV</a:t>
            </a:r>
            <a:endParaRPr lang="en-US" altLang="zh-CN" b="1">
              <a:solidFill>
                <a:srgbClr val="7F7F7F"/>
              </a:solidFill>
              <a:latin typeface="Arial" panose="020B0604020202020204" pitchFamily="34" charset="0"/>
              <a:ea typeface="SimSun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01" name="Group 55"/>
          <p:cNvGrpSpPr/>
          <p:nvPr/>
        </p:nvGrpSpPr>
        <p:grpSpPr>
          <a:xfrm>
            <a:off x="1333500" y="587375"/>
            <a:ext cx="5629275" cy="4803775"/>
            <a:chOff x="786" y="1956"/>
            <a:chExt cx="5848" cy="4991"/>
          </a:xfrm>
        </p:grpSpPr>
        <p:grpSp>
          <p:nvGrpSpPr>
            <p:cNvPr id="51202" name="Group 52"/>
            <p:cNvGrpSpPr/>
            <p:nvPr/>
          </p:nvGrpSpPr>
          <p:grpSpPr>
            <a:xfrm>
              <a:off x="786" y="1956"/>
              <a:ext cx="5848" cy="4991"/>
              <a:chOff x="786" y="1956"/>
              <a:chExt cx="5848" cy="4991"/>
            </a:xfrm>
          </p:grpSpPr>
          <p:grpSp>
            <p:nvGrpSpPr>
              <p:cNvPr id="51203" name="Group 50"/>
              <p:cNvGrpSpPr/>
              <p:nvPr/>
            </p:nvGrpSpPr>
            <p:grpSpPr>
              <a:xfrm>
                <a:off x="786" y="1956"/>
                <a:ext cx="5848" cy="4991"/>
                <a:chOff x="816" y="1956"/>
                <a:chExt cx="5848" cy="4991"/>
              </a:xfrm>
            </p:grpSpPr>
            <p:sp>
              <p:nvSpPr>
                <p:cNvPr id="164" name="CustomShape 10"/>
                <p:cNvSpPr/>
                <p:nvPr/>
              </p:nvSpPr>
              <p:spPr>
                <a:xfrm>
                  <a:off x="4609" y="3122"/>
                  <a:ext cx="1997" cy="5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107832" tIns="53916" rIns="107832" bIns="53916"/>
                <a:p>
                  <a:pPr fontAlgn="auto">
                    <a:lnSpc>
                      <a:spcPct val="100000"/>
                    </a:lnSpc>
                  </a:pPr>
                  <a:r>
                    <a:rPr lang="en-CA" sz="1675" b="0" strike="noStrike" spc="-1" noProof="1">
                      <a:solidFill>
                        <a:srgbClr val="FFC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 panose="020B0604020202020204"/>
                      <a:ea typeface="SimSun"/>
                    </a:rPr>
                    <a:t>γ-rays</a:t>
                  </a:r>
                  <a:endParaRPr lang="en-CA" sz="1675" b="0" strike="noStrike" spc="-1" noProof="1">
                    <a:solidFill>
                      <a:srgbClr val="FFC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/>
                    <a:ea typeface="SimSun"/>
                  </a:endParaRPr>
                </a:p>
              </p:txBody>
            </p:sp>
            <p:grpSp>
              <p:nvGrpSpPr>
                <p:cNvPr id="51205" name="Group 49"/>
                <p:cNvGrpSpPr/>
                <p:nvPr/>
              </p:nvGrpSpPr>
              <p:grpSpPr>
                <a:xfrm>
                  <a:off x="816" y="1956"/>
                  <a:ext cx="5848" cy="4991"/>
                  <a:chOff x="1716" y="1960"/>
                  <a:chExt cx="5848" cy="4991"/>
                </a:xfrm>
              </p:grpSpPr>
              <p:grpSp>
                <p:nvGrpSpPr>
                  <p:cNvPr id="51206" name="Group 16"/>
                  <p:cNvGrpSpPr/>
                  <p:nvPr/>
                </p:nvGrpSpPr>
                <p:grpSpPr>
                  <a:xfrm>
                    <a:off x="1716" y="1960"/>
                    <a:ext cx="5848" cy="4991"/>
                    <a:chOff x="11091" y="1870"/>
                    <a:chExt cx="5848" cy="4991"/>
                  </a:xfrm>
                </p:grpSpPr>
                <p:grpSp>
                  <p:nvGrpSpPr>
                    <p:cNvPr id="51207" name="Group 8"/>
                    <p:cNvGrpSpPr/>
                    <p:nvPr/>
                  </p:nvGrpSpPr>
                  <p:grpSpPr>
                    <a:xfrm>
                      <a:off x="11091" y="1870"/>
                      <a:ext cx="5848" cy="4991"/>
                      <a:chOff x="2146" y="772"/>
                      <a:chExt cx="5848" cy="4991"/>
                    </a:xfrm>
                  </p:grpSpPr>
                  <p:grpSp>
                    <p:nvGrpSpPr>
                      <p:cNvPr id="51208" name="Group 4"/>
                      <p:cNvGrpSpPr/>
                      <p:nvPr/>
                    </p:nvGrpSpPr>
                    <p:grpSpPr>
                      <a:xfrm>
                        <a:off x="2146" y="772"/>
                        <a:ext cx="5848" cy="4991"/>
                        <a:chOff x="2071" y="1219"/>
                        <a:chExt cx="5848" cy="4991"/>
                      </a:xfrm>
                    </p:grpSpPr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 rot="0">
                          <a:off x="2071" y="1219"/>
                          <a:ext cx="3793" cy="4991"/>
                          <a:chOff x="11915" y="1947"/>
                          <a:chExt cx="4880" cy="6515"/>
                        </a:xfrm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:grpSpPr>
                      <p:grpSp>
                        <p:nvGrpSpPr>
                          <p:cNvPr id="25" name="Group 24"/>
                          <p:cNvGrpSpPr/>
                          <p:nvPr/>
                        </p:nvGrpSpPr>
                        <p:grpSpPr>
                          <a:xfrm>
                            <a:off x="11915" y="3582"/>
                            <a:ext cx="4880" cy="4880"/>
                            <a:chOff x="12091" y="4382"/>
                            <a:chExt cx="4880" cy="4880"/>
                          </a:xfrm>
                        </p:grpSpPr>
                        <p:sp>
                          <p:nvSpPr>
                            <p:cNvPr id="26" name="Oval 25"/>
                            <p:cNvSpPr/>
                            <p:nvPr/>
                          </p:nvSpPr>
                          <p:spPr>
                            <a:xfrm>
                              <a:off x="12091" y="4398"/>
                              <a:ext cx="4865" cy="4865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00B0F0"/>
                                </a:gs>
                                <a:gs pos="100000">
                                  <a:srgbClr val="034373"/>
                                </a:gs>
                              </a:gsLst>
                              <a:lin ang="5400000" scaled="0"/>
                            </a:gradFill>
                            <a:ln>
                              <a:noFill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615" strike="noStrike" noProof="1"/>
                            </a:p>
                          </p:txBody>
                        </p:sp>
                        <p:pic>
                          <p:nvPicPr>
                            <p:cNvPr id="27" name="Picture 26" descr="Picture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99" y="4382"/>
                              <a:ext cx="4872" cy="1296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  <p:sp>
                          <p:nvSpPr>
                            <p:cNvPr id="28" name="Oval 27"/>
                            <p:cNvSpPr/>
                            <p:nvPr/>
                          </p:nvSpPr>
                          <p:spPr>
                            <a:xfrm>
                              <a:off x="12364" y="5522"/>
                              <a:ext cx="4329" cy="380"/>
                            </a:xfrm>
                            <a:prstGeom prst="ellipse">
                              <a:avLst/>
                            </a:prstGeom>
                            <a:solidFill>
                              <a:srgbClr val="73FECB"/>
                            </a:solidFill>
                            <a:ln>
                              <a:solidFill>
                                <a:schemeClr val="accent1"/>
                              </a:solidFill>
                              <a:prstDash val="sysDash"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615" strike="noStrike" noProof="1"/>
                            </a:p>
                          </p:txBody>
                        </p:sp>
                      </p:grpSp>
                      <p:sp>
                        <p:nvSpPr>
                          <p:cNvPr id="29" name="Can 28"/>
                          <p:cNvSpPr/>
                          <p:nvPr/>
                        </p:nvSpPr>
                        <p:spPr>
                          <a:xfrm>
                            <a:off x="13991" y="1947"/>
                            <a:ext cx="736" cy="1757"/>
                          </a:xfrm>
                          <a:prstGeom prst="can">
                            <a:avLst/>
                          </a:prstGeom>
                          <a:solidFill>
                            <a:srgbClr val="73FECB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615" strike="noStrike" noProof="1"/>
                          </a:p>
                        </p:txBody>
                      </p:sp>
                    </p:grpSp>
                    <p:grpSp>
                      <p:nvGrpSpPr>
                        <p:cNvPr id="51210" name="Group 7"/>
                        <p:cNvGrpSpPr/>
                        <p:nvPr/>
                      </p:nvGrpSpPr>
                      <p:grpSpPr>
                        <a:xfrm>
                          <a:off x="3103" y="1542"/>
                          <a:ext cx="4816" cy="4334"/>
                          <a:chOff x="15592" y="6988"/>
                          <a:chExt cx="2850" cy="2396"/>
                        </a:xfrm>
                      </p:grpSpPr>
                      <p:sp>
                        <p:nvSpPr>
                          <p:cNvPr id="38" name="Oval 37"/>
                          <p:cNvSpPr/>
                          <p:nvPr/>
                        </p:nvSpPr>
                        <p:spPr>
                          <a:xfrm>
                            <a:off x="17249" y="8716"/>
                            <a:ext cx="310" cy="467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sp>
                        <p:nvSpPr>
                          <p:cNvPr id="34" name="5-Point Star 33"/>
                          <p:cNvSpPr/>
                          <p:nvPr/>
                        </p:nvSpPr>
                        <p:spPr>
                          <a:xfrm>
                            <a:off x="16509" y="7867"/>
                            <a:ext cx="243" cy="243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cxnSp>
                        <p:nvCxnSpPr>
                          <p:cNvPr id="36" name="Straight Arrow Connector 35"/>
                          <p:cNvCxnSpPr>
                            <a:endCxn id="34" idx="4"/>
                          </p:cNvCxnSpPr>
                          <p:nvPr/>
                        </p:nvCxnSpPr>
                        <p:spPr>
                          <a:xfrm flipH="1">
                            <a:off x="16752" y="7545"/>
                            <a:ext cx="431" cy="415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Arrow Connector 36"/>
                          <p:cNvCxnSpPr>
                            <a:stCxn id="34" idx="3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16706" y="8111"/>
                            <a:ext cx="585" cy="756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9" name="Rounded Rectangle 38"/>
                          <p:cNvSpPr/>
                          <p:nvPr/>
                        </p:nvSpPr>
                        <p:spPr>
                          <a:xfrm>
                            <a:off x="17454" y="8854"/>
                            <a:ext cx="485" cy="21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sp>
                        <p:nvSpPr>
                          <p:cNvPr id="40" name="Text Box 39"/>
                          <p:cNvSpPr txBox="1"/>
                          <p:nvPr/>
                        </p:nvSpPr>
                        <p:spPr>
                          <a:xfrm>
                            <a:off x="16409" y="8145"/>
                            <a:ext cx="624" cy="22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fontAlgn="auto"/>
                            <a:r>
                              <a:rPr lang="en-US" sz="1915" b="1" noProof="1"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rPr>
                              <a:t>θ</a:t>
                            </a:r>
                            <a:r>
                              <a:rPr lang="en-US" altLang="en-US" sz="1915" b="1" baseline="-25000" noProof="1"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rPr>
                              <a:t>PMT</a:t>
                            </a:r>
                            <a:endParaRPr lang="en-US" altLang="en-US" sz="1915" b="1" baseline="-25000" noProof="1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Text Box 41"/>
                          <p:cNvSpPr txBox="1"/>
                          <p:nvPr/>
                        </p:nvSpPr>
                        <p:spPr>
                          <a:xfrm>
                            <a:off x="15592" y="7679"/>
                            <a:ext cx="1267" cy="30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440" noProof="1">
                                <a:solidFill>
                                  <a:srgbClr val="FF0000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reconstructed</a:t>
                            </a:r>
                            <a:endParaRPr lang="en-US" altLang="en-US" sz="1440" noProof="1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pPr fontAlgn="auto"/>
                            <a:r>
                              <a:rPr lang="en-US" altLang="en-US" sz="1440" noProof="1">
                                <a:solidFill>
                                  <a:srgbClr val="FF0000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event position</a:t>
                            </a:r>
                            <a:endParaRPr lang="en-US" altLang="en-US" sz="1440" noProof="1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" name="Text Box 42"/>
                          <p:cNvSpPr txBox="1"/>
                          <p:nvPr/>
                        </p:nvSpPr>
                        <p:spPr>
                          <a:xfrm>
                            <a:off x="17226" y="6988"/>
                            <a:ext cx="1216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675" baseline="30000" noProof="1">
                                <a:latin typeface="+mn-lt"/>
                                <a:ea typeface="+mn-ea"/>
                                <a:cs typeface="+mn-cs"/>
                                <a:sym typeface="+mn-ea"/>
                              </a:rPr>
                              <a:t>16</a:t>
                            </a:r>
                            <a:r>
                              <a:rPr lang="en-US" altLang="en-US" sz="1675" noProof="1">
                                <a:latin typeface="+mn-lt"/>
                                <a:ea typeface="+mn-ea"/>
                                <a:cs typeface="+mn-cs"/>
                                <a:sym typeface="+mn-ea"/>
                              </a:rPr>
                              <a:t>N </a:t>
                            </a:r>
                            <a:r>
                              <a:rPr lang="en-US" altLang="en-US" sz="1675" noProof="1">
                                <a:latin typeface="+mn-lt"/>
                                <a:ea typeface="+mn-ea"/>
                                <a:cs typeface="+mn-cs"/>
                              </a:rPr>
                              <a:t>source</a:t>
                            </a:r>
                            <a:endParaRPr lang="en-US" altLang="en-US" sz="1675" noProof="1"/>
                          </a:p>
                        </p:txBody>
                      </p:sp>
                      <p:sp>
                        <p:nvSpPr>
                          <p:cNvPr id="44" name="Text Box 43"/>
                          <p:cNvSpPr txBox="1"/>
                          <p:nvPr/>
                        </p:nvSpPr>
                        <p:spPr>
                          <a:xfrm>
                            <a:off x="17559" y="9183"/>
                            <a:ext cx="613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675" noProof="1">
                                <a:solidFill>
                                  <a:srgbClr val="FF8D4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PMT</a:t>
                            </a:r>
                            <a:endParaRPr lang="en-US" altLang="en-US" sz="1675" noProof="1">
                              <a:solidFill>
                                <a:srgbClr val="FF8D41"/>
                              </a:solidFill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4" name="Straight Arrow Connector 3"/>
                      <p:cNvCxnSpPr>
                        <a:stCxn id="34" idx="3"/>
                        <a:endCxn id="34" idx="4"/>
                      </p:cNvCxnSpPr>
                      <p:nvPr/>
                    </p:nvCxnSpPr>
                    <p:spPr>
                      <a:xfrm flipH="1">
                        <a:off x="3892" y="3106"/>
                        <a:ext cx="914" cy="901"/>
                      </a:xfrm>
                      <a:prstGeom prst="straightConnector1">
                        <a:avLst/>
                      </a:prstGeom>
                      <a:ln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Text Box 11"/>
                    <p:cNvSpPr txBox="1"/>
                    <p:nvPr/>
                  </p:nvSpPr>
                  <p:spPr>
                    <a:xfrm rot="18720000">
                      <a:off x="13759" y="3069"/>
                      <a:ext cx="1374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fontAlgn="auto"/>
                      <a:r>
                        <a:rPr lang="en-US" altLang="en-US" sz="1440" noProof="1"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altLang="en-US" sz="1440" noProof="1"/>
                    </a:p>
                  </p:txBody>
                </p:sp>
                <p:grpSp>
                  <p:nvGrpSpPr>
                    <p:cNvPr id="51222" name="Group 14"/>
                    <p:cNvGrpSpPr/>
                    <p:nvPr/>
                  </p:nvGrpSpPr>
                  <p:grpSpPr>
                    <a:xfrm>
                      <a:off x="14685" y="2355"/>
                      <a:ext cx="236" cy="826"/>
                      <a:chOff x="14431" y="1710"/>
                      <a:chExt cx="236" cy="826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4431" y="1710"/>
                        <a:ext cx="237" cy="6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z="2155" strike="noStrike" noProof="1"/>
                      </a:p>
                    </p:txBody>
                  </p:sp>
                  <p:sp>
                    <p:nvSpPr>
                      <p:cNvPr id="14" name="Flowchart: Merge 13"/>
                      <p:cNvSpPr/>
                      <p:nvPr/>
                    </p:nvSpPr>
                    <p:spPr>
                      <a:xfrm>
                        <a:off x="14439" y="2370"/>
                        <a:ext cx="229" cy="167"/>
                      </a:xfrm>
                      <a:prstGeom prst="flowChartMerg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z="2155" strike="noStrike" noProof="1"/>
                      </a:p>
                    </p:txBody>
                  </p:sp>
                </p:grpSp>
              </p:grpSp>
              <p:sp>
                <p:nvSpPr>
                  <p:cNvPr id="165" name="CustomShape 11"/>
                  <p:cNvSpPr/>
                  <p:nvPr/>
                </p:nvSpPr>
                <p:spPr>
                  <a:xfrm>
                    <a:off x="4669" y="3986"/>
                    <a:ext cx="913" cy="5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107832" tIns="53916" rIns="107832" bIns="53916"/>
                  <a:p>
                    <a:pPr fontAlgn="auto">
                      <a:lnSpc>
                        <a:spcPct val="100000"/>
                      </a:lnSpc>
                    </a:pPr>
                    <a:r>
                      <a:rPr lang="en-CA" sz="1675" strike="noStrike" spc="-1" noProof="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  <a:ea typeface="SimSun"/>
                      </a:rPr>
                      <a:t>e</a:t>
                    </a:r>
                    <a:r>
                      <a:rPr lang="en-CA" sz="1675" strike="noStrike" spc="-1" baseline="30000" noProof="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  <a:ea typeface="SimSun"/>
                      </a:rPr>
                      <a:t>-</a:t>
                    </a:r>
                    <a:endParaRPr lang="en-CA" sz="2155" strike="noStrike" spc="-1" noProof="1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 panose="020B0604020202020204"/>
                    </a:endParaRPr>
                  </a:p>
                </p:txBody>
              </p:sp>
              <p:sp>
                <p:nvSpPr>
                  <p:cNvPr id="7" name="Freeform 6"/>
                  <p:cNvSpPr/>
                  <p:nvPr/>
                </p:nvSpPr>
                <p:spPr>
                  <a:xfrm rot="1320000">
                    <a:off x="5014" y="3296"/>
                    <a:ext cx="500" cy="763"/>
                  </a:xfrm>
                  <a:custGeom>
                    <a:avLst/>
                    <a:gdLst>
                      <a:gd name="connisteX0" fmla="*/ 135745 w 317696"/>
                      <a:gd name="connsiteY0" fmla="*/ 0 h 436459"/>
                      <a:gd name="connisteX1" fmla="*/ 2395 w 317696"/>
                      <a:gd name="connsiteY1" fmla="*/ 133350 h 436459"/>
                      <a:gd name="connisteX2" fmla="*/ 240520 w 317696"/>
                      <a:gd name="connsiteY2" fmla="*/ 152400 h 436459"/>
                      <a:gd name="connisteX3" fmla="*/ 50020 w 317696"/>
                      <a:gd name="connsiteY3" fmla="*/ 276225 h 436459"/>
                      <a:gd name="connisteX4" fmla="*/ 316720 w 317696"/>
                      <a:gd name="connsiteY4" fmla="*/ 323850 h 436459"/>
                      <a:gd name="connisteX5" fmla="*/ 126220 w 317696"/>
                      <a:gd name="connsiteY5" fmla="*/ 428625 h 436459"/>
                      <a:gd name="connisteX6" fmla="*/ 126220 w 317696"/>
                      <a:gd name="connsiteY6" fmla="*/ 428625 h 436459"/>
                      <a:gd name="connisteX7" fmla="*/ 116695 w 317696"/>
                      <a:gd name="connsiteY7" fmla="*/ 466725 h 436459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  <a:cxn ang="0">
                        <a:pos x="connisteX7" y="connsiteY7"/>
                      </a:cxn>
                    </a:cxnLst>
                    <a:rect l="l" t="t" r="r" b="b"/>
                    <a:pathLst>
                      <a:path w="317697" h="436460">
                        <a:moveTo>
                          <a:pt x="135745" y="0"/>
                        </a:moveTo>
                        <a:cubicBezTo>
                          <a:pt x="103995" y="26035"/>
                          <a:pt x="-18560" y="102870"/>
                          <a:pt x="2395" y="133350"/>
                        </a:cubicBezTo>
                        <a:cubicBezTo>
                          <a:pt x="23350" y="163830"/>
                          <a:pt x="230995" y="123825"/>
                          <a:pt x="240520" y="152400"/>
                        </a:cubicBezTo>
                        <a:cubicBezTo>
                          <a:pt x="250045" y="180975"/>
                          <a:pt x="34780" y="241935"/>
                          <a:pt x="50020" y="276225"/>
                        </a:cubicBezTo>
                        <a:cubicBezTo>
                          <a:pt x="65260" y="310515"/>
                          <a:pt x="301480" y="293370"/>
                          <a:pt x="316720" y="323850"/>
                        </a:cubicBezTo>
                        <a:cubicBezTo>
                          <a:pt x="331960" y="354330"/>
                          <a:pt x="164320" y="407670"/>
                          <a:pt x="126220" y="428625"/>
                        </a:cubicBezTo>
                        <a:cubicBezTo>
                          <a:pt x="88120" y="449580"/>
                          <a:pt x="128125" y="421005"/>
                          <a:pt x="126220" y="428625"/>
                        </a:cubicBezTo>
                      </a:path>
                    </a:pathLst>
                  </a:cu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z="2155" strike="noStrike" noProof="1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10" name="Straight Arrow Connector 9"/>
                  <p:cNvCxnSpPr>
                    <a:stCxn id="34" idx="3"/>
                    <a:endCxn id="34" idx="4"/>
                  </p:cNvCxnSpPr>
                  <p:nvPr/>
                </p:nvCxnSpPr>
                <p:spPr>
                  <a:xfrm flipH="1">
                    <a:off x="4610" y="3986"/>
                    <a:ext cx="420" cy="2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 Box 48"/>
                  <p:cNvSpPr txBox="1"/>
                  <p:nvPr/>
                </p:nvSpPr>
                <p:spPr>
                  <a:xfrm>
                    <a:off x="5441" y="3652"/>
                    <a:ext cx="1451" cy="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fontAlgn="auto"/>
                    <a:r>
                      <a:rPr lang="en-US" altLang="en-US" sz="1440" noProof="1">
                        <a:latin typeface="+mn-lt"/>
                        <a:ea typeface="+mn-ea"/>
                        <a:cs typeface="+mn-cs"/>
                      </a:rPr>
                      <a:t>Compton </a:t>
                    </a:r>
                    <a:endParaRPr lang="en-US" altLang="en-US" sz="1440" noProof="1"/>
                  </a:p>
                  <a:p>
                    <a:pPr fontAlgn="auto"/>
                    <a:r>
                      <a:rPr lang="en-US" altLang="en-US" sz="1440" noProof="1">
                        <a:latin typeface="+mn-lt"/>
                        <a:ea typeface="+mn-ea"/>
                        <a:cs typeface="+mn-cs"/>
                      </a:rPr>
                      <a:t>scattering</a:t>
                    </a:r>
                    <a:endParaRPr lang="en-US" altLang="en-US" sz="1440" noProof="1"/>
                  </a:p>
                </p:txBody>
              </p:sp>
            </p:grpSp>
          </p:grpSp>
          <p:sp>
            <p:nvSpPr>
              <p:cNvPr id="52" name="Freeform 51"/>
              <p:cNvSpPr/>
              <p:nvPr/>
            </p:nvSpPr>
            <p:spPr>
              <a:xfrm rot="7800000">
                <a:off x="4274" y="3848"/>
                <a:ext cx="500" cy="1190"/>
              </a:xfrm>
              <a:custGeom>
                <a:avLst/>
                <a:gdLst>
                  <a:gd name="connisteX0" fmla="*/ 135745 w 317696"/>
                  <a:gd name="connsiteY0" fmla="*/ 0 h 436459"/>
                  <a:gd name="connisteX1" fmla="*/ 2395 w 317696"/>
                  <a:gd name="connsiteY1" fmla="*/ 133350 h 436459"/>
                  <a:gd name="connisteX2" fmla="*/ 240520 w 317696"/>
                  <a:gd name="connsiteY2" fmla="*/ 152400 h 436459"/>
                  <a:gd name="connisteX3" fmla="*/ 50020 w 317696"/>
                  <a:gd name="connsiteY3" fmla="*/ 276225 h 436459"/>
                  <a:gd name="connisteX4" fmla="*/ 316720 w 317696"/>
                  <a:gd name="connsiteY4" fmla="*/ 323850 h 436459"/>
                  <a:gd name="connisteX5" fmla="*/ 126220 w 317696"/>
                  <a:gd name="connsiteY5" fmla="*/ 428625 h 436459"/>
                  <a:gd name="connisteX6" fmla="*/ 126220 w 317696"/>
                  <a:gd name="connsiteY6" fmla="*/ 428625 h 436459"/>
                  <a:gd name="connisteX7" fmla="*/ 116695 w 317696"/>
                  <a:gd name="connsiteY7" fmla="*/ 466725 h 43645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317697" h="436460">
                    <a:moveTo>
                      <a:pt x="135745" y="0"/>
                    </a:moveTo>
                    <a:cubicBezTo>
                      <a:pt x="103995" y="26035"/>
                      <a:pt x="-18560" y="102870"/>
                      <a:pt x="2395" y="133350"/>
                    </a:cubicBezTo>
                    <a:cubicBezTo>
                      <a:pt x="23350" y="163830"/>
                      <a:pt x="230995" y="123825"/>
                      <a:pt x="240520" y="152400"/>
                    </a:cubicBezTo>
                    <a:cubicBezTo>
                      <a:pt x="250045" y="180975"/>
                      <a:pt x="34780" y="241935"/>
                      <a:pt x="50020" y="276225"/>
                    </a:cubicBezTo>
                    <a:cubicBezTo>
                      <a:pt x="65260" y="310515"/>
                      <a:pt x="301480" y="293370"/>
                      <a:pt x="316720" y="323850"/>
                    </a:cubicBezTo>
                    <a:cubicBezTo>
                      <a:pt x="331960" y="354330"/>
                      <a:pt x="164320" y="407670"/>
                      <a:pt x="126220" y="428625"/>
                    </a:cubicBezTo>
                    <a:cubicBezTo>
                      <a:pt x="88120" y="449580"/>
                      <a:pt x="128125" y="421005"/>
                      <a:pt x="126220" y="428625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z="2155" strike="noStrike" noProof="1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4056" y="39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z="2155" strike="noStrike" noProof="1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038" y="457200"/>
            <a:ext cx="4784725" cy="320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514350"/>
            <a:ext cx="4824413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7" name="Text Box 4"/>
          <p:cNvSpPr txBox="1"/>
          <p:nvPr/>
        </p:nvSpPr>
        <p:spPr>
          <a:xfrm>
            <a:off x="1330325" y="3714750"/>
            <a:ext cx="93599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+mn-ea"/>
              </a:rPr>
              <a:t>output-&gt;Draw("energy&gt;&gt;henergy","waterFit &amp;&amp;  ( ((dcApplied &amp; 0xFB0000017FFE) &amp; dcFlagged) == (dcApplied &amp; 0xFB0000017FFE) )")</a:t>
            </a:r>
            <a:endParaRPr lang="en-US" altLang="zh-CN">
              <a:latin typeface="Arial" panose="020B0604020202020204" pitchFamily="34" charset="0"/>
              <a:ea typeface="+mn-ea"/>
            </a:endParaRPr>
          </a:p>
        </p:txBody>
      </p:sp>
      <p:sp>
        <p:nvSpPr>
          <p:cNvPr id="52228" name="Text Box 5"/>
          <p:cNvSpPr txBox="1"/>
          <p:nvPr/>
        </p:nvSpPr>
        <p:spPr>
          <a:xfrm>
            <a:off x="7005638" y="2609850"/>
            <a:ext cx="6905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6.5.2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2229" name="Text Box 6"/>
          <p:cNvSpPr txBox="1"/>
          <p:nvPr/>
        </p:nvSpPr>
        <p:spPr>
          <a:xfrm>
            <a:off x="2351088" y="2609850"/>
            <a:ext cx="8175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6.17.6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muon induced</a:t>
            </a:r>
            <a:endParaRPr kumimoji="0" lang="en-US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325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488" y="1671638"/>
            <a:ext cx="8137525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Text Box 4"/>
          <p:cNvSpPr txBox="1"/>
          <p:nvPr/>
        </p:nvSpPr>
        <p:spPr>
          <a:xfrm>
            <a:off x="6238875" y="606425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10C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330325"/>
            <a:ext cx="8139113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4" name="Text Box 4"/>
          <p:cNvSpPr txBox="1"/>
          <p:nvPr/>
        </p:nvSpPr>
        <p:spPr>
          <a:xfrm>
            <a:off x="6238875" y="606425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10C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1143000"/>
            <a:ext cx="8183563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8" name="Text Box 4"/>
          <p:cNvSpPr txBox="1"/>
          <p:nvPr/>
        </p:nvSpPr>
        <p:spPr>
          <a:xfrm>
            <a:off x="6238875" y="606425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11C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213" y="1244600"/>
            <a:ext cx="8188325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2" name="Text Box 4"/>
          <p:cNvSpPr txBox="1"/>
          <p:nvPr/>
        </p:nvSpPr>
        <p:spPr>
          <a:xfrm>
            <a:off x="6238875" y="606425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11C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161925"/>
            <a:ext cx="8830359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 Box 4"/>
          <p:cNvSpPr txBox="1"/>
          <p:nvPr/>
        </p:nvSpPr>
        <p:spPr>
          <a:xfrm>
            <a:off x="9474200" y="138113"/>
            <a:ext cx="6032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6He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5734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688" y="990600"/>
            <a:ext cx="813752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ext Box 4"/>
          <p:cNvSpPr txBox="1"/>
          <p:nvPr/>
        </p:nvSpPr>
        <p:spPr>
          <a:xfrm>
            <a:off x="9474200" y="138113"/>
            <a:ext cx="6032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6He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5837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1252538"/>
            <a:ext cx="812482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088" y="1441450"/>
            <a:ext cx="8170862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4" name="Text Box 4"/>
          <p:cNvSpPr txBox="1"/>
          <p:nvPr/>
        </p:nvSpPr>
        <p:spPr>
          <a:xfrm>
            <a:off x="3171825" y="563563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11C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9395" name="Text Box 3"/>
          <p:cNvSpPr txBox="1"/>
          <p:nvPr/>
        </p:nvSpPr>
        <p:spPr>
          <a:xfrm>
            <a:off x="4148138" y="307975"/>
            <a:ext cx="1477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b="1">
                <a:latin typeface="Arial" panose="020B0604020202020204" pitchFamily="34" charset="0"/>
                <a:ea typeface="+mn-ea"/>
              </a:rPr>
              <a:t>Solar phase</a:t>
            </a:r>
            <a:endParaRPr lang="en-US" altLang="en-US" b="1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138" y="860425"/>
            <a:ext cx="823277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946150"/>
            <a:ext cx="8186738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46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163" y="885825"/>
            <a:ext cx="821372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48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1292225"/>
            <a:ext cx="8166100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4513" name="Group 104"/>
          <p:cNvGrpSpPr/>
          <p:nvPr/>
        </p:nvGrpSpPr>
        <p:grpSpPr>
          <a:xfrm>
            <a:off x="763588" y="339725"/>
            <a:ext cx="9251950" cy="6111875"/>
            <a:chOff x="1203" y="535"/>
            <a:chExt cx="14570" cy="9624"/>
          </a:xfrm>
        </p:grpSpPr>
        <p:grpSp>
          <p:nvGrpSpPr>
            <p:cNvPr id="64514" name="Group 93"/>
            <p:cNvGrpSpPr/>
            <p:nvPr/>
          </p:nvGrpSpPr>
          <p:grpSpPr>
            <a:xfrm>
              <a:off x="1203" y="535"/>
              <a:ext cx="14081" cy="8396"/>
              <a:chOff x="2303" y="975"/>
              <a:chExt cx="14082" cy="8396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3384" y="6540"/>
                <a:ext cx="787" cy="66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16" name="Text Box 5"/>
              <p:cNvSpPr txBox="1"/>
              <p:nvPr/>
            </p:nvSpPr>
            <p:spPr>
              <a:xfrm>
                <a:off x="14717" y="5255"/>
                <a:ext cx="1667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dark box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4517" name="Text Box 10"/>
              <p:cNvSpPr txBox="1"/>
              <p:nvPr/>
            </p:nvSpPr>
            <p:spPr>
              <a:xfrm>
                <a:off x="2303" y="7085"/>
                <a:ext cx="186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HV 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connector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50" y="975"/>
                <a:ext cx="10488" cy="5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grpSp>
            <p:nvGrpSpPr>
              <p:cNvPr id="64519" name="Group 4"/>
              <p:cNvGrpSpPr/>
              <p:nvPr/>
            </p:nvGrpSpPr>
            <p:grpSpPr>
              <a:xfrm>
                <a:off x="5209" y="2168"/>
                <a:ext cx="7743" cy="1470"/>
                <a:chOff x="5208" y="2169"/>
                <a:chExt cx="7743" cy="147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5400000">
                  <a:off x="8456" y="2484"/>
                  <a:ext cx="1202" cy="576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5208" y="2170"/>
                  <a:ext cx="3189" cy="147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9738" y="2170"/>
                  <a:ext cx="3213" cy="147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407" y="3372"/>
                  <a:ext cx="1330" cy="2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8396" y="2169"/>
                  <a:ext cx="1330" cy="2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520" y="2437"/>
                  <a:ext cx="3240" cy="93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351" y="2438"/>
                  <a:ext cx="3265" cy="93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699" y="3520"/>
                  <a:ext cx="730" cy="120"/>
                </a:xfrm>
                <a:prstGeom prst="rect">
                  <a:avLst/>
                </a:prstGeom>
                <a:solidFill>
                  <a:srgbClr val="FF3300"/>
                </a:solidFill>
                <a:ln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 rot="5400000">
                <a:off x="8978" y="1660"/>
                <a:ext cx="170" cy="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6658" y="1720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658" y="3233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77" y="1622"/>
                <a:ext cx="251" cy="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677" y="3803"/>
                <a:ext cx="251" cy="15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219" y="3803"/>
                <a:ext cx="251" cy="15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11199" y="3233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11199" y="1720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218" y="1622"/>
                <a:ext cx="251" cy="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6657" y="4975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5400000">
                <a:off x="11200" y="4975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974" y="3373"/>
                <a:ext cx="0" cy="2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9172" y="3374"/>
                <a:ext cx="0" cy="2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41" name="Text Box 38"/>
              <p:cNvSpPr txBox="1"/>
              <p:nvPr/>
            </p:nvSpPr>
            <p:spPr>
              <a:xfrm>
                <a:off x="6093" y="2608"/>
                <a:ext cx="15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PMT #1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4542" name="Text Box 39"/>
              <p:cNvSpPr txBox="1"/>
              <p:nvPr/>
            </p:nvSpPr>
            <p:spPr>
              <a:xfrm>
                <a:off x="10204" y="2608"/>
                <a:ext cx="15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PMT #2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41" name="Straight Connector 40"/>
              <p:cNvCxnSpPr>
                <a:stCxn id="16" idx="1"/>
              </p:cNvCxnSpPr>
              <p:nvPr/>
            </p:nvCxnSpPr>
            <p:spPr>
              <a:xfrm flipH="1" flipV="1">
                <a:off x="4350" y="2901"/>
                <a:ext cx="1171" cy="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6" idx="1"/>
              </p:cNvCxnSpPr>
              <p:nvPr/>
            </p:nvCxnSpPr>
            <p:spPr>
              <a:xfrm flipH="1" flipV="1">
                <a:off x="4335" y="2890"/>
                <a:ext cx="2" cy="31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1"/>
              </p:cNvCxnSpPr>
              <p:nvPr/>
            </p:nvCxnSpPr>
            <p:spPr>
              <a:xfrm flipH="1" flipV="1">
                <a:off x="12617" y="2896"/>
                <a:ext cx="1171" cy="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 rot="5400000">
                <a:off x="4062" y="6156"/>
                <a:ext cx="504" cy="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46" name="Straight Connector 45"/>
              <p:cNvCxnSpPr>
                <a:stCxn id="16" idx="1"/>
              </p:cNvCxnSpPr>
              <p:nvPr/>
            </p:nvCxnSpPr>
            <p:spPr>
              <a:xfrm flipV="1">
                <a:off x="8755" y="2164"/>
                <a:ext cx="0" cy="25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6" idx="1"/>
              </p:cNvCxnSpPr>
              <p:nvPr/>
            </p:nvCxnSpPr>
            <p:spPr>
              <a:xfrm flipV="1">
                <a:off x="9352" y="2164"/>
                <a:ext cx="0" cy="25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 rot="5400000">
                <a:off x="13482" y="6142"/>
                <a:ext cx="504" cy="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49" name="Straight Connector 48"/>
              <p:cNvCxnSpPr>
                <a:stCxn id="16" idx="1"/>
              </p:cNvCxnSpPr>
              <p:nvPr/>
            </p:nvCxnSpPr>
            <p:spPr>
              <a:xfrm flipV="1">
                <a:off x="4337" y="6576"/>
                <a:ext cx="1" cy="1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6" idx="1"/>
              </p:cNvCxnSpPr>
              <p:nvPr/>
            </p:nvCxnSpPr>
            <p:spPr>
              <a:xfrm flipV="1">
                <a:off x="13756" y="2882"/>
                <a:ext cx="23" cy="31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16" idx="1"/>
              </p:cNvCxnSpPr>
              <p:nvPr/>
            </p:nvCxnSpPr>
            <p:spPr>
              <a:xfrm flipH="1" flipV="1">
                <a:off x="14378" y="4344"/>
                <a:ext cx="832" cy="891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64554" idx="0"/>
              </p:cNvCxnSpPr>
              <p:nvPr/>
            </p:nvCxnSpPr>
            <p:spPr>
              <a:xfrm flipH="1" flipV="1">
                <a:off x="9257" y="3641"/>
                <a:ext cx="167" cy="1034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54" name="Text Box 54"/>
              <p:cNvSpPr txBox="1"/>
              <p:nvPr/>
            </p:nvSpPr>
            <p:spPr>
              <a:xfrm>
                <a:off x="8275" y="4675"/>
                <a:ext cx="229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baseline="30000">
                    <a:latin typeface="Arial" panose="020B0604020202020204" pitchFamily="34" charset="0"/>
                    <a:ea typeface="+mn-ea"/>
                  </a:rPr>
                  <a:t>137</a:t>
                </a:r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Cs source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56" name="Straight Arrow Connector 55"/>
              <p:cNvCxnSpPr>
                <a:stCxn id="64554" idx="0"/>
              </p:cNvCxnSpPr>
              <p:nvPr/>
            </p:nvCxnSpPr>
            <p:spPr>
              <a:xfrm>
                <a:off x="8770" y="1546"/>
                <a:ext cx="240" cy="46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56" name="Text Box 56"/>
              <p:cNvSpPr txBox="1"/>
              <p:nvPr/>
            </p:nvSpPr>
            <p:spPr>
              <a:xfrm>
                <a:off x="7040" y="975"/>
                <a:ext cx="268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scintillation vial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58" name="Straight Arrow Connector 57"/>
              <p:cNvCxnSpPr>
                <a:stCxn id="64554" idx="0"/>
              </p:cNvCxnSpPr>
              <p:nvPr/>
            </p:nvCxnSpPr>
            <p:spPr>
              <a:xfrm flipV="1">
                <a:off x="7850" y="3641"/>
                <a:ext cx="679" cy="605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58" name="Text Box 58"/>
              <p:cNvSpPr txBox="1"/>
              <p:nvPr/>
            </p:nvSpPr>
            <p:spPr>
              <a:xfrm>
                <a:off x="6904" y="4169"/>
                <a:ext cx="226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plastic piece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60" name="Straight Arrow Connector 59"/>
              <p:cNvCxnSpPr>
                <a:stCxn id="64554" idx="0"/>
              </p:cNvCxnSpPr>
              <p:nvPr/>
            </p:nvCxnSpPr>
            <p:spPr>
              <a:xfrm>
                <a:off x="5111" y="1919"/>
                <a:ext cx="345" cy="451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4554" idx="0"/>
              </p:cNvCxnSpPr>
              <p:nvPr/>
            </p:nvCxnSpPr>
            <p:spPr>
              <a:xfrm flipV="1">
                <a:off x="5950" y="4344"/>
                <a:ext cx="727" cy="542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61" name="Text Box 61"/>
              <p:cNvSpPr txBox="1"/>
              <p:nvPr/>
            </p:nvSpPr>
            <p:spPr>
              <a:xfrm>
                <a:off x="4009" y="990"/>
                <a:ext cx="254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stainless steel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container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4562" name="Text Box 62"/>
              <p:cNvSpPr txBox="1"/>
              <p:nvPr/>
            </p:nvSpPr>
            <p:spPr>
              <a:xfrm>
                <a:off x="4337" y="4806"/>
                <a:ext cx="2102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stainless steel </a:t>
                </a:r>
                <a:r>
                  <a:rPr lang="en-US" altLang="zh-CN">
                    <a:latin typeface="Arial" panose="020B0604020202020204" pitchFamily="34" charset="0"/>
                    <a:ea typeface="+mn-ea"/>
                    <a:cs typeface="SimSun" charset="0"/>
                  </a:rPr>
                  <a:t>stand</a:t>
                </a:r>
                <a:endParaRPr lang="en-US" altLang="zh-CN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34" y="7200"/>
                <a:ext cx="2920" cy="6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grpSp>
            <p:nvGrpSpPr>
              <p:cNvPr id="64564" name="Group 72"/>
              <p:cNvGrpSpPr/>
              <p:nvPr/>
            </p:nvGrpSpPr>
            <p:grpSpPr>
              <a:xfrm>
                <a:off x="4984" y="8791"/>
                <a:ext cx="1725" cy="580"/>
                <a:chOff x="9968" y="8208"/>
                <a:chExt cx="1725" cy="580"/>
              </a:xfrm>
            </p:grpSpPr>
            <p:sp>
              <p:nvSpPr>
                <p:cNvPr id="64565" name="Text Box 12"/>
                <p:cNvSpPr txBox="1"/>
                <p:nvPr/>
              </p:nvSpPr>
              <p:spPr>
                <a:xfrm>
                  <a:off x="9998" y="8208"/>
                  <a:ext cx="169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>
                      <a:latin typeface="Arial" panose="020B0604020202020204" pitchFamily="34" charset="0"/>
                      <a:ea typeface="+mn-ea"/>
                    </a:rPr>
                    <a:t>amplifier</a:t>
                  </a:r>
                  <a:endParaRPr lang="en-US" altLang="en-US" sz="18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968" y="8233"/>
                  <a:ext cx="1725" cy="5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grpSp>
            <p:nvGrpSpPr>
              <p:cNvPr id="64567" name="Group 73"/>
              <p:cNvGrpSpPr/>
              <p:nvPr/>
            </p:nvGrpSpPr>
            <p:grpSpPr>
              <a:xfrm>
                <a:off x="11506" y="8781"/>
                <a:ext cx="1725" cy="580"/>
                <a:chOff x="9968" y="8208"/>
                <a:chExt cx="1725" cy="580"/>
              </a:xfrm>
            </p:grpSpPr>
            <p:sp>
              <p:nvSpPr>
                <p:cNvPr id="64568" name="Text Box 12"/>
                <p:cNvSpPr txBox="1"/>
                <p:nvPr/>
              </p:nvSpPr>
              <p:spPr>
                <a:xfrm>
                  <a:off x="9998" y="8208"/>
                  <a:ext cx="169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>
                      <a:latin typeface="Arial" panose="020B0604020202020204" pitchFamily="34" charset="0"/>
                      <a:ea typeface="+mn-ea"/>
                    </a:rPr>
                    <a:t>amplifier</a:t>
                  </a:r>
                  <a:endParaRPr lang="en-US" altLang="en-US" sz="18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68" y="8233"/>
                  <a:ext cx="1725" cy="5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grpSp>
            <p:nvGrpSpPr>
              <p:cNvPr id="64570" name="Group 77"/>
              <p:cNvGrpSpPr/>
              <p:nvPr/>
            </p:nvGrpSpPr>
            <p:grpSpPr>
              <a:xfrm>
                <a:off x="4856" y="7246"/>
                <a:ext cx="1982" cy="1228"/>
                <a:chOff x="4695" y="7714"/>
                <a:chExt cx="1982" cy="1228"/>
              </a:xfrm>
            </p:grpSpPr>
            <p:sp>
              <p:nvSpPr>
                <p:cNvPr id="64571" name="Text Box 1"/>
                <p:cNvSpPr txBox="1"/>
                <p:nvPr/>
              </p:nvSpPr>
              <p:spPr>
                <a:xfrm>
                  <a:off x="4771" y="7820"/>
                  <a:ext cx="1828" cy="10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signal/HV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split box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695" y="7714"/>
                  <a:ext cx="1982" cy="122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cxnSp>
            <p:nvCxnSpPr>
              <p:cNvPr id="80" name="Straight Connector 79"/>
              <p:cNvCxnSpPr>
                <a:stCxn id="64554" idx="0"/>
              </p:cNvCxnSpPr>
              <p:nvPr/>
            </p:nvCxnSpPr>
            <p:spPr>
              <a:xfrm>
                <a:off x="4325" y="7860"/>
                <a:ext cx="5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574" name="Group 81"/>
              <p:cNvGrpSpPr/>
              <p:nvPr/>
            </p:nvGrpSpPr>
            <p:grpSpPr>
              <a:xfrm>
                <a:off x="11377" y="7246"/>
                <a:ext cx="1982" cy="1228"/>
                <a:chOff x="4695" y="7714"/>
                <a:chExt cx="1982" cy="1228"/>
              </a:xfrm>
            </p:grpSpPr>
            <p:sp>
              <p:nvSpPr>
                <p:cNvPr id="64575" name="Text Box 1"/>
                <p:cNvSpPr txBox="1"/>
                <p:nvPr/>
              </p:nvSpPr>
              <p:spPr>
                <a:xfrm>
                  <a:off x="4772" y="7820"/>
                  <a:ext cx="1828" cy="10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signal/HV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split box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695" y="7714"/>
                  <a:ext cx="1982" cy="122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cxnSp>
            <p:nvCxnSpPr>
              <p:cNvPr id="85" name="Straight Connector 84"/>
              <p:cNvCxnSpPr>
                <a:stCxn id="64554" idx="0"/>
              </p:cNvCxnSpPr>
              <p:nvPr/>
            </p:nvCxnSpPr>
            <p:spPr>
              <a:xfrm>
                <a:off x="13359" y="7860"/>
                <a:ext cx="4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64554" idx="0"/>
              </p:cNvCxnSpPr>
              <p:nvPr/>
            </p:nvCxnSpPr>
            <p:spPr>
              <a:xfrm flipV="1">
                <a:off x="13767" y="6576"/>
                <a:ext cx="1" cy="1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79" name="Text Box 12"/>
              <p:cNvSpPr txBox="1"/>
              <p:nvPr/>
            </p:nvSpPr>
            <p:spPr>
              <a:xfrm>
                <a:off x="8275" y="7207"/>
                <a:ext cx="3202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800">
                    <a:latin typeface="Arial" panose="020B0604020202020204" pitchFamily="34" charset="0"/>
                    <a:ea typeface="+mn-ea"/>
                  </a:rPr>
                  <a:t>HV supply</a:t>
                </a:r>
                <a:endParaRPr lang="en-US" altLang="en-US" sz="1800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89" name="Straight Connector 88"/>
              <p:cNvCxnSpPr>
                <a:stCxn id="64554" idx="0"/>
                <a:endCxn id="53" idx="1"/>
              </p:cNvCxnSpPr>
              <p:nvPr/>
            </p:nvCxnSpPr>
            <p:spPr>
              <a:xfrm>
                <a:off x="6830" y="7500"/>
                <a:ext cx="8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64554" idx="0"/>
                <a:endCxn id="53" idx="1"/>
              </p:cNvCxnSpPr>
              <p:nvPr/>
            </p:nvCxnSpPr>
            <p:spPr>
              <a:xfrm>
                <a:off x="10573" y="7497"/>
                <a:ext cx="8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554" idx="0"/>
                <a:endCxn id="53" idx="1"/>
              </p:cNvCxnSpPr>
              <p:nvPr/>
            </p:nvCxnSpPr>
            <p:spPr>
              <a:xfrm flipV="1">
                <a:off x="5857" y="8475"/>
                <a:ext cx="1" cy="3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64554" idx="0"/>
                <a:endCxn id="53" idx="1"/>
              </p:cNvCxnSpPr>
              <p:nvPr/>
            </p:nvCxnSpPr>
            <p:spPr>
              <a:xfrm flipV="1">
                <a:off x="12383" y="8475"/>
                <a:ext cx="1" cy="3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>
              <a:stCxn id="64554" idx="0"/>
              <a:endCxn id="53" idx="1"/>
            </p:cNvCxnSpPr>
            <p:nvPr/>
          </p:nvCxnSpPr>
          <p:spPr>
            <a:xfrm flipH="1" flipV="1">
              <a:off x="4762" y="8886"/>
              <a:ext cx="8" cy="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64554" idx="0"/>
              <a:endCxn id="53" idx="1"/>
            </p:cNvCxnSpPr>
            <p:nvPr/>
          </p:nvCxnSpPr>
          <p:spPr>
            <a:xfrm flipV="1">
              <a:off x="11278" y="8876"/>
              <a:ext cx="7" cy="5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64554" idx="0"/>
              <a:endCxn id="53" idx="1"/>
            </p:cNvCxnSpPr>
            <p:nvPr/>
          </p:nvCxnSpPr>
          <p:spPr>
            <a:xfrm flipH="1">
              <a:off x="4757" y="9780"/>
              <a:ext cx="88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64554" idx="0"/>
              <a:endCxn id="53" idx="1"/>
            </p:cNvCxnSpPr>
            <p:nvPr/>
          </p:nvCxnSpPr>
          <p:spPr>
            <a:xfrm flipH="1">
              <a:off x="11266" y="9460"/>
              <a:ext cx="2304" cy="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3570" y="8931"/>
              <a:ext cx="1983" cy="12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570" y="6442"/>
              <a:ext cx="1983" cy="12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64590" name="Text Box 100"/>
            <p:cNvSpPr txBox="1"/>
            <p:nvPr/>
          </p:nvSpPr>
          <p:spPr>
            <a:xfrm>
              <a:off x="13873" y="9037"/>
              <a:ext cx="19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CAEN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digitizer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02" name="Straight Connector 101"/>
            <p:cNvCxnSpPr>
              <a:stCxn id="64554" idx="0"/>
              <a:endCxn id="53" idx="1"/>
            </p:cNvCxnSpPr>
            <p:nvPr/>
          </p:nvCxnSpPr>
          <p:spPr>
            <a:xfrm flipV="1">
              <a:off x="14561" y="7661"/>
              <a:ext cx="0" cy="12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92" name="Text Box 103"/>
            <p:cNvSpPr txBox="1"/>
            <p:nvPr/>
          </p:nvSpPr>
          <p:spPr>
            <a:xfrm>
              <a:off x="13612" y="6780"/>
              <a:ext cx="19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computer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6561" name="Group 18"/>
          <p:cNvGrpSpPr/>
          <p:nvPr/>
        </p:nvGrpSpPr>
        <p:grpSpPr>
          <a:xfrm>
            <a:off x="5286375" y="2382838"/>
            <a:ext cx="1619250" cy="2092325"/>
            <a:chOff x="10259" y="3169"/>
            <a:chExt cx="2785" cy="3592"/>
          </a:xfrm>
        </p:grpSpPr>
        <p:pic>
          <p:nvPicPr>
            <p:cNvPr id="66562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59" y="3169"/>
              <a:ext cx="2661" cy="3592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3" name="Straight Arrow Connector 3"/>
            <p:cNvCxnSpPr/>
            <p:nvPr/>
          </p:nvCxnSpPr>
          <p:spPr>
            <a:xfrm>
              <a:off x="10938" y="3363"/>
              <a:ext cx="3" cy="326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"/>
            <p:cNvCxnSpPr/>
            <p:nvPr/>
          </p:nvCxnSpPr>
          <p:spPr>
            <a:xfrm>
              <a:off x="12321" y="4705"/>
              <a:ext cx="6" cy="195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5"/>
            <p:cNvCxnSpPr/>
            <p:nvPr/>
          </p:nvCxnSpPr>
          <p:spPr>
            <a:xfrm flipH="1">
              <a:off x="11134" y="4419"/>
              <a:ext cx="1008" cy="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66" name="Text Box 13"/>
            <p:cNvSpPr txBox="1"/>
            <p:nvPr/>
          </p:nvSpPr>
          <p:spPr>
            <a:xfrm rot="-5400000">
              <a:off x="9869" y="4440"/>
              <a:ext cx="164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49.4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66567" name="Text Box 15"/>
            <p:cNvSpPr txBox="1"/>
            <p:nvPr/>
          </p:nvSpPr>
          <p:spPr>
            <a:xfrm>
              <a:off x="10944" y="4405"/>
              <a:ext cx="210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14.3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66568" name="Text Box 16"/>
            <p:cNvSpPr txBox="1"/>
            <p:nvPr/>
          </p:nvSpPr>
          <p:spPr>
            <a:xfrm rot="-5400000">
              <a:off x="11883" y="5611"/>
              <a:ext cx="1423" cy="6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30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</p:grpSp>
      <p:grpSp>
        <p:nvGrpSpPr>
          <p:cNvPr id="66569" name="Group 8"/>
          <p:cNvGrpSpPr/>
          <p:nvPr/>
        </p:nvGrpSpPr>
        <p:grpSpPr>
          <a:xfrm>
            <a:off x="1344613" y="2119313"/>
            <a:ext cx="2606675" cy="2182812"/>
            <a:chOff x="2652" y="3266"/>
            <a:chExt cx="4105" cy="3430"/>
          </a:xfrm>
        </p:grpSpPr>
        <p:pic>
          <p:nvPicPr>
            <p:cNvPr id="66570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" y="3266"/>
              <a:ext cx="4105" cy="3398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9" name="Straight Arrow Connector 18"/>
            <p:cNvCxnSpPr/>
            <p:nvPr/>
          </p:nvCxnSpPr>
          <p:spPr>
            <a:xfrm flipH="1" flipV="1">
              <a:off x="5252" y="5544"/>
              <a:ext cx="371" cy="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8"/>
            <p:cNvCxnSpPr/>
            <p:nvPr/>
          </p:nvCxnSpPr>
          <p:spPr>
            <a:xfrm flipV="1">
              <a:off x="4541" y="4003"/>
              <a:ext cx="180" cy="8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18"/>
            <p:cNvCxnSpPr/>
            <p:nvPr/>
          </p:nvCxnSpPr>
          <p:spPr>
            <a:xfrm flipH="1" flipV="1">
              <a:off x="3052" y="5444"/>
              <a:ext cx="308" cy="6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574" name="Text Box 5"/>
            <p:cNvSpPr txBox="1"/>
            <p:nvPr/>
          </p:nvSpPr>
          <p:spPr>
            <a:xfrm>
              <a:off x="3850" y="4775"/>
              <a:ext cx="1549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Times New Roma"/>
                  <a:ea typeface="SimSun"/>
                  <a:sym typeface="Times New Roman" panose="02020603050405020304"/>
                </a:rPr>
                <a:t>scintillation</a:t>
              </a:r>
              <a:endParaRPr lang="en-US" altLang="zh-CN" sz="1100">
                <a:latin typeface="Times New Roma"/>
                <a:ea typeface="Arial" panose="020B0604020202020204"/>
                <a:sym typeface="Times New Roman" panose="02020603050405020304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Times New Roma"/>
                  <a:ea typeface="SimSun"/>
                  <a:sym typeface="Times New Roman" panose="02020603050405020304"/>
                </a:rPr>
                <a:t>vial</a:t>
              </a:r>
              <a:endParaRPr lang="en-US" altLang="zh-CN" sz="1100">
                <a:latin typeface="Times New Roma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66575" name="Text Box 6"/>
            <p:cNvSpPr txBox="1"/>
            <p:nvPr/>
          </p:nvSpPr>
          <p:spPr>
            <a:xfrm>
              <a:off x="4721" y="6115"/>
              <a:ext cx="1584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plastic holder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66576" name="Text Box 7"/>
            <p:cNvSpPr txBox="1"/>
            <p:nvPr/>
          </p:nvSpPr>
          <p:spPr>
            <a:xfrm>
              <a:off x="2652" y="5970"/>
              <a:ext cx="1718" cy="7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stainless steel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PMT container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58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615950"/>
            <a:ext cx="8610600" cy="5624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6" name="Text Box 4"/>
          <p:cNvSpPr txBox="1"/>
          <p:nvPr/>
        </p:nvSpPr>
        <p:spPr>
          <a:xfrm>
            <a:off x="7639050" y="828675"/>
            <a:ext cx="165100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TeSOP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TeDDA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268605" y="1676400"/>
            <a:ext cx="11420475" cy="3136900"/>
            <a:chOff x="123" y="2620"/>
            <a:chExt cx="17985" cy="49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" y="3960"/>
              <a:ext cx="11445" cy="3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8" y="2620"/>
              <a:ext cx="6541" cy="4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609" name="Group 10"/>
          <p:cNvGrpSpPr/>
          <p:nvPr/>
        </p:nvGrpSpPr>
        <p:grpSpPr>
          <a:xfrm>
            <a:off x="2581275" y="963613"/>
            <a:ext cx="6651625" cy="4535487"/>
            <a:chOff x="4064" y="1517"/>
            <a:chExt cx="10476" cy="7142"/>
          </a:xfrm>
        </p:grpSpPr>
        <p:pic>
          <p:nvPicPr>
            <p:cNvPr id="68610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64" y="1517"/>
              <a:ext cx="10476" cy="7143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12" name="Text Box 6"/>
            <p:cNvSpPr txBox="1"/>
            <p:nvPr/>
          </p:nvSpPr>
          <p:spPr>
            <a:xfrm>
              <a:off x="6230" y="6150"/>
              <a:ext cx="2146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single p.e.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peak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8613" name="Text Box 7"/>
            <p:cNvSpPr txBox="1"/>
            <p:nvPr/>
          </p:nvSpPr>
          <p:spPr>
            <a:xfrm>
              <a:off x="11070" y="5434"/>
              <a:ext cx="255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multiple p.e.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peak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1190" y="3450"/>
              <a:ext cx="960" cy="2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15" name="Text Box 9"/>
            <p:cNvSpPr txBox="1"/>
            <p:nvPr/>
          </p:nvSpPr>
          <p:spPr>
            <a:xfrm>
              <a:off x="5332" y="2122"/>
              <a:ext cx="183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633" name="Group 4"/>
          <p:cNvGrpSpPr/>
          <p:nvPr/>
        </p:nvGrpSpPr>
        <p:grpSpPr>
          <a:xfrm>
            <a:off x="1146175" y="1484313"/>
            <a:ext cx="6651625" cy="4535487"/>
            <a:chOff x="1804" y="2337"/>
            <a:chExt cx="10476" cy="7142"/>
          </a:xfrm>
        </p:grpSpPr>
        <p:pic>
          <p:nvPicPr>
            <p:cNvPr id="69634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04" y="2337"/>
              <a:ext cx="10476" cy="71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5380" y="2575"/>
              <a:ext cx="5998" cy="4311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065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538" y="390525"/>
            <a:ext cx="8924925" cy="607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58" name="Text Box 4"/>
          <p:cNvSpPr txBox="1"/>
          <p:nvPr/>
        </p:nvSpPr>
        <p:spPr>
          <a:xfrm>
            <a:off x="3119438" y="757238"/>
            <a:ext cx="16732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3600">
                <a:latin typeface="Arial" panose="020B0604020202020204" pitchFamily="34" charset="0"/>
                <a:ea typeface="+mn-ea"/>
              </a:rPr>
              <a:t>TeDDA</a:t>
            </a:r>
            <a:endParaRPr lang="en-US" altLang="en-US" sz="36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638" y="447675"/>
            <a:ext cx="8848725" cy="596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2" name="Text Box 4"/>
          <p:cNvSpPr txBox="1"/>
          <p:nvPr/>
        </p:nvSpPr>
        <p:spPr>
          <a:xfrm>
            <a:off x="3119438" y="757238"/>
            <a:ext cx="159067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3600">
                <a:latin typeface="Arial" panose="020B0604020202020204" pitchFamily="34" charset="0"/>
                <a:ea typeface="+mn-ea"/>
              </a:rPr>
              <a:t>TeSOP</a:t>
            </a:r>
            <a:endParaRPr lang="en-US" altLang="en-US" sz="36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270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825" y="200025"/>
            <a:ext cx="4613275" cy="310991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270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333750"/>
            <a:ext cx="4565650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72707" name="Group 10"/>
          <p:cNvGrpSpPr/>
          <p:nvPr/>
        </p:nvGrpSpPr>
        <p:grpSpPr>
          <a:xfrm>
            <a:off x="946150" y="200025"/>
            <a:ext cx="4559300" cy="3108325"/>
            <a:chOff x="4064" y="1755"/>
            <a:chExt cx="10049" cy="6852"/>
          </a:xfrm>
        </p:grpSpPr>
        <p:pic>
          <p:nvPicPr>
            <p:cNvPr id="7270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" y="1755"/>
              <a:ext cx="10049" cy="685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0" name="Text Box 6"/>
            <p:cNvSpPr txBox="1"/>
            <p:nvPr/>
          </p:nvSpPr>
          <p:spPr>
            <a:xfrm>
              <a:off x="6229" y="5931"/>
              <a:ext cx="2816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2711" name="Text Box 7"/>
            <p:cNvSpPr txBox="1"/>
            <p:nvPr/>
          </p:nvSpPr>
          <p:spPr>
            <a:xfrm>
              <a:off x="10148" y="5742"/>
              <a:ext cx="3178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multiple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0686" y="3702"/>
              <a:ext cx="960" cy="20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3" name="Text Box 9"/>
            <p:cNvSpPr txBox="1"/>
            <p:nvPr/>
          </p:nvSpPr>
          <p:spPr>
            <a:xfrm>
              <a:off x="5283" y="2798"/>
              <a:ext cx="2677" cy="812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72714" name="Text Box 11"/>
          <p:cNvSpPr txBox="1"/>
          <p:nvPr/>
        </p:nvSpPr>
        <p:spPr>
          <a:xfrm>
            <a:off x="6142038" y="673100"/>
            <a:ext cx="9382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TeSOP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15" name="Text Box 12"/>
          <p:cNvSpPr txBox="1"/>
          <p:nvPr/>
        </p:nvSpPr>
        <p:spPr>
          <a:xfrm>
            <a:off x="1500188" y="3830638"/>
            <a:ext cx="91916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TeDDA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72716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3333750"/>
            <a:ext cx="4613275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2717" name="Text Box 14"/>
          <p:cNvSpPr txBox="1"/>
          <p:nvPr/>
        </p:nvSpPr>
        <p:spPr>
          <a:xfrm>
            <a:off x="6648450" y="4591050"/>
            <a:ext cx="150495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TeSOP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TeDDA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18" name="Text Box 15"/>
          <p:cNvSpPr txBox="1"/>
          <p:nvPr/>
        </p:nvSpPr>
        <p:spPr>
          <a:xfrm>
            <a:off x="1500188" y="304800"/>
            <a:ext cx="500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(a)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19" name="Text Box 16"/>
          <p:cNvSpPr txBox="1"/>
          <p:nvPr/>
        </p:nvSpPr>
        <p:spPr>
          <a:xfrm>
            <a:off x="6142038" y="304800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(b)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20" name="Text Box 17"/>
          <p:cNvSpPr txBox="1"/>
          <p:nvPr/>
        </p:nvSpPr>
        <p:spPr>
          <a:xfrm>
            <a:off x="1443038" y="3462338"/>
            <a:ext cx="485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(c)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21" name="Text Box 18"/>
          <p:cNvSpPr txBox="1"/>
          <p:nvPr/>
        </p:nvSpPr>
        <p:spPr>
          <a:xfrm>
            <a:off x="6142038" y="3462338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(d)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825" y="200025"/>
            <a:ext cx="4613275" cy="310991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373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333750"/>
            <a:ext cx="4565650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73731" name="Group 10"/>
          <p:cNvGrpSpPr/>
          <p:nvPr/>
        </p:nvGrpSpPr>
        <p:grpSpPr>
          <a:xfrm>
            <a:off x="946150" y="200025"/>
            <a:ext cx="4559300" cy="3108325"/>
            <a:chOff x="4064" y="1755"/>
            <a:chExt cx="10049" cy="6852"/>
          </a:xfrm>
        </p:grpSpPr>
        <p:pic>
          <p:nvPicPr>
            <p:cNvPr id="73732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" y="1755"/>
              <a:ext cx="10049" cy="685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34" name="Text Box 6"/>
            <p:cNvSpPr txBox="1"/>
            <p:nvPr/>
          </p:nvSpPr>
          <p:spPr>
            <a:xfrm>
              <a:off x="6229" y="5931"/>
              <a:ext cx="2816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3735" name="Text Box 7"/>
            <p:cNvSpPr txBox="1"/>
            <p:nvPr/>
          </p:nvSpPr>
          <p:spPr>
            <a:xfrm>
              <a:off x="10148" y="5742"/>
              <a:ext cx="3178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multiple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0686" y="3702"/>
              <a:ext cx="960" cy="20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37" name="Text Box 9"/>
            <p:cNvSpPr txBox="1"/>
            <p:nvPr/>
          </p:nvSpPr>
          <p:spPr>
            <a:xfrm>
              <a:off x="5283" y="2798"/>
              <a:ext cx="2677" cy="812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73738" name="Text Box 11"/>
          <p:cNvSpPr txBox="1"/>
          <p:nvPr/>
        </p:nvSpPr>
        <p:spPr>
          <a:xfrm>
            <a:off x="6142038" y="673100"/>
            <a:ext cx="8620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Te_P1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39" name="Text Box 12"/>
          <p:cNvSpPr txBox="1"/>
          <p:nvPr/>
        </p:nvSpPr>
        <p:spPr>
          <a:xfrm>
            <a:off x="1500188" y="3830638"/>
            <a:ext cx="8620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Te_P3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73740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3333750"/>
            <a:ext cx="4613275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3741" name="Text Box 14"/>
          <p:cNvSpPr txBox="1"/>
          <p:nvPr/>
        </p:nvSpPr>
        <p:spPr>
          <a:xfrm>
            <a:off x="6648450" y="4591050"/>
            <a:ext cx="165100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Te_P1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Te_P3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2" name="Text Box 15"/>
          <p:cNvSpPr txBox="1"/>
          <p:nvPr/>
        </p:nvSpPr>
        <p:spPr>
          <a:xfrm>
            <a:off x="1500188" y="304800"/>
            <a:ext cx="500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(a)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3" name="Text Box 16"/>
          <p:cNvSpPr txBox="1"/>
          <p:nvPr/>
        </p:nvSpPr>
        <p:spPr>
          <a:xfrm>
            <a:off x="6142038" y="304800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(b)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4" name="Text Box 17"/>
          <p:cNvSpPr txBox="1"/>
          <p:nvPr/>
        </p:nvSpPr>
        <p:spPr>
          <a:xfrm>
            <a:off x="1443038" y="3462338"/>
            <a:ext cx="485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(c)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5" name="Text Box 18"/>
          <p:cNvSpPr txBox="1"/>
          <p:nvPr/>
        </p:nvSpPr>
        <p:spPr>
          <a:xfrm>
            <a:off x="6142038" y="3462338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(d)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6" name="Text Box 1"/>
          <p:cNvSpPr txBox="1"/>
          <p:nvPr/>
        </p:nvSpPr>
        <p:spPr>
          <a:xfrm>
            <a:off x="3122613" y="6372225"/>
            <a:ext cx="26082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This is for publish paper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4753" name="Group 16"/>
          <p:cNvGrpSpPr/>
          <p:nvPr/>
        </p:nvGrpSpPr>
        <p:grpSpPr>
          <a:xfrm>
            <a:off x="2205038" y="485775"/>
            <a:ext cx="7781925" cy="5276850"/>
            <a:chOff x="3472" y="765"/>
            <a:chExt cx="12255" cy="8310"/>
          </a:xfrm>
        </p:grpSpPr>
        <p:pic>
          <p:nvPicPr>
            <p:cNvPr id="74754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72" y="765"/>
              <a:ext cx="12255" cy="831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4747" y="6742"/>
              <a:ext cx="10635" cy="15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47" y="5992"/>
              <a:ext cx="10642" cy="1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832" y="6757"/>
              <a:ext cx="405" cy="5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922" y="5552"/>
              <a:ext cx="700" cy="4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59" name="Text Box 10"/>
            <p:cNvSpPr txBox="1"/>
            <p:nvPr/>
          </p:nvSpPr>
          <p:spPr>
            <a:xfrm>
              <a:off x="6220" y="7267"/>
              <a:ext cx="162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baseline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760" name="Text Box 11"/>
            <p:cNvSpPr txBox="1"/>
            <p:nvPr/>
          </p:nvSpPr>
          <p:spPr>
            <a:xfrm>
              <a:off x="9622" y="5311"/>
              <a:ext cx="179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threshold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082" y="997"/>
              <a:ext cx="25" cy="730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558" y="967"/>
              <a:ext cx="29" cy="733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07" y="3097"/>
              <a:ext cx="244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64" name="Text Box 15"/>
            <p:cNvSpPr txBox="1"/>
            <p:nvPr/>
          </p:nvSpPr>
          <p:spPr>
            <a:xfrm>
              <a:off x="8705" y="2637"/>
              <a:ext cx="2328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integral 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time window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89400" y="852488"/>
            <a:ext cx="1588" cy="333375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6" name="Text Box 18"/>
          <p:cNvSpPr txBox="1"/>
          <p:nvPr/>
        </p:nvSpPr>
        <p:spPr>
          <a:xfrm>
            <a:off x="3303588" y="581025"/>
            <a:ext cx="1392237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FF3300"/>
                </a:solidFill>
                <a:latin typeface="Arial" panose="020B0604020202020204" pitchFamily="34" charset="0"/>
                <a:ea typeface="+mn-ea"/>
              </a:rPr>
              <a:t>trigger</a:t>
            </a:r>
            <a:endParaRPr lang="en-US" altLang="en-US" sz="1600">
              <a:solidFill>
                <a:srgbClr val="FF3300"/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90988" y="1185863"/>
            <a:ext cx="214312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8" name="Text Box 20"/>
          <p:cNvSpPr txBox="1"/>
          <p:nvPr/>
        </p:nvSpPr>
        <p:spPr>
          <a:xfrm>
            <a:off x="4406900" y="614363"/>
            <a:ext cx="112077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trigger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hold-off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62388" y="2319338"/>
            <a:ext cx="219075" cy="31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0" name="Text Box 22"/>
          <p:cNvSpPr txBox="1"/>
          <p:nvPr/>
        </p:nvSpPr>
        <p:spPr>
          <a:xfrm>
            <a:off x="3014663" y="2322513"/>
            <a:ext cx="10461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pre-gate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801" name="Group 14"/>
          <p:cNvGrpSpPr/>
          <p:nvPr/>
        </p:nvGrpSpPr>
        <p:grpSpPr>
          <a:xfrm>
            <a:off x="2154238" y="719138"/>
            <a:ext cx="7353300" cy="5419725"/>
            <a:chOff x="3392" y="1133"/>
            <a:chExt cx="11580" cy="8534"/>
          </a:xfrm>
        </p:grpSpPr>
        <p:grpSp>
          <p:nvGrpSpPr>
            <p:cNvPr id="76802" name="Group 5"/>
            <p:cNvGrpSpPr/>
            <p:nvPr/>
          </p:nvGrpSpPr>
          <p:grpSpPr>
            <a:xfrm>
              <a:off x="3392" y="1133"/>
              <a:ext cx="11580" cy="8534"/>
              <a:chOff x="3392" y="1133"/>
              <a:chExt cx="11580" cy="8534"/>
            </a:xfrm>
          </p:grpSpPr>
          <p:pic>
            <p:nvPicPr>
              <p:cNvPr id="76803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92" y="1133"/>
                <a:ext cx="11580" cy="853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6804" name="Text Box 4"/>
              <p:cNvSpPr txBox="1"/>
              <p:nvPr/>
            </p:nvSpPr>
            <p:spPr>
              <a:xfrm>
                <a:off x="10407" y="1665"/>
                <a:ext cx="3573" cy="1695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—  LAB-PPO without coincidence cut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rPr>
                  <a:t>—  LAB-PPO with coincidence cut</a:t>
                </a:r>
                <a:endPara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V="1">
              <a:off x="7452" y="1372"/>
              <a:ext cx="0" cy="7503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485" y="4329"/>
              <a:ext cx="1354" cy="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07" name="Text Box 8"/>
            <p:cNvSpPr txBox="1"/>
            <p:nvPr/>
          </p:nvSpPr>
          <p:spPr>
            <a:xfrm>
              <a:off x="8839" y="3996"/>
              <a:ext cx="427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threshold for counting</a:t>
              </a:r>
              <a:endParaRPr lang="en-US" altLang="en-US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727" y="3360"/>
              <a:ext cx="786" cy="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727" y="4212"/>
              <a:ext cx="1020" cy="1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10" name="Text Box 11"/>
            <p:cNvSpPr txBox="1"/>
            <p:nvPr/>
          </p:nvSpPr>
          <p:spPr>
            <a:xfrm>
              <a:off x="5512" y="3293"/>
              <a:ext cx="1973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410" y="1755"/>
              <a:ext cx="768" cy="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12" name="Text Box 13"/>
            <p:cNvSpPr txBox="1"/>
            <p:nvPr/>
          </p:nvSpPr>
          <p:spPr>
            <a:xfrm>
              <a:off x="5178" y="1557"/>
              <a:ext cx="197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zero peak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6" name="Straight Arrow Connector 15"/>
          <p:cNvCxnSpPr>
            <a:stCxn id="76814" idx="0"/>
          </p:cNvCxnSpPr>
          <p:nvPr/>
        </p:nvCxnSpPr>
        <p:spPr>
          <a:xfrm flipV="1">
            <a:off x="6865938" y="3733800"/>
            <a:ext cx="501650" cy="785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14" name="Text Box 16"/>
          <p:cNvSpPr txBox="1"/>
          <p:nvPr/>
        </p:nvSpPr>
        <p:spPr>
          <a:xfrm>
            <a:off x="6238875" y="4519613"/>
            <a:ext cx="125412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multiple p.e. peak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21 Mar 2019</a:t>
            </a:r>
            <a:endParaRPr kumimoji="0" lang="en-US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885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417638"/>
            <a:ext cx="4878388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Picture 1" descr="black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013"/>
            <a:ext cx="2571750" cy="487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969963"/>
            <a:ext cx="8591550" cy="415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31"/>
          <p:cNvSpPr txBox="1"/>
          <p:nvPr/>
        </p:nvSpPr>
        <p:spPr>
          <a:xfrm>
            <a:off x="4322763" y="168275"/>
            <a:ext cx="3206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P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14338" name="Group 2"/>
          <p:cNvGrpSpPr/>
          <p:nvPr/>
        </p:nvGrpSpPr>
        <p:grpSpPr>
          <a:xfrm>
            <a:off x="1798638" y="298450"/>
            <a:ext cx="5394325" cy="6089650"/>
            <a:chOff x="2833" y="470"/>
            <a:chExt cx="8495" cy="9590"/>
          </a:xfrm>
        </p:grpSpPr>
        <p:sp>
          <p:nvSpPr>
            <p:cNvPr id="4" name="Oval 3"/>
            <p:cNvSpPr/>
            <p:nvPr/>
          </p:nvSpPr>
          <p:spPr>
            <a:xfrm>
              <a:off x="2837" y="867"/>
              <a:ext cx="8490" cy="8490"/>
            </a:xfrm>
            <a:prstGeom prst="ellipse">
              <a:avLst/>
            </a:prstGeom>
            <a:noFill/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5" name="Straight Connector 4"/>
            <p:cNvCxnSpPr>
              <a:stCxn id="4" idx="0"/>
            </p:cNvCxnSpPr>
            <p:nvPr/>
          </p:nvCxnSpPr>
          <p:spPr>
            <a:xfrm>
              <a:off x="7082" y="86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0"/>
            </p:cNvCxnSpPr>
            <p:nvPr/>
          </p:nvCxnSpPr>
          <p:spPr>
            <a:xfrm>
              <a:off x="2832" y="5112"/>
              <a:ext cx="849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3" idx="0"/>
            </p:cNvCxnSpPr>
            <p:nvPr/>
          </p:nvCxnSpPr>
          <p:spPr>
            <a:xfrm flipH="1" flipV="1">
              <a:off x="5845" y="1090"/>
              <a:ext cx="1205" cy="311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3" idx="0"/>
            </p:cNvCxnSpPr>
            <p:nvPr/>
          </p:nvCxnSpPr>
          <p:spPr>
            <a:xfrm flipV="1">
              <a:off x="7087" y="1050"/>
              <a:ext cx="1192" cy="315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815" y="3935"/>
              <a:ext cx="525" cy="50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16" name="Straight Arrow Connector 15"/>
            <p:cNvCxnSpPr>
              <a:stCxn id="43" idx="0"/>
            </p:cNvCxnSpPr>
            <p:nvPr/>
          </p:nvCxnSpPr>
          <p:spPr>
            <a:xfrm>
              <a:off x="7055" y="4190"/>
              <a:ext cx="1255" cy="5005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0"/>
            </p:cNvCxnSpPr>
            <p:nvPr/>
          </p:nvCxnSpPr>
          <p:spPr>
            <a:xfrm flipH="1">
              <a:off x="5805" y="4190"/>
              <a:ext cx="1250" cy="5005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3" idx="0"/>
            </p:cNvCxnSpPr>
            <p:nvPr/>
          </p:nvCxnSpPr>
          <p:spPr>
            <a:xfrm flipV="1">
              <a:off x="5855" y="1090"/>
              <a:ext cx="2420" cy="1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85" y="8867"/>
              <a:ext cx="2350" cy="50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23" name="Straight Connector 22"/>
            <p:cNvCxnSpPr>
              <a:stCxn id="43" idx="0"/>
            </p:cNvCxnSpPr>
            <p:nvPr/>
          </p:nvCxnSpPr>
          <p:spPr>
            <a:xfrm flipV="1">
              <a:off x="5887" y="9115"/>
              <a:ext cx="2420" cy="1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3" idx="0"/>
            </p:cNvCxnSpPr>
            <p:nvPr/>
          </p:nvCxnSpPr>
          <p:spPr>
            <a:xfrm flipV="1">
              <a:off x="7065" y="867"/>
              <a:ext cx="5" cy="3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3" idx="0"/>
              <a:endCxn id="22" idx="4"/>
            </p:cNvCxnSpPr>
            <p:nvPr/>
          </p:nvCxnSpPr>
          <p:spPr>
            <a:xfrm flipH="1">
              <a:off x="7060" y="4200"/>
              <a:ext cx="5" cy="5170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52" name="Text Box 25"/>
            <p:cNvSpPr txBox="1"/>
            <p:nvPr/>
          </p:nvSpPr>
          <p:spPr>
            <a:xfrm>
              <a:off x="7060" y="1935"/>
              <a:ext cx="65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T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3" name="Text Box 26"/>
            <p:cNvSpPr txBox="1"/>
            <p:nvPr/>
          </p:nvSpPr>
          <p:spPr>
            <a:xfrm>
              <a:off x="6402" y="7070"/>
              <a:ext cx="65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T</a:t>
              </a:r>
              <a:r>
                <a:rPr lang="en-US" altLang="en-US" baseline="-250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4" name="Text Box 27"/>
            <p:cNvSpPr txBox="1"/>
            <p:nvPr/>
          </p:nvSpPr>
          <p:spPr>
            <a:xfrm>
              <a:off x="7050" y="4822"/>
              <a:ext cx="57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5" name="Text Box 28"/>
            <p:cNvSpPr txBox="1"/>
            <p:nvPr/>
          </p:nvSpPr>
          <p:spPr>
            <a:xfrm>
              <a:off x="7340" y="3897"/>
              <a:ext cx="148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source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885" y="845"/>
              <a:ext cx="2350" cy="500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4357" name="Text Box 29"/>
            <p:cNvSpPr txBox="1"/>
            <p:nvPr/>
          </p:nvSpPr>
          <p:spPr>
            <a:xfrm>
              <a:off x="5250" y="470"/>
              <a:ext cx="6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8" name="Text Box 30"/>
            <p:cNvSpPr txBox="1"/>
            <p:nvPr/>
          </p:nvSpPr>
          <p:spPr>
            <a:xfrm>
              <a:off x="8087" y="470"/>
              <a:ext cx="6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9" name="Text Box 32"/>
            <p:cNvSpPr txBox="1"/>
            <p:nvPr/>
          </p:nvSpPr>
          <p:spPr>
            <a:xfrm>
              <a:off x="6807" y="9480"/>
              <a:ext cx="6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0" name="Text Box 33"/>
            <p:cNvSpPr txBox="1"/>
            <p:nvPr/>
          </p:nvSpPr>
          <p:spPr>
            <a:xfrm>
              <a:off x="5422" y="9195"/>
              <a:ext cx="7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1" name="Text Box 34"/>
            <p:cNvSpPr txBox="1"/>
            <p:nvPr/>
          </p:nvSpPr>
          <p:spPr>
            <a:xfrm>
              <a:off x="8070" y="9195"/>
              <a:ext cx="7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2" name="Text Box 35"/>
            <p:cNvSpPr txBox="1"/>
            <p:nvPr/>
          </p:nvSpPr>
          <p:spPr>
            <a:xfrm>
              <a:off x="6325" y="845"/>
              <a:ext cx="49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2E75B6"/>
                  </a:solidFill>
                  <a:latin typeface="Arial" panose="020B0604020202020204" pitchFamily="34" charset="0"/>
                  <a:ea typeface="+mn-ea"/>
                </a:rPr>
                <a:t>L</a:t>
              </a:r>
              <a:endParaRPr lang="en-US" altLang="en-US">
                <a:solidFill>
                  <a:srgbClr val="2E75B6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3" name="Text Box 36"/>
            <p:cNvSpPr txBox="1"/>
            <p:nvPr/>
          </p:nvSpPr>
          <p:spPr>
            <a:xfrm>
              <a:off x="6275" y="8535"/>
              <a:ext cx="59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2E75B6"/>
                  </a:solidFill>
                  <a:latin typeface="Arial" panose="020B0604020202020204" pitchFamily="34" charset="0"/>
                  <a:ea typeface="+mn-ea"/>
                </a:rPr>
                <a:t>L'</a:t>
              </a:r>
              <a:endParaRPr lang="en-US" altLang="en-US">
                <a:solidFill>
                  <a:srgbClr val="2E75B6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4" name="Text Box 37"/>
            <p:cNvSpPr txBox="1"/>
            <p:nvPr/>
          </p:nvSpPr>
          <p:spPr>
            <a:xfrm>
              <a:off x="6175" y="1515"/>
              <a:ext cx="56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C000"/>
                  </a:solidFill>
                  <a:latin typeface="MathJax_Math" charset="0"/>
                  <a:ea typeface="+mn-ea"/>
                  <a:cs typeface="SimSun" charset="0"/>
                </a:rPr>
                <a:t>Ω</a:t>
              </a:r>
              <a:endParaRPr lang="en-US" altLang="zh-CN" b="1">
                <a:solidFill>
                  <a:srgbClr val="FFC000"/>
                </a:solidFill>
                <a:latin typeface="MathJax_Math" charset="0"/>
                <a:ea typeface="SimSun" charset="0"/>
              </a:endParaRPr>
            </a:p>
          </p:txBody>
        </p:sp>
        <p:sp>
          <p:nvSpPr>
            <p:cNvPr id="14365" name="Text Box 38"/>
            <p:cNvSpPr txBox="1"/>
            <p:nvPr/>
          </p:nvSpPr>
          <p:spPr>
            <a:xfrm>
              <a:off x="7150" y="8057"/>
              <a:ext cx="67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C000"/>
                  </a:solidFill>
                  <a:latin typeface="MathJax_Math" charset="0"/>
                  <a:ea typeface="+mn-ea"/>
                  <a:cs typeface="SimSun" charset="0"/>
                </a:rPr>
                <a:t>Ω</a:t>
              </a:r>
              <a:r>
                <a:rPr lang="en-US" altLang="en-US" b="1">
                  <a:solidFill>
                    <a:srgbClr val="FFC000"/>
                  </a:solidFill>
                  <a:latin typeface="MathJax_Math" charset="0"/>
                  <a:ea typeface="+mn-ea"/>
                </a:rPr>
                <a:t>'</a:t>
              </a:r>
              <a:endParaRPr lang="en-US" altLang="en-US" b="1">
                <a:solidFill>
                  <a:srgbClr val="FFC000"/>
                </a:solidFill>
                <a:latin typeface="MathJax_Math" charset="0"/>
                <a:ea typeface="+mn-ea"/>
              </a:endParaRPr>
            </a:p>
          </p:txBody>
        </p:sp>
        <p:sp>
          <p:nvSpPr>
            <p:cNvPr id="14366" name="Text Box 39"/>
            <p:cNvSpPr txBox="1"/>
            <p:nvPr/>
          </p:nvSpPr>
          <p:spPr>
            <a:xfrm>
              <a:off x="6557" y="2732"/>
              <a:ext cx="50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7030A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θ</a:t>
              </a:r>
              <a:endParaRPr lang="en-US" altLang="zh-CN">
                <a:solidFill>
                  <a:srgbClr val="7030A0"/>
                </a:solidFill>
                <a:latin typeface="Arial" panose="020B0604020202020204" pitchFamily="34" charset="0"/>
                <a:ea typeface="SimSun" charset="0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2660000" flipV="1">
              <a:off x="6715" y="3362"/>
              <a:ext cx="397" cy="447"/>
            </a:xfrm>
            <a:prstGeom prst="arc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6742" y="4200"/>
              <a:ext cx="307" cy="885"/>
            </a:xfrm>
            <a:prstGeom prst="leftBrace">
              <a:avLst>
                <a:gd name="adj1" fmla="val 8333"/>
                <a:gd name="adj2" fmla="val 483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4369" name="Text Box 43"/>
            <p:cNvSpPr txBox="1"/>
            <p:nvPr/>
          </p:nvSpPr>
          <p:spPr>
            <a:xfrm>
              <a:off x="5385" y="4317"/>
              <a:ext cx="131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offset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70" name="Text Box 44"/>
            <p:cNvSpPr txBox="1"/>
            <p:nvPr/>
          </p:nvSpPr>
          <p:spPr>
            <a:xfrm>
              <a:off x="3540" y="2515"/>
              <a:ext cx="224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PMT sphere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7005" y="5052"/>
              <a:ext cx="120" cy="1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14372" name="Text Box 2"/>
          <p:cNvSpPr txBox="1"/>
          <p:nvPr/>
        </p:nvSpPr>
        <p:spPr>
          <a:xfrm>
            <a:off x="9045575" y="3522663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time of flight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4277</Words>
  <Application>WPS Presentation</Application>
  <PresentationFormat>宽屏</PresentationFormat>
  <Paragraphs>856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78</vt:i4>
      </vt:variant>
    </vt:vector>
  </HeadingPairs>
  <TitlesOfParts>
    <vt:vector size="105" baseType="lpstr">
      <vt:lpstr>Arial</vt:lpstr>
      <vt:lpstr>SimSun</vt:lpstr>
      <vt:lpstr>Wingdings</vt:lpstr>
      <vt:lpstr>SimSun</vt:lpstr>
      <vt:lpstr>Droid Sans Fallback</vt:lpstr>
      <vt:lpstr>Arial Black</vt:lpstr>
      <vt:lpstr>TeX Gyre Adventor</vt:lpstr>
      <vt:lpstr>DejaVu Math TeX Gyre</vt:lpstr>
      <vt:lpstr>MathJax_Math</vt:lpstr>
      <vt:lpstr>TeX Gyre DejaVu Math</vt:lpstr>
      <vt:lpstr>Ubuntu</vt:lpstr>
      <vt:lpstr>Latin Modern Math</vt:lpstr>
      <vt:lpstr>times new roman</vt:lpstr>
      <vt:lpstr>Arial</vt:lpstr>
      <vt:lpstr>SimSun</vt:lpstr>
      <vt:lpstr>Times New Roman</vt:lpstr>
      <vt:lpstr>Times New Roma</vt:lpstr>
      <vt:lpstr>微软雅黑</vt:lpstr>
      <vt:lpstr>Arial Unicode MS</vt:lpstr>
      <vt:lpstr>SimSun</vt:lpstr>
      <vt:lpstr>DejaVu Sans</vt:lpstr>
      <vt:lpstr>MT Extra</vt:lpstr>
      <vt:lpstr>SimSun</vt:lpstr>
      <vt:lpstr>Office 主题​​</vt:lpstr>
      <vt:lpstr>1_Office 主题​​</vt:lpstr>
      <vt:lpstr>2_Office 主题​​</vt:lpstr>
      <vt:lpstr>3_Office 主题​​</vt:lpstr>
      <vt:lpstr>thesis plots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ＬＡＢＰＰＯ</vt:lpstr>
      <vt:lpstr>PowerPoint 演示文稿</vt:lpstr>
      <vt:lpstr>PowerPoint 演示文稿</vt:lpstr>
      <vt:lpstr>SkyShine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tuning group velocity</vt:lpstr>
      <vt:lpstr>drive correction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β14</vt:lpstr>
      <vt:lpstr>PowerPoint 演示文稿</vt:lpstr>
      <vt:lpstr>PowerPoint 演示文稿</vt:lpstr>
      <vt:lpstr>PowerPoint 演示文稿</vt:lpstr>
      <vt:lpstr>PowerPoint 演示文稿</vt:lpstr>
      <vt:lpstr>muon induced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21 Mar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467</cp:revision>
  <dcterms:created xsi:type="dcterms:W3CDTF">2020-09-11T19:54:59Z</dcterms:created>
  <dcterms:modified xsi:type="dcterms:W3CDTF">2020-09-11T19:54:59Z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