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94" r:id="rId6"/>
    <p:sldId id="301" r:id="rId7"/>
    <p:sldId id="302" r:id="rId8"/>
    <p:sldId id="300" r:id="rId9"/>
    <p:sldId id="306" r:id="rId10"/>
    <p:sldId id="307" r:id="rId11"/>
    <p:sldId id="308" r:id="rId12"/>
    <p:sldId id="303" r:id="rId13"/>
    <p:sldId id="296" r:id="rId14"/>
    <p:sldId id="295" r:id="rId15"/>
    <p:sldId id="297" r:id="rId16"/>
    <p:sldId id="298" r:id="rId17"/>
    <p:sldId id="299" r:id="rId18"/>
    <p:sldId id="304" r:id="rId19"/>
    <p:sldId id="305" r:id="rId20"/>
    <p:sldId id="26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944"/>
    <a:srgbClr val="CB5C2E"/>
    <a:srgbClr val="DC8866"/>
    <a:srgbClr val="4FA5BD"/>
    <a:srgbClr val="7EBDCE"/>
    <a:srgbClr val="FFFFFF"/>
    <a:srgbClr val="B7B8C0"/>
    <a:srgbClr val="197A89"/>
    <a:srgbClr val="E76F51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>
        <p:scale>
          <a:sx n="100" d="100"/>
          <a:sy n="100" d="100"/>
        </p:scale>
        <p:origin x="62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E5A-AE3C-4D77-8EA8-D522D2930B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6605"/>
            <a:ext cx="9144000" cy="3073467"/>
          </a:xfrm>
        </p:spPr>
        <p:txBody>
          <a:bodyPr anchor="b"/>
          <a:lstStyle>
            <a:lvl1pPr algn="ctr">
              <a:defRPr sz="60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C7F8A-CDAB-494A-B00F-C05DC40828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572001"/>
            <a:ext cx="9143999" cy="639870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people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CDA31B-9DB3-4024-80A2-3193C2A236BF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6E5FF9-B0D0-4648-AB4A-680AB84953B7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751941-0A40-4014-BCE0-8CC80F868E4F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8E5D6F-5530-42D3-A86D-489561220F8E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9F60FE-F89E-414E-814E-8F193D34DC05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51E1467-6055-4CF0-A677-AB06944C1E57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9CFDDB8-355D-4CDA-A757-830FB7B878FC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50ADF0-598D-4535-863F-C5678DD649A1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DDA2584-B829-4F3A-886C-084C0DE23E70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CF5EE6-0BF4-4129-B045-79448B6EA9E7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83C580-BA48-44B2-8863-D4F7FCBD1C0F}"/>
              </a:ext>
            </a:extLst>
          </p:cNvPr>
          <p:cNvSpPr txBox="1">
            <a:spLocks/>
          </p:cNvSpPr>
          <p:nvPr userDrawn="1"/>
        </p:nvSpPr>
        <p:spPr>
          <a:xfrm>
            <a:off x="1676400" y="4823663"/>
            <a:ext cx="9144000" cy="43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rgbClr val="264653"/>
              </a:solidFill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2EEFE290-E523-4D5A-9936-9A84A230FE5C}"/>
              </a:ext>
            </a:extLst>
          </p:cNvPr>
          <p:cNvSpPr txBox="1">
            <a:spLocks/>
          </p:cNvSpPr>
          <p:nvPr userDrawn="1"/>
        </p:nvSpPr>
        <p:spPr>
          <a:xfrm>
            <a:off x="4481801" y="5447845"/>
            <a:ext cx="3533198" cy="33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rgbClr val="264653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8A215B-FB2D-431B-B262-7100998F9CF4}" type="datetimeFigureOut">
              <a:rPr lang="zh-TW" altLang="en-US" smtClean="0"/>
              <a:pPr>
                <a:defRPr/>
              </a:pPr>
              <a:t>2022/12/17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7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4F94-15B5-4625-83E3-AC607D84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BEE48D-5A82-41FB-A0C9-2A88EB1C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61A65-CF21-4E19-B893-BA3864CD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643BD-DE28-495F-A9CF-357FC2B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AE0A0-8AAF-45F5-B91A-8203804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C90E5-772D-426F-B3D0-01B2A64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913E-0C7E-44DB-A44C-ACF4886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D2A34-9C02-4706-9442-52C3D761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7D11E-0FF8-4D8B-8EA1-C7E97E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58D25-EC55-42F2-99A6-0E7C2244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5E20-F0D3-4527-BDFB-0EFEAC7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6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4BCFDB-5DDE-4505-BB6D-2E70C926FC74}"/>
              </a:ext>
            </a:extLst>
          </p:cNvPr>
          <p:cNvSpPr/>
          <p:nvPr userDrawn="1"/>
        </p:nvSpPr>
        <p:spPr>
          <a:xfrm>
            <a:off x="3352800" y="2160984"/>
            <a:ext cx="5486400" cy="2150269"/>
          </a:xfrm>
          <a:prstGeom prst="roundRect">
            <a:avLst/>
          </a:prstGeom>
          <a:solidFill>
            <a:srgbClr val="DC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264653"/>
                </a:solidFill>
              </a:rPr>
              <a:t>THANK YOU !</a:t>
            </a:r>
            <a:endParaRPr lang="zh-TW" altLang="en-US" sz="6000" dirty="0">
              <a:solidFill>
                <a:srgbClr val="264653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F05BA33-76D3-445E-9AF3-F312C14F1884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F457379-DF56-4D97-B125-F3C75ECC8B01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53A8762-1277-433C-97B6-2E635ED4B7DB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4D43936-93F9-4BE1-B463-1945BFC96343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A1DCCEF-AF42-42F0-90BA-2C560E522B94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FCA2412-8C33-415F-BA13-A44B1F066D2E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352C8EA-3117-4327-8730-631392407E78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810A31E-D5BF-4941-8C6C-9401DD448AF3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4EFBAF7-AD0C-4393-AEA0-5FC6CAB4BF41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6C15FA-B299-487C-AE32-FAB3DD518210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25563"/>
          </a:xfrm>
          <a:solidFill>
            <a:srgbClr val="418D91"/>
          </a:solidFill>
        </p:spPr>
        <p:txBody>
          <a:bodyPr/>
          <a:lstStyle>
            <a:lvl1pPr algn="ctr">
              <a:defRPr b="1" spc="3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CONTENTS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B523386-076B-401C-B7D3-327B64FEFDE3}"/>
              </a:ext>
            </a:extLst>
          </p:cNvPr>
          <p:cNvGrpSpPr/>
          <p:nvPr userDrawn="1"/>
        </p:nvGrpSpPr>
        <p:grpSpPr>
          <a:xfrm>
            <a:off x="1746250" y="1650345"/>
            <a:ext cx="9942831" cy="707886"/>
            <a:chOff x="1746250" y="1650345"/>
            <a:chExt cx="9942831" cy="707886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D09B439-A916-45E0-A1EC-2C7F3719CED5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BFEAB6D9-BE50-42E6-B720-2CFAAD9406B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95E722D-6E7F-4CCB-A5C7-F33DF6B761B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33DBE55-7D37-4CCB-B12C-C8874400FD1F}"/>
              </a:ext>
            </a:extLst>
          </p:cNvPr>
          <p:cNvGrpSpPr/>
          <p:nvPr userDrawn="1"/>
        </p:nvGrpSpPr>
        <p:grpSpPr>
          <a:xfrm>
            <a:off x="1739901" y="2685676"/>
            <a:ext cx="9942831" cy="707886"/>
            <a:chOff x="1746250" y="1650345"/>
            <a:chExt cx="9942831" cy="70788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2998382-D745-46CD-A593-49B84DA43416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7F398098-6D11-40F3-9173-8986EC321969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713ABBE-2FDB-440B-A439-441BF5EEE9D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0BA0F90-1281-4EAF-BDD9-BE9D36FA48F7}"/>
              </a:ext>
            </a:extLst>
          </p:cNvPr>
          <p:cNvGrpSpPr/>
          <p:nvPr userDrawn="1"/>
        </p:nvGrpSpPr>
        <p:grpSpPr>
          <a:xfrm>
            <a:off x="1739902" y="3670438"/>
            <a:ext cx="9942830" cy="707886"/>
            <a:chOff x="1746250" y="1650345"/>
            <a:chExt cx="10106659" cy="70788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907EA1-EFC1-47F1-83F7-57CBF9A103B8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03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F890CCBE-0ADF-4CB5-BCC6-79BD723E8288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B8387BF-07E1-4B16-AADE-77384617E83B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40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A3DF21-6BE2-47D8-AE84-AF15055D0575}"/>
              </a:ext>
            </a:extLst>
          </p:cNvPr>
          <p:cNvGrpSpPr/>
          <p:nvPr userDrawn="1"/>
        </p:nvGrpSpPr>
        <p:grpSpPr>
          <a:xfrm>
            <a:off x="1739901" y="4604163"/>
            <a:ext cx="9942831" cy="707886"/>
            <a:chOff x="1746250" y="1650345"/>
            <a:chExt cx="9942831" cy="707886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A728C1D-5419-43F7-8C03-5CC9187119B1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04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112E4EC-FF56-4749-876D-CA1CC914D5F0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1EB9428-903A-48A5-A21A-370E6629B5F1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5A7E58F-ECB8-4EA2-A739-9AE6DF9F1508}"/>
              </a:ext>
            </a:extLst>
          </p:cNvPr>
          <p:cNvGrpSpPr/>
          <p:nvPr userDrawn="1"/>
        </p:nvGrpSpPr>
        <p:grpSpPr>
          <a:xfrm>
            <a:off x="1739901" y="5574765"/>
            <a:ext cx="9942831" cy="707886"/>
            <a:chOff x="1746250" y="1650345"/>
            <a:chExt cx="9942831" cy="707886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3943DFDA-EE4D-4A08-9264-0B368943FD44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05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CF1E6D63-3CBE-4D3F-9BF2-8A1FC4AC854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D4BD36B-FAE8-4928-9779-01F65B6BAF03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71183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258697-6377-4ADE-A0D5-C8D9CE8ABFDA}"/>
              </a:ext>
            </a:extLst>
          </p:cNvPr>
          <p:cNvSpPr/>
          <p:nvPr userDrawn="1"/>
        </p:nvSpPr>
        <p:spPr>
          <a:xfrm>
            <a:off x="0" y="1271183"/>
            <a:ext cx="12192000" cy="4571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D469-7581-4191-A04C-834A1B1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367" y="2270524"/>
            <a:ext cx="8352719" cy="2372456"/>
          </a:xfrm>
        </p:spPr>
        <p:txBody>
          <a:bodyPr anchor="b"/>
          <a:lstStyle>
            <a:lvl1pPr algn="l">
              <a:defRPr sz="6000"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325F0-69DB-4E10-A716-8F1C28293AC1}"/>
              </a:ext>
            </a:extLst>
          </p:cNvPr>
          <p:cNvSpPr/>
          <p:nvPr userDrawn="1"/>
        </p:nvSpPr>
        <p:spPr>
          <a:xfrm rot="16200000" flipV="1">
            <a:off x="-1790702" y="1790702"/>
            <a:ext cx="6858003" cy="327659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76B95D-44B2-4C7E-BF9D-7735CB404D16}"/>
              </a:ext>
            </a:extLst>
          </p:cNvPr>
          <p:cNvSpPr/>
          <p:nvPr userDrawn="1"/>
        </p:nvSpPr>
        <p:spPr>
          <a:xfrm>
            <a:off x="2212774" y="146747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2D24F0-6CF5-4811-BFDA-FEDA7B4A0BD2}"/>
              </a:ext>
            </a:extLst>
          </p:cNvPr>
          <p:cNvSpPr/>
          <p:nvPr userDrawn="1"/>
        </p:nvSpPr>
        <p:spPr>
          <a:xfrm>
            <a:off x="2210960" y="520796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C03FE07-ACB5-4641-BFA8-4E32338B1065}"/>
              </a:ext>
            </a:extLst>
          </p:cNvPr>
          <p:cNvSpPr/>
          <p:nvPr userDrawn="1"/>
        </p:nvSpPr>
        <p:spPr>
          <a:xfrm rot="16200000">
            <a:off x="383564" y="3294869"/>
            <a:ext cx="3923053" cy="268261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02DB4D-ED0A-4B1F-9215-D1F9FF9E7C03}"/>
              </a:ext>
            </a:extLst>
          </p:cNvPr>
          <p:cNvSpPr/>
          <p:nvPr userDrawn="1"/>
        </p:nvSpPr>
        <p:spPr>
          <a:xfrm rot="16200000">
            <a:off x="3827988" y="5004581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83DFF3-1058-4512-B0EC-2844A78C58DE}"/>
              </a:ext>
            </a:extLst>
          </p:cNvPr>
          <p:cNvSpPr/>
          <p:nvPr userDrawn="1"/>
        </p:nvSpPr>
        <p:spPr>
          <a:xfrm rot="16200000">
            <a:off x="3827987" y="1640894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5E7E-61B8-4ABF-AE9A-4C6ED5D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0D9A-8715-427C-965A-0A9C1644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D5054-63DC-4444-B63D-C2B4C6D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5879E-7DF2-497D-B3B4-F24BB09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41BC9-75FD-44E3-96F3-96382F0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37C46-AF1C-471B-A752-D162D65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1383-52B6-457B-92EA-783E0DA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EB9AC-285C-46C3-A926-785F4EF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0176E-ED09-4E16-BAE5-C0CFB802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81A4B0-7845-4521-934B-0B145644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A34E9-ACD1-438E-949E-58BBED3C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52DC4-EC2C-4EF4-9AC8-0D79ECC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3D5440-6F92-40CA-A2D0-33E0982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63765-66FA-4795-A245-5B53CC9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78CA-E059-441E-9733-6B6B3C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5880E-92B2-4065-BE88-D5639FB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510FE-D8F7-41B7-9FBE-B6B4AB8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D879-8233-481E-B0EF-05CFDDE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CECE4B-7FA2-44F1-B9FF-529C1B2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186ECE-B781-493E-95F5-19440EB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E4086-FEE1-4505-95F2-54D3F76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44C9-900E-4446-9B67-10B0137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E3BD6-0BD3-4FAD-9099-4F4D8582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C5397-25C5-423C-B188-7464CD37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F95E-7CB6-42A7-86A5-0CE71E3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01309-0D5E-4F37-AA68-AA6FB55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BDAD5-C5D4-4525-A332-B9FD0E8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C173B-697C-4E50-B8CF-8C5CA0E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5A90E-0FA1-4BD5-862C-418A3BF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546B3-A97B-469E-BC02-1F1C23B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15B-FB2D-431B-B262-7100998F9CF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FFA8C-ED9E-47C7-8FDD-68C060C0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E9370-3214-4A26-9452-3B8AE84A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787-C9C5-4197-B830-CC04290A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Data Mining</a:t>
            </a:r>
            <a:b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</a:br>
            <a: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Term Project Presentation</a:t>
            </a:r>
            <a:endParaRPr kumimoji="1" lang="zh-TW" altLang="en-US" sz="6600" b="1" dirty="0">
              <a:solidFill>
                <a:srgbClr val="063944"/>
              </a:solidFill>
              <a:ea typeface="Hiragino Sans GB W6" panose="020B03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6EA8B-2D05-404B-9A83-07CF4BDA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7776"/>
            <a:ext cx="9143999" cy="964735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資工碩二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611121213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莊雅卉</a:t>
            </a:r>
            <a:b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資工碩二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611121214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施芃如</a:t>
            </a:r>
          </a:p>
        </p:txBody>
      </p:sp>
    </p:spTree>
    <p:extLst>
      <p:ext uri="{BB962C8B-B14F-4D97-AF65-F5344CB8AC3E}">
        <p14:creationId xmlns:p14="http://schemas.microsoft.com/office/powerpoint/2010/main" val="39460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Support Vector Machine (SVM) Algorithm - Javatpoint">
            <a:extLst>
              <a:ext uri="{FF2B5EF4-FFF2-40B4-BE49-F238E27FC236}">
                <a16:creationId xmlns:a16="http://schemas.microsoft.com/office/drawing/2014/main" id="{D295E3A1-9A5F-4509-9A88-5FF4522B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19742"/>
            <a:ext cx="40862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D13A1C-F4B1-49A8-8C35-FFA6523315AE}"/>
              </a:ext>
            </a:extLst>
          </p:cNvPr>
          <p:cNvSpPr/>
          <p:nvPr/>
        </p:nvSpPr>
        <p:spPr>
          <a:xfrm>
            <a:off x="6096000" y="515371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063944"/>
                </a:solidFill>
              </a:rPr>
              <a:t>(photo from : </a:t>
            </a:r>
            <a:r>
              <a:rPr lang="zh-TW" altLang="en-US" sz="1100" dirty="0">
                <a:solidFill>
                  <a:srgbClr val="063944"/>
                </a:solidFill>
              </a:rPr>
              <a:t>https://www.javatpoint.com/machine-learning-support-vector-machine-algorithm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DBA7C-E0AD-46FE-9073-F41EF3AE20C3}"/>
              </a:ext>
            </a:extLst>
          </p:cNvPr>
          <p:cNvSpPr/>
          <p:nvPr/>
        </p:nvSpPr>
        <p:spPr>
          <a:xfrm>
            <a:off x="790575" y="3058227"/>
            <a:ext cx="4295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就是將在低微度空間線性不可分的樣本映射到高維度空間去，找到一個超平面將這些樣本做有效</a:t>
            </a:r>
          </a:p>
        </p:txBody>
      </p:sp>
    </p:spTree>
    <p:extLst>
      <p:ext uri="{BB962C8B-B14F-4D97-AF65-F5344CB8AC3E}">
        <p14:creationId xmlns:p14="http://schemas.microsoft.com/office/powerpoint/2010/main" val="3939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858D5-7003-4521-99E6-474C0CAB6DA5}"/>
              </a:ext>
            </a:extLst>
          </p:cNvPr>
          <p:cNvSpPr/>
          <p:nvPr/>
        </p:nvSpPr>
        <p:spPr>
          <a:xfrm>
            <a:off x="1028700" y="2426267"/>
            <a:ext cx="39719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屬於機器學習中的監督式學習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(Supervised learning)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，不過一般來說監督式學習是透過資料訓練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(training)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出一個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model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，但是在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其實並沒有做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training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的動作。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一般用來做資料的分類，如果你已經有一群分好類別的資料，後來加進去點就可以透過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的方式指定新增加資料的分類。</a:t>
            </a:r>
          </a:p>
        </p:txBody>
      </p:sp>
      <p:pic>
        <p:nvPicPr>
          <p:cNvPr id="3074" name="Picture 2" descr="ML入門（二十一）KNN與K-Means差異. 簡單回顧| by Chung-Yi | 程式設計之旅| Medium">
            <a:extLst>
              <a:ext uri="{FF2B5EF4-FFF2-40B4-BE49-F238E27FC236}">
                <a16:creationId xmlns:a16="http://schemas.microsoft.com/office/drawing/2014/main" id="{60099548-1B95-4D6B-95C8-11D8079B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567177"/>
            <a:ext cx="4162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152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4D5C6-D337-4A0E-896B-5B39C91BB673}"/>
              </a:ext>
            </a:extLst>
          </p:cNvPr>
          <p:cNvSpPr/>
          <p:nvPr/>
        </p:nvSpPr>
        <p:spPr>
          <a:xfrm>
            <a:off x="5133352" y="1412028"/>
            <a:ext cx="1710562" cy="888623"/>
          </a:xfrm>
          <a:prstGeom prst="rect">
            <a:avLst/>
          </a:prstGeom>
          <a:solidFill>
            <a:srgbClr val="4FA5BD"/>
          </a:solidFill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Age&lt;=42.5</a:t>
            </a:r>
          </a:p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gini</a:t>
            </a:r>
            <a:r>
              <a:rPr lang="en-US" altLang="zh-TW" sz="1200" dirty="0">
                <a:solidFill>
                  <a:schemeClr val="bg1"/>
                </a:solidFill>
              </a:rPr>
              <a:t> = 0.322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Samples = 8000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Value = [6387,1613]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Class = 1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A682-DC4D-48E9-86A5-0EF9E98D2A0E}"/>
              </a:ext>
            </a:extLst>
          </p:cNvPr>
          <p:cNvSpPr/>
          <p:nvPr/>
        </p:nvSpPr>
        <p:spPr>
          <a:xfrm>
            <a:off x="2245799" y="2770904"/>
            <a:ext cx="1710561" cy="1017711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products_number</a:t>
            </a:r>
            <a:r>
              <a:rPr lang="en-US" altLang="zh-TW" sz="1100" dirty="0"/>
              <a:t> &lt;= 2.5</a:t>
            </a:r>
          </a:p>
          <a:p>
            <a:pPr algn="ctr"/>
            <a:r>
              <a:rPr lang="en-US" altLang="zh-TW" sz="1100" dirty="0" err="1"/>
              <a:t>gini</a:t>
            </a:r>
            <a:r>
              <a:rPr lang="en-US" altLang="zh-TW" sz="1100" dirty="0"/>
              <a:t> = 0.209</a:t>
            </a:r>
          </a:p>
          <a:p>
            <a:pPr algn="ctr"/>
            <a:r>
              <a:rPr lang="en-US" altLang="zh-TW" sz="1100" dirty="0"/>
              <a:t>samples = 5688</a:t>
            </a:r>
          </a:p>
          <a:p>
            <a:pPr algn="ctr"/>
            <a:r>
              <a:rPr lang="en-US" altLang="zh-TW" sz="1100" dirty="0"/>
              <a:t>value = [5014,674]</a:t>
            </a:r>
          </a:p>
          <a:p>
            <a:pPr algn="ctr"/>
            <a:r>
              <a:rPr lang="en-US" altLang="zh-TW" sz="1100" dirty="0"/>
              <a:t>Class = 1</a:t>
            </a:r>
            <a:endParaRPr lang="zh-TW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2E24E1-6962-4CF3-8BC9-B6C0477AE114}"/>
              </a:ext>
            </a:extLst>
          </p:cNvPr>
          <p:cNvSpPr/>
          <p:nvPr/>
        </p:nvSpPr>
        <p:spPr>
          <a:xfrm>
            <a:off x="8404538" y="2770903"/>
            <a:ext cx="1710562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activate_member</a:t>
            </a:r>
            <a:r>
              <a:rPr lang="en-US" altLang="zh-TW" sz="1200" dirty="0"/>
              <a:t>&lt;= 0.5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0.482</a:t>
            </a:r>
          </a:p>
          <a:p>
            <a:pPr algn="ctr"/>
            <a:r>
              <a:rPr lang="en-US" altLang="zh-TW" sz="1200" dirty="0"/>
              <a:t>samples = 2312</a:t>
            </a:r>
          </a:p>
          <a:p>
            <a:pPr algn="ctr"/>
            <a:r>
              <a:rPr lang="en-US" altLang="zh-TW" sz="1200" dirty="0"/>
              <a:t>value = [1373,939]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7FAD1-9534-46A9-A2D4-C0BAB399E392}"/>
              </a:ext>
            </a:extLst>
          </p:cNvPr>
          <p:cNvSpPr/>
          <p:nvPr/>
        </p:nvSpPr>
        <p:spPr>
          <a:xfrm>
            <a:off x="730515" y="4218743"/>
            <a:ext cx="1710561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0.186</a:t>
            </a:r>
          </a:p>
          <a:p>
            <a:pPr algn="ctr"/>
            <a:r>
              <a:rPr lang="en-US" altLang="zh-TW" sz="1200" dirty="0"/>
              <a:t>samples = 5556</a:t>
            </a:r>
          </a:p>
          <a:p>
            <a:pPr algn="ctr"/>
            <a:r>
              <a:rPr lang="en-US" altLang="zh-TW" sz="1200" dirty="0"/>
              <a:t>value = [4979,577]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49C9CF-5685-47E3-9DFA-BFBBC96BBAB6}"/>
              </a:ext>
            </a:extLst>
          </p:cNvPr>
          <p:cNvSpPr/>
          <p:nvPr/>
        </p:nvSpPr>
        <p:spPr>
          <a:xfrm>
            <a:off x="3669442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balance &lt;= 57003.365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0.39</a:t>
            </a:r>
          </a:p>
          <a:p>
            <a:pPr algn="ctr"/>
            <a:r>
              <a:rPr lang="en-US" altLang="zh-TW" sz="1200" dirty="0"/>
              <a:t>samples = 132</a:t>
            </a:r>
          </a:p>
          <a:p>
            <a:pPr algn="ctr"/>
            <a:r>
              <a:rPr lang="en-US" altLang="zh-TW" sz="1200" dirty="0"/>
              <a:t>value = [35,97]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470CF-41CC-4146-8E5A-1CA5EBE0E60A}"/>
              </a:ext>
            </a:extLst>
          </p:cNvPr>
          <p:cNvSpPr/>
          <p:nvPr/>
        </p:nvSpPr>
        <p:spPr>
          <a:xfrm>
            <a:off x="6843914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50.5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0.485</a:t>
            </a:r>
          </a:p>
          <a:p>
            <a:pPr algn="ctr"/>
            <a:r>
              <a:rPr lang="en-US" altLang="zh-TW" sz="1200" dirty="0"/>
              <a:t>samples = 1033</a:t>
            </a:r>
          </a:p>
          <a:p>
            <a:pPr algn="ctr"/>
            <a:r>
              <a:rPr lang="en-US" altLang="zh-TW" sz="1200" dirty="0"/>
              <a:t>value = [426,607]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3908DA-8AA0-487C-AE0F-8B56BCDDE21B}"/>
              </a:ext>
            </a:extLst>
          </p:cNvPr>
          <p:cNvSpPr/>
          <p:nvPr/>
        </p:nvSpPr>
        <p:spPr>
          <a:xfrm>
            <a:off x="9788021" y="4218743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0.384</a:t>
            </a:r>
          </a:p>
          <a:p>
            <a:pPr algn="ctr"/>
            <a:r>
              <a:rPr lang="en-US" altLang="zh-TW" sz="1200" dirty="0"/>
              <a:t>samples = 1279</a:t>
            </a:r>
          </a:p>
          <a:p>
            <a:pPr algn="ctr"/>
            <a:r>
              <a:rPr lang="en-US" altLang="zh-TW" sz="1200" dirty="0"/>
              <a:t>value = [947,332]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0D72F-7339-470B-9BA0-2EC07A944E1B}"/>
              </a:ext>
            </a:extLst>
          </p:cNvPr>
          <p:cNvSpPr/>
          <p:nvPr/>
        </p:nvSpPr>
        <p:spPr>
          <a:xfrm>
            <a:off x="6031427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0.498</a:t>
            </a:r>
          </a:p>
          <a:p>
            <a:pPr algn="ctr"/>
            <a:r>
              <a:rPr lang="en-US" altLang="zh-TW" sz="1200" dirty="0"/>
              <a:t>samples = 701</a:t>
            </a:r>
          </a:p>
          <a:p>
            <a:pPr algn="ctr"/>
            <a:r>
              <a:rPr lang="en-US" altLang="zh-TW" sz="1200" dirty="0"/>
              <a:t>value = [375,326]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0D98DF-AD3E-40C7-92C8-1F3995450DF2}"/>
              </a:ext>
            </a:extLst>
          </p:cNvPr>
          <p:cNvSpPr/>
          <p:nvPr/>
        </p:nvSpPr>
        <p:spPr>
          <a:xfrm>
            <a:off x="7796989" y="5667919"/>
            <a:ext cx="1232712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73.5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0.26</a:t>
            </a:r>
          </a:p>
          <a:p>
            <a:pPr algn="ctr"/>
            <a:r>
              <a:rPr lang="en-US" altLang="zh-TW" sz="1200" dirty="0"/>
              <a:t>samples = 332</a:t>
            </a:r>
          </a:p>
          <a:p>
            <a:pPr algn="ctr"/>
            <a:r>
              <a:rPr lang="en-US" altLang="zh-TW" sz="1200" dirty="0"/>
              <a:t>value = [51,281]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AE5FD1-E5D0-4730-9F82-68E34965591E}"/>
              </a:ext>
            </a:extLst>
          </p:cNvPr>
          <p:cNvSpPr/>
          <p:nvPr/>
        </p:nvSpPr>
        <p:spPr>
          <a:xfrm>
            <a:off x="9082361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0.359</a:t>
            </a:r>
          </a:p>
          <a:p>
            <a:pPr algn="ctr"/>
            <a:r>
              <a:rPr lang="en-US" altLang="zh-TW" sz="1200" dirty="0"/>
              <a:t>samples = 1230</a:t>
            </a:r>
          </a:p>
          <a:p>
            <a:pPr algn="ctr"/>
            <a:r>
              <a:rPr lang="en-US" altLang="zh-TW" sz="1200" dirty="0"/>
              <a:t>value = [942,288]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E5916-9F0B-4C28-B8A0-C6EE530D47D1}"/>
              </a:ext>
            </a:extLst>
          </p:cNvPr>
          <p:cNvSpPr/>
          <p:nvPr/>
        </p:nvSpPr>
        <p:spPr>
          <a:xfrm>
            <a:off x="10840548" y="5667919"/>
            <a:ext cx="1168690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65.5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0.183</a:t>
            </a:r>
          </a:p>
          <a:p>
            <a:pPr algn="ctr"/>
            <a:r>
              <a:rPr lang="en-US" altLang="zh-TW" sz="1200" dirty="0"/>
              <a:t>samples = 49</a:t>
            </a:r>
          </a:p>
          <a:p>
            <a:pPr algn="ctr"/>
            <a:r>
              <a:rPr lang="en-US" altLang="zh-TW" sz="1200" dirty="0"/>
              <a:t>value = [5,44]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CD2CA-93D5-4AC4-A8ED-5D8F8A90CAB8}"/>
              </a:ext>
            </a:extLst>
          </p:cNvPr>
          <p:cNvSpPr/>
          <p:nvPr/>
        </p:nvSpPr>
        <p:spPr>
          <a:xfrm>
            <a:off x="4524723" y="5667919"/>
            <a:ext cx="1451704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193039.227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0.204</a:t>
            </a:r>
          </a:p>
          <a:p>
            <a:pPr algn="ctr"/>
            <a:r>
              <a:rPr lang="en-US" altLang="zh-TW" sz="1200" dirty="0"/>
              <a:t>samples = 78</a:t>
            </a:r>
          </a:p>
          <a:p>
            <a:pPr algn="ctr"/>
            <a:r>
              <a:rPr lang="en-US" altLang="zh-TW" sz="1200" dirty="0"/>
              <a:t>value = [9,69]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83017-953F-4E9A-A013-881DAE010B78}"/>
              </a:ext>
            </a:extLst>
          </p:cNvPr>
          <p:cNvSpPr/>
          <p:nvPr/>
        </p:nvSpPr>
        <p:spPr>
          <a:xfrm>
            <a:off x="2960803" y="5667919"/>
            <a:ext cx="1508920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132695.484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0.499</a:t>
            </a:r>
          </a:p>
          <a:p>
            <a:pPr algn="ctr"/>
            <a:r>
              <a:rPr lang="en-US" altLang="zh-TW" sz="1200" dirty="0"/>
              <a:t>samples = 54</a:t>
            </a:r>
          </a:p>
          <a:p>
            <a:pPr algn="ctr"/>
            <a:r>
              <a:rPr lang="en-US" altLang="zh-TW" sz="1200" dirty="0"/>
              <a:t>value = [26,28]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49CDB3-3061-4DBF-981B-4BBA9E94E9B2}"/>
              </a:ext>
            </a:extLst>
          </p:cNvPr>
          <p:cNvSpPr/>
          <p:nvPr/>
        </p:nvSpPr>
        <p:spPr>
          <a:xfrm>
            <a:off x="158579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balace</a:t>
            </a:r>
            <a:r>
              <a:rPr lang="en-US" altLang="zh-TW" sz="1200" dirty="0"/>
              <a:t> &lt;= 1884.34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0.078</a:t>
            </a:r>
          </a:p>
          <a:p>
            <a:pPr algn="ctr"/>
            <a:r>
              <a:rPr lang="en-US" altLang="zh-TW" sz="1200" dirty="0"/>
              <a:t>samples = 2812</a:t>
            </a:r>
          </a:p>
          <a:p>
            <a:pPr algn="ctr"/>
            <a:r>
              <a:rPr lang="en-US" altLang="zh-TW" sz="1200" dirty="0"/>
              <a:t>value = [2698,114]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DD801B-78AE-4CFD-AD71-4F13FBCD5F6C}"/>
              </a:ext>
            </a:extLst>
          </p:cNvPr>
          <p:cNvSpPr/>
          <p:nvPr/>
        </p:nvSpPr>
        <p:spPr>
          <a:xfrm>
            <a:off x="16310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country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0.281</a:t>
            </a:r>
          </a:p>
          <a:p>
            <a:pPr algn="ctr"/>
            <a:r>
              <a:rPr lang="en-US" altLang="zh-TW" sz="1200" dirty="0"/>
              <a:t>samples = 2744</a:t>
            </a:r>
          </a:p>
          <a:p>
            <a:pPr algn="ctr"/>
            <a:r>
              <a:rPr lang="en-US" altLang="zh-TW" sz="1200" dirty="0"/>
              <a:t>value = [2281,463]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cxnSp>
        <p:nvCxnSpPr>
          <p:cNvPr id="20" name="直線單箭頭接點 19" descr="ddd">
            <a:extLst>
              <a:ext uri="{FF2B5EF4-FFF2-40B4-BE49-F238E27FC236}">
                <a16:creationId xmlns:a16="http://schemas.microsoft.com/office/drawing/2014/main" id="{27C6EF46-D1F1-4BDA-BDB5-0D566F4278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01080" y="2300651"/>
            <a:ext cx="2887553" cy="470253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 descr="ddd">
            <a:extLst>
              <a:ext uri="{FF2B5EF4-FFF2-40B4-BE49-F238E27FC236}">
                <a16:creationId xmlns:a16="http://schemas.microsoft.com/office/drawing/2014/main" id="{F793F001-3427-4F92-B23F-C7E5D4C174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988633" y="2300651"/>
            <a:ext cx="3271186" cy="470252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 descr="ddd">
            <a:extLst>
              <a:ext uri="{FF2B5EF4-FFF2-40B4-BE49-F238E27FC236}">
                <a16:creationId xmlns:a16="http://schemas.microsoft.com/office/drawing/2014/main" id="{8493404D-8CA0-40BE-8956-335CAFA940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585796" y="3788615"/>
            <a:ext cx="1515284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 descr="ddd">
            <a:extLst>
              <a:ext uri="{FF2B5EF4-FFF2-40B4-BE49-F238E27FC236}">
                <a16:creationId xmlns:a16="http://schemas.microsoft.com/office/drawing/2014/main" id="{17442D10-CACA-4504-A40C-9BB60E0384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101080" y="3788615"/>
            <a:ext cx="1423643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 descr="ddd">
            <a:extLst>
              <a:ext uri="{FF2B5EF4-FFF2-40B4-BE49-F238E27FC236}">
                <a16:creationId xmlns:a16="http://schemas.microsoft.com/office/drawing/2014/main" id="{67E695AD-94C0-4393-83E7-FE15A3A57F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823110" y="5237791"/>
            <a:ext cx="762686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 descr="ddd">
            <a:extLst>
              <a:ext uri="{FF2B5EF4-FFF2-40B4-BE49-F238E27FC236}">
                <a16:creationId xmlns:a16="http://schemas.microsoft.com/office/drawing/2014/main" id="{D8AF2AF2-766F-48FE-978F-6A69011CE0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585796" y="5237791"/>
            <a:ext cx="66000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 descr="ddd">
            <a:extLst>
              <a:ext uri="{FF2B5EF4-FFF2-40B4-BE49-F238E27FC236}">
                <a16:creationId xmlns:a16="http://schemas.microsoft.com/office/drawing/2014/main" id="{B5AF321B-B142-454C-9236-9614F32CD4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3715263" y="5237791"/>
            <a:ext cx="8094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 descr="ddd">
            <a:extLst>
              <a:ext uri="{FF2B5EF4-FFF2-40B4-BE49-F238E27FC236}">
                <a16:creationId xmlns:a16="http://schemas.microsoft.com/office/drawing/2014/main" id="{9822DE2C-9982-48E4-86B0-4391E95843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524723" y="5237791"/>
            <a:ext cx="725852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 descr="ddd">
            <a:extLst>
              <a:ext uri="{FF2B5EF4-FFF2-40B4-BE49-F238E27FC236}">
                <a16:creationId xmlns:a16="http://schemas.microsoft.com/office/drawing/2014/main" id="{64E37EE3-7716-41D3-925C-5BE9BB9BDC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699195" y="3788614"/>
            <a:ext cx="1560624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 descr="ddd">
            <a:extLst>
              <a:ext uri="{FF2B5EF4-FFF2-40B4-BE49-F238E27FC236}">
                <a16:creationId xmlns:a16="http://schemas.microsoft.com/office/drawing/2014/main" id="{12D54C75-6A54-43EA-9D34-7DA6706D21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59819" y="3788614"/>
            <a:ext cx="1383483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 descr="ddd">
            <a:extLst>
              <a:ext uri="{FF2B5EF4-FFF2-40B4-BE49-F238E27FC236}">
                <a16:creationId xmlns:a16="http://schemas.microsoft.com/office/drawing/2014/main" id="{A756B344-9DF8-4E7E-A198-F0E6AA5F2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886708" y="5237791"/>
            <a:ext cx="812487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 descr="ddd">
            <a:extLst>
              <a:ext uri="{FF2B5EF4-FFF2-40B4-BE49-F238E27FC236}">
                <a16:creationId xmlns:a16="http://schemas.microsoft.com/office/drawing/2014/main" id="{73BBA66A-D295-4561-B6F9-14ED0BC1AB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7699195" y="5237791"/>
            <a:ext cx="71415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 descr="ddd">
            <a:extLst>
              <a:ext uri="{FF2B5EF4-FFF2-40B4-BE49-F238E27FC236}">
                <a16:creationId xmlns:a16="http://schemas.microsoft.com/office/drawing/2014/main" id="{31F08D46-673C-40B5-8A06-2D06DDC41E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937642" y="5237791"/>
            <a:ext cx="7056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 descr="ddd">
            <a:extLst>
              <a:ext uri="{FF2B5EF4-FFF2-40B4-BE49-F238E27FC236}">
                <a16:creationId xmlns:a16="http://schemas.microsoft.com/office/drawing/2014/main" id="{7039B16E-08DC-4F99-A6EE-E5A1175DC0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643302" y="5237791"/>
            <a:ext cx="781591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決策樹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D16E6-1784-484B-B30F-8F1C72D4419F}"/>
              </a:ext>
            </a:extLst>
          </p:cNvPr>
          <p:cNvSpPr/>
          <p:nvPr/>
        </p:nvSpPr>
        <p:spPr>
          <a:xfrm>
            <a:off x="5133352" y="1412028"/>
            <a:ext cx="1710562" cy="888623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Age&lt;=42.5</a:t>
            </a:r>
          </a:p>
          <a:p>
            <a:pPr algn="ctr"/>
            <a:r>
              <a:rPr lang="en-US" altLang="zh-TW" sz="1200" dirty="0"/>
              <a:t>entropy = 0.73</a:t>
            </a:r>
          </a:p>
          <a:p>
            <a:pPr algn="ctr"/>
            <a:r>
              <a:rPr lang="en-US" altLang="zh-TW" sz="1200" dirty="0"/>
              <a:t>Samples = 8000</a:t>
            </a:r>
          </a:p>
          <a:p>
            <a:pPr algn="ctr"/>
            <a:r>
              <a:rPr lang="en-US" altLang="zh-TW" sz="1200" dirty="0"/>
              <a:t>Value = [6369,1631]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17D1F4-AAE0-4B4F-8BE6-28F1376D8DE5}"/>
              </a:ext>
            </a:extLst>
          </p:cNvPr>
          <p:cNvSpPr/>
          <p:nvPr/>
        </p:nvSpPr>
        <p:spPr>
          <a:xfrm>
            <a:off x="2245799" y="2770904"/>
            <a:ext cx="1710561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products_number</a:t>
            </a:r>
            <a:r>
              <a:rPr lang="en-US" altLang="zh-TW" sz="1100" dirty="0"/>
              <a:t> &lt;= 2.5</a:t>
            </a:r>
          </a:p>
          <a:p>
            <a:pPr algn="ctr"/>
            <a:r>
              <a:rPr lang="en-US" altLang="zh-TW" sz="1100" dirty="0"/>
              <a:t>entropy = 0.527</a:t>
            </a:r>
          </a:p>
          <a:p>
            <a:pPr algn="ctr"/>
            <a:r>
              <a:rPr lang="en-US" altLang="zh-TW" sz="1100" dirty="0"/>
              <a:t>samples = 5701</a:t>
            </a:r>
          </a:p>
          <a:p>
            <a:pPr algn="ctr"/>
            <a:r>
              <a:rPr lang="en-US" altLang="zh-TW" sz="1100" dirty="0"/>
              <a:t>value = [5022,679]</a:t>
            </a:r>
          </a:p>
          <a:p>
            <a:pPr algn="ctr"/>
            <a:r>
              <a:rPr lang="en-US" altLang="zh-TW" sz="1100" dirty="0"/>
              <a:t>Class = 1</a:t>
            </a:r>
            <a:endParaRPr lang="zh-TW" altLang="en-US" sz="11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F09BDA-DA35-40DD-BC42-4417BDD92D24}"/>
              </a:ext>
            </a:extLst>
          </p:cNvPr>
          <p:cNvSpPr/>
          <p:nvPr/>
        </p:nvSpPr>
        <p:spPr>
          <a:xfrm>
            <a:off x="8404538" y="2770903"/>
            <a:ext cx="1710562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activate_member</a:t>
            </a:r>
            <a:r>
              <a:rPr lang="en-US" altLang="zh-TW" sz="1200" dirty="0"/>
              <a:t>&lt;= 2.5</a:t>
            </a:r>
          </a:p>
          <a:p>
            <a:pPr algn="ctr"/>
            <a:r>
              <a:rPr lang="en-US" altLang="zh-TW" sz="1200" dirty="0"/>
              <a:t>entropy = 0.527</a:t>
            </a:r>
          </a:p>
          <a:p>
            <a:pPr algn="ctr"/>
            <a:r>
              <a:rPr lang="en-US" altLang="zh-TW" sz="1200" dirty="0"/>
              <a:t>samples = 5701</a:t>
            </a:r>
          </a:p>
          <a:p>
            <a:pPr algn="ctr"/>
            <a:r>
              <a:rPr lang="en-US" altLang="zh-TW" sz="1200" dirty="0"/>
              <a:t>value = [5022,679]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DF1E2D-A744-4C11-AB21-5F6F33603DB8}"/>
              </a:ext>
            </a:extLst>
          </p:cNvPr>
          <p:cNvSpPr/>
          <p:nvPr/>
        </p:nvSpPr>
        <p:spPr>
          <a:xfrm>
            <a:off x="730515" y="4218743"/>
            <a:ext cx="1710561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/>
              <a:t>entropy = 0.484</a:t>
            </a:r>
          </a:p>
          <a:p>
            <a:pPr algn="ctr"/>
            <a:r>
              <a:rPr lang="en-US" altLang="zh-TW" sz="1200" dirty="0"/>
              <a:t>samples = 5574</a:t>
            </a:r>
          </a:p>
          <a:p>
            <a:pPr algn="ctr"/>
            <a:r>
              <a:rPr lang="en-US" altLang="zh-TW" sz="1200" dirty="0"/>
              <a:t>value = [4990,584]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01DDC8-AA7E-43FA-AA70-5FC42BC9B0D2}"/>
              </a:ext>
            </a:extLst>
          </p:cNvPr>
          <p:cNvSpPr/>
          <p:nvPr/>
        </p:nvSpPr>
        <p:spPr>
          <a:xfrm>
            <a:off x="3669442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Balance &lt;= 57003.365</a:t>
            </a:r>
          </a:p>
          <a:p>
            <a:pPr algn="ctr"/>
            <a:r>
              <a:rPr lang="en-US" altLang="zh-TW" sz="1200" dirty="0"/>
              <a:t>entropy = 0.814</a:t>
            </a:r>
          </a:p>
          <a:p>
            <a:pPr algn="ctr"/>
            <a:r>
              <a:rPr lang="en-US" altLang="zh-TW" sz="1200" dirty="0"/>
              <a:t>samples = 127</a:t>
            </a:r>
          </a:p>
          <a:p>
            <a:pPr algn="ctr"/>
            <a:r>
              <a:rPr lang="en-US" altLang="zh-TW" sz="1200" dirty="0"/>
              <a:t>value = [32,95]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80E585-FDB1-4A05-B09B-DF0733242286}"/>
              </a:ext>
            </a:extLst>
          </p:cNvPr>
          <p:cNvSpPr/>
          <p:nvPr/>
        </p:nvSpPr>
        <p:spPr>
          <a:xfrm>
            <a:off x="6843914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50.5</a:t>
            </a:r>
          </a:p>
          <a:p>
            <a:pPr algn="ctr"/>
            <a:r>
              <a:rPr lang="en-US" altLang="zh-TW" sz="1200" dirty="0"/>
              <a:t>entropy = 0.976</a:t>
            </a:r>
          </a:p>
          <a:p>
            <a:pPr algn="ctr"/>
            <a:r>
              <a:rPr lang="en-US" altLang="zh-TW" sz="1200" dirty="0"/>
              <a:t>samples = 1042</a:t>
            </a:r>
          </a:p>
          <a:p>
            <a:pPr algn="ctr"/>
            <a:r>
              <a:rPr lang="en-US" altLang="zh-TW" sz="1200" dirty="0"/>
              <a:t>value = [426,616]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937E3-1F1F-4399-A2F9-9787C238D299}"/>
              </a:ext>
            </a:extLst>
          </p:cNvPr>
          <p:cNvSpPr/>
          <p:nvPr/>
        </p:nvSpPr>
        <p:spPr>
          <a:xfrm>
            <a:off x="9788021" y="4218743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/>
              <a:t>entropy = 0.838</a:t>
            </a:r>
          </a:p>
          <a:p>
            <a:pPr algn="ctr"/>
            <a:r>
              <a:rPr lang="en-US" altLang="zh-TW" sz="1200" dirty="0"/>
              <a:t>samples = 1257</a:t>
            </a:r>
          </a:p>
          <a:p>
            <a:pPr algn="ctr"/>
            <a:r>
              <a:rPr lang="en-US" altLang="zh-TW" sz="1200" dirty="0"/>
              <a:t>value = [921,336]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43D93B-9325-49B7-89F0-6DE633AA9567}"/>
              </a:ext>
            </a:extLst>
          </p:cNvPr>
          <p:cNvSpPr/>
          <p:nvPr/>
        </p:nvSpPr>
        <p:spPr>
          <a:xfrm>
            <a:off x="6031427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/>
              <a:t>entropy = 0.996</a:t>
            </a:r>
          </a:p>
          <a:p>
            <a:pPr algn="ctr"/>
            <a:r>
              <a:rPr lang="en-US" altLang="zh-TW" sz="1200" dirty="0"/>
              <a:t>samples = 694</a:t>
            </a:r>
          </a:p>
          <a:p>
            <a:pPr algn="ctr"/>
            <a:r>
              <a:rPr lang="en-US" altLang="zh-TW" sz="1200" dirty="0"/>
              <a:t>value = [374,320]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7D2CA4-8645-4520-84CD-4861AF7303DF}"/>
              </a:ext>
            </a:extLst>
          </p:cNvPr>
          <p:cNvSpPr/>
          <p:nvPr/>
        </p:nvSpPr>
        <p:spPr>
          <a:xfrm>
            <a:off x="7796989" y="5667919"/>
            <a:ext cx="1232712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73.0</a:t>
            </a:r>
          </a:p>
          <a:p>
            <a:pPr algn="ctr"/>
            <a:r>
              <a:rPr lang="en-US" altLang="zh-TW" sz="1200" dirty="0"/>
              <a:t>entropy = 0.608</a:t>
            </a:r>
          </a:p>
          <a:p>
            <a:pPr algn="ctr"/>
            <a:r>
              <a:rPr lang="en-US" altLang="zh-TW" sz="1200" dirty="0"/>
              <a:t>samples = 348</a:t>
            </a:r>
          </a:p>
          <a:p>
            <a:pPr algn="ctr"/>
            <a:r>
              <a:rPr lang="en-US" altLang="zh-TW" sz="1200" dirty="0"/>
              <a:t>value = [52,296]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3DE5AD-E7A9-44D3-9A4B-DB50688AFB56}"/>
              </a:ext>
            </a:extLst>
          </p:cNvPr>
          <p:cNvSpPr/>
          <p:nvPr/>
        </p:nvSpPr>
        <p:spPr>
          <a:xfrm>
            <a:off x="9082361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/>
              <a:t>entropy = 0.785</a:t>
            </a:r>
          </a:p>
          <a:p>
            <a:pPr algn="ctr"/>
            <a:r>
              <a:rPr lang="en-US" altLang="zh-TW" sz="1200" dirty="0"/>
              <a:t>samples = 1196</a:t>
            </a:r>
          </a:p>
          <a:p>
            <a:pPr algn="ctr"/>
            <a:r>
              <a:rPr lang="en-US" altLang="zh-TW" sz="1200" dirty="0"/>
              <a:t>value = [916,280]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A39F36-68E3-4DD6-B2FB-C90CD8F48BF2}"/>
              </a:ext>
            </a:extLst>
          </p:cNvPr>
          <p:cNvSpPr/>
          <p:nvPr/>
        </p:nvSpPr>
        <p:spPr>
          <a:xfrm>
            <a:off x="10840548" y="5667919"/>
            <a:ext cx="1168690" cy="1019048"/>
          </a:xfrm>
          <a:prstGeom prst="rect">
            <a:avLst/>
          </a:prstGeom>
          <a:solidFill>
            <a:srgbClr val="DC8866"/>
          </a:solidFill>
          <a:ln>
            <a:solidFill>
              <a:srgbClr val="DC8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65.5</a:t>
            </a:r>
          </a:p>
          <a:p>
            <a:pPr algn="ctr"/>
            <a:r>
              <a:rPr lang="en-US" altLang="zh-TW" sz="1200" dirty="0"/>
              <a:t>entropy = 0.409</a:t>
            </a:r>
          </a:p>
          <a:p>
            <a:pPr algn="ctr"/>
            <a:r>
              <a:rPr lang="en-US" altLang="zh-TW" sz="1200" dirty="0"/>
              <a:t>samples = 61</a:t>
            </a:r>
          </a:p>
          <a:p>
            <a:pPr algn="ctr"/>
            <a:r>
              <a:rPr lang="en-US" altLang="zh-TW" sz="1200" dirty="0"/>
              <a:t>value = [5,56]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63BD22-FAA9-494E-B6E9-273F1CCA1E59}"/>
              </a:ext>
            </a:extLst>
          </p:cNvPr>
          <p:cNvSpPr/>
          <p:nvPr/>
        </p:nvSpPr>
        <p:spPr>
          <a:xfrm>
            <a:off x="4524723" y="5667919"/>
            <a:ext cx="1451704" cy="1019048"/>
          </a:xfrm>
          <a:prstGeom prst="rect">
            <a:avLst/>
          </a:prstGeom>
          <a:solidFill>
            <a:srgbClr val="DC8866"/>
          </a:solidFill>
          <a:ln>
            <a:solidFill>
              <a:srgbClr val="DC8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193039.227</a:t>
            </a:r>
          </a:p>
          <a:p>
            <a:pPr algn="ctr"/>
            <a:r>
              <a:rPr lang="en-US" altLang="zh-TW" sz="1200" dirty="0"/>
              <a:t>entropy = 0.443</a:t>
            </a:r>
          </a:p>
          <a:p>
            <a:pPr algn="ctr"/>
            <a:r>
              <a:rPr lang="en-US" altLang="zh-TW" sz="1200" dirty="0"/>
              <a:t>samples = 76</a:t>
            </a:r>
          </a:p>
          <a:p>
            <a:pPr algn="ctr"/>
            <a:r>
              <a:rPr lang="en-US" altLang="zh-TW" sz="1200" dirty="0"/>
              <a:t>value = [7,69]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F68E00-D07F-4894-9226-ECF3DCA857B6}"/>
              </a:ext>
            </a:extLst>
          </p:cNvPr>
          <p:cNvSpPr/>
          <p:nvPr/>
        </p:nvSpPr>
        <p:spPr>
          <a:xfrm>
            <a:off x="2960803" y="5667919"/>
            <a:ext cx="1508920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167555.125</a:t>
            </a:r>
          </a:p>
          <a:p>
            <a:pPr algn="ctr"/>
            <a:r>
              <a:rPr lang="en-US" altLang="zh-TW" sz="1200" dirty="0"/>
              <a:t>entropy = 1.0</a:t>
            </a:r>
          </a:p>
          <a:p>
            <a:pPr algn="ctr"/>
            <a:r>
              <a:rPr lang="en-US" altLang="zh-TW" sz="1200" dirty="0"/>
              <a:t>samples = 51</a:t>
            </a:r>
          </a:p>
          <a:p>
            <a:pPr algn="ctr"/>
            <a:r>
              <a:rPr lang="en-US" altLang="zh-TW" sz="1200" dirty="0"/>
              <a:t>value = [25,26]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DDB2CC-6A50-4E02-81AE-81764BA0F3F2}"/>
              </a:ext>
            </a:extLst>
          </p:cNvPr>
          <p:cNvSpPr/>
          <p:nvPr/>
        </p:nvSpPr>
        <p:spPr>
          <a:xfrm>
            <a:off x="158579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balace</a:t>
            </a:r>
            <a:r>
              <a:rPr lang="en-US" altLang="zh-TW" sz="1200" dirty="0"/>
              <a:t> &lt;= 1884</a:t>
            </a:r>
          </a:p>
          <a:p>
            <a:pPr algn="ctr"/>
            <a:r>
              <a:rPr lang="en-US" altLang="zh-TW" sz="1200" dirty="0"/>
              <a:t>entropy = 0.255</a:t>
            </a:r>
          </a:p>
          <a:p>
            <a:pPr algn="ctr"/>
            <a:r>
              <a:rPr lang="en-US" altLang="zh-TW" sz="1200" dirty="0"/>
              <a:t>samples = 2809</a:t>
            </a:r>
          </a:p>
          <a:p>
            <a:pPr algn="ctr"/>
            <a:r>
              <a:rPr lang="en-US" altLang="zh-TW" sz="1200" dirty="0"/>
              <a:t>value = [2689,120]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364F93-B346-408C-AEAE-696E2CF64664}"/>
              </a:ext>
            </a:extLst>
          </p:cNvPr>
          <p:cNvSpPr/>
          <p:nvPr/>
        </p:nvSpPr>
        <p:spPr>
          <a:xfrm>
            <a:off x="163106" y="5667919"/>
            <a:ext cx="1320007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country &lt;= 1.5</a:t>
            </a:r>
          </a:p>
          <a:p>
            <a:pPr algn="ctr"/>
            <a:r>
              <a:rPr lang="en-US" altLang="zh-TW" sz="1200" dirty="0"/>
              <a:t>entropy = 0.653</a:t>
            </a:r>
          </a:p>
          <a:p>
            <a:pPr algn="ctr"/>
            <a:r>
              <a:rPr lang="en-US" altLang="zh-TW" sz="1200" dirty="0"/>
              <a:t>samples = 2765</a:t>
            </a:r>
          </a:p>
          <a:p>
            <a:pPr algn="ctr"/>
            <a:r>
              <a:rPr lang="en-US" altLang="zh-TW" sz="1200" dirty="0"/>
              <a:t>value = [2301,464]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cxnSp>
        <p:nvCxnSpPr>
          <p:cNvPr id="39" name="直線單箭頭接點 38" descr="ddd">
            <a:extLst>
              <a:ext uri="{FF2B5EF4-FFF2-40B4-BE49-F238E27FC236}">
                <a16:creationId xmlns:a16="http://schemas.microsoft.com/office/drawing/2014/main" id="{2674588A-D3ED-4E47-A5D2-0FF87E7B44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101080" y="2300651"/>
            <a:ext cx="2887553" cy="470253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 descr="ddd">
            <a:extLst>
              <a:ext uri="{FF2B5EF4-FFF2-40B4-BE49-F238E27FC236}">
                <a16:creationId xmlns:a16="http://schemas.microsoft.com/office/drawing/2014/main" id="{4B98FF6F-E97A-4F75-AC7B-DD3A72501D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988633" y="2300651"/>
            <a:ext cx="3271186" cy="470252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 descr="ddd">
            <a:extLst>
              <a:ext uri="{FF2B5EF4-FFF2-40B4-BE49-F238E27FC236}">
                <a16:creationId xmlns:a16="http://schemas.microsoft.com/office/drawing/2014/main" id="{6F6175D3-14E9-4B6D-A4B6-A468221C3E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585796" y="3788615"/>
            <a:ext cx="151528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 descr="ddd">
            <a:extLst>
              <a:ext uri="{FF2B5EF4-FFF2-40B4-BE49-F238E27FC236}">
                <a16:creationId xmlns:a16="http://schemas.microsoft.com/office/drawing/2014/main" id="{A76DD7AF-D747-4785-BADF-C5C94345C2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101080" y="3788615"/>
            <a:ext cx="1423643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 descr="ddd">
            <a:extLst>
              <a:ext uri="{FF2B5EF4-FFF2-40B4-BE49-F238E27FC236}">
                <a16:creationId xmlns:a16="http://schemas.microsoft.com/office/drawing/2014/main" id="{2EA6F829-6D95-4537-9AAE-4B9E6116F7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23110" y="5237791"/>
            <a:ext cx="762686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 descr="ddd">
            <a:extLst>
              <a:ext uri="{FF2B5EF4-FFF2-40B4-BE49-F238E27FC236}">
                <a16:creationId xmlns:a16="http://schemas.microsoft.com/office/drawing/2014/main" id="{94B536CF-4209-4684-8D83-3DD05A36F5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1585796" y="5237791"/>
            <a:ext cx="66000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 descr="ddd">
            <a:extLst>
              <a:ext uri="{FF2B5EF4-FFF2-40B4-BE49-F238E27FC236}">
                <a16:creationId xmlns:a16="http://schemas.microsoft.com/office/drawing/2014/main" id="{8E311F63-964F-490C-9AC0-62919FDF2D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flipH="1">
            <a:off x="3715263" y="5237791"/>
            <a:ext cx="8094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 descr="ddd">
            <a:extLst>
              <a:ext uri="{FF2B5EF4-FFF2-40B4-BE49-F238E27FC236}">
                <a16:creationId xmlns:a16="http://schemas.microsoft.com/office/drawing/2014/main" id="{915714D8-ED0C-40FB-8058-7C7D0ADC2C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4524723" y="5237791"/>
            <a:ext cx="725852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 descr="ddd">
            <a:extLst>
              <a:ext uri="{FF2B5EF4-FFF2-40B4-BE49-F238E27FC236}">
                <a16:creationId xmlns:a16="http://schemas.microsoft.com/office/drawing/2014/main" id="{D584D90C-E31E-4DE0-B2EC-313E10F4BE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7699195" y="3788614"/>
            <a:ext cx="1560624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 descr="ddd">
            <a:extLst>
              <a:ext uri="{FF2B5EF4-FFF2-40B4-BE49-F238E27FC236}">
                <a16:creationId xmlns:a16="http://schemas.microsoft.com/office/drawing/2014/main" id="{715C33AB-A011-4D41-834C-CC073F2293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9259819" y="3788614"/>
            <a:ext cx="1383483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 descr="ddd">
            <a:extLst>
              <a:ext uri="{FF2B5EF4-FFF2-40B4-BE49-F238E27FC236}">
                <a16:creationId xmlns:a16="http://schemas.microsoft.com/office/drawing/2014/main" id="{4D7E8B22-D117-493D-9EB6-949A9CF278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886708" y="5237791"/>
            <a:ext cx="812487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 descr="ddd">
            <a:extLst>
              <a:ext uri="{FF2B5EF4-FFF2-40B4-BE49-F238E27FC236}">
                <a16:creationId xmlns:a16="http://schemas.microsoft.com/office/drawing/2014/main" id="{46A82FC2-9858-4E49-9A80-D324C6F237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99195" y="5237791"/>
            <a:ext cx="71415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 descr="ddd">
            <a:extLst>
              <a:ext uri="{FF2B5EF4-FFF2-40B4-BE49-F238E27FC236}">
                <a16:creationId xmlns:a16="http://schemas.microsoft.com/office/drawing/2014/main" id="{F400D767-8A02-417B-A9FB-1DD05609C8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9937642" y="5237791"/>
            <a:ext cx="7056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 descr="ddd">
            <a:extLst>
              <a:ext uri="{FF2B5EF4-FFF2-40B4-BE49-F238E27FC236}">
                <a16:creationId xmlns:a16="http://schemas.microsoft.com/office/drawing/2014/main" id="{FF6AEE3D-F6D6-4A09-93B5-846F452ABB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0643302" y="5237791"/>
            <a:ext cx="781591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Report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8B1C74-FDE2-41C3-99BB-F9F30882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17" y="4346246"/>
            <a:ext cx="5716912" cy="1944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24A8D8-7A4A-4C35-B476-A3A18BFA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17" y="1764134"/>
            <a:ext cx="5374592" cy="19442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70FBBD-B175-4887-BF0F-B594A4A5964B}"/>
              </a:ext>
            </a:extLst>
          </p:cNvPr>
          <p:cNvSpPr txBox="1"/>
          <p:nvPr/>
        </p:nvSpPr>
        <p:spPr>
          <a:xfrm>
            <a:off x="1726398" y="23680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 err="1">
                <a:solidFill>
                  <a:srgbClr val="063944"/>
                </a:solidFill>
              </a:rPr>
              <a:t>gini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743787-D631-4AA7-953F-2F82FA4C2899}"/>
              </a:ext>
            </a:extLst>
          </p:cNvPr>
          <p:cNvSpPr txBox="1"/>
          <p:nvPr/>
        </p:nvSpPr>
        <p:spPr>
          <a:xfrm>
            <a:off x="1333098" y="4964435"/>
            <a:ext cx="234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entropy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49555-9F1C-46EA-8D47-C58A1E3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5" y="2577401"/>
            <a:ext cx="4661414" cy="31957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CBEEB8-A7EB-42F9-B154-C2A57ED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44" y="2432221"/>
            <a:ext cx="4908072" cy="33408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F6C142-0C62-489E-9E9A-DFDE6E05E975}"/>
              </a:ext>
            </a:extLst>
          </p:cNvPr>
          <p:cNvSpPr txBox="1"/>
          <p:nvPr/>
        </p:nvSpPr>
        <p:spPr>
          <a:xfrm>
            <a:off x="2244074" y="17457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 err="1">
                <a:solidFill>
                  <a:srgbClr val="063944"/>
                </a:solidFill>
              </a:rPr>
              <a:t>gini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829371-58BF-427F-A2C3-90607328DFE1}"/>
              </a:ext>
            </a:extLst>
          </p:cNvPr>
          <p:cNvSpPr txBox="1"/>
          <p:nvPr/>
        </p:nvSpPr>
        <p:spPr>
          <a:xfrm>
            <a:off x="7602035" y="1745719"/>
            <a:ext cx="234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entropy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AB319F-D225-4A43-A8E1-38C32AC67551}"/>
              </a:ext>
            </a:extLst>
          </p:cNvPr>
          <p:cNvSpPr txBox="1"/>
          <p:nvPr/>
        </p:nvSpPr>
        <p:spPr>
          <a:xfrm>
            <a:off x="3765293" y="5729624"/>
            <a:ext cx="4661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spc="300" dirty="0" err="1">
                <a:solidFill>
                  <a:srgbClr val="CB5C2E"/>
                </a:solidFill>
              </a:rPr>
              <a:t>max_depth</a:t>
            </a:r>
            <a:r>
              <a:rPr lang="en-US" altLang="zh-TW" sz="4400" spc="300" dirty="0">
                <a:solidFill>
                  <a:srgbClr val="CB5C2E"/>
                </a:solidFill>
              </a:rPr>
              <a:t>=5</a:t>
            </a:r>
            <a:endParaRPr lang="zh-TW" altLang="en-US" sz="4400" spc="300" dirty="0">
              <a:solidFill>
                <a:srgbClr val="CB5C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其他方法及結果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5F1205-98C9-4C2F-ABA4-A5B11A3F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48" y="1801762"/>
            <a:ext cx="6068407" cy="19462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35061E-ECBE-4D93-85E9-3B7FA57F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48" y="4272262"/>
            <a:ext cx="6241482" cy="21538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44D731-C52D-4025-88AB-CE908357C5C2}"/>
              </a:ext>
            </a:extLst>
          </p:cNvPr>
          <p:cNvSpPr txBox="1"/>
          <p:nvPr/>
        </p:nvSpPr>
        <p:spPr>
          <a:xfrm>
            <a:off x="1726398" y="23680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SVM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9159CE-1477-4B10-8D3A-7CD21A891680}"/>
              </a:ext>
            </a:extLst>
          </p:cNvPr>
          <p:cNvSpPr txBox="1"/>
          <p:nvPr/>
        </p:nvSpPr>
        <p:spPr>
          <a:xfrm>
            <a:off x="1726397" y="46413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KNN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28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0B6C2C-805D-45EF-9F9A-9930EB2264BB}"/>
              </a:ext>
            </a:extLst>
          </p:cNvPr>
          <p:cNvSpPr txBox="1"/>
          <p:nvPr/>
        </p:nvSpPr>
        <p:spPr>
          <a:xfrm>
            <a:off x="1016000" y="1663700"/>
            <a:ext cx="1031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對於此資料集，相較於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 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所訓練出來的模組，準確度較高。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計算純度，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=5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時達到最高的準確度。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透過決策樹可以透過特徵去進行決策，盡量使性質相像的資料，被分到同一個類別。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透過降維的方式可以訓練出較好的模組。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可透過調整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值來達到較好的準確率，但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值過大時會造成過度擬合。</a:t>
            </a:r>
          </a:p>
        </p:txBody>
      </p:sp>
    </p:spTree>
    <p:extLst>
      <p:ext uri="{BB962C8B-B14F-4D97-AF65-F5344CB8AC3E}">
        <p14:creationId xmlns:p14="http://schemas.microsoft.com/office/powerpoint/2010/main" val="28883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1606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BBEB76-A6A1-427C-8EDA-D564247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69" y="1877919"/>
            <a:ext cx="5511261" cy="45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BA34A-171C-41E4-8229-E6C2383D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" y="2120287"/>
            <a:ext cx="10977007" cy="2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E3FE8D-7D39-4A88-8E31-C7CBDE76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"/>
          <a:stretch/>
        </p:blipFill>
        <p:spPr>
          <a:xfrm>
            <a:off x="571937" y="2483317"/>
            <a:ext cx="4837462" cy="3368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4DFD6-0DB0-46AD-85F2-BAD71A5E1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" t="1640"/>
          <a:stretch/>
        </p:blipFill>
        <p:spPr>
          <a:xfrm>
            <a:off x="6782602" y="2483317"/>
            <a:ext cx="4837462" cy="32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4753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30A1E8-F8CF-47F7-B63C-B0F0321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723" y="2093962"/>
            <a:ext cx="5922252" cy="3862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7F1F52-9E08-41C8-B009-4AB68B73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47" y="3275479"/>
            <a:ext cx="3545596" cy="9462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1E3D5A-A761-4E16-9DA7-C05F06713801}"/>
              </a:ext>
            </a:extLst>
          </p:cNvPr>
          <p:cNvSpPr txBox="1"/>
          <p:nvPr/>
        </p:nvSpPr>
        <p:spPr>
          <a:xfrm>
            <a:off x="1198747" y="2297352"/>
            <a:ext cx="41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</a:t>
            </a:r>
            <a:b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判定該</a:t>
            </a:r>
            <a: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是否會留下</a:t>
            </a:r>
          </a:p>
        </p:txBody>
      </p:sp>
    </p:spTree>
    <p:extLst>
      <p:ext uri="{BB962C8B-B14F-4D97-AF65-F5344CB8AC3E}">
        <p14:creationId xmlns:p14="http://schemas.microsoft.com/office/powerpoint/2010/main" val="1641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672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A138E0-7E37-4EC6-AD74-83746AE59907}"/>
              </a:ext>
            </a:extLst>
          </p:cNvPr>
          <p:cNvSpPr/>
          <p:nvPr/>
        </p:nvSpPr>
        <p:spPr>
          <a:xfrm>
            <a:off x="1206500" y="2034731"/>
            <a:ext cx="3581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決策樹會根據訓練資料產生一棵樹，依據訓練出來的規則來對新樣本進行預測。決策樹演算法可以使用不同的方式來評估分枝的好壞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亂度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，例如像是 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 ratio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 index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。依據訓練資料找出合適的規則，最終生成一個規則樹來決策所有事情，其目的使每一個決策能夠使訊息增益最大化。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36678AE-DC84-4023-954F-018F288FA91B}"/>
              </a:ext>
            </a:extLst>
          </p:cNvPr>
          <p:cNvGrpSpPr/>
          <p:nvPr/>
        </p:nvGrpSpPr>
        <p:grpSpPr>
          <a:xfrm>
            <a:off x="5700829" y="2283194"/>
            <a:ext cx="5627571" cy="3196392"/>
            <a:chOff x="5815129" y="2439325"/>
            <a:chExt cx="5627571" cy="3196392"/>
          </a:xfrm>
        </p:grpSpPr>
        <p:pic>
          <p:nvPicPr>
            <p:cNvPr id="1026" name="Picture 2" descr="Decision tree - Cover Image">
              <a:extLst>
                <a:ext uri="{FF2B5EF4-FFF2-40B4-BE49-F238E27FC236}">
                  <a16:creationId xmlns:a16="http://schemas.microsoft.com/office/drawing/2014/main" id="{727C9110-E67B-4F44-B75A-6AE8FC1F5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129" y="2439325"/>
              <a:ext cx="5627571" cy="28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F42349-647A-46FD-AEFA-C97A2B323A61}"/>
                </a:ext>
              </a:extLst>
            </p:cNvPr>
            <p:cNvSpPr/>
            <p:nvPr/>
          </p:nvSpPr>
          <p:spPr>
            <a:xfrm>
              <a:off x="5815129" y="5358718"/>
              <a:ext cx="56275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rgbClr val="06394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(photo from :https://studyonline.unsw.edu.au/blog/decision-trees)</a:t>
              </a:r>
              <a:endParaRPr lang="zh-TW" altLang="en-US" sz="12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8450</TotalTime>
  <Words>1051</Words>
  <Application>Microsoft Office PowerPoint</Application>
  <PresentationFormat>寬螢幕</PresentationFormat>
  <Paragraphs>217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Hiragino Sans GB W6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Data Mining Term Project Presentation</vt:lpstr>
      <vt:lpstr>CONTENT</vt:lpstr>
      <vt:lpstr>資料集的介紹</vt:lpstr>
      <vt:lpstr>資料集的介紹</vt:lpstr>
      <vt:lpstr>資料集分析</vt:lpstr>
      <vt:lpstr>CONTENT</vt:lpstr>
      <vt:lpstr>描述問題</vt:lpstr>
      <vt:lpstr>CONTENT</vt:lpstr>
      <vt:lpstr>Decision Tree</vt:lpstr>
      <vt:lpstr>SVM</vt:lpstr>
      <vt:lpstr>KNN</vt:lpstr>
      <vt:lpstr>CONTENT</vt:lpstr>
      <vt:lpstr>Gini決策樹</vt:lpstr>
      <vt:lpstr>Entropy 決策樹</vt:lpstr>
      <vt:lpstr>Classification Report</vt:lpstr>
      <vt:lpstr>決策樹結果</vt:lpstr>
      <vt:lpstr>其他方法及結果</vt:lpstr>
      <vt:lpstr>CONTENT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124</cp:revision>
  <dcterms:created xsi:type="dcterms:W3CDTF">2022-11-18T07:54:57Z</dcterms:created>
  <dcterms:modified xsi:type="dcterms:W3CDTF">2022-12-19T01:58:54Z</dcterms:modified>
</cp:coreProperties>
</file>