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93" r:id="rId5"/>
    <p:sldId id="294" r:id="rId6"/>
    <p:sldId id="301" r:id="rId7"/>
    <p:sldId id="302" r:id="rId8"/>
    <p:sldId id="300" r:id="rId9"/>
    <p:sldId id="306" r:id="rId10"/>
    <p:sldId id="307" r:id="rId11"/>
    <p:sldId id="308" r:id="rId12"/>
    <p:sldId id="303" r:id="rId13"/>
    <p:sldId id="296" r:id="rId14"/>
    <p:sldId id="295" r:id="rId15"/>
    <p:sldId id="297" r:id="rId16"/>
    <p:sldId id="298" r:id="rId17"/>
    <p:sldId id="299" r:id="rId18"/>
    <p:sldId id="304" r:id="rId19"/>
    <p:sldId id="305" r:id="rId20"/>
    <p:sldId id="261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3944"/>
    <a:srgbClr val="CB5C2E"/>
    <a:srgbClr val="DC8866"/>
    <a:srgbClr val="4FA5BD"/>
    <a:srgbClr val="7EBDCE"/>
    <a:srgbClr val="FFFFFF"/>
    <a:srgbClr val="B7B8C0"/>
    <a:srgbClr val="197A89"/>
    <a:srgbClr val="E76F51"/>
    <a:srgbClr val="2646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6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FC8E5A-AE3C-4D77-8EA8-D522D2930B0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46605"/>
            <a:ext cx="9144000" cy="3073467"/>
          </a:xfrm>
        </p:spPr>
        <p:txBody>
          <a:bodyPr anchor="b"/>
          <a:lstStyle>
            <a:lvl1pPr algn="ctr">
              <a:defRPr sz="6000">
                <a:solidFill>
                  <a:srgbClr val="264653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zh-TW" dirty="0"/>
              <a:t>title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B6C7F8A-CDAB-494A-B00F-C05DC40828A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3999" y="4572001"/>
            <a:ext cx="9143999" cy="639870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rgbClr val="264653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TW" dirty="0"/>
              <a:t>people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F8CDA31B-9DB3-4024-80A2-3193C2A236BF}"/>
              </a:ext>
            </a:extLst>
          </p:cNvPr>
          <p:cNvSpPr/>
          <p:nvPr userDrawn="1"/>
        </p:nvSpPr>
        <p:spPr>
          <a:xfrm>
            <a:off x="177271" y="6335713"/>
            <a:ext cx="2002971" cy="385762"/>
          </a:xfrm>
          <a:prstGeom prst="roundRect">
            <a:avLst/>
          </a:pr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F26E5FF9-B0D0-4648-AB4A-680AB84953B7}"/>
              </a:ext>
            </a:extLst>
          </p:cNvPr>
          <p:cNvSpPr/>
          <p:nvPr userDrawn="1"/>
        </p:nvSpPr>
        <p:spPr>
          <a:xfrm>
            <a:off x="2640555" y="6335713"/>
            <a:ext cx="2002971" cy="385762"/>
          </a:xfrm>
          <a:prstGeom prst="roundRect">
            <a:avLst/>
          </a:prstGeom>
          <a:solidFill>
            <a:srgbClr val="197A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5C751941-0A40-4014-BCE0-8CC80F868E4F}"/>
              </a:ext>
            </a:extLst>
          </p:cNvPr>
          <p:cNvSpPr/>
          <p:nvPr userDrawn="1"/>
        </p:nvSpPr>
        <p:spPr>
          <a:xfrm>
            <a:off x="5103839" y="6335713"/>
            <a:ext cx="2002971" cy="385762"/>
          </a:xfrm>
          <a:prstGeom prst="roundRect">
            <a:avLst/>
          </a:prstGeom>
          <a:solidFill>
            <a:srgbClr val="7EB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C78E5D6F-5530-42D3-A86D-489561220F8E}"/>
              </a:ext>
            </a:extLst>
          </p:cNvPr>
          <p:cNvSpPr/>
          <p:nvPr userDrawn="1"/>
        </p:nvSpPr>
        <p:spPr>
          <a:xfrm>
            <a:off x="7567123" y="6335713"/>
            <a:ext cx="2002971" cy="385762"/>
          </a:xfrm>
          <a:prstGeom prst="roundRect">
            <a:avLst/>
          </a:prstGeom>
          <a:solidFill>
            <a:srgbClr val="C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109F60FE-F89E-414E-814E-8F193D34DC05}"/>
              </a:ext>
            </a:extLst>
          </p:cNvPr>
          <p:cNvSpPr/>
          <p:nvPr userDrawn="1"/>
        </p:nvSpPr>
        <p:spPr>
          <a:xfrm>
            <a:off x="10030407" y="6335713"/>
            <a:ext cx="2002971" cy="385762"/>
          </a:xfrm>
          <a:prstGeom prst="roundRect">
            <a:avLst/>
          </a:prstGeom>
          <a:solidFill>
            <a:srgbClr val="B7B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E51E1467-6055-4CF0-A677-AB06944C1E57}"/>
              </a:ext>
            </a:extLst>
          </p:cNvPr>
          <p:cNvSpPr/>
          <p:nvPr userDrawn="1"/>
        </p:nvSpPr>
        <p:spPr>
          <a:xfrm>
            <a:off x="0" y="0"/>
            <a:ext cx="2329537" cy="136525"/>
          </a:xfrm>
          <a:prstGeom prst="roundRect">
            <a:avLst/>
          </a:pr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89CFDDB8-355D-4CDA-A757-830FB7B878FC}"/>
              </a:ext>
            </a:extLst>
          </p:cNvPr>
          <p:cNvSpPr/>
          <p:nvPr userDrawn="1"/>
        </p:nvSpPr>
        <p:spPr>
          <a:xfrm>
            <a:off x="2329538" y="0"/>
            <a:ext cx="2465615" cy="136525"/>
          </a:xfrm>
          <a:prstGeom prst="roundRect">
            <a:avLst/>
          </a:prstGeom>
          <a:solidFill>
            <a:srgbClr val="197A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A450ADF0-598D-4535-863F-C5678DD649A1}"/>
              </a:ext>
            </a:extLst>
          </p:cNvPr>
          <p:cNvSpPr/>
          <p:nvPr userDrawn="1"/>
        </p:nvSpPr>
        <p:spPr>
          <a:xfrm>
            <a:off x="4795154" y="0"/>
            <a:ext cx="2465615" cy="136525"/>
          </a:xfrm>
          <a:prstGeom prst="roundRect">
            <a:avLst/>
          </a:prstGeom>
          <a:solidFill>
            <a:srgbClr val="7EB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4DDA2584-B829-4F3A-886C-084C0DE23E70}"/>
              </a:ext>
            </a:extLst>
          </p:cNvPr>
          <p:cNvSpPr/>
          <p:nvPr userDrawn="1"/>
        </p:nvSpPr>
        <p:spPr>
          <a:xfrm>
            <a:off x="7260769" y="0"/>
            <a:ext cx="2465615" cy="136525"/>
          </a:xfrm>
          <a:prstGeom prst="roundRect">
            <a:avLst/>
          </a:prstGeom>
          <a:solidFill>
            <a:srgbClr val="C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BDCF5EE6-0BF4-4129-B045-79448B6EA9E7}"/>
              </a:ext>
            </a:extLst>
          </p:cNvPr>
          <p:cNvSpPr/>
          <p:nvPr userDrawn="1"/>
        </p:nvSpPr>
        <p:spPr>
          <a:xfrm>
            <a:off x="9726384" y="0"/>
            <a:ext cx="2465616" cy="136525"/>
          </a:xfrm>
          <a:prstGeom prst="roundRect">
            <a:avLst/>
          </a:prstGeom>
          <a:solidFill>
            <a:srgbClr val="B7B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副標題 2">
            <a:extLst>
              <a:ext uri="{FF2B5EF4-FFF2-40B4-BE49-F238E27FC236}">
                <a16:creationId xmlns:a16="http://schemas.microsoft.com/office/drawing/2014/main" id="{B183C580-BA48-44B2-8863-D4F7FCBD1C0F}"/>
              </a:ext>
            </a:extLst>
          </p:cNvPr>
          <p:cNvSpPr txBox="1">
            <a:spLocks/>
          </p:cNvSpPr>
          <p:nvPr userDrawn="1"/>
        </p:nvSpPr>
        <p:spPr>
          <a:xfrm>
            <a:off x="1676400" y="4823663"/>
            <a:ext cx="9144000" cy="436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>
              <a:solidFill>
                <a:srgbClr val="264653"/>
              </a:solidFill>
            </a:endParaRPr>
          </a:p>
        </p:txBody>
      </p:sp>
      <p:sp>
        <p:nvSpPr>
          <p:cNvPr id="17" name="副標題 2">
            <a:extLst>
              <a:ext uri="{FF2B5EF4-FFF2-40B4-BE49-F238E27FC236}">
                <a16:creationId xmlns:a16="http://schemas.microsoft.com/office/drawing/2014/main" id="{2EEFE290-E523-4D5A-9936-9A84A230FE5C}"/>
              </a:ext>
            </a:extLst>
          </p:cNvPr>
          <p:cNvSpPr txBox="1">
            <a:spLocks/>
          </p:cNvSpPr>
          <p:nvPr userDrawn="1"/>
        </p:nvSpPr>
        <p:spPr>
          <a:xfrm>
            <a:off x="4481801" y="5447845"/>
            <a:ext cx="3533198" cy="3398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kern="1200">
                <a:solidFill>
                  <a:srgbClr val="264653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008A215B-FB2D-431B-B262-7100998F9CF4}" type="datetimeFigureOut">
              <a:rPr lang="zh-TW" altLang="en-US" smtClean="0"/>
              <a:pPr>
                <a:defRPr/>
              </a:pPr>
              <a:t>2022/12/22</a:t>
            </a:fld>
            <a:endParaRPr lang="zh-TW" altLang="en-US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8763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964F94-15B5-4625-83E3-AC607D84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1BEE48D-5A82-41FB-A0C9-2A88EB1C67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7061A65-CF21-4E19-B893-BA3864CD3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D8643BD-DE28-495F-A9CF-357FC2BE1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215B-FB2D-431B-B262-7100998F9CF4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B4AE0A0-8AAF-45F5-B91A-82038049F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90C90E5-772D-426F-B3D0-01B2A646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66AC-9379-4365-A2CD-2E6008F430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104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9A913E-0C7E-44DB-A44C-ACF488643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B8D2A34-9C02-4706-9442-52C3D7613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17D11E-0FF8-4D8B-8EA1-C7E97EEB4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215B-FB2D-431B-B262-7100998F9CF4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658D25-EC55-42F2-99A6-0E7C22445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CD5E20-F0D3-4527-BDFB-0EFEAC730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66AC-9379-4365-A2CD-2E6008F430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9867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圓角 7">
            <a:extLst>
              <a:ext uri="{FF2B5EF4-FFF2-40B4-BE49-F238E27FC236}">
                <a16:creationId xmlns:a16="http://schemas.microsoft.com/office/drawing/2014/main" id="{F74BCFDB-5DDE-4505-BB6D-2E70C926FC74}"/>
              </a:ext>
            </a:extLst>
          </p:cNvPr>
          <p:cNvSpPr/>
          <p:nvPr userDrawn="1"/>
        </p:nvSpPr>
        <p:spPr>
          <a:xfrm>
            <a:off x="3352800" y="2160984"/>
            <a:ext cx="5486400" cy="2150269"/>
          </a:xfrm>
          <a:prstGeom prst="roundRect">
            <a:avLst/>
          </a:prstGeom>
          <a:solidFill>
            <a:srgbClr val="DC8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>
                <a:solidFill>
                  <a:srgbClr val="264653"/>
                </a:solidFill>
              </a:rPr>
              <a:t>THANK YOU !</a:t>
            </a:r>
            <a:endParaRPr lang="zh-TW" altLang="en-US" sz="6000" dirty="0">
              <a:solidFill>
                <a:srgbClr val="264653"/>
              </a:solidFill>
            </a:endParaRP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BF05BA33-76D3-445E-9AF3-F312C14F1884}"/>
              </a:ext>
            </a:extLst>
          </p:cNvPr>
          <p:cNvSpPr/>
          <p:nvPr userDrawn="1"/>
        </p:nvSpPr>
        <p:spPr>
          <a:xfrm>
            <a:off x="177271" y="6335713"/>
            <a:ext cx="2002971" cy="385762"/>
          </a:xfrm>
          <a:prstGeom prst="roundRect">
            <a:avLst/>
          </a:pr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6F457379-DF56-4D97-B125-F3C75ECC8B01}"/>
              </a:ext>
            </a:extLst>
          </p:cNvPr>
          <p:cNvSpPr/>
          <p:nvPr userDrawn="1"/>
        </p:nvSpPr>
        <p:spPr>
          <a:xfrm>
            <a:off x="2640555" y="6335713"/>
            <a:ext cx="2002971" cy="385762"/>
          </a:xfrm>
          <a:prstGeom prst="roundRect">
            <a:avLst/>
          </a:prstGeom>
          <a:solidFill>
            <a:srgbClr val="197A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753A8762-1277-433C-97B6-2E635ED4B7DB}"/>
              </a:ext>
            </a:extLst>
          </p:cNvPr>
          <p:cNvSpPr/>
          <p:nvPr userDrawn="1"/>
        </p:nvSpPr>
        <p:spPr>
          <a:xfrm>
            <a:off x="5103839" y="6335713"/>
            <a:ext cx="2002971" cy="385762"/>
          </a:xfrm>
          <a:prstGeom prst="roundRect">
            <a:avLst/>
          </a:prstGeom>
          <a:solidFill>
            <a:srgbClr val="7EB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E4D43936-93F9-4BE1-B463-1945BFC96343}"/>
              </a:ext>
            </a:extLst>
          </p:cNvPr>
          <p:cNvSpPr/>
          <p:nvPr userDrawn="1"/>
        </p:nvSpPr>
        <p:spPr>
          <a:xfrm>
            <a:off x="7567123" y="6335713"/>
            <a:ext cx="2002971" cy="385762"/>
          </a:xfrm>
          <a:prstGeom prst="roundRect">
            <a:avLst/>
          </a:prstGeom>
          <a:solidFill>
            <a:srgbClr val="C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9A1DCCEF-AF42-42F0-90BA-2C560E522B94}"/>
              </a:ext>
            </a:extLst>
          </p:cNvPr>
          <p:cNvSpPr/>
          <p:nvPr userDrawn="1"/>
        </p:nvSpPr>
        <p:spPr>
          <a:xfrm>
            <a:off x="10030407" y="6335713"/>
            <a:ext cx="2002971" cy="385762"/>
          </a:xfrm>
          <a:prstGeom prst="roundRect">
            <a:avLst/>
          </a:prstGeom>
          <a:solidFill>
            <a:srgbClr val="B7B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BFCA2412-8C33-415F-BA13-A44B1F066D2E}"/>
              </a:ext>
            </a:extLst>
          </p:cNvPr>
          <p:cNvSpPr/>
          <p:nvPr userDrawn="1"/>
        </p:nvSpPr>
        <p:spPr>
          <a:xfrm>
            <a:off x="0" y="0"/>
            <a:ext cx="2329537" cy="136525"/>
          </a:xfrm>
          <a:prstGeom prst="roundRect">
            <a:avLst/>
          </a:pr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B352C8EA-3117-4327-8730-631392407E78}"/>
              </a:ext>
            </a:extLst>
          </p:cNvPr>
          <p:cNvSpPr/>
          <p:nvPr userDrawn="1"/>
        </p:nvSpPr>
        <p:spPr>
          <a:xfrm>
            <a:off x="2329538" y="0"/>
            <a:ext cx="2465615" cy="136525"/>
          </a:xfrm>
          <a:prstGeom prst="roundRect">
            <a:avLst/>
          </a:prstGeom>
          <a:solidFill>
            <a:srgbClr val="197A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B810A31E-D5BF-4941-8C6C-9401DD448AF3}"/>
              </a:ext>
            </a:extLst>
          </p:cNvPr>
          <p:cNvSpPr/>
          <p:nvPr userDrawn="1"/>
        </p:nvSpPr>
        <p:spPr>
          <a:xfrm>
            <a:off x="4795154" y="0"/>
            <a:ext cx="2465615" cy="136525"/>
          </a:xfrm>
          <a:prstGeom prst="roundRect">
            <a:avLst/>
          </a:prstGeom>
          <a:solidFill>
            <a:srgbClr val="7EB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84EFBAF7-AD0C-4393-AEA0-5FC6CAB4BF41}"/>
              </a:ext>
            </a:extLst>
          </p:cNvPr>
          <p:cNvSpPr/>
          <p:nvPr userDrawn="1"/>
        </p:nvSpPr>
        <p:spPr>
          <a:xfrm>
            <a:off x="7260769" y="0"/>
            <a:ext cx="2465615" cy="136525"/>
          </a:xfrm>
          <a:prstGeom prst="roundRect">
            <a:avLst/>
          </a:prstGeom>
          <a:solidFill>
            <a:srgbClr val="C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356C15FA-B299-487C-AE32-FAB3DD518210}"/>
              </a:ext>
            </a:extLst>
          </p:cNvPr>
          <p:cNvSpPr/>
          <p:nvPr userDrawn="1"/>
        </p:nvSpPr>
        <p:spPr>
          <a:xfrm>
            <a:off x="9726384" y="0"/>
            <a:ext cx="2465616" cy="136525"/>
          </a:xfrm>
          <a:prstGeom prst="roundRect">
            <a:avLst/>
          </a:prstGeom>
          <a:solidFill>
            <a:srgbClr val="B7B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031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139556-8009-4058-AE65-D893BA3A46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325563"/>
          </a:xfrm>
          <a:solidFill>
            <a:srgbClr val="418D91"/>
          </a:solidFill>
        </p:spPr>
        <p:txBody>
          <a:bodyPr/>
          <a:lstStyle>
            <a:lvl1pPr algn="ctr">
              <a:defRPr b="1" spc="3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zh-TW" dirty="0"/>
              <a:t>CONTENTS</a:t>
            </a:r>
            <a:endParaRPr lang="zh-TW" altLang="en-US" dirty="0"/>
          </a:p>
        </p:txBody>
      </p: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9B523386-076B-401C-B7D3-327B64FEFDE3}"/>
              </a:ext>
            </a:extLst>
          </p:cNvPr>
          <p:cNvGrpSpPr/>
          <p:nvPr userDrawn="1"/>
        </p:nvGrpSpPr>
        <p:grpSpPr>
          <a:xfrm>
            <a:off x="1746250" y="1650345"/>
            <a:ext cx="9942831" cy="707886"/>
            <a:chOff x="1746250" y="1650345"/>
            <a:chExt cx="9942831" cy="707886"/>
          </a:xfrm>
        </p:grpSpPr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3D09B439-A916-45E0-A1EC-2C7F3719CED5}"/>
                </a:ext>
              </a:extLst>
            </p:cNvPr>
            <p:cNvSpPr txBox="1"/>
            <p:nvPr userDrawn="1"/>
          </p:nvSpPr>
          <p:spPr>
            <a:xfrm>
              <a:off x="1746250" y="1650345"/>
              <a:ext cx="8763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000" b="1" dirty="0">
                  <a:solidFill>
                    <a:srgbClr val="26465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</a:t>
              </a:r>
              <a:endParaRPr lang="zh-TW" altLang="en-US" b="1" dirty="0">
                <a:solidFill>
                  <a:srgbClr val="264653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9" name="矩形: 圓角 88">
              <a:extLst>
                <a:ext uri="{FF2B5EF4-FFF2-40B4-BE49-F238E27FC236}">
                  <a16:creationId xmlns:a16="http://schemas.microsoft.com/office/drawing/2014/main" id="{BFEAB6D9-BE50-42E6-B720-2CFAAD9406B1}"/>
                </a:ext>
              </a:extLst>
            </p:cNvPr>
            <p:cNvSpPr/>
            <p:nvPr userDrawn="1"/>
          </p:nvSpPr>
          <p:spPr>
            <a:xfrm>
              <a:off x="2694940" y="1726406"/>
              <a:ext cx="45719" cy="5461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264653"/>
                </a:solidFill>
              </a:endParaRPr>
            </a:p>
          </p:txBody>
        </p: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995E722D-6E7F-4CCB-A5C7-F33DF6B761B4}"/>
                </a:ext>
              </a:extLst>
            </p:cNvPr>
            <p:cNvSpPr txBox="1"/>
            <p:nvPr userDrawn="1"/>
          </p:nvSpPr>
          <p:spPr>
            <a:xfrm>
              <a:off x="4452619" y="1683860"/>
              <a:ext cx="72364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endParaRPr lang="zh-TW" altLang="en-US" sz="3600" b="1" dirty="0">
                <a:solidFill>
                  <a:srgbClr val="264653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1" name="群組 90">
            <a:extLst>
              <a:ext uri="{FF2B5EF4-FFF2-40B4-BE49-F238E27FC236}">
                <a16:creationId xmlns:a16="http://schemas.microsoft.com/office/drawing/2014/main" id="{133DBE55-7D37-4CCB-B12C-C8874400FD1F}"/>
              </a:ext>
            </a:extLst>
          </p:cNvPr>
          <p:cNvGrpSpPr/>
          <p:nvPr userDrawn="1"/>
        </p:nvGrpSpPr>
        <p:grpSpPr>
          <a:xfrm>
            <a:off x="1739901" y="2685676"/>
            <a:ext cx="9942831" cy="707886"/>
            <a:chOff x="1746250" y="1650345"/>
            <a:chExt cx="9942831" cy="707886"/>
          </a:xfrm>
        </p:grpSpPr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52998382-D745-46CD-A593-49B84DA43416}"/>
                </a:ext>
              </a:extLst>
            </p:cNvPr>
            <p:cNvSpPr txBox="1"/>
            <p:nvPr userDrawn="1"/>
          </p:nvSpPr>
          <p:spPr>
            <a:xfrm>
              <a:off x="1746250" y="1650345"/>
              <a:ext cx="8763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000" b="1" dirty="0">
                  <a:solidFill>
                    <a:srgbClr val="26465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02</a:t>
              </a:r>
              <a:endParaRPr lang="zh-TW" altLang="en-US" b="1" dirty="0">
                <a:solidFill>
                  <a:srgbClr val="264653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3" name="矩形: 圓角 92">
              <a:extLst>
                <a:ext uri="{FF2B5EF4-FFF2-40B4-BE49-F238E27FC236}">
                  <a16:creationId xmlns:a16="http://schemas.microsoft.com/office/drawing/2014/main" id="{7F398098-6D11-40F3-9173-8986EC321969}"/>
                </a:ext>
              </a:extLst>
            </p:cNvPr>
            <p:cNvSpPr/>
            <p:nvPr userDrawn="1"/>
          </p:nvSpPr>
          <p:spPr>
            <a:xfrm>
              <a:off x="2694940" y="1726406"/>
              <a:ext cx="45719" cy="5461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264653"/>
                </a:solidFill>
              </a:endParaRPr>
            </a:p>
          </p:txBody>
        </p:sp>
        <p:sp>
          <p:nvSpPr>
            <p:cNvPr id="94" name="文字方塊 93">
              <a:extLst>
                <a:ext uri="{FF2B5EF4-FFF2-40B4-BE49-F238E27FC236}">
                  <a16:creationId xmlns:a16="http://schemas.microsoft.com/office/drawing/2014/main" id="{3713ABBE-2FDB-440B-A439-441BF5EEE9D4}"/>
                </a:ext>
              </a:extLst>
            </p:cNvPr>
            <p:cNvSpPr txBox="1"/>
            <p:nvPr userDrawn="1"/>
          </p:nvSpPr>
          <p:spPr>
            <a:xfrm>
              <a:off x="4452619" y="1683860"/>
              <a:ext cx="72364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zh-TW" altLang="en-US" sz="3600" b="1" dirty="0">
                <a:solidFill>
                  <a:srgbClr val="264653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5" name="群組 94">
            <a:extLst>
              <a:ext uri="{FF2B5EF4-FFF2-40B4-BE49-F238E27FC236}">
                <a16:creationId xmlns:a16="http://schemas.microsoft.com/office/drawing/2014/main" id="{F0BA0F90-1281-4EAF-BDD9-BE9D36FA48F7}"/>
              </a:ext>
            </a:extLst>
          </p:cNvPr>
          <p:cNvGrpSpPr/>
          <p:nvPr userDrawn="1"/>
        </p:nvGrpSpPr>
        <p:grpSpPr>
          <a:xfrm>
            <a:off x="1739902" y="3670438"/>
            <a:ext cx="9942830" cy="707886"/>
            <a:chOff x="1746250" y="1650345"/>
            <a:chExt cx="10106659" cy="707886"/>
          </a:xfrm>
        </p:grpSpPr>
        <p:sp>
          <p:nvSpPr>
            <p:cNvPr id="96" name="文字方塊 95">
              <a:extLst>
                <a:ext uri="{FF2B5EF4-FFF2-40B4-BE49-F238E27FC236}">
                  <a16:creationId xmlns:a16="http://schemas.microsoft.com/office/drawing/2014/main" id="{1C907EA1-EFC1-47F1-83F7-57CBF9A103B8}"/>
                </a:ext>
              </a:extLst>
            </p:cNvPr>
            <p:cNvSpPr txBox="1"/>
            <p:nvPr userDrawn="1"/>
          </p:nvSpPr>
          <p:spPr>
            <a:xfrm>
              <a:off x="1746250" y="1650345"/>
              <a:ext cx="8763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000" b="1" dirty="0">
                  <a:solidFill>
                    <a:srgbClr val="26465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03</a:t>
              </a:r>
              <a:endParaRPr lang="zh-TW" altLang="en-US" b="1" dirty="0">
                <a:solidFill>
                  <a:srgbClr val="264653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7" name="矩形: 圓角 96">
              <a:extLst>
                <a:ext uri="{FF2B5EF4-FFF2-40B4-BE49-F238E27FC236}">
                  <a16:creationId xmlns:a16="http://schemas.microsoft.com/office/drawing/2014/main" id="{F890CCBE-0ADF-4CB5-BCC6-79BD723E8288}"/>
                </a:ext>
              </a:extLst>
            </p:cNvPr>
            <p:cNvSpPr/>
            <p:nvPr userDrawn="1"/>
          </p:nvSpPr>
          <p:spPr>
            <a:xfrm>
              <a:off x="2694940" y="1726406"/>
              <a:ext cx="45719" cy="5461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264653"/>
                </a:solidFill>
              </a:endParaRPr>
            </a:p>
          </p:txBody>
        </p: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8B8387BF-07E1-4B16-AADE-77384617E83B}"/>
                </a:ext>
              </a:extLst>
            </p:cNvPr>
            <p:cNvSpPr txBox="1"/>
            <p:nvPr userDrawn="1"/>
          </p:nvSpPr>
          <p:spPr>
            <a:xfrm>
              <a:off x="4452619" y="1683860"/>
              <a:ext cx="7400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endParaRPr lang="zh-TW" altLang="en-US" sz="3600" b="1" dirty="0">
                <a:solidFill>
                  <a:srgbClr val="264653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9" name="群組 98">
            <a:extLst>
              <a:ext uri="{FF2B5EF4-FFF2-40B4-BE49-F238E27FC236}">
                <a16:creationId xmlns:a16="http://schemas.microsoft.com/office/drawing/2014/main" id="{B9A3DF21-6BE2-47D8-AE84-AF15055D0575}"/>
              </a:ext>
            </a:extLst>
          </p:cNvPr>
          <p:cNvGrpSpPr/>
          <p:nvPr userDrawn="1"/>
        </p:nvGrpSpPr>
        <p:grpSpPr>
          <a:xfrm>
            <a:off x="1739901" y="4604163"/>
            <a:ext cx="9942831" cy="707886"/>
            <a:chOff x="1746250" y="1650345"/>
            <a:chExt cx="9942831" cy="707886"/>
          </a:xfrm>
        </p:grpSpPr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BA728C1D-5419-43F7-8C03-5CC9187119B1}"/>
                </a:ext>
              </a:extLst>
            </p:cNvPr>
            <p:cNvSpPr txBox="1"/>
            <p:nvPr userDrawn="1"/>
          </p:nvSpPr>
          <p:spPr>
            <a:xfrm>
              <a:off x="1746250" y="1650345"/>
              <a:ext cx="8763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000" b="1" dirty="0">
                  <a:solidFill>
                    <a:srgbClr val="26465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04</a:t>
              </a:r>
              <a:endParaRPr lang="zh-TW" altLang="en-US" b="1" dirty="0">
                <a:solidFill>
                  <a:srgbClr val="264653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1" name="矩形: 圓角 100">
              <a:extLst>
                <a:ext uri="{FF2B5EF4-FFF2-40B4-BE49-F238E27FC236}">
                  <a16:creationId xmlns:a16="http://schemas.microsoft.com/office/drawing/2014/main" id="{4112E4EC-FF56-4749-876D-CA1CC914D5F0}"/>
                </a:ext>
              </a:extLst>
            </p:cNvPr>
            <p:cNvSpPr/>
            <p:nvPr userDrawn="1"/>
          </p:nvSpPr>
          <p:spPr>
            <a:xfrm>
              <a:off x="2694940" y="1726406"/>
              <a:ext cx="45719" cy="5461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264653"/>
                </a:solidFill>
              </a:endParaRPr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D1EB9428-903A-48A5-A21A-370E6629B5F1}"/>
                </a:ext>
              </a:extLst>
            </p:cNvPr>
            <p:cNvSpPr txBox="1"/>
            <p:nvPr userDrawn="1"/>
          </p:nvSpPr>
          <p:spPr>
            <a:xfrm>
              <a:off x="4452619" y="1683860"/>
              <a:ext cx="72364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zh-TW" altLang="en-US" sz="3600" b="1" dirty="0">
                <a:solidFill>
                  <a:srgbClr val="264653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3" name="群組 102">
            <a:extLst>
              <a:ext uri="{FF2B5EF4-FFF2-40B4-BE49-F238E27FC236}">
                <a16:creationId xmlns:a16="http://schemas.microsoft.com/office/drawing/2014/main" id="{05A7E58F-ECB8-4EA2-A739-9AE6DF9F1508}"/>
              </a:ext>
            </a:extLst>
          </p:cNvPr>
          <p:cNvGrpSpPr/>
          <p:nvPr userDrawn="1"/>
        </p:nvGrpSpPr>
        <p:grpSpPr>
          <a:xfrm>
            <a:off x="1739901" y="5574765"/>
            <a:ext cx="9942831" cy="707886"/>
            <a:chOff x="1746250" y="1650345"/>
            <a:chExt cx="9942831" cy="707886"/>
          </a:xfrm>
        </p:grpSpPr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3943DFDA-EE4D-4A08-9264-0B368943FD44}"/>
                </a:ext>
              </a:extLst>
            </p:cNvPr>
            <p:cNvSpPr txBox="1"/>
            <p:nvPr userDrawn="1"/>
          </p:nvSpPr>
          <p:spPr>
            <a:xfrm>
              <a:off x="1746250" y="1650345"/>
              <a:ext cx="8763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000" b="1" dirty="0">
                  <a:solidFill>
                    <a:srgbClr val="26465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05</a:t>
              </a:r>
              <a:endParaRPr lang="zh-TW" altLang="en-US" b="1" dirty="0">
                <a:solidFill>
                  <a:srgbClr val="264653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5" name="矩形: 圓角 104">
              <a:extLst>
                <a:ext uri="{FF2B5EF4-FFF2-40B4-BE49-F238E27FC236}">
                  <a16:creationId xmlns:a16="http://schemas.microsoft.com/office/drawing/2014/main" id="{CF1E6D63-3CBE-4D3F-9BF2-8A1FC4AC8541}"/>
                </a:ext>
              </a:extLst>
            </p:cNvPr>
            <p:cNvSpPr/>
            <p:nvPr userDrawn="1"/>
          </p:nvSpPr>
          <p:spPr>
            <a:xfrm>
              <a:off x="2694940" y="1726406"/>
              <a:ext cx="45719" cy="5461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264653"/>
                </a:solidFill>
              </a:endParaRPr>
            </a:p>
          </p:txBody>
        </p: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2D4BD36B-FAE8-4928-9779-01F65B6BAF03}"/>
                </a:ext>
              </a:extLst>
            </p:cNvPr>
            <p:cNvSpPr txBox="1"/>
            <p:nvPr userDrawn="1"/>
          </p:nvSpPr>
          <p:spPr>
            <a:xfrm>
              <a:off x="4452619" y="1683860"/>
              <a:ext cx="72364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endParaRPr lang="zh-TW" altLang="en-US" sz="3600" b="1" dirty="0">
                <a:solidFill>
                  <a:srgbClr val="264653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74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139556-8009-4058-AE65-D893BA3A46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271183"/>
          </a:xfrm>
          <a:solidFill>
            <a:schemeClr val="bg1"/>
          </a:solidFill>
        </p:spPr>
        <p:txBody>
          <a:bodyPr/>
          <a:lstStyle>
            <a:lvl1pPr algn="ctr">
              <a:defRPr b="1">
                <a:solidFill>
                  <a:srgbClr val="063944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zh-TW" dirty="0"/>
              <a:t>TITLE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C258697-6377-4ADE-A0D5-C8D9CE8ABFDA}"/>
              </a:ext>
            </a:extLst>
          </p:cNvPr>
          <p:cNvSpPr/>
          <p:nvPr userDrawn="1"/>
        </p:nvSpPr>
        <p:spPr>
          <a:xfrm>
            <a:off x="0" y="1271183"/>
            <a:ext cx="12192000" cy="45719"/>
          </a:xfrm>
          <a:prstGeom prst="rect">
            <a:avLst/>
          </a:prstGeom>
          <a:solidFill>
            <a:srgbClr val="197A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061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1FD469-7581-4191-A04C-834A1B157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8367" y="2270524"/>
            <a:ext cx="8352719" cy="2372456"/>
          </a:xfrm>
        </p:spPr>
        <p:txBody>
          <a:bodyPr anchor="b"/>
          <a:lstStyle>
            <a:lvl1pPr algn="l">
              <a:defRPr sz="6000" b="1">
                <a:solidFill>
                  <a:srgbClr val="063944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8325F0-69DB-4E10-A716-8F1C28293AC1}"/>
              </a:ext>
            </a:extLst>
          </p:cNvPr>
          <p:cNvSpPr/>
          <p:nvPr userDrawn="1"/>
        </p:nvSpPr>
        <p:spPr>
          <a:xfrm rot="16200000" flipV="1">
            <a:off x="-1790702" y="1790702"/>
            <a:ext cx="6858003" cy="3276599"/>
          </a:xfrm>
          <a:prstGeom prst="rect">
            <a:avLst/>
          </a:prstGeom>
          <a:solidFill>
            <a:srgbClr val="197A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D376B95D-44B2-4C7E-BF9D-7735CB404D16}"/>
              </a:ext>
            </a:extLst>
          </p:cNvPr>
          <p:cNvSpPr/>
          <p:nvPr userDrawn="1"/>
        </p:nvSpPr>
        <p:spPr>
          <a:xfrm>
            <a:off x="2212774" y="1467474"/>
            <a:ext cx="2002971" cy="182563"/>
          </a:xfrm>
          <a:prstGeom prst="roundRect">
            <a:avLst/>
          </a:prstGeom>
          <a:solidFill>
            <a:srgbClr val="B7B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342D24F0-6CF5-4811-BFDA-FEDA7B4A0BD2}"/>
              </a:ext>
            </a:extLst>
          </p:cNvPr>
          <p:cNvSpPr/>
          <p:nvPr userDrawn="1"/>
        </p:nvSpPr>
        <p:spPr>
          <a:xfrm>
            <a:off x="2210960" y="5207964"/>
            <a:ext cx="2002971" cy="182563"/>
          </a:xfrm>
          <a:prstGeom prst="roundRect">
            <a:avLst/>
          </a:prstGeom>
          <a:solidFill>
            <a:srgbClr val="B7B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CC03FE07-ACB5-4641-BFA8-4E32338B1065}"/>
              </a:ext>
            </a:extLst>
          </p:cNvPr>
          <p:cNvSpPr/>
          <p:nvPr userDrawn="1"/>
        </p:nvSpPr>
        <p:spPr>
          <a:xfrm rot="16200000">
            <a:off x="383564" y="3294869"/>
            <a:ext cx="3923053" cy="268261"/>
          </a:xfrm>
          <a:prstGeom prst="roundRect">
            <a:avLst/>
          </a:prstGeom>
          <a:solidFill>
            <a:srgbClr val="B7B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FA02DB4D-ED0A-4B1F-9215-D1F9FF9E7C03}"/>
              </a:ext>
            </a:extLst>
          </p:cNvPr>
          <p:cNvSpPr/>
          <p:nvPr userDrawn="1"/>
        </p:nvSpPr>
        <p:spPr>
          <a:xfrm rot="16200000">
            <a:off x="3827988" y="5004581"/>
            <a:ext cx="559366" cy="212522"/>
          </a:xfrm>
          <a:prstGeom prst="roundRect">
            <a:avLst/>
          </a:prstGeom>
          <a:solidFill>
            <a:srgbClr val="B7B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8D83DFF3-1058-4512-B0EC-2844A78C58DE}"/>
              </a:ext>
            </a:extLst>
          </p:cNvPr>
          <p:cNvSpPr/>
          <p:nvPr userDrawn="1"/>
        </p:nvSpPr>
        <p:spPr>
          <a:xfrm rot="16200000">
            <a:off x="3827987" y="1640894"/>
            <a:ext cx="559366" cy="212522"/>
          </a:xfrm>
          <a:prstGeom prst="roundRect">
            <a:avLst/>
          </a:prstGeom>
          <a:solidFill>
            <a:srgbClr val="B7B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818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945E7E-61B8-4ABF-AE9A-4C6ED5DEA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EE0D9A-8715-427C-965A-0A9C164440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96D5054-63DC-4444-B63D-C2B4C6DFA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215879E-7DF2-497D-B3B4-F24BB0908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215B-FB2D-431B-B262-7100998F9CF4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AD41BC9-75FD-44E3-96F3-96382F0AA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1B37C46-AF1C-471B-A752-D162D6565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66AC-9379-4365-A2CD-2E6008F430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2228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C51383-52B6-457B-92EA-783E0DABF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5DEB9AC-285C-46C3-A926-785F4EFBF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A60176E-ED09-4E16-BAE5-C0CFB8022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281A4B0-7845-4521-934B-0B145644E9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68A34E9-ACD1-438E-949E-58BBED3C96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0152DC4-EC2C-4EF4-9AC8-0D79ECCD6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215B-FB2D-431B-B262-7100998F9CF4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93D5440-6F92-40CA-A2D0-33E098203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A963765-66FA-4795-A245-5B53CC9FA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66AC-9379-4365-A2CD-2E6008F430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164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D778CA-E059-441E-9733-6B6B3CDF1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675880E-92B2-4065-BE88-D5639FB5F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215B-FB2D-431B-B262-7100998F9CF4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C2510FE-D8F7-41B7-9FBE-B6B4AB891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7B3D879-8233-481E-B0EF-05CFDDEBC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66AC-9379-4365-A2CD-2E6008F430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553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DCECE4B-7FA2-44F1-B9FF-529C1B2CF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215B-FB2D-431B-B262-7100998F9CF4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B186ECE-B781-493E-95F5-19440EB3C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1CE4086-FEE1-4505-95F2-54D3F7654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66AC-9379-4365-A2CD-2E6008F430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6649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5744C9-900E-4446-9B67-10B0137A0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5E3BD6-0BD3-4FAD-9099-4F4D85828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46C5397-25C5-423C-B188-7464CD37E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E5DF95E-7CB6-42A7-86A5-0CE71E347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215B-FB2D-431B-B262-7100998F9CF4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D701309-0D5E-4F37-AA68-AA6FB557F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8CBDAD5-C5D4-4525-A332-B9FD0E8B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66AC-9379-4365-A2CD-2E6008F430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69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AAC173B-697C-4E50-B8CF-8C5CA0E77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EF5A90E-0FA1-4BD5-862C-418A3BF21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3546B3-A97B-469E-BC02-1F1C23BA85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A215B-FB2D-431B-B262-7100998F9CF4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0FFA8C-ED9E-47C7-8FDD-68C060C0D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7E9370-3214-4A26-9452-3B8AE84AFC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166AC-9379-4365-A2CD-2E6008F430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774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C91787-C9C5-4197-B830-CC04290ACA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Autofit/>
          </a:bodyPr>
          <a:lstStyle/>
          <a:p>
            <a:r>
              <a:rPr kumimoji="1" lang="en-US" altLang="zh-TW" sz="6600" b="1" dirty="0">
                <a:solidFill>
                  <a:srgbClr val="063944"/>
                </a:solidFill>
                <a:ea typeface="Hiragino Sans GB W6" panose="020B0300000000000000" pitchFamily="34" charset="-128"/>
              </a:rPr>
              <a:t>Data Mining</a:t>
            </a:r>
            <a:br>
              <a:rPr kumimoji="1" lang="en-US" altLang="zh-TW" sz="6600" b="1" dirty="0">
                <a:solidFill>
                  <a:srgbClr val="063944"/>
                </a:solidFill>
                <a:ea typeface="Hiragino Sans GB W6" panose="020B0300000000000000" pitchFamily="34" charset="-128"/>
              </a:rPr>
            </a:br>
            <a:r>
              <a:rPr kumimoji="1" lang="en-US" altLang="zh-TW" sz="6600" b="1" dirty="0">
                <a:solidFill>
                  <a:srgbClr val="063944"/>
                </a:solidFill>
                <a:ea typeface="Hiragino Sans GB W6" panose="020B0300000000000000" pitchFamily="34" charset="-128"/>
              </a:rPr>
              <a:t>Term Project Presentation</a:t>
            </a:r>
            <a:endParaRPr kumimoji="1" lang="zh-TW" altLang="en-US" sz="6600" b="1" dirty="0">
              <a:solidFill>
                <a:srgbClr val="063944"/>
              </a:solidFill>
              <a:ea typeface="Hiragino Sans GB W6" panose="020B0300000000000000" pitchFamily="34" charset="-128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466EA8B-2D05-404B-9A83-07CF4BDA4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437776"/>
            <a:ext cx="9143999" cy="964735"/>
          </a:xfrm>
        </p:spPr>
        <p:txBody>
          <a:bodyPr anchor="ctr">
            <a:normAutofit/>
          </a:bodyPr>
          <a:lstStyle/>
          <a:p>
            <a:r>
              <a:rPr lang="zh-TW" altLang="en-US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資工碩一 </a:t>
            </a:r>
            <a:r>
              <a:rPr lang="en-US" altLang="zh-TW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611121213</a:t>
            </a:r>
            <a:r>
              <a:rPr lang="zh-TW" altLang="en-US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莊雅卉</a:t>
            </a:r>
            <a:br>
              <a:rPr lang="en-US" altLang="zh-TW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資工碩一 </a:t>
            </a:r>
            <a:r>
              <a:rPr lang="en-US" altLang="zh-TW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611121214</a:t>
            </a:r>
            <a:r>
              <a:rPr lang="zh-TW" altLang="en-US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施芃如</a:t>
            </a:r>
          </a:p>
        </p:txBody>
      </p:sp>
    </p:spTree>
    <p:extLst>
      <p:ext uri="{BB962C8B-B14F-4D97-AF65-F5344CB8AC3E}">
        <p14:creationId xmlns:p14="http://schemas.microsoft.com/office/powerpoint/2010/main" val="3946072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874B10-73B0-4245-BAC9-B2873DDE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SVM</a:t>
            </a:r>
            <a:endParaRPr lang="zh-TW" altLang="en-US" spc="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 descr="Support Vector Machine (SVM) Algorithm - Javatpoint">
            <a:extLst>
              <a:ext uri="{FF2B5EF4-FFF2-40B4-BE49-F238E27FC236}">
                <a16:creationId xmlns:a16="http://schemas.microsoft.com/office/drawing/2014/main" id="{D295E3A1-9A5F-4509-9A88-5FF4522B4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319742"/>
            <a:ext cx="4086225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0D13A1C-F4B1-49A8-8C35-FFA6523315AE}"/>
              </a:ext>
            </a:extLst>
          </p:cNvPr>
          <p:cNvSpPr/>
          <p:nvPr/>
        </p:nvSpPr>
        <p:spPr>
          <a:xfrm>
            <a:off x="6096000" y="5153710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100" dirty="0">
                <a:solidFill>
                  <a:srgbClr val="063944"/>
                </a:solidFill>
              </a:rPr>
              <a:t>(photo from : </a:t>
            </a:r>
            <a:r>
              <a:rPr lang="zh-TW" altLang="en-US" sz="1100" dirty="0">
                <a:solidFill>
                  <a:srgbClr val="063944"/>
                </a:solidFill>
              </a:rPr>
              <a:t>https://www.javatpoint.com/machine-learning-support-vector-machine-algorithm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07DBA7C-E0AD-46FE-9073-F41EF3AE20C3}"/>
              </a:ext>
            </a:extLst>
          </p:cNvPr>
          <p:cNvSpPr/>
          <p:nvPr/>
        </p:nvSpPr>
        <p:spPr>
          <a:xfrm>
            <a:off x="790575" y="3058227"/>
            <a:ext cx="42957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pc="300" dirty="0">
                <a:solidFill>
                  <a:srgbClr val="063944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支持向量机（</a:t>
            </a:r>
            <a:r>
              <a:rPr lang="en-US" altLang="zh-CN" spc="300" dirty="0">
                <a:solidFill>
                  <a:srgbClr val="063944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support vector machines, SVM</a:t>
            </a:r>
            <a:r>
              <a:rPr lang="zh-CN" altLang="en-US" spc="300" dirty="0">
                <a:solidFill>
                  <a:srgbClr val="063944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）是</a:t>
            </a:r>
            <a:r>
              <a:rPr lang="zh-TW" altLang="en-US" spc="300" dirty="0">
                <a:solidFill>
                  <a:srgbClr val="063944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二分類</a:t>
            </a:r>
            <a:r>
              <a:rPr lang="zh-CN" altLang="en-US" spc="300" dirty="0">
                <a:solidFill>
                  <a:srgbClr val="063944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模型，它的基本模型是</a:t>
            </a:r>
            <a:r>
              <a:rPr lang="zh-TW" altLang="en-US" spc="300" dirty="0">
                <a:solidFill>
                  <a:srgbClr val="063944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定義在特徵空間上的間隔最大的線性分類器</a:t>
            </a:r>
            <a:r>
              <a:rPr lang="zh-CN" altLang="en-US" spc="300" dirty="0">
                <a:solidFill>
                  <a:srgbClr val="063944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。</a:t>
            </a:r>
            <a:endParaRPr lang="zh-TW" altLang="en-US" spc="300" dirty="0">
              <a:solidFill>
                <a:srgbClr val="063944"/>
              </a:solidFill>
              <a:latin typeface="Courier New" panose="02070309020205020404" pitchFamily="49" charset="0"/>
              <a:ea typeface="微軟正黑體" panose="020B0604030504040204" pitchFamily="34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4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874B10-73B0-4245-BAC9-B2873DDE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  <a:endParaRPr lang="zh-TW" altLang="en-US" spc="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2D858D5-7003-4521-99E6-474C0CAB6DA5}"/>
              </a:ext>
            </a:extLst>
          </p:cNvPr>
          <p:cNvSpPr/>
          <p:nvPr/>
        </p:nvSpPr>
        <p:spPr>
          <a:xfrm>
            <a:off x="1028700" y="2426267"/>
            <a:ext cx="39719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pc="300" dirty="0">
                <a:solidFill>
                  <a:srgbClr val="063944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KNN</a:t>
            </a:r>
            <a:r>
              <a:rPr lang="zh-TW" altLang="en-US" spc="300" dirty="0">
                <a:solidFill>
                  <a:srgbClr val="063944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屬於機器學習中的監督式學習</a:t>
            </a:r>
            <a:r>
              <a:rPr lang="en-US" altLang="zh-TW" spc="300" dirty="0">
                <a:solidFill>
                  <a:srgbClr val="063944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(Supervised learning)</a:t>
            </a:r>
            <a:r>
              <a:rPr lang="zh-TW" altLang="en-US" spc="300" dirty="0">
                <a:solidFill>
                  <a:srgbClr val="063944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，一般用來做資料的分類，如果已經有一群分好類別的資料，後來加進去點就可以透過</a:t>
            </a:r>
            <a:r>
              <a:rPr lang="en-US" altLang="zh-TW" spc="300" dirty="0">
                <a:solidFill>
                  <a:srgbClr val="063944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KNN</a:t>
            </a:r>
            <a:r>
              <a:rPr lang="zh-TW" altLang="en-US" spc="300" dirty="0">
                <a:solidFill>
                  <a:srgbClr val="063944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的方式指定新增加資料的分類。</a:t>
            </a:r>
          </a:p>
        </p:txBody>
      </p:sp>
      <p:pic>
        <p:nvPicPr>
          <p:cNvPr id="3074" name="Picture 2" descr="ML入門（二十一）KNN與K-Means差異. 簡單回顧| by Chung-Yi | 程式設計之旅| Medium">
            <a:extLst>
              <a:ext uri="{FF2B5EF4-FFF2-40B4-BE49-F238E27FC236}">
                <a16:creationId xmlns:a16="http://schemas.microsoft.com/office/drawing/2014/main" id="{60099548-1B95-4D6B-95C8-11D8079B8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2567177"/>
            <a:ext cx="41624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32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1AC892-6262-4DE5-97FC-25C4EE64C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197A89"/>
          </a:solidFill>
        </p:spPr>
        <p:txBody>
          <a:bodyPr/>
          <a:lstStyle/>
          <a:p>
            <a:r>
              <a:rPr lang="en-US" altLang="zh-TW" dirty="0">
                <a:solidFill>
                  <a:srgbClr val="FFFFFF"/>
                </a:solidFill>
              </a:rPr>
              <a:t>CONTENT</a:t>
            </a:r>
            <a:endParaRPr lang="zh-TW" altLang="en-US" dirty="0">
              <a:solidFill>
                <a:srgbClr val="FFFFFF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782779A-A9BD-4D74-B498-13CC878CA49B}"/>
              </a:ext>
            </a:extLst>
          </p:cNvPr>
          <p:cNvSpPr txBox="1"/>
          <p:nvPr userDrawn="1"/>
        </p:nvSpPr>
        <p:spPr>
          <a:xfrm>
            <a:off x="3050607" y="1645634"/>
            <a:ext cx="7236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3600" b="1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資料集的介紹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CE26CD4-E2CF-44E2-9C6F-106C9F9144BF}"/>
              </a:ext>
            </a:extLst>
          </p:cNvPr>
          <p:cNvSpPr txBox="1"/>
          <p:nvPr userDrawn="1"/>
        </p:nvSpPr>
        <p:spPr>
          <a:xfrm>
            <a:off x="3050607" y="2673630"/>
            <a:ext cx="7236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600" b="1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描述問題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C005173-9968-4535-A86F-BBB692852391}"/>
              </a:ext>
            </a:extLst>
          </p:cNvPr>
          <p:cNvSpPr txBox="1"/>
          <p:nvPr userDrawn="1"/>
        </p:nvSpPr>
        <p:spPr>
          <a:xfrm>
            <a:off x="3050607" y="3687693"/>
            <a:ext cx="7400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3600" b="1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研究方法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FF07098-B576-4EA2-8D05-FE82D6152590}"/>
              </a:ext>
            </a:extLst>
          </p:cNvPr>
          <p:cNvSpPr txBox="1"/>
          <p:nvPr userDrawn="1"/>
        </p:nvSpPr>
        <p:spPr>
          <a:xfrm>
            <a:off x="3050607" y="4654095"/>
            <a:ext cx="7236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600" b="1" dirty="0">
                <a:solidFill>
                  <a:srgbClr val="CB5C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研究結果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A8F2A93-7489-43ED-A87B-71E29B89CA26}"/>
              </a:ext>
            </a:extLst>
          </p:cNvPr>
          <p:cNvSpPr txBox="1"/>
          <p:nvPr userDrawn="1"/>
        </p:nvSpPr>
        <p:spPr>
          <a:xfrm>
            <a:off x="3050607" y="5620497"/>
            <a:ext cx="7236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3600" b="1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結論</a:t>
            </a:r>
          </a:p>
        </p:txBody>
      </p:sp>
    </p:spTree>
    <p:extLst>
      <p:ext uri="{BB962C8B-B14F-4D97-AF65-F5344CB8AC3E}">
        <p14:creationId xmlns:p14="http://schemas.microsoft.com/office/powerpoint/2010/main" val="11526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874B10-73B0-4245-BAC9-B2873DDE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Gini</a:t>
            </a:r>
            <a:r>
              <a:rPr lang="zh-TW" altLang="en-US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決策樹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A4D5C6-D337-4A0E-896B-5B39C91BB673}"/>
              </a:ext>
            </a:extLst>
          </p:cNvPr>
          <p:cNvSpPr/>
          <p:nvPr/>
        </p:nvSpPr>
        <p:spPr>
          <a:xfrm>
            <a:off x="5133352" y="1412028"/>
            <a:ext cx="1710562" cy="888623"/>
          </a:xfrm>
          <a:prstGeom prst="rect">
            <a:avLst/>
          </a:prstGeom>
          <a:solidFill>
            <a:srgbClr val="4FA5BD"/>
          </a:solidFill>
          <a:ln>
            <a:solidFill>
              <a:srgbClr val="06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bg1"/>
                </a:solidFill>
              </a:rPr>
              <a:t>Age&lt;=42.5</a:t>
            </a:r>
          </a:p>
          <a:p>
            <a:pPr algn="ctr"/>
            <a:r>
              <a:rPr lang="en-US" altLang="zh-TW" sz="1200" dirty="0" err="1">
                <a:solidFill>
                  <a:schemeClr val="bg1"/>
                </a:solidFill>
              </a:rPr>
              <a:t>gini</a:t>
            </a:r>
            <a:r>
              <a:rPr lang="en-US" altLang="zh-TW" sz="1200" dirty="0">
                <a:solidFill>
                  <a:schemeClr val="bg1"/>
                </a:solidFill>
              </a:rPr>
              <a:t> = 0.322</a:t>
            </a:r>
          </a:p>
          <a:p>
            <a:pPr algn="ctr"/>
            <a:r>
              <a:rPr lang="en-US" altLang="zh-TW" sz="1200" dirty="0">
                <a:solidFill>
                  <a:schemeClr val="bg1"/>
                </a:solidFill>
              </a:rPr>
              <a:t>Samples = 8000</a:t>
            </a:r>
          </a:p>
          <a:p>
            <a:pPr algn="ctr"/>
            <a:r>
              <a:rPr lang="en-US" altLang="zh-TW" sz="1200" dirty="0">
                <a:solidFill>
                  <a:schemeClr val="bg1"/>
                </a:solidFill>
              </a:rPr>
              <a:t>Value = [6387,1613]</a:t>
            </a:r>
          </a:p>
          <a:p>
            <a:pPr algn="ctr"/>
            <a:r>
              <a:rPr lang="en-US" altLang="zh-TW" sz="1200" dirty="0">
                <a:solidFill>
                  <a:schemeClr val="bg1"/>
                </a:solidFill>
              </a:rPr>
              <a:t>Class = 1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9A1A682-DC4D-48E9-86A5-0EF9E98D2A0E}"/>
              </a:ext>
            </a:extLst>
          </p:cNvPr>
          <p:cNvSpPr/>
          <p:nvPr/>
        </p:nvSpPr>
        <p:spPr>
          <a:xfrm>
            <a:off x="2245799" y="2770904"/>
            <a:ext cx="1710561" cy="1017711"/>
          </a:xfrm>
          <a:prstGeom prst="rect">
            <a:avLst/>
          </a:prstGeom>
          <a:solidFill>
            <a:srgbClr val="7EBDCE"/>
          </a:solidFill>
          <a:ln>
            <a:solidFill>
              <a:srgbClr val="418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/>
              <a:t>products_number</a:t>
            </a:r>
            <a:r>
              <a:rPr lang="en-US" altLang="zh-TW" sz="1100" dirty="0"/>
              <a:t> &lt;= 2.5</a:t>
            </a:r>
          </a:p>
          <a:p>
            <a:pPr algn="ctr"/>
            <a:r>
              <a:rPr lang="en-US" altLang="zh-TW" sz="1100" dirty="0" err="1"/>
              <a:t>gini</a:t>
            </a:r>
            <a:r>
              <a:rPr lang="en-US" altLang="zh-TW" sz="1100" dirty="0"/>
              <a:t> = 0.209</a:t>
            </a:r>
          </a:p>
          <a:p>
            <a:pPr algn="ctr"/>
            <a:r>
              <a:rPr lang="en-US" altLang="zh-TW" sz="1100" dirty="0"/>
              <a:t>samples = 5688</a:t>
            </a:r>
          </a:p>
          <a:p>
            <a:pPr algn="ctr"/>
            <a:r>
              <a:rPr lang="en-US" altLang="zh-TW" sz="1100" dirty="0"/>
              <a:t>value = [5014,674]</a:t>
            </a:r>
          </a:p>
          <a:p>
            <a:pPr algn="ctr"/>
            <a:r>
              <a:rPr lang="en-US" altLang="zh-TW" sz="1100" dirty="0"/>
              <a:t>Class = 1</a:t>
            </a:r>
            <a:endParaRPr lang="zh-TW" altLang="en-US" sz="11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E2E24E1-6962-4CF3-8BC9-B6C0477AE114}"/>
              </a:ext>
            </a:extLst>
          </p:cNvPr>
          <p:cNvSpPr/>
          <p:nvPr/>
        </p:nvSpPr>
        <p:spPr>
          <a:xfrm>
            <a:off x="8404538" y="2770903"/>
            <a:ext cx="1710562" cy="1017711"/>
          </a:xfrm>
          <a:prstGeom prst="rect">
            <a:avLst/>
          </a:prstGeom>
          <a:solidFill>
            <a:srgbClr val="4FA5BD"/>
          </a:solidFill>
          <a:ln>
            <a:solidFill>
              <a:srgbClr val="418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activate_member</a:t>
            </a:r>
            <a:r>
              <a:rPr lang="en-US" altLang="zh-TW" sz="1200" dirty="0"/>
              <a:t>&lt;= 0.5</a:t>
            </a:r>
          </a:p>
          <a:p>
            <a:pPr algn="ctr"/>
            <a:r>
              <a:rPr lang="en-US" altLang="zh-TW" sz="1200" dirty="0" err="1"/>
              <a:t>gini</a:t>
            </a:r>
            <a:r>
              <a:rPr lang="en-US" altLang="zh-TW" sz="1200" dirty="0"/>
              <a:t> = 0.482</a:t>
            </a:r>
          </a:p>
          <a:p>
            <a:pPr algn="ctr"/>
            <a:r>
              <a:rPr lang="en-US" altLang="zh-TW" sz="1200" dirty="0"/>
              <a:t>samples = 2312</a:t>
            </a:r>
          </a:p>
          <a:p>
            <a:pPr algn="ctr"/>
            <a:r>
              <a:rPr lang="en-US" altLang="zh-TW" sz="1200" dirty="0"/>
              <a:t>value = [1373,939]</a:t>
            </a:r>
          </a:p>
          <a:p>
            <a:pPr algn="ctr"/>
            <a:r>
              <a:rPr lang="en-US" altLang="zh-TW" sz="1200" dirty="0"/>
              <a:t>Class = 1</a:t>
            </a:r>
            <a:endParaRPr lang="zh-TW" altLang="en-US" sz="1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827FAD1-9534-46A9-A2D4-C0BAB399E392}"/>
              </a:ext>
            </a:extLst>
          </p:cNvPr>
          <p:cNvSpPr/>
          <p:nvPr/>
        </p:nvSpPr>
        <p:spPr>
          <a:xfrm>
            <a:off x="730515" y="4218743"/>
            <a:ext cx="1710561" cy="1019048"/>
          </a:xfrm>
          <a:prstGeom prst="rect">
            <a:avLst/>
          </a:prstGeom>
          <a:solidFill>
            <a:srgbClr val="7EBDCE"/>
          </a:solidFill>
          <a:ln>
            <a:solidFill>
              <a:srgbClr val="418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products_number</a:t>
            </a:r>
            <a:r>
              <a:rPr lang="en-US" altLang="zh-TW" sz="1200" dirty="0"/>
              <a:t> &lt;= 1.5</a:t>
            </a:r>
          </a:p>
          <a:p>
            <a:pPr algn="ctr"/>
            <a:r>
              <a:rPr lang="en-US" altLang="zh-TW" sz="1200" dirty="0" err="1"/>
              <a:t>gini</a:t>
            </a:r>
            <a:r>
              <a:rPr lang="en-US" altLang="zh-TW" sz="1200" dirty="0"/>
              <a:t> = 0.186</a:t>
            </a:r>
          </a:p>
          <a:p>
            <a:pPr algn="ctr"/>
            <a:r>
              <a:rPr lang="en-US" altLang="zh-TW" sz="1200" dirty="0"/>
              <a:t>samples = 5556</a:t>
            </a:r>
          </a:p>
          <a:p>
            <a:pPr algn="ctr"/>
            <a:r>
              <a:rPr lang="en-US" altLang="zh-TW" sz="1200" dirty="0"/>
              <a:t>value = [4979,577]</a:t>
            </a:r>
          </a:p>
          <a:p>
            <a:pPr algn="ctr"/>
            <a:r>
              <a:rPr lang="en-US" altLang="zh-TW" sz="1200" dirty="0"/>
              <a:t>Class = 1</a:t>
            </a:r>
            <a:endParaRPr lang="zh-TW" altLang="en-US" sz="1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449C9CF-5685-47E3-9DFA-BFBBC96BBAB6}"/>
              </a:ext>
            </a:extLst>
          </p:cNvPr>
          <p:cNvSpPr/>
          <p:nvPr/>
        </p:nvSpPr>
        <p:spPr>
          <a:xfrm>
            <a:off x="3669442" y="4218743"/>
            <a:ext cx="1710561" cy="1019048"/>
          </a:xfrm>
          <a:prstGeom prst="rect">
            <a:avLst/>
          </a:prstGeom>
          <a:solidFill>
            <a:srgbClr val="CB5C2E"/>
          </a:solidFill>
          <a:ln>
            <a:solidFill>
              <a:srgbClr val="CB5C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balance &lt;= 57003.365</a:t>
            </a:r>
          </a:p>
          <a:p>
            <a:pPr algn="ctr"/>
            <a:r>
              <a:rPr lang="en-US" altLang="zh-TW" sz="1200" dirty="0" err="1"/>
              <a:t>gini</a:t>
            </a:r>
            <a:r>
              <a:rPr lang="en-US" altLang="zh-TW" sz="1200" dirty="0"/>
              <a:t> = 0.39</a:t>
            </a:r>
          </a:p>
          <a:p>
            <a:pPr algn="ctr"/>
            <a:r>
              <a:rPr lang="en-US" altLang="zh-TW" sz="1200" dirty="0"/>
              <a:t>samples = 132</a:t>
            </a:r>
          </a:p>
          <a:p>
            <a:pPr algn="ctr"/>
            <a:r>
              <a:rPr lang="en-US" altLang="zh-TW" sz="1200" dirty="0"/>
              <a:t>value = [35,97]</a:t>
            </a:r>
          </a:p>
          <a:p>
            <a:pPr algn="ctr"/>
            <a:r>
              <a:rPr lang="en-US" altLang="zh-TW" sz="1200" dirty="0"/>
              <a:t>Class = 0</a:t>
            </a:r>
            <a:endParaRPr lang="zh-TW" altLang="en-US" sz="1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C5470CF-41CC-4146-8E5A-1CA5EBE0E60A}"/>
              </a:ext>
            </a:extLst>
          </p:cNvPr>
          <p:cNvSpPr/>
          <p:nvPr/>
        </p:nvSpPr>
        <p:spPr>
          <a:xfrm>
            <a:off x="6843914" y="4218743"/>
            <a:ext cx="1710561" cy="1019048"/>
          </a:xfrm>
          <a:prstGeom prst="rect">
            <a:avLst/>
          </a:prstGeom>
          <a:solidFill>
            <a:srgbClr val="CB5C2E"/>
          </a:solidFill>
          <a:ln>
            <a:solidFill>
              <a:srgbClr val="CB5C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age &lt;= 50.5</a:t>
            </a:r>
          </a:p>
          <a:p>
            <a:pPr algn="ctr"/>
            <a:r>
              <a:rPr lang="en-US" altLang="zh-TW" sz="1200" dirty="0" err="1"/>
              <a:t>gini</a:t>
            </a:r>
            <a:r>
              <a:rPr lang="en-US" altLang="zh-TW" sz="1200" dirty="0"/>
              <a:t> = 0.485</a:t>
            </a:r>
          </a:p>
          <a:p>
            <a:pPr algn="ctr"/>
            <a:r>
              <a:rPr lang="en-US" altLang="zh-TW" sz="1200" dirty="0"/>
              <a:t>samples = 1033</a:t>
            </a:r>
          </a:p>
          <a:p>
            <a:pPr algn="ctr"/>
            <a:r>
              <a:rPr lang="en-US" altLang="zh-TW" sz="1200" dirty="0"/>
              <a:t>value = [426,607]</a:t>
            </a:r>
          </a:p>
          <a:p>
            <a:pPr algn="ctr"/>
            <a:r>
              <a:rPr lang="en-US" altLang="zh-TW" sz="1200" dirty="0"/>
              <a:t>Class = 0</a:t>
            </a:r>
            <a:endParaRPr lang="zh-TW" altLang="en-US" sz="1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03908DA-8AA0-487C-AE0F-8B56BCDDE21B}"/>
              </a:ext>
            </a:extLst>
          </p:cNvPr>
          <p:cNvSpPr/>
          <p:nvPr/>
        </p:nvSpPr>
        <p:spPr>
          <a:xfrm>
            <a:off x="9788021" y="4218743"/>
            <a:ext cx="1710561" cy="1019048"/>
          </a:xfrm>
          <a:prstGeom prst="rect">
            <a:avLst/>
          </a:prstGeom>
          <a:solidFill>
            <a:srgbClr val="4FA5BD"/>
          </a:solidFill>
          <a:ln>
            <a:solidFill>
              <a:srgbClr val="418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products_number</a:t>
            </a:r>
            <a:r>
              <a:rPr lang="en-US" altLang="zh-TW" sz="1200" dirty="0"/>
              <a:t> &lt;= 2.5</a:t>
            </a:r>
          </a:p>
          <a:p>
            <a:pPr algn="ctr"/>
            <a:r>
              <a:rPr lang="en-US" altLang="zh-TW" sz="1200" dirty="0" err="1"/>
              <a:t>gini</a:t>
            </a:r>
            <a:r>
              <a:rPr lang="en-US" altLang="zh-TW" sz="1200" dirty="0"/>
              <a:t> = 0.384</a:t>
            </a:r>
          </a:p>
          <a:p>
            <a:pPr algn="ctr"/>
            <a:r>
              <a:rPr lang="en-US" altLang="zh-TW" sz="1200" dirty="0"/>
              <a:t>samples = 1279</a:t>
            </a:r>
          </a:p>
          <a:p>
            <a:pPr algn="ctr"/>
            <a:r>
              <a:rPr lang="en-US" altLang="zh-TW" sz="1200" dirty="0"/>
              <a:t>value = [947,332]</a:t>
            </a:r>
          </a:p>
          <a:p>
            <a:pPr algn="ctr"/>
            <a:r>
              <a:rPr lang="en-US" altLang="zh-TW" sz="1200" dirty="0"/>
              <a:t>Class = 1</a:t>
            </a:r>
            <a:endParaRPr lang="zh-TW" altLang="en-US" sz="1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ED0D72F-7339-470B-9BA0-2EC07A944E1B}"/>
              </a:ext>
            </a:extLst>
          </p:cNvPr>
          <p:cNvSpPr/>
          <p:nvPr/>
        </p:nvSpPr>
        <p:spPr>
          <a:xfrm>
            <a:off x="6031427" y="5667919"/>
            <a:ext cx="1710561" cy="1019048"/>
          </a:xfrm>
          <a:prstGeom prst="rect">
            <a:avLst/>
          </a:prstGeom>
          <a:solidFill>
            <a:srgbClr val="4FA5BD"/>
          </a:solidFill>
          <a:ln>
            <a:solidFill>
              <a:srgbClr val="418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products_number</a:t>
            </a:r>
            <a:r>
              <a:rPr lang="en-US" altLang="zh-TW" sz="1200" dirty="0"/>
              <a:t> &lt;= 1.5</a:t>
            </a:r>
          </a:p>
          <a:p>
            <a:pPr algn="ctr"/>
            <a:r>
              <a:rPr lang="en-US" altLang="zh-TW" sz="1200" dirty="0" err="1"/>
              <a:t>gini</a:t>
            </a:r>
            <a:r>
              <a:rPr lang="en-US" altLang="zh-TW" sz="1200" dirty="0"/>
              <a:t> = 0.498</a:t>
            </a:r>
          </a:p>
          <a:p>
            <a:pPr algn="ctr"/>
            <a:r>
              <a:rPr lang="en-US" altLang="zh-TW" sz="1200" dirty="0"/>
              <a:t>samples = 701</a:t>
            </a:r>
          </a:p>
          <a:p>
            <a:pPr algn="ctr"/>
            <a:r>
              <a:rPr lang="en-US" altLang="zh-TW" sz="1200" dirty="0"/>
              <a:t>value = [375,326]</a:t>
            </a:r>
          </a:p>
          <a:p>
            <a:pPr algn="ctr"/>
            <a:r>
              <a:rPr lang="en-US" altLang="zh-TW" sz="1200" dirty="0"/>
              <a:t>Class = 1</a:t>
            </a:r>
            <a:endParaRPr lang="zh-TW" altLang="en-US" sz="12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80D98DF-AD3E-40C7-92C8-1F3995450DF2}"/>
              </a:ext>
            </a:extLst>
          </p:cNvPr>
          <p:cNvSpPr/>
          <p:nvPr/>
        </p:nvSpPr>
        <p:spPr>
          <a:xfrm>
            <a:off x="7796989" y="5667919"/>
            <a:ext cx="1232712" cy="1019048"/>
          </a:xfrm>
          <a:prstGeom prst="rect">
            <a:avLst/>
          </a:prstGeom>
          <a:solidFill>
            <a:srgbClr val="DC8866"/>
          </a:solidFill>
          <a:ln>
            <a:solidFill>
              <a:srgbClr val="CB5C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age &lt;= 73.5</a:t>
            </a:r>
          </a:p>
          <a:p>
            <a:pPr algn="ctr"/>
            <a:r>
              <a:rPr lang="en-US" altLang="zh-TW" sz="1200" dirty="0" err="1"/>
              <a:t>gini</a:t>
            </a:r>
            <a:r>
              <a:rPr lang="en-US" altLang="zh-TW" sz="1200" dirty="0"/>
              <a:t> = 0.26</a:t>
            </a:r>
          </a:p>
          <a:p>
            <a:pPr algn="ctr"/>
            <a:r>
              <a:rPr lang="en-US" altLang="zh-TW" sz="1200" dirty="0"/>
              <a:t>samples = 332</a:t>
            </a:r>
          </a:p>
          <a:p>
            <a:pPr algn="ctr"/>
            <a:r>
              <a:rPr lang="en-US" altLang="zh-TW" sz="1200" dirty="0"/>
              <a:t>value = [51,281]</a:t>
            </a:r>
          </a:p>
          <a:p>
            <a:pPr algn="ctr"/>
            <a:r>
              <a:rPr lang="en-US" altLang="zh-TW" sz="1200" dirty="0"/>
              <a:t>Class = 0</a:t>
            </a:r>
            <a:endParaRPr lang="zh-TW" altLang="en-US" sz="12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BAE5FD1-E5D0-4730-9F82-68E34965591E}"/>
              </a:ext>
            </a:extLst>
          </p:cNvPr>
          <p:cNvSpPr/>
          <p:nvPr/>
        </p:nvSpPr>
        <p:spPr>
          <a:xfrm>
            <a:off x="9082361" y="5667919"/>
            <a:ext cx="1710561" cy="1019048"/>
          </a:xfrm>
          <a:prstGeom prst="rect">
            <a:avLst/>
          </a:prstGeom>
          <a:solidFill>
            <a:srgbClr val="4FA5BD"/>
          </a:solidFill>
          <a:ln>
            <a:solidFill>
              <a:srgbClr val="418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products_number</a:t>
            </a:r>
            <a:r>
              <a:rPr lang="en-US" altLang="zh-TW" sz="1200" dirty="0"/>
              <a:t> &lt;= 1.5</a:t>
            </a:r>
          </a:p>
          <a:p>
            <a:pPr algn="ctr"/>
            <a:r>
              <a:rPr lang="en-US" altLang="zh-TW" sz="1200" dirty="0" err="1"/>
              <a:t>gini</a:t>
            </a:r>
            <a:r>
              <a:rPr lang="en-US" altLang="zh-TW" sz="1200" dirty="0"/>
              <a:t> = 0.359</a:t>
            </a:r>
          </a:p>
          <a:p>
            <a:pPr algn="ctr"/>
            <a:r>
              <a:rPr lang="en-US" altLang="zh-TW" sz="1200" dirty="0"/>
              <a:t>samples = 1230</a:t>
            </a:r>
          </a:p>
          <a:p>
            <a:pPr algn="ctr"/>
            <a:r>
              <a:rPr lang="en-US" altLang="zh-TW" sz="1200" dirty="0"/>
              <a:t>value = [942,288]</a:t>
            </a:r>
          </a:p>
          <a:p>
            <a:pPr algn="ctr"/>
            <a:r>
              <a:rPr lang="en-US" altLang="zh-TW" sz="1200" dirty="0"/>
              <a:t>Class = 1</a:t>
            </a:r>
            <a:endParaRPr lang="zh-TW" altLang="en-US" sz="12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2FE5916-9F0B-4C28-B8A0-C6EE530D47D1}"/>
              </a:ext>
            </a:extLst>
          </p:cNvPr>
          <p:cNvSpPr/>
          <p:nvPr/>
        </p:nvSpPr>
        <p:spPr>
          <a:xfrm>
            <a:off x="10840548" y="5667919"/>
            <a:ext cx="1168690" cy="1019048"/>
          </a:xfrm>
          <a:prstGeom prst="rect">
            <a:avLst/>
          </a:prstGeom>
          <a:solidFill>
            <a:srgbClr val="DC8866"/>
          </a:solidFill>
          <a:ln>
            <a:solidFill>
              <a:srgbClr val="CB5C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age &lt;= 65.5</a:t>
            </a:r>
          </a:p>
          <a:p>
            <a:pPr algn="ctr"/>
            <a:r>
              <a:rPr lang="en-US" altLang="zh-TW" sz="1200" dirty="0" err="1"/>
              <a:t>gini</a:t>
            </a:r>
            <a:r>
              <a:rPr lang="en-US" altLang="zh-TW" sz="1200" dirty="0"/>
              <a:t> = 0.183</a:t>
            </a:r>
          </a:p>
          <a:p>
            <a:pPr algn="ctr"/>
            <a:r>
              <a:rPr lang="en-US" altLang="zh-TW" sz="1200" dirty="0"/>
              <a:t>samples = 49</a:t>
            </a:r>
          </a:p>
          <a:p>
            <a:pPr algn="ctr"/>
            <a:r>
              <a:rPr lang="en-US" altLang="zh-TW" sz="1200" dirty="0"/>
              <a:t>value = [5,44]</a:t>
            </a:r>
          </a:p>
          <a:p>
            <a:pPr algn="ctr"/>
            <a:r>
              <a:rPr lang="en-US" altLang="zh-TW" sz="1200" dirty="0"/>
              <a:t>Class = 0</a:t>
            </a:r>
            <a:endParaRPr lang="zh-TW" altLang="en-US" sz="12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F9CD2CA-93D5-4AC4-A8ED-5D8F8A90CAB8}"/>
              </a:ext>
            </a:extLst>
          </p:cNvPr>
          <p:cNvSpPr/>
          <p:nvPr/>
        </p:nvSpPr>
        <p:spPr>
          <a:xfrm>
            <a:off x="4524723" y="5667919"/>
            <a:ext cx="1451704" cy="1019048"/>
          </a:xfrm>
          <a:prstGeom prst="rect">
            <a:avLst/>
          </a:prstGeom>
          <a:solidFill>
            <a:srgbClr val="DC8866"/>
          </a:solidFill>
          <a:ln>
            <a:solidFill>
              <a:srgbClr val="CB5C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estimated_salary</a:t>
            </a:r>
            <a:r>
              <a:rPr lang="en-US" altLang="zh-TW" sz="1200" dirty="0"/>
              <a:t> &lt;= 193039.227</a:t>
            </a:r>
          </a:p>
          <a:p>
            <a:pPr algn="ctr"/>
            <a:r>
              <a:rPr lang="en-US" altLang="zh-TW" sz="1200" dirty="0" err="1"/>
              <a:t>gini</a:t>
            </a:r>
            <a:r>
              <a:rPr lang="en-US" altLang="zh-TW" sz="1200" dirty="0"/>
              <a:t> = 0.204</a:t>
            </a:r>
          </a:p>
          <a:p>
            <a:pPr algn="ctr"/>
            <a:r>
              <a:rPr lang="en-US" altLang="zh-TW" sz="1200" dirty="0"/>
              <a:t>samples = 78</a:t>
            </a:r>
          </a:p>
          <a:p>
            <a:pPr algn="ctr"/>
            <a:r>
              <a:rPr lang="en-US" altLang="zh-TW" sz="1200" dirty="0"/>
              <a:t>value = [9,69]</a:t>
            </a:r>
          </a:p>
          <a:p>
            <a:pPr algn="ctr"/>
            <a:r>
              <a:rPr lang="en-US" altLang="zh-TW" sz="1200" dirty="0"/>
              <a:t>Class = 0</a:t>
            </a:r>
            <a:endParaRPr lang="zh-TW" altLang="en-US" sz="12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EE83017-953F-4E9A-A013-881DAE010B78}"/>
              </a:ext>
            </a:extLst>
          </p:cNvPr>
          <p:cNvSpPr/>
          <p:nvPr/>
        </p:nvSpPr>
        <p:spPr>
          <a:xfrm>
            <a:off x="2960803" y="5667919"/>
            <a:ext cx="1508920" cy="1019048"/>
          </a:xfrm>
          <a:prstGeom prst="rect">
            <a:avLst/>
          </a:prstGeom>
          <a:solidFill>
            <a:srgbClr val="CB5C2E"/>
          </a:solidFill>
          <a:ln>
            <a:solidFill>
              <a:srgbClr val="CB5C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estimated_salary</a:t>
            </a:r>
            <a:r>
              <a:rPr lang="en-US" altLang="zh-TW" sz="1200" dirty="0"/>
              <a:t> &lt;= 132695.484</a:t>
            </a:r>
          </a:p>
          <a:p>
            <a:pPr algn="ctr"/>
            <a:r>
              <a:rPr lang="en-US" altLang="zh-TW" sz="1200" dirty="0" err="1"/>
              <a:t>gini</a:t>
            </a:r>
            <a:r>
              <a:rPr lang="en-US" altLang="zh-TW" sz="1200" dirty="0"/>
              <a:t> = 0.499</a:t>
            </a:r>
          </a:p>
          <a:p>
            <a:pPr algn="ctr"/>
            <a:r>
              <a:rPr lang="en-US" altLang="zh-TW" sz="1200" dirty="0"/>
              <a:t>samples = 54</a:t>
            </a:r>
          </a:p>
          <a:p>
            <a:pPr algn="ctr"/>
            <a:r>
              <a:rPr lang="en-US" altLang="zh-TW" sz="1200" dirty="0"/>
              <a:t>value = [26,28]</a:t>
            </a:r>
          </a:p>
          <a:p>
            <a:pPr algn="ctr"/>
            <a:r>
              <a:rPr lang="en-US" altLang="zh-TW" sz="1200" dirty="0"/>
              <a:t>Class = 0</a:t>
            </a:r>
            <a:endParaRPr lang="zh-TW" altLang="en-US" sz="12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C49CDB3-3061-4DBF-981B-4BBA9E94E9B2}"/>
              </a:ext>
            </a:extLst>
          </p:cNvPr>
          <p:cNvSpPr/>
          <p:nvPr/>
        </p:nvSpPr>
        <p:spPr>
          <a:xfrm>
            <a:off x="1585796" y="5667919"/>
            <a:ext cx="1320007" cy="1019048"/>
          </a:xfrm>
          <a:prstGeom prst="rect">
            <a:avLst/>
          </a:prstGeom>
          <a:solidFill>
            <a:srgbClr val="7EBDCE"/>
          </a:solidFill>
          <a:ln>
            <a:solidFill>
              <a:srgbClr val="418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balace</a:t>
            </a:r>
            <a:r>
              <a:rPr lang="en-US" altLang="zh-TW" sz="1200" dirty="0"/>
              <a:t> &lt;= 1884.34</a:t>
            </a:r>
          </a:p>
          <a:p>
            <a:pPr algn="ctr"/>
            <a:r>
              <a:rPr lang="en-US" altLang="zh-TW" sz="1200" dirty="0" err="1"/>
              <a:t>gini</a:t>
            </a:r>
            <a:r>
              <a:rPr lang="en-US" altLang="zh-TW" sz="1200" dirty="0"/>
              <a:t> = 0.078</a:t>
            </a:r>
          </a:p>
          <a:p>
            <a:pPr algn="ctr"/>
            <a:r>
              <a:rPr lang="en-US" altLang="zh-TW" sz="1200" dirty="0"/>
              <a:t>samples = 2812</a:t>
            </a:r>
          </a:p>
          <a:p>
            <a:pPr algn="ctr"/>
            <a:r>
              <a:rPr lang="en-US" altLang="zh-TW" sz="1200" dirty="0"/>
              <a:t>value = [2698,114]</a:t>
            </a:r>
          </a:p>
          <a:p>
            <a:pPr algn="ctr"/>
            <a:r>
              <a:rPr lang="en-US" altLang="zh-TW" sz="1200" dirty="0"/>
              <a:t>Class = 1</a:t>
            </a:r>
            <a:endParaRPr lang="zh-TW" altLang="en-US" sz="12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ADD801B-78AE-4CFD-AD71-4F13FBCD5F6C}"/>
              </a:ext>
            </a:extLst>
          </p:cNvPr>
          <p:cNvSpPr/>
          <p:nvPr/>
        </p:nvSpPr>
        <p:spPr>
          <a:xfrm>
            <a:off x="163106" y="5667919"/>
            <a:ext cx="1320007" cy="1019048"/>
          </a:xfrm>
          <a:prstGeom prst="rect">
            <a:avLst/>
          </a:prstGeom>
          <a:solidFill>
            <a:srgbClr val="7EBDCE"/>
          </a:solidFill>
          <a:ln>
            <a:solidFill>
              <a:srgbClr val="418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country &lt;= 1.5</a:t>
            </a:r>
          </a:p>
          <a:p>
            <a:pPr algn="ctr"/>
            <a:r>
              <a:rPr lang="en-US" altLang="zh-TW" sz="1200" dirty="0" err="1"/>
              <a:t>gini</a:t>
            </a:r>
            <a:r>
              <a:rPr lang="en-US" altLang="zh-TW" sz="1200" dirty="0"/>
              <a:t> = 0.281</a:t>
            </a:r>
          </a:p>
          <a:p>
            <a:pPr algn="ctr"/>
            <a:r>
              <a:rPr lang="en-US" altLang="zh-TW" sz="1200" dirty="0"/>
              <a:t>samples = 2744</a:t>
            </a:r>
          </a:p>
          <a:p>
            <a:pPr algn="ctr"/>
            <a:r>
              <a:rPr lang="en-US" altLang="zh-TW" sz="1200" dirty="0"/>
              <a:t>value = [2281,463]</a:t>
            </a:r>
          </a:p>
          <a:p>
            <a:pPr algn="ctr"/>
            <a:r>
              <a:rPr lang="en-US" altLang="zh-TW" sz="1200" dirty="0"/>
              <a:t>Class = 1</a:t>
            </a:r>
            <a:endParaRPr lang="zh-TW" altLang="en-US" sz="1200" dirty="0"/>
          </a:p>
        </p:txBody>
      </p:sp>
      <p:cxnSp>
        <p:nvCxnSpPr>
          <p:cNvPr id="20" name="直線單箭頭接點 19" descr="ddd">
            <a:extLst>
              <a:ext uri="{FF2B5EF4-FFF2-40B4-BE49-F238E27FC236}">
                <a16:creationId xmlns:a16="http://schemas.microsoft.com/office/drawing/2014/main" id="{27C6EF46-D1F1-4BDA-BDB5-0D566F42788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3101080" y="2300651"/>
            <a:ext cx="2887553" cy="470253"/>
          </a:xfrm>
          <a:prstGeom prst="straightConnector1">
            <a:avLst/>
          </a:prstGeom>
          <a:ln>
            <a:solidFill>
              <a:srgbClr val="06394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 descr="ddd">
            <a:extLst>
              <a:ext uri="{FF2B5EF4-FFF2-40B4-BE49-F238E27FC236}">
                <a16:creationId xmlns:a16="http://schemas.microsoft.com/office/drawing/2014/main" id="{F793F001-3427-4F92-B23F-C7E5D4C1742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5988633" y="2300651"/>
            <a:ext cx="3271186" cy="470252"/>
          </a:xfrm>
          <a:prstGeom prst="straightConnector1">
            <a:avLst/>
          </a:prstGeom>
          <a:ln>
            <a:solidFill>
              <a:srgbClr val="06394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 descr="ddd">
            <a:extLst>
              <a:ext uri="{FF2B5EF4-FFF2-40B4-BE49-F238E27FC236}">
                <a16:creationId xmlns:a16="http://schemas.microsoft.com/office/drawing/2014/main" id="{8493404D-8CA0-40BE-8956-335CAFA9402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1585796" y="3788615"/>
            <a:ext cx="1515284" cy="430128"/>
          </a:xfrm>
          <a:prstGeom prst="straightConnector1">
            <a:avLst/>
          </a:prstGeom>
          <a:ln>
            <a:solidFill>
              <a:srgbClr val="264653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 descr="ddd">
            <a:extLst>
              <a:ext uri="{FF2B5EF4-FFF2-40B4-BE49-F238E27FC236}">
                <a16:creationId xmlns:a16="http://schemas.microsoft.com/office/drawing/2014/main" id="{17442D10-CACA-4504-A40C-9BB60E0384A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3101080" y="3788615"/>
            <a:ext cx="1423643" cy="430128"/>
          </a:xfrm>
          <a:prstGeom prst="straightConnector1">
            <a:avLst/>
          </a:prstGeom>
          <a:ln>
            <a:solidFill>
              <a:srgbClr val="264653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 descr="ddd">
            <a:extLst>
              <a:ext uri="{FF2B5EF4-FFF2-40B4-BE49-F238E27FC236}">
                <a16:creationId xmlns:a16="http://schemas.microsoft.com/office/drawing/2014/main" id="{67E695AD-94C0-4393-83E7-FE15A3A57F4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 flipH="1">
            <a:off x="823110" y="5237791"/>
            <a:ext cx="762686" cy="430128"/>
          </a:xfrm>
          <a:prstGeom prst="straightConnector1">
            <a:avLst/>
          </a:prstGeom>
          <a:ln>
            <a:solidFill>
              <a:srgbClr val="06394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 descr="ddd">
            <a:extLst>
              <a:ext uri="{FF2B5EF4-FFF2-40B4-BE49-F238E27FC236}">
                <a16:creationId xmlns:a16="http://schemas.microsoft.com/office/drawing/2014/main" id="{D8AF2AF2-766F-48FE-978F-6A69011CE0B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1585796" y="5237791"/>
            <a:ext cx="660004" cy="430128"/>
          </a:xfrm>
          <a:prstGeom prst="straightConnector1">
            <a:avLst/>
          </a:prstGeom>
          <a:ln>
            <a:solidFill>
              <a:srgbClr val="06394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 descr="ddd">
            <a:extLst>
              <a:ext uri="{FF2B5EF4-FFF2-40B4-BE49-F238E27FC236}">
                <a16:creationId xmlns:a16="http://schemas.microsoft.com/office/drawing/2014/main" id="{B5AF321B-B142-454C-9236-9614F32CD4B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9" idx="2"/>
            <a:endCxn id="17" idx="0"/>
          </p:cNvCxnSpPr>
          <p:nvPr/>
        </p:nvCxnSpPr>
        <p:spPr>
          <a:xfrm flipH="1">
            <a:off x="3715263" y="5237791"/>
            <a:ext cx="809460" cy="430128"/>
          </a:xfrm>
          <a:prstGeom prst="straightConnector1">
            <a:avLst/>
          </a:prstGeom>
          <a:ln>
            <a:solidFill>
              <a:srgbClr val="06394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 descr="ddd">
            <a:extLst>
              <a:ext uri="{FF2B5EF4-FFF2-40B4-BE49-F238E27FC236}">
                <a16:creationId xmlns:a16="http://schemas.microsoft.com/office/drawing/2014/main" id="{9822DE2C-9982-48E4-86B0-4391E95843C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4524723" y="5237791"/>
            <a:ext cx="725852" cy="430128"/>
          </a:xfrm>
          <a:prstGeom prst="straightConnector1">
            <a:avLst/>
          </a:prstGeom>
          <a:ln>
            <a:solidFill>
              <a:srgbClr val="06394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 descr="ddd">
            <a:extLst>
              <a:ext uri="{FF2B5EF4-FFF2-40B4-BE49-F238E27FC236}">
                <a16:creationId xmlns:a16="http://schemas.microsoft.com/office/drawing/2014/main" id="{64E37EE3-7716-41D3-925C-5BE9BB9BDC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7699195" y="3788614"/>
            <a:ext cx="1560624" cy="430129"/>
          </a:xfrm>
          <a:prstGeom prst="straightConnector1">
            <a:avLst/>
          </a:prstGeom>
          <a:ln>
            <a:solidFill>
              <a:srgbClr val="06394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 descr="ddd">
            <a:extLst>
              <a:ext uri="{FF2B5EF4-FFF2-40B4-BE49-F238E27FC236}">
                <a16:creationId xmlns:a16="http://schemas.microsoft.com/office/drawing/2014/main" id="{12D54C75-6A54-43EA-9D34-7DA6706D212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9259819" y="3788614"/>
            <a:ext cx="1383483" cy="430129"/>
          </a:xfrm>
          <a:prstGeom prst="straightConnector1">
            <a:avLst/>
          </a:prstGeom>
          <a:ln>
            <a:solidFill>
              <a:srgbClr val="06394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 descr="ddd">
            <a:extLst>
              <a:ext uri="{FF2B5EF4-FFF2-40B4-BE49-F238E27FC236}">
                <a16:creationId xmlns:a16="http://schemas.microsoft.com/office/drawing/2014/main" id="{A756B344-9DF8-4E7E-A198-F0E6AA5F22D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flipH="1">
            <a:off x="6886708" y="5237791"/>
            <a:ext cx="812487" cy="430128"/>
          </a:xfrm>
          <a:prstGeom prst="straightConnector1">
            <a:avLst/>
          </a:prstGeom>
          <a:ln>
            <a:solidFill>
              <a:srgbClr val="06394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 descr="ddd">
            <a:extLst>
              <a:ext uri="{FF2B5EF4-FFF2-40B4-BE49-F238E27FC236}">
                <a16:creationId xmlns:a16="http://schemas.microsoft.com/office/drawing/2014/main" id="{73BBA66A-D295-4561-B6F9-14ED0BC1AB8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7699195" y="5237791"/>
            <a:ext cx="714150" cy="430128"/>
          </a:xfrm>
          <a:prstGeom prst="straightConnector1">
            <a:avLst/>
          </a:prstGeom>
          <a:ln>
            <a:solidFill>
              <a:srgbClr val="06394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 descr="ddd">
            <a:extLst>
              <a:ext uri="{FF2B5EF4-FFF2-40B4-BE49-F238E27FC236}">
                <a16:creationId xmlns:a16="http://schemas.microsoft.com/office/drawing/2014/main" id="{31F08D46-673C-40B5-8A06-2D06DDC41EC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flipH="1">
            <a:off x="9937642" y="5237791"/>
            <a:ext cx="705660" cy="430128"/>
          </a:xfrm>
          <a:prstGeom prst="straightConnector1">
            <a:avLst/>
          </a:prstGeom>
          <a:ln>
            <a:solidFill>
              <a:srgbClr val="06394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 descr="ddd">
            <a:extLst>
              <a:ext uri="{FF2B5EF4-FFF2-40B4-BE49-F238E27FC236}">
                <a16:creationId xmlns:a16="http://schemas.microsoft.com/office/drawing/2014/main" id="{7039B16E-08DC-4F99-A6EE-E5A1175DC06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>
            <a:off x="10643302" y="5237791"/>
            <a:ext cx="781591" cy="430128"/>
          </a:xfrm>
          <a:prstGeom prst="straightConnector1">
            <a:avLst/>
          </a:prstGeom>
          <a:ln>
            <a:solidFill>
              <a:srgbClr val="06394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8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874B10-73B0-4245-BAC9-B2873DDE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Entropy</a:t>
            </a:r>
            <a:r>
              <a:rPr lang="zh-TW" altLang="en-US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決策樹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E5D16E6-1784-484B-B30F-8F1C72D4419F}"/>
              </a:ext>
            </a:extLst>
          </p:cNvPr>
          <p:cNvSpPr/>
          <p:nvPr/>
        </p:nvSpPr>
        <p:spPr>
          <a:xfrm>
            <a:off x="5133352" y="1412028"/>
            <a:ext cx="1710562" cy="888623"/>
          </a:xfrm>
          <a:prstGeom prst="rect">
            <a:avLst/>
          </a:prstGeom>
          <a:solidFill>
            <a:srgbClr val="4FA5BD"/>
          </a:solidFill>
          <a:ln>
            <a:solidFill>
              <a:srgbClr val="418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Age&lt;=42.5</a:t>
            </a:r>
          </a:p>
          <a:p>
            <a:pPr algn="ctr"/>
            <a:r>
              <a:rPr lang="en-US" altLang="zh-TW" sz="1200" dirty="0"/>
              <a:t>entropy = 0.73</a:t>
            </a:r>
          </a:p>
          <a:p>
            <a:pPr algn="ctr"/>
            <a:r>
              <a:rPr lang="en-US" altLang="zh-TW" sz="1200" dirty="0"/>
              <a:t>Samples = 8000</a:t>
            </a:r>
          </a:p>
          <a:p>
            <a:pPr algn="ctr"/>
            <a:r>
              <a:rPr lang="en-US" altLang="zh-TW" sz="1200" dirty="0"/>
              <a:t>Value = [6369,1631]</a:t>
            </a:r>
          </a:p>
          <a:p>
            <a:pPr algn="ctr"/>
            <a:r>
              <a:rPr lang="en-US" altLang="zh-TW" sz="1200" dirty="0"/>
              <a:t>Class = 1</a:t>
            </a:r>
            <a:endParaRPr lang="zh-TW" altLang="en-US" sz="12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D17D1F4-AAE0-4B4F-8BE6-28F1376D8DE5}"/>
              </a:ext>
            </a:extLst>
          </p:cNvPr>
          <p:cNvSpPr/>
          <p:nvPr/>
        </p:nvSpPr>
        <p:spPr>
          <a:xfrm>
            <a:off x="2245799" y="2770904"/>
            <a:ext cx="1710561" cy="1017711"/>
          </a:xfrm>
          <a:prstGeom prst="rect">
            <a:avLst/>
          </a:prstGeom>
          <a:solidFill>
            <a:srgbClr val="4FA5BD"/>
          </a:solidFill>
          <a:ln>
            <a:solidFill>
              <a:srgbClr val="418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/>
              <a:t>products_number</a:t>
            </a:r>
            <a:r>
              <a:rPr lang="en-US" altLang="zh-TW" sz="1100" dirty="0"/>
              <a:t> &lt;= 2.5</a:t>
            </a:r>
          </a:p>
          <a:p>
            <a:pPr algn="ctr"/>
            <a:r>
              <a:rPr lang="en-US" altLang="zh-TW" sz="1100" dirty="0"/>
              <a:t>entropy = 0.527</a:t>
            </a:r>
          </a:p>
          <a:p>
            <a:pPr algn="ctr"/>
            <a:r>
              <a:rPr lang="en-US" altLang="zh-TW" sz="1100" dirty="0"/>
              <a:t>samples = 5701</a:t>
            </a:r>
          </a:p>
          <a:p>
            <a:pPr algn="ctr"/>
            <a:r>
              <a:rPr lang="en-US" altLang="zh-TW" sz="1100" dirty="0"/>
              <a:t>value = [5022,679]</a:t>
            </a:r>
          </a:p>
          <a:p>
            <a:pPr algn="ctr"/>
            <a:r>
              <a:rPr lang="en-US" altLang="zh-TW" sz="1100" dirty="0"/>
              <a:t>Class = 1</a:t>
            </a:r>
            <a:endParaRPr lang="zh-TW" altLang="en-US" sz="11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AF09BDA-DA35-40DD-BC42-4417BDD92D24}"/>
              </a:ext>
            </a:extLst>
          </p:cNvPr>
          <p:cNvSpPr/>
          <p:nvPr/>
        </p:nvSpPr>
        <p:spPr>
          <a:xfrm>
            <a:off x="8404538" y="2770903"/>
            <a:ext cx="1710562" cy="1017711"/>
          </a:xfrm>
          <a:prstGeom prst="rect">
            <a:avLst/>
          </a:prstGeom>
          <a:solidFill>
            <a:srgbClr val="4FA5BD"/>
          </a:solidFill>
          <a:ln>
            <a:solidFill>
              <a:srgbClr val="418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activate_member</a:t>
            </a:r>
            <a:r>
              <a:rPr lang="en-US" altLang="zh-TW" sz="1200" dirty="0"/>
              <a:t>&lt;= 2.5</a:t>
            </a:r>
          </a:p>
          <a:p>
            <a:pPr algn="ctr"/>
            <a:r>
              <a:rPr lang="en-US" altLang="zh-TW" sz="1200" dirty="0"/>
              <a:t>entropy = 0.527</a:t>
            </a:r>
          </a:p>
          <a:p>
            <a:pPr algn="ctr"/>
            <a:r>
              <a:rPr lang="en-US" altLang="zh-TW" sz="1200" dirty="0"/>
              <a:t>samples = 5701</a:t>
            </a:r>
          </a:p>
          <a:p>
            <a:pPr algn="ctr"/>
            <a:r>
              <a:rPr lang="en-US" altLang="zh-TW" sz="1200" dirty="0"/>
              <a:t>value = [5022,679]</a:t>
            </a:r>
          </a:p>
          <a:p>
            <a:pPr algn="ctr"/>
            <a:r>
              <a:rPr lang="en-US" altLang="zh-TW" sz="1200" dirty="0"/>
              <a:t>Class = 1</a:t>
            </a:r>
            <a:endParaRPr lang="zh-TW" altLang="en-US" sz="12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4DF1E2D-A744-4C11-AB21-5F6F33603DB8}"/>
              </a:ext>
            </a:extLst>
          </p:cNvPr>
          <p:cNvSpPr/>
          <p:nvPr/>
        </p:nvSpPr>
        <p:spPr>
          <a:xfrm>
            <a:off x="730515" y="4218743"/>
            <a:ext cx="1710561" cy="1019048"/>
          </a:xfrm>
          <a:prstGeom prst="rect">
            <a:avLst/>
          </a:prstGeom>
          <a:solidFill>
            <a:srgbClr val="7EBDCE"/>
          </a:solidFill>
          <a:ln>
            <a:solidFill>
              <a:srgbClr val="418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products_number</a:t>
            </a:r>
            <a:r>
              <a:rPr lang="en-US" altLang="zh-TW" sz="1200" dirty="0"/>
              <a:t> &lt;= 1.5</a:t>
            </a:r>
          </a:p>
          <a:p>
            <a:pPr algn="ctr"/>
            <a:r>
              <a:rPr lang="en-US" altLang="zh-TW" sz="1200" dirty="0"/>
              <a:t>entropy = 0.484</a:t>
            </a:r>
          </a:p>
          <a:p>
            <a:pPr algn="ctr"/>
            <a:r>
              <a:rPr lang="en-US" altLang="zh-TW" sz="1200" dirty="0"/>
              <a:t>samples = 5574</a:t>
            </a:r>
          </a:p>
          <a:p>
            <a:pPr algn="ctr"/>
            <a:r>
              <a:rPr lang="en-US" altLang="zh-TW" sz="1200" dirty="0"/>
              <a:t>value = [4990,584]</a:t>
            </a:r>
          </a:p>
          <a:p>
            <a:pPr algn="ctr"/>
            <a:r>
              <a:rPr lang="en-US" altLang="zh-TW" sz="1200" dirty="0"/>
              <a:t>Class = 1</a:t>
            </a:r>
            <a:endParaRPr lang="zh-TW" altLang="en-US" sz="12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E01DDC8-AA7E-43FA-AA70-5FC42BC9B0D2}"/>
              </a:ext>
            </a:extLst>
          </p:cNvPr>
          <p:cNvSpPr/>
          <p:nvPr/>
        </p:nvSpPr>
        <p:spPr>
          <a:xfrm>
            <a:off x="3669442" y="4218743"/>
            <a:ext cx="1710561" cy="1019048"/>
          </a:xfrm>
          <a:prstGeom prst="rect">
            <a:avLst/>
          </a:prstGeom>
          <a:solidFill>
            <a:srgbClr val="CB5C2E"/>
          </a:solidFill>
          <a:ln>
            <a:solidFill>
              <a:srgbClr val="CB5C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Balance &lt;= 57003.365</a:t>
            </a:r>
          </a:p>
          <a:p>
            <a:pPr algn="ctr"/>
            <a:r>
              <a:rPr lang="en-US" altLang="zh-TW" sz="1200" dirty="0"/>
              <a:t>entropy = 0.814</a:t>
            </a:r>
          </a:p>
          <a:p>
            <a:pPr algn="ctr"/>
            <a:r>
              <a:rPr lang="en-US" altLang="zh-TW" sz="1200" dirty="0"/>
              <a:t>samples = 127</a:t>
            </a:r>
          </a:p>
          <a:p>
            <a:pPr algn="ctr"/>
            <a:r>
              <a:rPr lang="en-US" altLang="zh-TW" sz="1200" dirty="0"/>
              <a:t>value = [32,95]</a:t>
            </a:r>
          </a:p>
          <a:p>
            <a:pPr algn="ctr"/>
            <a:r>
              <a:rPr lang="en-US" altLang="zh-TW" sz="1200" dirty="0"/>
              <a:t>Class = 0</a:t>
            </a:r>
            <a:endParaRPr lang="zh-TW" altLang="en-US" sz="12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980E585-FDB1-4A05-B09B-DF0733242286}"/>
              </a:ext>
            </a:extLst>
          </p:cNvPr>
          <p:cNvSpPr/>
          <p:nvPr/>
        </p:nvSpPr>
        <p:spPr>
          <a:xfrm>
            <a:off x="6843914" y="4218743"/>
            <a:ext cx="1710561" cy="1019048"/>
          </a:xfrm>
          <a:prstGeom prst="rect">
            <a:avLst/>
          </a:prstGeom>
          <a:solidFill>
            <a:srgbClr val="CB5C2E"/>
          </a:solidFill>
          <a:ln>
            <a:solidFill>
              <a:srgbClr val="CB5C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age &lt;= 50.5</a:t>
            </a:r>
          </a:p>
          <a:p>
            <a:pPr algn="ctr"/>
            <a:r>
              <a:rPr lang="en-US" altLang="zh-TW" sz="1200" dirty="0"/>
              <a:t>entropy = 0.976</a:t>
            </a:r>
          </a:p>
          <a:p>
            <a:pPr algn="ctr"/>
            <a:r>
              <a:rPr lang="en-US" altLang="zh-TW" sz="1200" dirty="0"/>
              <a:t>samples = 1042</a:t>
            </a:r>
          </a:p>
          <a:p>
            <a:pPr algn="ctr"/>
            <a:r>
              <a:rPr lang="en-US" altLang="zh-TW" sz="1200" dirty="0"/>
              <a:t>value = [426,616]</a:t>
            </a:r>
          </a:p>
          <a:p>
            <a:pPr algn="ctr"/>
            <a:r>
              <a:rPr lang="en-US" altLang="zh-TW" sz="1200" dirty="0"/>
              <a:t>Class = 0</a:t>
            </a:r>
            <a:endParaRPr lang="zh-TW" altLang="en-US" sz="12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937E3-1F1F-4399-A2F9-9787C238D299}"/>
              </a:ext>
            </a:extLst>
          </p:cNvPr>
          <p:cNvSpPr/>
          <p:nvPr/>
        </p:nvSpPr>
        <p:spPr>
          <a:xfrm>
            <a:off x="9788021" y="4218743"/>
            <a:ext cx="1710561" cy="1019048"/>
          </a:xfrm>
          <a:prstGeom prst="rect">
            <a:avLst/>
          </a:prstGeom>
          <a:solidFill>
            <a:srgbClr val="4FA5BD"/>
          </a:solidFill>
          <a:ln>
            <a:solidFill>
              <a:srgbClr val="418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products_number</a:t>
            </a:r>
            <a:r>
              <a:rPr lang="en-US" altLang="zh-TW" sz="1200" dirty="0"/>
              <a:t> &lt;= 2.5</a:t>
            </a:r>
          </a:p>
          <a:p>
            <a:pPr algn="ctr"/>
            <a:r>
              <a:rPr lang="en-US" altLang="zh-TW" sz="1200" dirty="0"/>
              <a:t>entropy = 0.838</a:t>
            </a:r>
          </a:p>
          <a:p>
            <a:pPr algn="ctr"/>
            <a:r>
              <a:rPr lang="en-US" altLang="zh-TW" sz="1200" dirty="0"/>
              <a:t>samples = 1257</a:t>
            </a:r>
          </a:p>
          <a:p>
            <a:pPr algn="ctr"/>
            <a:r>
              <a:rPr lang="en-US" altLang="zh-TW" sz="1200" dirty="0"/>
              <a:t>value = [921,336]</a:t>
            </a:r>
          </a:p>
          <a:p>
            <a:pPr algn="ctr"/>
            <a:r>
              <a:rPr lang="en-US" altLang="zh-TW" sz="1200" dirty="0"/>
              <a:t>Class = 1</a:t>
            </a:r>
            <a:endParaRPr lang="zh-TW" altLang="en-US" sz="12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643D93B-9325-49B7-89F0-6DE633AA9567}"/>
              </a:ext>
            </a:extLst>
          </p:cNvPr>
          <p:cNvSpPr/>
          <p:nvPr/>
        </p:nvSpPr>
        <p:spPr>
          <a:xfrm>
            <a:off x="6031427" y="5667919"/>
            <a:ext cx="1710561" cy="1019048"/>
          </a:xfrm>
          <a:prstGeom prst="rect">
            <a:avLst/>
          </a:prstGeom>
          <a:solidFill>
            <a:srgbClr val="4FA5BD"/>
          </a:solidFill>
          <a:ln>
            <a:solidFill>
              <a:srgbClr val="418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products_number</a:t>
            </a:r>
            <a:r>
              <a:rPr lang="en-US" altLang="zh-TW" sz="1200" dirty="0"/>
              <a:t> &lt;= 2.5</a:t>
            </a:r>
          </a:p>
          <a:p>
            <a:pPr algn="ctr"/>
            <a:r>
              <a:rPr lang="en-US" altLang="zh-TW" sz="1200" dirty="0"/>
              <a:t>entropy = 0.996</a:t>
            </a:r>
          </a:p>
          <a:p>
            <a:pPr algn="ctr"/>
            <a:r>
              <a:rPr lang="en-US" altLang="zh-TW" sz="1200" dirty="0"/>
              <a:t>samples = 694</a:t>
            </a:r>
          </a:p>
          <a:p>
            <a:pPr algn="ctr"/>
            <a:r>
              <a:rPr lang="en-US" altLang="zh-TW" sz="1200" dirty="0"/>
              <a:t>value = [374,320]</a:t>
            </a:r>
          </a:p>
          <a:p>
            <a:pPr algn="ctr"/>
            <a:r>
              <a:rPr lang="en-US" altLang="zh-TW" sz="1200" dirty="0"/>
              <a:t>Class = 1</a:t>
            </a:r>
            <a:endParaRPr lang="zh-TW" altLang="en-US" sz="12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67D2CA4-8645-4520-84CD-4861AF7303DF}"/>
              </a:ext>
            </a:extLst>
          </p:cNvPr>
          <p:cNvSpPr/>
          <p:nvPr/>
        </p:nvSpPr>
        <p:spPr>
          <a:xfrm>
            <a:off x="7796989" y="5667919"/>
            <a:ext cx="1232712" cy="1019048"/>
          </a:xfrm>
          <a:prstGeom prst="rect">
            <a:avLst/>
          </a:prstGeom>
          <a:solidFill>
            <a:srgbClr val="CB5C2E"/>
          </a:solidFill>
          <a:ln>
            <a:solidFill>
              <a:srgbClr val="CB5C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age &lt;= 73.0</a:t>
            </a:r>
          </a:p>
          <a:p>
            <a:pPr algn="ctr"/>
            <a:r>
              <a:rPr lang="en-US" altLang="zh-TW" sz="1200" dirty="0"/>
              <a:t>entropy = 0.608</a:t>
            </a:r>
          </a:p>
          <a:p>
            <a:pPr algn="ctr"/>
            <a:r>
              <a:rPr lang="en-US" altLang="zh-TW" sz="1200" dirty="0"/>
              <a:t>samples = 348</a:t>
            </a:r>
          </a:p>
          <a:p>
            <a:pPr algn="ctr"/>
            <a:r>
              <a:rPr lang="en-US" altLang="zh-TW" sz="1200" dirty="0"/>
              <a:t>value = [52,296]</a:t>
            </a:r>
          </a:p>
          <a:p>
            <a:pPr algn="ctr"/>
            <a:r>
              <a:rPr lang="en-US" altLang="zh-TW" sz="1200" dirty="0"/>
              <a:t>Class = 0</a:t>
            </a:r>
            <a:endParaRPr lang="zh-TW" altLang="en-US" sz="12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53DE5AD-E7A9-44D3-9A4B-DB50688AFB56}"/>
              </a:ext>
            </a:extLst>
          </p:cNvPr>
          <p:cNvSpPr/>
          <p:nvPr/>
        </p:nvSpPr>
        <p:spPr>
          <a:xfrm>
            <a:off x="9082361" y="5667919"/>
            <a:ext cx="1710561" cy="1019048"/>
          </a:xfrm>
          <a:prstGeom prst="rect">
            <a:avLst/>
          </a:prstGeom>
          <a:solidFill>
            <a:srgbClr val="4FA5BD"/>
          </a:solidFill>
          <a:ln>
            <a:solidFill>
              <a:srgbClr val="418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products_number</a:t>
            </a:r>
            <a:r>
              <a:rPr lang="en-US" altLang="zh-TW" sz="1200" dirty="0"/>
              <a:t> &lt;= 1.5</a:t>
            </a:r>
          </a:p>
          <a:p>
            <a:pPr algn="ctr"/>
            <a:r>
              <a:rPr lang="en-US" altLang="zh-TW" sz="1200" dirty="0"/>
              <a:t>entropy = 0.785</a:t>
            </a:r>
          </a:p>
          <a:p>
            <a:pPr algn="ctr"/>
            <a:r>
              <a:rPr lang="en-US" altLang="zh-TW" sz="1200" dirty="0"/>
              <a:t>samples = 1196</a:t>
            </a:r>
          </a:p>
          <a:p>
            <a:pPr algn="ctr"/>
            <a:r>
              <a:rPr lang="en-US" altLang="zh-TW" sz="1200" dirty="0"/>
              <a:t>value = [916,280]</a:t>
            </a:r>
          </a:p>
          <a:p>
            <a:pPr algn="ctr"/>
            <a:r>
              <a:rPr lang="en-US" altLang="zh-TW" sz="1200" dirty="0"/>
              <a:t>Class = 1</a:t>
            </a:r>
            <a:endParaRPr lang="zh-TW" altLang="en-US" sz="12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BA39F36-68E3-4DD6-B2FB-C90CD8F48BF2}"/>
              </a:ext>
            </a:extLst>
          </p:cNvPr>
          <p:cNvSpPr/>
          <p:nvPr/>
        </p:nvSpPr>
        <p:spPr>
          <a:xfrm>
            <a:off x="10840548" y="5667919"/>
            <a:ext cx="1168690" cy="1019048"/>
          </a:xfrm>
          <a:prstGeom prst="rect">
            <a:avLst/>
          </a:prstGeom>
          <a:solidFill>
            <a:srgbClr val="DC8866"/>
          </a:solidFill>
          <a:ln>
            <a:solidFill>
              <a:srgbClr val="DC88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age &lt;= 65.5</a:t>
            </a:r>
          </a:p>
          <a:p>
            <a:pPr algn="ctr"/>
            <a:r>
              <a:rPr lang="en-US" altLang="zh-TW" sz="1200" dirty="0"/>
              <a:t>entropy = 0.409</a:t>
            </a:r>
          </a:p>
          <a:p>
            <a:pPr algn="ctr"/>
            <a:r>
              <a:rPr lang="en-US" altLang="zh-TW" sz="1200" dirty="0"/>
              <a:t>samples = 61</a:t>
            </a:r>
          </a:p>
          <a:p>
            <a:pPr algn="ctr"/>
            <a:r>
              <a:rPr lang="en-US" altLang="zh-TW" sz="1200" dirty="0"/>
              <a:t>value = [5,56]</a:t>
            </a:r>
          </a:p>
          <a:p>
            <a:pPr algn="ctr"/>
            <a:r>
              <a:rPr lang="en-US" altLang="zh-TW" sz="1200" dirty="0"/>
              <a:t>Class = 0</a:t>
            </a:r>
            <a:endParaRPr lang="zh-TW" altLang="en-US" sz="12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063BD22-FAA9-494E-B6E9-273F1CCA1E59}"/>
              </a:ext>
            </a:extLst>
          </p:cNvPr>
          <p:cNvSpPr/>
          <p:nvPr/>
        </p:nvSpPr>
        <p:spPr>
          <a:xfrm>
            <a:off x="4524723" y="5667919"/>
            <a:ext cx="1451704" cy="1019048"/>
          </a:xfrm>
          <a:prstGeom prst="rect">
            <a:avLst/>
          </a:prstGeom>
          <a:solidFill>
            <a:srgbClr val="DC8866"/>
          </a:solidFill>
          <a:ln>
            <a:solidFill>
              <a:srgbClr val="DC88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estimated_salary</a:t>
            </a:r>
            <a:r>
              <a:rPr lang="en-US" altLang="zh-TW" sz="1200" dirty="0"/>
              <a:t> &lt;= 193039.227</a:t>
            </a:r>
          </a:p>
          <a:p>
            <a:pPr algn="ctr"/>
            <a:r>
              <a:rPr lang="en-US" altLang="zh-TW" sz="1200" dirty="0"/>
              <a:t>entropy = 0.443</a:t>
            </a:r>
          </a:p>
          <a:p>
            <a:pPr algn="ctr"/>
            <a:r>
              <a:rPr lang="en-US" altLang="zh-TW" sz="1200" dirty="0"/>
              <a:t>samples = 76</a:t>
            </a:r>
          </a:p>
          <a:p>
            <a:pPr algn="ctr"/>
            <a:r>
              <a:rPr lang="en-US" altLang="zh-TW" sz="1200" dirty="0"/>
              <a:t>value = [7,69]</a:t>
            </a:r>
          </a:p>
          <a:p>
            <a:pPr algn="ctr"/>
            <a:r>
              <a:rPr lang="en-US" altLang="zh-TW" sz="1200" dirty="0"/>
              <a:t>Class = 0</a:t>
            </a:r>
            <a:endParaRPr lang="zh-TW" altLang="en-US" sz="12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5F68E00-D07F-4894-9226-ECF3DCA857B6}"/>
              </a:ext>
            </a:extLst>
          </p:cNvPr>
          <p:cNvSpPr/>
          <p:nvPr/>
        </p:nvSpPr>
        <p:spPr>
          <a:xfrm>
            <a:off x="2960803" y="5667919"/>
            <a:ext cx="1508920" cy="1019048"/>
          </a:xfrm>
          <a:prstGeom prst="rect">
            <a:avLst/>
          </a:prstGeom>
          <a:solidFill>
            <a:srgbClr val="CB5C2E"/>
          </a:solidFill>
          <a:ln>
            <a:solidFill>
              <a:srgbClr val="CB5C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estimated_salary</a:t>
            </a:r>
            <a:r>
              <a:rPr lang="en-US" altLang="zh-TW" sz="1200" dirty="0"/>
              <a:t> &lt;= 167555.125</a:t>
            </a:r>
          </a:p>
          <a:p>
            <a:pPr algn="ctr"/>
            <a:r>
              <a:rPr lang="en-US" altLang="zh-TW" sz="1200" dirty="0"/>
              <a:t>entropy = 1.0</a:t>
            </a:r>
          </a:p>
          <a:p>
            <a:pPr algn="ctr"/>
            <a:r>
              <a:rPr lang="en-US" altLang="zh-TW" sz="1200" dirty="0"/>
              <a:t>samples = 51</a:t>
            </a:r>
          </a:p>
          <a:p>
            <a:pPr algn="ctr"/>
            <a:r>
              <a:rPr lang="en-US" altLang="zh-TW" sz="1200" dirty="0"/>
              <a:t>value = [25,26]</a:t>
            </a:r>
          </a:p>
          <a:p>
            <a:pPr algn="ctr"/>
            <a:r>
              <a:rPr lang="en-US" altLang="zh-TW" sz="1200" dirty="0"/>
              <a:t>Class = 0</a:t>
            </a:r>
            <a:endParaRPr lang="zh-TW" altLang="en-US" sz="12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5DDB2CC-6A50-4E02-81AE-81764BA0F3F2}"/>
              </a:ext>
            </a:extLst>
          </p:cNvPr>
          <p:cNvSpPr/>
          <p:nvPr/>
        </p:nvSpPr>
        <p:spPr>
          <a:xfrm>
            <a:off x="1585796" y="5667919"/>
            <a:ext cx="1320007" cy="1019048"/>
          </a:xfrm>
          <a:prstGeom prst="rect">
            <a:avLst/>
          </a:prstGeom>
          <a:solidFill>
            <a:srgbClr val="7EBDCE"/>
          </a:solidFill>
          <a:ln>
            <a:solidFill>
              <a:srgbClr val="418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balace</a:t>
            </a:r>
            <a:r>
              <a:rPr lang="en-US" altLang="zh-TW" sz="1200" dirty="0"/>
              <a:t> &lt;= 1884</a:t>
            </a:r>
          </a:p>
          <a:p>
            <a:pPr algn="ctr"/>
            <a:r>
              <a:rPr lang="en-US" altLang="zh-TW" sz="1200" dirty="0"/>
              <a:t>entropy = 0.255</a:t>
            </a:r>
          </a:p>
          <a:p>
            <a:pPr algn="ctr"/>
            <a:r>
              <a:rPr lang="en-US" altLang="zh-TW" sz="1200" dirty="0"/>
              <a:t>samples = 2809</a:t>
            </a:r>
          </a:p>
          <a:p>
            <a:pPr algn="ctr"/>
            <a:r>
              <a:rPr lang="en-US" altLang="zh-TW" sz="1200" dirty="0"/>
              <a:t>value = [2689,120]</a:t>
            </a:r>
          </a:p>
          <a:p>
            <a:pPr algn="ctr"/>
            <a:r>
              <a:rPr lang="en-US" altLang="zh-TW" sz="1200" dirty="0"/>
              <a:t>Class = 1</a:t>
            </a:r>
            <a:endParaRPr lang="zh-TW" altLang="en-US" sz="12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D364F93-B346-408C-AEAE-696E2CF64664}"/>
              </a:ext>
            </a:extLst>
          </p:cNvPr>
          <p:cNvSpPr/>
          <p:nvPr/>
        </p:nvSpPr>
        <p:spPr>
          <a:xfrm>
            <a:off x="163106" y="5667919"/>
            <a:ext cx="1320007" cy="1019048"/>
          </a:xfrm>
          <a:prstGeom prst="rect">
            <a:avLst/>
          </a:prstGeom>
          <a:solidFill>
            <a:srgbClr val="4FA5BD"/>
          </a:solidFill>
          <a:ln>
            <a:solidFill>
              <a:srgbClr val="418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country &lt;= 1.5</a:t>
            </a:r>
          </a:p>
          <a:p>
            <a:pPr algn="ctr"/>
            <a:r>
              <a:rPr lang="en-US" altLang="zh-TW" sz="1200" dirty="0"/>
              <a:t>entropy = 0.653</a:t>
            </a:r>
          </a:p>
          <a:p>
            <a:pPr algn="ctr"/>
            <a:r>
              <a:rPr lang="en-US" altLang="zh-TW" sz="1200" dirty="0"/>
              <a:t>samples = 2765</a:t>
            </a:r>
          </a:p>
          <a:p>
            <a:pPr algn="ctr"/>
            <a:r>
              <a:rPr lang="en-US" altLang="zh-TW" sz="1200" dirty="0"/>
              <a:t>value = [2301,464]</a:t>
            </a:r>
          </a:p>
          <a:p>
            <a:pPr algn="ctr"/>
            <a:r>
              <a:rPr lang="en-US" altLang="zh-TW" sz="1200" dirty="0"/>
              <a:t>Class = 1</a:t>
            </a:r>
            <a:endParaRPr lang="zh-TW" altLang="en-US" sz="1200" dirty="0"/>
          </a:p>
        </p:txBody>
      </p:sp>
      <p:cxnSp>
        <p:nvCxnSpPr>
          <p:cNvPr id="39" name="直線單箭頭接點 38" descr="ddd">
            <a:extLst>
              <a:ext uri="{FF2B5EF4-FFF2-40B4-BE49-F238E27FC236}">
                <a16:creationId xmlns:a16="http://schemas.microsoft.com/office/drawing/2014/main" id="{2674588A-D3ED-4E47-A5D2-0FF87E7B445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3101080" y="2300651"/>
            <a:ext cx="2887553" cy="470253"/>
          </a:xfrm>
          <a:prstGeom prst="straightConnector1">
            <a:avLst/>
          </a:prstGeom>
          <a:ln>
            <a:solidFill>
              <a:srgbClr val="06394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 descr="ddd">
            <a:extLst>
              <a:ext uri="{FF2B5EF4-FFF2-40B4-BE49-F238E27FC236}">
                <a16:creationId xmlns:a16="http://schemas.microsoft.com/office/drawing/2014/main" id="{4B98FF6F-E97A-4F75-AC7B-DD3A72501DC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>
            <a:off x="5988633" y="2300651"/>
            <a:ext cx="3271186" cy="470252"/>
          </a:xfrm>
          <a:prstGeom prst="straightConnector1">
            <a:avLst/>
          </a:prstGeom>
          <a:ln>
            <a:solidFill>
              <a:srgbClr val="06394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 descr="ddd">
            <a:extLst>
              <a:ext uri="{FF2B5EF4-FFF2-40B4-BE49-F238E27FC236}">
                <a16:creationId xmlns:a16="http://schemas.microsoft.com/office/drawing/2014/main" id="{6F6175D3-14E9-4B6D-A4B6-A468221C3E1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 flipH="1">
            <a:off x="1585796" y="3788615"/>
            <a:ext cx="1515284" cy="430128"/>
          </a:xfrm>
          <a:prstGeom prst="straightConnector1">
            <a:avLst/>
          </a:prstGeom>
          <a:ln>
            <a:solidFill>
              <a:srgbClr val="06394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 descr="ddd">
            <a:extLst>
              <a:ext uri="{FF2B5EF4-FFF2-40B4-BE49-F238E27FC236}">
                <a16:creationId xmlns:a16="http://schemas.microsoft.com/office/drawing/2014/main" id="{A76DD7AF-D747-4785-BADF-C5C94345C2F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21" idx="2"/>
            <a:endCxn id="24" idx="0"/>
          </p:cNvCxnSpPr>
          <p:nvPr/>
        </p:nvCxnSpPr>
        <p:spPr>
          <a:xfrm>
            <a:off x="3101080" y="3788615"/>
            <a:ext cx="1423643" cy="430128"/>
          </a:xfrm>
          <a:prstGeom prst="straightConnector1">
            <a:avLst/>
          </a:prstGeom>
          <a:ln>
            <a:solidFill>
              <a:srgbClr val="264653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 descr="ddd">
            <a:extLst>
              <a:ext uri="{FF2B5EF4-FFF2-40B4-BE49-F238E27FC236}">
                <a16:creationId xmlns:a16="http://schemas.microsoft.com/office/drawing/2014/main" id="{2EA6F829-6D95-4537-9AAE-4B9E6116F7E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23" idx="2"/>
            <a:endCxn id="37" idx="0"/>
          </p:cNvCxnSpPr>
          <p:nvPr/>
        </p:nvCxnSpPr>
        <p:spPr>
          <a:xfrm flipH="1">
            <a:off x="823110" y="5237791"/>
            <a:ext cx="762686" cy="430128"/>
          </a:xfrm>
          <a:prstGeom prst="straightConnector1">
            <a:avLst/>
          </a:prstGeom>
          <a:ln>
            <a:solidFill>
              <a:srgbClr val="06394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 descr="ddd">
            <a:extLst>
              <a:ext uri="{FF2B5EF4-FFF2-40B4-BE49-F238E27FC236}">
                <a16:creationId xmlns:a16="http://schemas.microsoft.com/office/drawing/2014/main" id="{94B536CF-4209-4684-8D83-3DD05A36F55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23" idx="2"/>
            <a:endCxn id="36" idx="0"/>
          </p:cNvCxnSpPr>
          <p:nvPr/>
        </p:nvCxnSpPr>
        <p:spPr>
          <a:xfrm>
            <a:off x="1585796" y="5237791"/>
            <a:ext cx="660004" cy="430128"/>
          </a:xfrm>
          <a:prstGeom prst="straightConnector1">
            <a:avLst/>
          </a:prstGeom>
          <a:ln>
            <a:solidFill>
              <a:srgbClr val="06394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 descr="ddd">
            <a:extLst>
              <a:ext uri="{FF2B5EF4-FFF2-40B4-BE49-F238E27FC236}">
                <a16:creationId xmlns:a16="http://schemas.microsoft.com/office/drawing/2014/main" id="{8E311F63-964F-490C-9AC0-62919FDF2D7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24" idx="2"/>
            <a:endCxn id="35" idx="0"/>
          </p:cNvCxnSpPr>
          <p:nvPr/>
        </p:nvCxnSpPr>
        <p:spPr>
          <a:xfrm flipH="1">
            <a:off x="3715263" y="5237791"/>
            <a:ext cx="809460" cy="430128"/>
          </a:xfrm>
          <a:prstGeom prst="straightConnector1">
            <a:avLst/>
          </a:prstGeom>
          <a:ln>
            <a:solidFill>
              <a:srgbClr val="06394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 descr="ddd">
            <a:extLst>
              <a:ext uri="{FF2B5EF4-FFF2-40B4-BE49-F238E27FC236}">
                <a16:creationId xmlns:a16="http://schemas.microsoft.com/office/drawing/2014/main" id="{915714D8-ED0C-40FB-8058-7C7D0ADC2C9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24" idx="2"/>
            <a:endCxn id="34" idx="0"/>
          </p:cNvCxnSpPr>
          <p:nvPr/>
        </p:nvCxnSpPr>
        <p:spPr>
          <a:xfrm>
            <a:off x="4524723" y="5237791"/>
            <a:ext cx="725852" cy="430128"/>
          </a:xfrm>
          <a:prstGeom prst="straightConnector1">
            <a:avLst/>
          </a:prstGeom>
          <a:ln>
            <a:solidFill>
              <a:srgbClr val="06394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 descr="ddd">
            <a:extLst>
              <a:ext uri="{FF2B5EF4-FFF2-40B4-BE49-F238E27FC236}">
                <a16:creationId xmlns:a16="http://schemas.microsoft.com/office/drawing/2014/main" id="{D584D90C-E31E-4DE0-B2EC-313E10F4BE9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 flipH="1">
            <a:off x="7699195" y="3788614"/>
            <a:ext cx="1560624" cy="430129"/>
          </a:xfrm>
          <a:prstGeom prst="straightConnector1">
            <a:avLst/>
          </a:prstGeom>
          <a:ln>
            <a:solidFill>
              <a:srgbClr val="06394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 descr="ddd">
            <a:extLst>
              <a:ext uri="{FF2B5EF4-FFF2-40B4-BE49-F238E27FC236}">
                <a16:creationId xmlns:a16="http://schemas.microsoft.com/office/drawing/2014/main" id="{715C33AB-A011-4D41-834C-CC073F22934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22" idx="2"/>
            <a:endCxn id="27" idx="0"/>
          </p:cNvCxnSpPr>
          <p:nvPr/>
        </p:nvCxnSpPr>
        <p:spPr>
          <a:xfrm>
            <a:off x="9259819" y="3788614"/>
            <a:ext cx="1383483" cy="430129"/>
          </a:xfrm>
          <a:prstGeom prst="straightConnector1">
            <a:avLst/>
          </a:prstGeom>
          <a:ln>
            <a:solidFill>
              <a:srgbClr val="06394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 descr="ddd">
            <a:extLst>
              <a:ext uri="{FF2B5EF4-FFF2-40B4-BE49-F238E27FC236}">
                <a16:creationId xmlns:a16="http://schemas.microsoft.com/office/drawing/2014/main" id="{4D7E8B22-D117-493D-9EB6-949A9CF278A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 flipH="1">
            <a:off x="6886708" y="5237791"/>
            <a:ext cx="812487" cy="430128"/>
          </a:xfrm>
          <a:prstGeom prst="straightConnector1">
            <a:avLst/>
          </a:prstGeom>
          <a:ln>
            <a:solidFill>
              <a:srgbClr val="06394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 descr="ddd">
            <a:extLst>
              <a:ext uri="{FF2B5EF4-FFF2-40B4-BE49-F238E27FC236}">
                <a16:creationId xmlns:a16="http://schemas.microsoft.com/office/drawing/2014/main" id="{46A82FC2-9858-4E49-9A80-D324C6F237E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>
            <a:off x="7699195" y="5237791"/>
            <a:ext cx="714150" cy="430128"/>
          </a:xfrm>
          <a:prstGeom prst="straightConnector1">
            <a:avLst/>
          </a:prstGeom>
          <a:ln>
            <a:solidFill>
              <a:srgbClr val="06394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 descr="ddd">
            <a:extLst>
              <a:ext uri="{FF2B5EF4-FFF2-40B4-BE49-F238E27FC236}">
                <a16:creationId xmlns:a16="http://schemas.microsoft.com/office/drawing/2014/main" id="{F400D767-8A02-417B-A9FB-1DD05609C82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27" idx="2"/>
            <a:endCxn id="32" idx="0"/>
          </p:cNvCxnSpPr>
          <p:nvPr/>
        </p:nvCxnSpPr>
        <p:spPr>
          <a:xfrm flipH="1">
            <a:off x="9937642" y="5237791"/>
            <a:ext cx="705660" cy="430128"/>
          </a:xfrm>
          <a:prstGeom prst="straightConnector1">
            <a:avLst/>
          </a:prstGeom>
          <a:ln>
            <a:solidFill>
              <a:srgbClr val="06394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 descr="ddd">
            <a:extLst>
              <a:ext uri="{FF2B5EF4-FFF2-40B4-BE49-F238E27FC236}">
                <a16:creationId xmlns:a16="http://schemas.microsoft.com/office/drawing/2014/main" id="{FF6AEE3D-F6D6-4A09-93B5-846F452ABB0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27" idx="2"/>
            <a:endCxn id="33" idx="0"/>
          </p:cNvCxnSpPr>
          <p:nvPr/>
        </p:nvCxnSpPr>
        <p:spPr>
          <a:xfrm>
            <a:off x="10643302" y="5237791"/>
            <a:ext cx="781591" cy="430128"/>
          </a:xfrm>
          <a:prstGeom prst="straightConnector1">
            <a:avLst/>
          </a:prstGeom>
          <a:ln>
            <a:solidFill>
              <a:srgbClr val="06394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70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874B10-73B0-4245-BAC9-B2873DDE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Classification Report</a:t>
            </a:r>
            <a:endParaRPr lang="zh-TW" altLang="en-US" spc="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A8B1C74-FDE2-41C3-99BB-F9F308827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617" y="4346246"/>
            <a:ext cx="5716912" cy="194426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024A8D8-7A4A-4C35-B476-A3A18BFA7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617" y="1764134"/>
            <a:ext cx="5374592" cy="194426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E70FBBD-B175-4887-BF0F-B594A4A5964B}"/>
              </a:ext>
            </a:extLst>
          </p:cNvPr>
          <p:cNvSpPr txBox="1"/>
          <p:nvPr/>
        </p:nvSpPr>
        <p:spPr>
          <a:xfrm>
            <a:off x="1726398" y="2368019"/>
            <a:ext cx="1559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spc="300" dirty="0" err="1">
                <a:solidFill>
                  <a:srgbClr val="063944"/>
                </a:solidFill>
              </a:rPr>
              <a:t>gini</a:t>
            </a:r>
            <a:endParaRPr lang="zh-TW" altLang="en-US" sz="4800" spc="300" dirty="0">
              <a:solidFill>
                <a:srgbClr val="063944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9743787-D631-4AA7-953F-2F82FA4C2899}"/>
              </a:ext>
            </a:extLst>
          </p:cNvPr>
          <p:cNvSpPr txBox="1"/>
          <p:nvPr/>
        </p:nvSpPr>
        <p:spPr>
          <a:xfrm>
            <a:off x="1333098" y="4964435"/>
            <a:ext cx="2345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spc="300" dirty="0">
                <a:solidFill>
                  <a:srgbClr val="063944"/>
                </a:solidFill>
              </a:rPr>
              <a:t>entropy</a:t>
            </a:r>
            <a:endParaRPr lang="zh-TW" altLang="en-US" sz="4800" spc="300" dirty="0">
              <a:solidFill>
                <a:srgbClr val="0639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68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874B10-73B0-4245-BAC9-B2873DDE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決策樹結果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5C49555-9F1C-46EA-8D47-C58A1E37A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95" y="2577401"/>
            <a:ext cx="4661414" cy="319571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9CBEEB8-A7EB-42F9-B154-C2A57ED95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944" y="2432221"/>
            <a:ext cx="4908072" cy="334089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F7F6C142-0C62-489E-9E9A-DFDE6E05E975}"/>
              </a:ext>
            </a:extLst>
          </p:cNvPr>
          <p:cNvSpPr txBox="1"/>
          <p:nvPr/>
        </p:nvSpPr>
        <p:spPr>
          <a:xfrm>
            <a:off x="2244074" y="1745719"/>
            <a:ext cx="1559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spc="300" dirty="0" err="1">
                <a:solidFill>
                  <a:srgbClr val="063944"/>
                </a:solidFill>
              </a:rPr>
              <a:t>gini</a:t>
            </a:r>
            <a:endParaRPr lang="zh-TW" altLang="en-US" sz="4800" spc="300" dirty="0">
              <a:solidFill>
                <a:srgbClr val="063944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5829371-58BF-427F-A2C3-90607328DFE1}"/>
              </a:ext>
            </a:extLst>
          </p:cNvPr>
          <p:cNvSpPr txBox="1"/>
          <p:nvPr/>
        </p:nvSpPr>
        <p:spPr>
          <a:xfrm>
            <a:off x="7602035" y="1745719"/>
            <a:ext cx="2345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spc="300" dirty="0">
                <a:solidFill>
                  <a:srgbClr val="063944"/>
                </a:solidFill>
              </a:rPr>
              <a:t>entropy</a:t>
            </a:r>
            <a:endParaRPr lang="zh-TW" altLang="en-US" sz="4800" spc="300" dirty="0">
              <a:solidFill>
                <a:srgbClr val="063944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6AB319F-D225-4A43-A8E1-38C32AC67551}"/>
              </a:ext>
            </a:extLst>
          </p:cNvPr>
          <p:cNvSpPr txBox="1"/>
          <p:nvPr/>
        </p:nvSpPr>
        <p:spPr>
          <a:xfrm>
            <a:off x="3765293" y="5729624"/>
            <a:ext cx="46614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spc="300" dirty="0" err="1">
                <a:solidFill>
                  <a:srgbClr val="CB5C2E"/>
                </a:solidFill>
              </a:rPr>
              <a:t>max_depth</a:t>
            </a:r>
            <a:r>
              <a:rPr lang="en-US" altLang="zh-TW" sz="4400" spc="300" dirty="0">
                <a:solidFill>
                  <a:srgbClr val="CB5C2E"/>
                </a:solidFill>
              </a:rPr>
              <a:t>=5</a:t>
            </a:r>
            <a:endParaRPr lang="zh-TW" altLang="en-US" sz="4400" spc="300" dirty="0">
              <a:solidFill>
                <a:srgbClr val="CB5C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23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874B10-73B0-4245-BAC9-B2873DDE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其他方法及結果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E35061E-ECBE-4D93-85E9-3B7FA57FF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848" y="4272262"/>
            <a:ext cx="6241482" cy="2153886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9344D731-C52D-4025-88AB-CE908357C5C2}"/>
              </a:ext>
            </a:extLst>
          </p:cNvPr>
          <p:cNvSpPr txBox="1"/>
          <p:nvPr/>
        </p:nvSpPr>
        <p:spPr>
          <a:xfrm>
            <a:off x="1726398" y="2368019"/>
            <a:ext cx="1559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spc="300" dirty="0">
                <a:solidFill>
                  <a:srgbClr val="063944"/>
                </a:solidFill>
              </a:rPr>
              <a:t>SVM</a:t>
            </a:r>
            <a:endParaRPr lang="zh-TW" altLang="en-US" sz="4800" spc="300" dirty="0">
              <a:solidFill>
                <a:srgbClr val="063944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79159CE-1477-4B10-8D3A-7CD21A891680}"/>
              </a:ext>
            </a:extLst>
          </p:cNvPr>
          <p:cNvSpPr txBox="1"/>
          <p:nvPr/>
        </p:nvSpPr>
        <p:spPr>
          <a:xfrm>
            <a:off x="1726397" y="4641319"/>
            <a:ext cx="1559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spc="300" dirty="0">
                <a:solidFill>
                  <a:srgbClr val="063944"/>
                </a:solidFill>
              </a:rPr>
              <a:t>KNN</a:t>
            </a:r>
            <a:endParaRPr lang="zh-TW" altLang="en-US" sz="4800" spc="300" dirty="0">
              <a:solidFill>
                <a:srgbClr val="063944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95B0B9C-62E7-4FAF-8B73-6ED005583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268" y="1749822"/>
            <a:ext cx="5825009" cy="194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8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1AC892-6262-4DE5-97FC-25C4EE64C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197A89"/>
          </a:solidFill>
        </p:spPr>
        <p:txBody>
          <a:bodyPr/>
          <a:lstStyle/>
          <a:p>
            <a:r>
              <a:rPr lang="en-US" altLang="zh-TW" dirty="0">
                <a:solidFill>
                  <a:srgbClr val="FFFFFF"/>
                </a:solidFill>
              </a:rPr>
              <a:t>CONTENT</a:t>
            </a:r>
            <a:endParaRPr lang="zh-TW" altLang="en-US" dirty="0">
              <a:solidFill>
                <a:srgbClr val="FFFFFF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782779A-A9BD-4D74-B498-13CC878CA49B}"/>
              </a:ext>
            </a:extLst>
          </p:cNvPr>
          <p:cNvSpPr txBox="1"/>
          <p:nvPr userDrawn="1"/>
        </p:nvSpPr>
        <p:spPr>
          <a:xfrm>
            <a:off x="3050607" y="1645634"/>
            <a:ext cx="7236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3600" b="1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資料集的介紹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CE26CD4-E2CF-44E2-9C6F-106C9F9144BF}"/>
              </a:ext>
            </a:extLst>
          </p:cNvPr>
          <p:cNvSpPr txBox="1"/>
          <p:nvPr userDrawn="1"/>
        </p:nvSpPr>
        <p:spPr>
          <a:xfrm>
            <a:off x="3050607" y="2673630"/>
            <a:ext cx="7236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600" b="1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描述問題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C005173-9968-4535-A86F-BBB692852391}"/>
              </a:ext>
            </a:extLst>
          </p:cNvPr>
          <p:cNvSpPr txBox="1"/>
          <p:nvPr userDrawn="1"/>
        </p:nvSpPr>
        <p:spPr>
          <a:xfrm>
            <a:off x="3050607" y="3687693"/>
            <a:ext cx="7400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3600" b="1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研究方法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FF07098-B576-4EA2-8D05-FE82D6152590}"/>
              </a:ext>
            </a:extLst>
          </p:cNvPr>
          <p:cNvSpPr txBox="1"/>
          <p:nvPr userDrawn="1"/>
        </p:nvSpPr>
        <p:spPr>
          <a:xfrm>
            <a:off x="3050607" y="4654095"/>
            <a:ext cx="7236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600" b="1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研究結果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A8F2A93-7489-43ED-A87B-71E29B89CA26}"/>
              </a:ext>
            </a:extLst>
          </p:cNvPr>
          <p:cNvSpPr txBox="1"/>
          <p:nvPr userDrawn="1"/>
        </p:nvSpPr>
        <p:spPr>
          <a:xfrm>
            <a:off x="3050607" y="5620497"/>
            <a:ext cx="7236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3600" b="1" dirty="0">
                <a:solidFill>
                  <a:srgbClr val="CB5C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結論</a:t>
            </a:r>
          </a:p>
        </p:txBody>
      </p:sp>
    </p:spTree>
    <p:extLst>
      <p:ext uri="{BB962C8B-B14F-4D97-AF65-F5344CB8AC3E}">
        <p14:creationId xmlns:p14="http://schemas.microsoft.com/office/powerpoint/2010/main" val="362889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874B10-73B0-4245-BAC9-B2873DDE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結論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30B6C2C-805D-45EF-9F9A-9930EB2264BB}"/>
              </a:ext>
            </a:extLst>
          </p:cNvPr>
          <p:cNvSpPr txBox="1"/>
          <p:nvPr/>
        </p:nvSpPr>
        <p:spPr>
          <a:xfrm>
            <a:off x="1016000" y="1663700"/>
            <a:ext cx="10312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對於此資料集，相較於</a:t>
            </a:r>
            <a:r>
              <a:rPr lang="en-US" altLang="zh-TW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  <a:r>
              <a:rPr lang="zh-TW" altLang="en-US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，利用</a:t>
            </a:r>
            <a:r>
              <a:rPr lang="en-US" altLang="zh-TW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Decision Tree </a:t>
            </a:r>
            <a:r>
              <a:rPr lang="zh-TW" altLang="en-US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SVM</a:t>
            </a:r>
            <a:r>
              <a:rPr lang="zh-TW" altLang="en-US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所訓練出來的模組，準確度較高。</a:t>
            </a:r>
            <a:endParaRPr lang="en-US" altLang="zh-TW" spc="300" dirty="0">
              <a:solidFill>
                <a:srgbClr val="0639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pc="300" dirty="0">
              <a:solidFill>
                <a:srgbClr val="0639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pc="300" dirty="0" err="1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gini</a:t>
            </a:r>
            <a:r>
              <a:rPr lang="zh-TW" altLang="en-US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entropy</a:t>
            </a:r>
            <a:r>
              <a:rPr lang="zh-TW" altLang="en-US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計算純度，</a:t>
            </a:r>
            <a:r>
              <a:rPr lang="en-US" altLang="zh-TW" spc="300" dirty="0" err="1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Max_depth</a:t>
            </a:r>
            <a:r>
              <a:rPr lang="en-US" altLang="zh-TW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=5</a:t>
            </a:r>
            <a:r>
              <a:rPr lang="zh-TW" altLang="en-US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時達到最高的準確度。</a:t>
            </a:r>
            <a:endParaRPr lang="en-US" altLang="zh-TW" spc="300" dirty="0">
              <a:solidFill>
                <a:srgbClr val="0639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pc="300" dirty="0">
              <a:solidFill>
                <a:srgbClr val="0639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透過決策樹可以透過特徵去進行決策，盡量使性質相像的資料，被分到同一個類別。</a:t>
            </a:r>
            <a:endParaRPr lang="en-US" altLang="zh-TW" spc="300" dirty="0">
              <a:solidFill>
                <a:srgbClr val="0639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pc="300" dirty="0">
              <a:solidFill>
                <a:srgbClr val="0639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SVM</a:t>
            </a:r>
            <a:r>
              <a:rPr lang="zh-TW" altLang="en-US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將資料集先標準化後，透過降維的方式可以訓練出較好的模組。</a:t>
            </a:r>
            <a:endParaRPr lang="en-US" altLang="zh-TW" spc="300" dirty="0">
              <a:solidFill>
                <a:srgbClr val="0639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pc="300" dirty="0">
              <a:solidFill>
                <a:srgbClr val="0639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  <a:r>
              <a:rPr lang="zh-TW" altLang="en-US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可透過調整</a:t>
            </a:r>
            <a:r>
              <a:rPr lang="en-US" altLang="zh-TW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值來達到較好的準確率，但</a:t>
            </a:r>
            <a:r>
              <a:rPr lang="en-US" altLang="zh-TW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值過大時會造成過度擬合。</a:t>
            </a:r>
          </a:p>
        </p:txBody>
      </p:sp>
    </p:spTree>
    <p:extLst>
      <p:ext uri="{BB962C8B-B14F-4D97-AF65-F5344CB8AC3E}">
        <p14:creationId xmlns:p14="http://schemas.microsoft.com/office/powerpoint/2010/main" val="288834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1AC892-6262-4DE5-97FC-25C4EE64C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197A89"/>
          </a:solidFill>
        </p:spPr>
        <p:txBody>
          <a:bodyPr/>
          <a:lstStyle/>
          <a:p>
            <a:r>
              <a:rPr lang="en-US" altLang="zh-TW" dirty="0">
                <a:solidFill>
                  <a:srgbClr val="FFFFFF"/>
                </a:solidFill>
              </a:rPr>
              <a:t>CONTENT</a:t>
            </a:r>
            <a:endParaRPr lang="zh-TW" altLang="en-US" dirty="0">
              <a:solidFill>
                <a:srgbClr val="FFFFFF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782779A-A9BD-4D74-B498-13CC878CA49B}"/>
              </a:ext>
            </a:extLst>
          </p:cNvPr>
          <p:cNvSpPr txBox="1"/>
          <p:nvPr userDrawn="1"/>
        </p:nvSpPr>
        <p:spPr>
          <a:xfrm>
            <a:off x="3050607" y="1645634"/>
            <a:ext cx="7236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3600" b="1" dirty="0">
                <a:solidFill>
                  <a:srgbClr val="CB5C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資料集的介紹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CE26CD4-E2CF-44E2-9C6F-106C9F9144BF}"/>
              </a:ext>
            </a:extLst>
          </p:cNvPr>
          <p:cNvSpPr txBox="1"/>
          <p:nvPr userDrawn="1"/>
        </p:nvSpPr>
        <p:spPr>
          <a:xfrm>
            <a:off x="3050607" y="2673630"/>
            <a:ext cx="7236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600" b="1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描述問題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C005173-9968-4535-A86F-BBB692852391}"/>
              </a:ext>
            </a:extLst>
          </p:cNvPr>
          <p:cNvSpPr txBox="1"/>
          <p:nvPr userDrawn="1"/>
        </p:nvSpPr>
        <p:spPr>
          <a:xfrm>
            <a:off x="3050607" y="3687693"/>
            <a:ext cx="7400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3600" b="1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研究方法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FF07098-B576-4EA2-8D05-FE82D6152590}"/>
              </a:ext>
            </a:extLst>
          </p:cNvPr>
          <p:cNvSpPr txBox="1"/>
          <p:nvPr userDrawn="1"/>
        </p:nvSpPr>
        <p:spPr>
          <a:xfrm>
            <a:off x="3050607" y="4654095"/>
            <a:ext cx="7236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600" b="1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研究結果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A8F2A93-7489-43ED-A87B-71E29B89CA26}"/>
              </a:ext>
            </a:extLst>
          </p:cNvPr>
          <p:cNvSpPr txBox="1"/>
          <p:nvPr userDrawn="1"/>
        </p:nvSpPr>
        <p:spPr>
          <a:xfrm>
            <a:off x="3050607" y="5620497"/>
            <a:ext cx="7236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3600" b="1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結論</a:t>
            </a:r>
          </a:p>
        </p:txBody>
      </p:sp>
    </p:spTree>
    <p:extLst>
      <p:ext uri="{BB962C8B-B14F-4D97-AF65-F5344CB8AC3E}">
        <p14:creationId xmlns:p14="http://schemas.microsoft.com/office/powerpoint/2010/main" val="416068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34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874B10-73B0-4245-BAC9-B2873DDE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資料集的介紹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6BBEB76-A6A1-427C-8EDA-D5642479E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369" y="1877919"/>
            <a:ext cx="5511261" cy="450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65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874B10-73B0-4245-BAC9-B2873DDE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資料集的介紹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4EBA34A-171C-41E4-8229-E6C2383D5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96" y="2380345"/>
            <a:ext cx="10977007" cy="295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9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874B10-73B0-4245-BAC9-B2873DDE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資料集分析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3E3FE8D-7D39-4A88-8E31-C7CBDE7687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48"/>
          <a:stretch/>
        </p:blipFill>
        <p:spPr>
          <a:xfrm>
            <a:off x="571937" y="2483317"/>
            <a:ext cx="4837462" cy="336842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214DFD6-0DB0-46AD-85F2-BAD71A5E1F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58" t="1640"/>
          <a:stretch/>
        </p:blipFill>
        <p:spPr>
          <a:xfrm>
            <a:off x="6782602" y="2483317"/>
            <a:ext cx="4837462" cy="32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66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1AC892-6262-4DE5-97FC-25C4EE64C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197A89"/>
          </a:solidFill>
        </p:spPr>
        <p:txBody>
          <a:bodyPr/>
          <a:lstStyle/>
          <a:p>
            <a:r>
              <a:rPr lang="en-US" altLang="zh-TW" dirty="0">
                <a:solidFill>
                  <a:srgbClr val="FFFFFF"/>
                </a:solidFill>
              </a:rPr>
              <a:t>CONTENT</a:t>
            </a:r>
            <a:endParaRPr lang="zh-TW" altLang="en-US" dirty="0">
              <a:solidFill>
                <a:srgbClr val="FFFFFF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782779A-A9BD-4D74-B498-13CC878CA49B}"/>
              </a:ext>
            </a:extLst>
          </p:cNvPr>
          <p:cNvSpPr txBox="1"/>
          <p:nvPr userDrawn="1"/>
        </p:nvSpPr>
        <p:spPr>
          <a:xfrm>
            <a:off x="3050607" y="1645634"/>
            <a:ext cx="7236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3600" b="1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資料集的介紹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CE26CD4-E2CF-44E2-9C6F-106C9F9144BF}"/>
              </a:ext>
            </a:extLst>
          </p:cNvPr>
          <p:cNvSpPr txBox="1"/>
          <p:nvPr userDrawn="1"/>
        </p:nvSpPr>
        <p:spPr>
          <a:xfrm>
            <a:off x="3050607" y="2673630"/>
            <a:ext cx="7236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600" b="1" dirty="0">
                <a:solidFill>
                  <a:srgbClr val="CB5C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描述問題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C005173-9968-4535-A86F-BBB692852391}"/>
              </a:ext>
            </a:extLst>
          </p:cNvPr>
          <p:cNvSpPr txBox="1"/>
          <p:nvPr userDrawn="1"/>
        </p:nvSpPr>
        <p:spPr>
          <a:xfrm>
            <a:off x="3050607" y="3687693"/>
            <a:ext cx="7400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3600" b="1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研究方法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FF07098-B576-4EA2-8D05-FE82D6152590}"/>
              </a:ext>
            </a:extLst>
          </p:cNvPr>
          <p:cNvSpPr txBox="1"/>
          <p:nvPr userDrawn="1"/>
        </p:nvSpPr>
        <p:spPr>
          <a:xfrm>
            <a:off x="3050607" y="4654095"/>
            <a:ext cx="7236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600" b="1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研究結果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A8F2A93-7489-43ED-A87B-71E29B89CA26}"/>
              </a:ext>
            </a:extLst>
          </p:cNvPr>
          <p:cNvSpPr txBox="1"/>
          <p:nvPr userDrawn="1"/>
        </p:nvSpPr>
        <p:spPr>
          <a:xfrm>
            <a:off x="3050607" y="5620497"/>
            <a:ext cx="7236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3600" b="1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結論</a:t>
            </a:r>
          </a:p>
        </p:txBody>
      </p:sp>
    </p:spTree>
    <p:extLst>
      <p:ext uri="{BB962C8B-B14F-4D97-AF65-F5344CB8AC3E}">
        <p14:creationId xmlns:p14="http://schemas.microsoft.com/office/powerpoint/2010/main" val="347531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874B10-73B0-4245-BAC9-B2873DDE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描述問題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930A1E8-F8CF-47F7-B63C-B0F03217C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723" y="2093962"/>
            <a:ext cx="5922252" cy="386233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27F1F52-9E08-41C8-B009-4AB68B734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747" y="3275479"/>
            <a:ext cx="3545596" cy="94625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61E3D5A-A761-4E16-9DA7-C05F06713801}"/>
              </a:ext>
            </a:extLst>
          </p:cNvPr>
          <p:cNvSpPr txBox="1"/>
          <p:nvPr/>
        </p:nvSpPr>
        <p:spPr>
          <a:xfrm>
            <a:off x="1198747" y="2297352"/>
            <a:ext cx="4127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2000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000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個特徵</a:t>
            </a:r>
            <a:br>
              <a:rPr lang="en-US" altLang="zh-TW" sz="2000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000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判定該</a:t>
            </a:r>
            <a:r>
              <a:rPr lang="en-US" altLang="zh-TW" sz="2000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USER</a:t>
            </a:r>
            <a:r>
              <a:rPr lang="zh-TW" altLang="en-US" sz="2000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是否會留下</a:t>
            </a:r>
          </a:p>
        </p:txBody>
      </p:sp>
    </p:spTree>
    <p:extLst>
      <p:ext uri="{BB962C8B-B14F-4D97-AF65-F5344CB8AC3E}">
        <p14:creationId xmlns:p14="http://schemas.microsoft.com/office/powerpoint/2010/main" val="164149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1AC892-6262-4DE5-97FC-25C4EE64C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197A89"/>
          </a:solidFill>
        </p:spPr>
        <p:txBody>
          <a:bodyPr/>
          <a:lstStyle/>
          <a:p>
            <a:r>
              <a:rPr lang="en-US" altLang="zh-TW" dirty="0">
                <a:solidFill>
                  <a:srgbClr val="FFFFFF"/>
                </a:solidFill>
              </a:rPr>
              <a:t>CONTENT</a:t>
            </a:r>
            <a:endParaRPr lang="zh-TW" altLang="en-US" dirty="0">
              <a:solidFill>
                <a:srgbClr val="FFFFFF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782779A-A9BD-4D74-B498-13CC878CA49B}"/>
              </a:ext>
            </a:extLst>
          </p:cNvPr>
          <p:cNvSpPr txBox="1"/>
          <p:nvPr userDrawn="1"/>
        </p:nvSpPr>
        <p:spPr>
          <a:xfrm>
            <a:off x="3050607" y="1645634"/>
            <a:ext cx="7236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3600" b="1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資料集的介紹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CE26CD4-E2CF-44E2-9C6F-106C9F9144BF}"/>
              </a:ext>
            </a:extLst>
          </p:cNvPr>
          <p:cNvSpPr txBox="1"/>
          <p:nvPr userDrawn="1"/>
        </p:nvSpPr>
        <p:spPr>
          <a:xfrm>
            <a:off x="3050607" y="2673630"/>
            <a:ext cx="7236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600" b="1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描述問題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C005173-9968-4535-A86F-BBB692852391}"/>
              </a:ext>
            </a:extLst>
          </p:cNvPr>
          <p:cNvSpPr txBox="1"/>
          <p:nvPr userDrawn="1"/>
        </p:nvSpPr>
        <p:spPr>
          <a:xfrm>
            <a:off x="3050607" y="3687693"/>
            <a:ext cx="7400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3600" b="1" dirty="0">
                <a:solidFill>
                  <a:srgbClr val="CB5C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研究方法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FF07098-B576-4EA2-8D05-FE82D6152590}"/>
              </a:ext>
            </a:extLst>
          </p:cNvPr>
          <p:cNvSpPr txBox="1"/>
          <p:nvPr userDrawn="1"/>
        </p:nvSpPr>
        <p:spPr>
          <a:xfrm>
            <a:off x="3050607" y="4654095"/>
            <a:ext cx="7236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600" b="1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研究結果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A8F2A93-7489-43ED-A87B-71E29B89CA26}"/>
              </a:ext>
            </a:extLst>
          </p:cNvPr>
          <p:cNvSpPr txBox="1"/>
          <p:nvPr userDrawn="1"/>
        </p:nvSpPr>
        <p:spPr>
          <a:xfrm>
            <a:off x="3050607" y="5620497"/>
            <a:ext cx="7236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3600" b="1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結論</a:t>
            </a:r>
          </a:p>
        </p:txBody>
      </p:sp>
    </p:spTree>
    <p:extLst>
      <p:ext uri="{BB962C8B-B14F-4D97-AF65-F5344CB8AC3E}">
        <p14:creationId xmlns:p14="http://schemas.microsoft.com/office/powerpoint/2010/main" val="16723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874B10-73B0-4245-BAC9-B2873DDE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Decision Tree</a:t>
            </a:r>
            <a:endParaRPr lang="zh-TW" altLang="en-US" spc="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6A138E0-7E37-4EC6-AD74-83746AE59907}"/>
              </a:ext>
            </a:extLst>
          </p:cNvPr>
          <p:cNvSpPr/>
          <p:nvPr/>
        </p:nvSpPr>
        <p:spPr>
          <a:xfrm>
            <a:off x="1206500" y="2034731"/>
            <a:ext cx="3581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決策樹會根據訓練資料產生一棵樹，依據訓練出來的規則來對新樣本進行預測。決策樹演算法可以使用不同的方式來評估分枝的好壞</a:t>
            </a:r>
            <a:r>
              <a:rPr lang="en-US" altLang="zh-TW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亂度</a:t>
            </a:r>
            <a:r>
              <a:rPr lang="en-US" altLang="zh-TW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，例如像是 </a:t>
            </a:r>
            <a:r>
              <a:rPr lang="en-US" altLang="zh-TW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Information gain</a:t>
            </a:r>
            <a:r>
              <a:rPr lang="zh-TW" altLang="en-US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pc="600" dirty="0" err="1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gini</a:t>
            </a:r>
            <a:r>
              <a:rPr lang="en-US" altLang="zh-TW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entropy</a:t>
            </a:r>
            <a:r>
              <a:rPr lang="zh-TW" altLang="en-US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。依據訓練資料找出合適的規則，最終生成一個規則樹來決策所有事情，其目的使每一個決策能夠使訊息增益最大化。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736678AE-DC84-4023-954F-018F288FA91B}"/>
              </a:ext>
            </a:extLst>
          </p:cNvPr>
          <p:cNvGrpSpPr/>
          <p:nvPr/>
        </p:nvGrpSpPr>
        <p:grpSpPr>
          <a:xfrm>
            <a:off x="5700829" y="2283194"/>
            <a:ext cx="5627571" cy="3196392"/>
            <a:chOff x="5815129" y="2439325"/>
            <a:chExt cx="5627571" cy="3196392"/>
          </a:xfrm>
        </p:grpSpPr>
        <p:pic>
          <p:nvPicPr>
            <p:cNvPr id="1026" name="Picture 2" descr="Decision tree - Cover Image">
              <a:extLst>
                <a:ext uri="{FF2B5EF4-FFF2-40B4-BE49-F238E27FC236}">
                  <a16:creationId xmlns:a16="http://schemas.microsoft.com/office/drawing/2014/main" id="{727C9110-E67B-4F44-B75A-6AE8FC1F53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5129" y="2439325"/>
              <a:ext cx="5627571" cy="2884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93F42349-647A-46FD-AEFA-C97A2B323A61}"/>
                </a:ext>
              </a:extLst>
            </p:cNvPr>
            <p:cNvSpPr/>
            <p:nvPr/>
          </p:nvSpPr>
          <p:spPr>
            <a:xfrm>
              <a:off x="5815129" y="5358718"/>
              <a:ext cx="562757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200" dirty="0">
                  <a:solidFill>
                    <a:srgbClr val="06394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(photo from :https://studyonline.unsw.edu.au/blog/decision-trees)</a:t>
              </a:r>
              <a:endParaRPr lang="zh-TW" altLang="en-US" sz="12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376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紅色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8678</TotalTime>
  <Words>1031</Words>
  <Application>Microsoft Office PowerPoint</Application>
  <PresentationFormat>寬螢幕</PresentationFormat>
  <Paragraphs>217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8" baseType="lpstr">
      <vt:lpstr>Hiragino Sans GB W6</vt:lpstr>
      <vt:lpstr>微軟正黑體</vt:lpstr>
      <vt:lpstr>新細明體</vt:lpstr>
      <vt:lpstr>Arial</vt:lpstr>
      <vt:lpstr>Calibri</vt:lpstr>
      <vt:lpstr>Calibri Light</vt:lpstr>
      <vt:lpstr>Courier New</vt:lpstr>
      <vt:lpstr>Office 佈景主題</vt:lpstr>
      <vt:lpstr>Data Mining Term Project Presentation</vt:lpstr>
      <vt:lpstr>CONTENT</vt:lpstr>
      <vt:lpstr>資料集的介紹</vt:lpstr>
      <vt:lpstr>資料集的介紹</vt:lpstr>
      <vt:lpstr>資料集分析</vt:lpstr>
      <vt:lpstr>CONTENT</vt:lpstr>
      <vt:lpstr>描述問題</vt:lpstr>
      <vt:lpstr>CONTENT</vt:lpstr>
      <vt:lpstr>Decision Tree</vt:lpstr>
      <vt:lpstr>SVM</vt:lpstr>
      <vt:lpstr>KNN</vt:lpstr>
      <vt:lpstr>CONTENT</vt:lpstr>
      <vt:lpstr>Gini決策樹</vt:lpstr>
      <vt:lpstr>Entropy 決策樹</vt:lpstr>
      <vt:lpstr>Classification Report</vt:lpstr>
      <vt:lpstr>決策樹結果</vt:lpstr>
      <vt:lpstr>其他方法及結果</vt:lpstr>
      <vt:lpstr>CONTENT</vt:lpstr>
      <vt:lpstr>結論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133</cp:revision>
  <dcterms:created xsi:type="dcterms:W3CDTF">2022-11-18T07:54:57Z</dcterms:created>
  <dcterms:modified xsi:type="dcterms:W3CDTF">2022-12-22T13:07:03Z</dcterms:modified>
</cp:coreProperties>
</file>