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301" r:id="rId5"/>
    <p:sldId id="293" r:id="rId6"/>
    <p:sldId id="300" r:id="rId7"/>
    <p:sldId id="309" r:id="rId8"/>
    <p:sldId id="294" r:id="rId9"/>
    <p:sldId id="302" r:id="rId10"/>
    <p:sldId id="306" r:id="rId11"/>
    <p:sldId id="303" r:id="rId12"/>
    <p:sldId id="307" r:id="rId13"/>
    <p:sldId id="310" r:id="rId14"/>
    <p:sldId id="304" r:id="rId15"/>
    <p:sldId id="305" r:id="rId16"/>
    <p:sldId id="261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5C2E"/>
    <a:srgbClr val="063944"/>
    <a:srgbClr val="DC8866"/>
    <a:srgbClr val="4FA5BD"/>
    <a:srgbClr val="7EBDCE"/>
    <a:srgbClr val="FFFFFF"/>
    <a:srgbClr val="B7B8C0"/>
    <a:srgbClr val="197A89"/>
    <a:srgbClr val="E76F51"/>
    <a:srgbClr val="2646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6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FC8E5A-AE3C-4D77-8EA8-D522D2930B0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46605"/>
            <a:ext cx="9144000" cy="3073467"/>
          </a:xfrm>
        </p:spPr>
        <p:txBody>
          <a:bodyPr anchor="b"/>
          <a:lstStyle>
            <a:lvl1pPr algn="ctr">
              <a:defRPr sz="6000">
                <a:solidFill>
                  <a:srgbClr val="264653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zh-TW" dirty="0"/>
              <a:t>title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B6C7F8A-CDAB-494A-B00F-C05DC40828A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3999" y="4572001"/>
            <a:ext cx="9143999" cy="639870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rgbClr val="264653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TW" dirty="0"/>
              <a:t>people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F8CDA31B-9DB3-4024-80A2-3193C2A236BF}"/>
              </a:ext>
            </a:extLst>
          </p:cNvPr>
          <p:cNvSpPr/>
          <p:nvPr userDrawn="1"/>
        </p:nvSpPr>
        <p:spPr>
          <a:xfrm>
            <a:off x="177271" y="6335713"/>
            <a:ext cx="2002971" cy="385762"/>
          </a:xfrm>
          <a:prstGeom prst="roundRect">
            <a:avLst/>
          </a:pr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F26E5FF9-B0D0-4648-AB4A-680AB84953B7}"/>
              </a:ext>
            </a:extLst>
          </p:cNvPr>
          <p:cNvSpPr/>
          <p:nvPr userDrawn="1"/>
        </p:nvSpPr>
        <p:spPr>
          <a:xfrm>
            <a:off x="2640555" y="6335713"/>
            <a:ext cx="2002971" cy="385762"/>
          </a:xfrm>
          <a:prstGeom prst="roundRect">
            <a:avLst/>
          </a:prstGeom>
          <a:solidFill>
            <a:srgbClr val="197A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5C751941-0A40-4014-BCE0-8CC80F868E4F}"/>
              </a:ext>
            </a:extLst>
          </p:cNvPr>
          <p:cNvSpPr/>
          <p:nvPr userDrawn="1"/>
        </p:nvSpPr>
        <p:spPr>
          <a:xfrm>
            <a:off x="5103839" y="6335713"/>
            <a:ext cx="2002971" cy="385762"/>
          </a:xfrm>
          <a:prstGeom prst="roundRect">
            <a:avLst/>
          </a:prstGeom>
          <a:solidFill>
            <a:srgbClr val="7EB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C78E5D6F-5530-42D3-A86D-489561220F8E}"/>
              </a:ext>
            </a:extLst>
          </p:cNvPr>
          <p:cNvSpPr/>
          <p:nvPr userDrawn="1"/>
        </p:nvSpPr>
        <p:spPr>
          <a:xfrm>
            <a:off x="7567123" y="6335713"/>
            <a:ext cx="2002971" cy="385762"/>
          </a:xfrm>
          <a:prstGeom prst="roundRect">
            <a:avLst/>
          </a:prstGeom>
          <a:solidFill>
            <a:srgbClr val="C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109F60FE-F89E-414E-814E-8F193D34DC05}"/>
              </a:ext>
            </a:extLst>
          </p:cNvPr>
          <p:cNvSpPr/>
          <p:nvPr userDrawn="1"/>
        </p:nvSpPr>
        <p:spPr>
          <a:xfrm>
            <a:off x="10030407" y="6335713"/>
            <a:ext cx="2002971" cy="385762"/>
          </a:xfrm>
          <a:prstGeom prst="roundRect">
            <a:avLst/>
          </a:prstGeom>
          <a:solidFill>
            <a:srgbClr val="B7B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E51E1467-6055-4CF0-A677-AB06944C1E57}"/>
              </a:ext>
            </a:extLst>
          </p:cNvPr>
          <p:cNvSpPr/>
          <p:nvPr userDrawn="1"/>
        </p:nvSpPr>
        <p:spPr>
          <a:xfrm>
            <a:off x="0" y="0"/>
            <a:ext cx="2329537" cy="136525"/>
          </a:xfrm>
          <a:prstGeom prst="roundRect">
            <a:avLst/>
          </a:pr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89CFDDB8-355D-4CDA-A757-830FB7B878FC}"/>
              </a:ext>
            </a:extLst>
          </p:cNvPr>
          <p:cNvSpPr/>
          <p:nvPr userDrawn="1"/>
        </p:nvSpPr>
        <p:spPr>
          <a:xfrm>
            <a:off x="2329538" y="0"/>
            <a:ext cx="2465615" cy="136525"/>
          </a:xfrm>
          <a:prstGeom prst="roundRect">
            <a:avLst/>
          </a:prstGeom>
          <a:solidFill>
            <a:srgbClr val="197A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A450ADF0-598D-4535-863F-C5678DD649A1}"/>
              </a:ext>
            </a:extLst>
          </p:cNvPr>
          <p:cNvSpPr/>
          <p:nvPr userDrawn="1"/>
        </p:nvSpPr>
        <p:spPr>
          <a:xfrm>
            <a:off x="4795154" y="0"/>
            <a:ext cx="2465615" cy="136525"/>
          </a:xfrm>
          <a:prstGeom prst="roundRect">
            <a:avLst/>
          </a:prstGeom>
          <a:solidFill>
            <a:srgbClr val="7EB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4DDA2584-B829-4F3A-886C-084C0DE23E70}"/>
              </a:ext>
            </a:extLst>
          </p:cNvPr>
          <p:cNvSpPr/>
          <p:nvPr userDrawn="1"/>
        </p:nvSpPr>
        <p:spPr>
          <a:xfrm>
            <a:off x="7260769" y="0"/>
            <a:ext cx="2465615" cy="136525"/>
          </a:xfrm>
          <a:prstGeom prst="roundRect">
            <a:avLst/>
          </a:prstGeom>
          <a:solidFill>
            <a:srgbClr val="C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BDCF5EE6-0BF4-4129-B045-79448B6EA9E7}"/>
              </a:ext>
            </a:extLst>
          </p:cNvPr>
          <p:cNvSpPr/>
          <p:nvPr userDrawn="1"/>
        </p:nvSpPr>
        <p:spPr>
          <a:xfrm>
            <a:off x="9726384" y="0"/>
            <a:ext cx="2465616" cy="136525"/>
          </a:xfrm>
          <a:prstGeom prst="roundRect">
            <a:avLst/>
          </a:prstGeom>
          <a:solidFill>
            <a:srgbClr val="B7B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副標題 2">
            <a:extLst>
              <a:ext uri="{FF2B5EF4-FFF2-40B4-BE49-F238E27FC236}">
                <a16:creationId xmlns:a16="http://schemas.microsoft.com/office/drawing/2014/main" id="{B183C580-BA48-44B2-8863-D4F7FCBD1C0F}"/>
              </a:ext>
            </a:extLst>
          </p:cNvPr>
          <p:cNvSpPr txBox="1">
            <a:spLocks/>
          </p:cNvSpPr>
          <p:nvPr userDrawn="1"/>
        </p:nvSpPr>
        <p:spPr>
          <a:xfrm>
            <a:off x="1676400" y="4823663"/>
            <a:ext cx="9144000" cy="436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>
              <a:solidFill>
                <a:srgbClr val="264653"/>
              </a:solidFill>
            </a:endParaRPr>
          </a:p>
        </p:txBody>
      </p:sp>
      <p:sp>
        <p:nvSpPr>
          <p:cNvPr id="17" name="副標題 2">
            <a:extLst>
              <a:ext uri="{FF2B5EF4-FFF2-40B4-BE49-F238E27FC236}">
                <a16:creationId xmlns:a16="http://schemas.microsoft.com/office/drawing/2014/main" id="{2EEFE290-E523-4D5A-9936-9A84A230FE5C}"/>
              </a:ext>
            </a:extLst>
          </p:cNvPr>
          <p:cNvSpPr txBox="1">
            <a:spLocks/>
          </p:cNvSpPr>
          <p:nvPr userDrawn="1"/>
        </p:nvSpPr>
        <p:spPr>
          <a:xfrm>
            <a:off x="4481801" y="5447845"/>
            <a:ext cx="3533198" cy="3398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kern="1200">
                <a:solidFill>
                  <a:srgbClr val="264653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008A215B-FB2D-431B-B262-7100998F9CF4}" type="datetimeFigureOut">
              <a:rPr lang="zh-TW" altLang="en-US" smtClean="0"/>
              <a:pPr>
                <a:defRPr/>
              </a:pPr>
              <a:t>2023/5/4</a:t>
            </a:fld>
            <a:endParaRPr lang="zh-TW" altLang="en-US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8763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964F94-15B5-4625-83E3-AC607D84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1BEE48D-5A82-41FB-A0C9-2A88EB1C67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7061A65-CF21-4E19-B893-BA3864CD3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D8643BD-DE28-495F-A9CF-357FC2BE1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215B-FB2D-431B-B262-7100998F9CF4}" type="datetimeFigureOut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B4AE0A0-8AAF-45F5-B91A-82038049F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90C90E5-772D-426F-B3D0-01B2A646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66AC-9379-4365-A2CD-2E6008F430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104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9A913E-0C7E-44DB-A44C-ACF488643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B8D2A34-9C02-4706-9442-52C3D7613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17D11E-0FF8-4D8B-8EA1-C7E97EEB4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215B-FB2D-431B-B262-7100998F9CF4}" type="datetimeFigureOut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658D25-EC55-42F2-99A6-0E7C22445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CD5E20-F0D3-4527-BDFB-0EFEAC730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66AC-9379-4365-A2CD-2E6008F430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9867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圓角 7">
            <a:extLst>
              <a:ext uri="{FF2B5EF4-FFF2-40B4-BE49-F238E27FC236}">
                <a16:creationId xmlns:a16="http://schemas.microsoft.com/office/drawing/2014/main" id="{F74BCFDB-5DDE-4505-BB6D-2E70C926FC74}"/>
              </a:ext>
            </a:extLst>
          </p:cNvPr>
          <p:cNvSpPr/>
          <p:nvPr userDrawn="1"/>
        </p:nvSpPr>
        <p:spPr>
          <a:xfrm>
            <a:off x="3352800" y="2160984"/>
            <a:ext cx="5486400" cy="2150269"/>
          </a:xfrm>
          <a:prstGeom prst="roundRect">
            <a:avLst/>
          </a:prstGeom>
          <a:solidFill>
            <a:srgbClr val="DC8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>
                <a:solidFill>
                  <a:srgbClr val="264653"/>
                </a:solidFill>
              </a:rPr>
              <a:t>THANK YOU !</a:t>
            </a:r>
            <a:endParaRPr lang="zh-TW" altLang="en-US" sz="6000" dirty="0">
              <a:solidFill>
                <a:srgbClr val="264653"/>
              </a:solidFill>
            </a:endParaRP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BF05BA33-76D3-445E-9AF3-F312C14F1884}"/>
              </a:ext>
            </a:extLst>
          </p:cNvPr>
          <p:cNvSpPr/>
          <p:nvPr userDrawn="1"/>
        </p:nvSpPr>
        <p:spPr>
          <a:xfrm>
            <a:off x="177271" y="6335713"/>
            <a:ext cx="2002971" cy="385762"/>
          </a:xfrm>
          <a:prstGeom prst="roundRect">
            <a:avLst/>
          </a:pr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6F457379-DF56-4D97-B125-F3C75ECC8B01}"/>
              </a:ext>
            </a:extLst>
          </p:cNvPr>
          <p:cNvSpPr/>
          <p:nvPr userDrawn="1"/>
        </p:nvSpPr>
        <p:spPr>
          <a:xfrm>
            <a:off x="2640555" y="6335713"/>
            <a:ext cx="2002971" cy="385762"/>
          </a:xfrm>
          <a:prstGeom prst="roundRect">
            <a:avLst/>
          </a:prstGeom>
          <a:solidFill>
            <a:srgbClr val="197A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753A8762-1277-433C-97B6-2E635ED4B7DB}"/>
              </a:ext>
            </a:extLst>
          </p:cNvPr>
          <p:cNvSpPr/>
          <p:nvPr userDrawn="1"/>
        </p:nvSpPr>
        <p:spPr>
          <a:xfrm>
            <a:off x="5103839" y="6335713"/>
            <a:ext cx="2002971" cy="385762"/>
          </a:xfrm>
          <a:prstGeom prst="roundRect">
            <a:avLst/>
          </a:prstGeom>
          <a:solidFill>
            <a:srgbClr val="7EB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E4D43936-93F9-4BE1-B463-1945BFC96343}"/>
              </a:ext>
            </a:extLst>
          </p:cNvPr>
          <p:cNvSpPr/>
          <p:nvPr userDrawn="1"/>
        </p:nvSpPr>
        <p:spPr>
          <a:xfrm>
            <a:off x="7567123" y="6335713"/>
            <a:ext cx="2002971" cy="385762"/>
          </a:xfrm>
          <a:prstGeom prst="roundRect">
            <a:avLst/>
          </a:prstGeom>
          <a:solidFill>
            <a:srgbClr val="C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9A1DCCEF-AF42-42F0-90BA-2C560E522B94}"/>
              </a:ext>
            </a:extLst>
          </p:cNvPr>
          <p:cNvSpPr/>
          <p:nvPr userDrawn="1"/>
        </p:nvSpPr>
        <p:spPr>
          <a:xfrm>
            <a:off x="10030407" y="6335713"/>
            <a:ext cx="2002971" cy="385762"/>
          </a:xfrm>
          <a:prstGeom prst="roundRect">
            <a:avLst/>
          </a:prstGeom>
          <a:solidFill>
            <a:srgbClr val="B7B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BFCA2412-8C33-415F-BA13-A44B1F066D2E}"/>
              </a:ext>
            </a:extLst>
          </p:cNvPr>
          <p:cNvSpPr/>
          <p:nvPr userDrawn="1"/>
        </p:nvSpPr>
        <p:spPr>
          <a:xfrm>
            <a:off x="0" y="0"/>
            <a:ext cx="2329537" cy="136525"/>
          </a:xfrm>
          <a:prstGeom prst="roundRect">
            <a:avLst/>
          </a:pr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B352C8EA-3117-4327-8730-631392407E78}"/>
              </a:ext>
            </a:extLst>
          </p:cNvPr>
          <p:cNvSpPr/>
          <p:nvPr userDrawn="1"/>
        </p:nvSpPr>
        <p:spPr>
          <a:xfrm>
            <a:off x="2329538" y="0"/>
            <a:ext cx="2465615" cy="136525"/>
          </a:xfrm>
          <a:prstGeom prst="roundRect">
            <a:avLst/>
          </a:prstGeom>
          <a:solidFill>
            <a:srgbClr val="197A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B810A31E-D5BF-4941-8C6C-9401DD448AF3}"/>
              </a:ext>
            </a:extLst>
          </p:cNvPr>
          <p:cNvSpPr/>
          <p:nvPr userDrawn="1"/>
        </p:nvSpPr>
        <p:spPr>
          <a:xfrm>
            <a:off x="4795154" y="0"/>
            <a:ext cx="2465615" cy="136525"/>
          </a:xfrm>
          <a:prstGeom prst="roundRect">
            <a:avLst/>
          </a:prstGeom>
          <a:solidFill>
            <a:srgbClr val="7EB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84EFBAF7-AD0C-4393-AEA0-5FC6CAB4BF41}"/>
              </a:ext>
            </a:extLst>
          </p:cNvPr>
          <p:cNvSpPr/>
          <p:nvPr userDrawn="1"/>
        </p:nvSpPr>
        <p:spPr>
          <a:xfrm>
            <a:off x="7260769" y="0"/>
            <a:ext cx="2465615" cy="136525"/>
          </a:xfrm>
          <a:prstGeom prst="roundRect">
            <a:avLst/>
          </a:prstGeom>
          <a:solidFill>
            <a:srgbClr val="C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356C15FA-B299-487C-AE32-FAB3DD518210}"/>
              </a:ext>
            </a:extLst>
          </p:cNvPr>
          <p:cNvSpPr/>
          <p:nvPr userDrawn="1"/>
        </p:nvSpPr>
        <p:spPr>
          <a:xfrm>
            <a:off x="9726384" y="0"/>
            <a:ext cx="2465616" cy="136525"/>
          </a:xfrm>
          <a:prstGeom prst="roundRect">
            <a:avLst/>
          </a:prstGeom>
          <a:solidFill>
            <a:srgbClr val="B7B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031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139556-8009-4058-AE65-D893BA3A46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325563"/>
          </a:xfrm>
          <a:solidFill>
            <a:srgbClr val="418D91"/>
          </a:solidFill>
        </p:spPr>
        <p:txBody>
          <a:bodyPr/>
          <a:lstStyle>
            <a:lvl1pPr algn="ctr">
              <a:defRPr b="1" spc="3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zh-TW" dirty="0"/>
              <a:t>CONTENTS</a:t>
            </a:r>
            <a:endParaRPr lang="zh-TW" altLang="en-US" dirty="0"/>
          </a:p>
        </p:txBody>
      </p: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9B523386-076B-401C-B7D3-327B64FEFDE3}"/>
              </a:ext>
            </a:extLst>
          </p:cNvPr>
          <p:cNvGrpSpPr/>
          <p:nvPr userDrawn="1"/>
        </p:nvGrpSpPr>
        <p:grpSpPr>
          <a:xfrm>
            <a:off x="1746250" y="1650345"/>
            <a:ext cx="9942831" cy="707886"/>
            <a:chOff x="1746250" y="1650345"/>
            <a:chExt cx="9942831" cy="707886"/>
          </a:xfrm>
        </p:grpSpPr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3D09B439-A916-45E0-A1EC-2C7F3719CED5}"/>
                </a:ext>
              </a:extLst>
            </p:cNvPr>
            <p:cNvSpPr txBox="1"/>
            <p:nvPr userDrawn="1"/>
          </p:nvSpPr>
          <p:spPr>
            <a:xfrm>
              <a:off x="1746250" y="1650345"/>
              <a:ext cx="8763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000" b="1" dirty="0">
                  <a:solidFill>
                    <a:srgbClr val="26465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</a:t>
              </a:r>
              <a:endParaRPr lang="zh-TW" altLang="en-US" b="1" dirty="0">
                <a:solidFill>
                  <a:srgbClr val="264653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9" name="矩形: 圓角 88">
              <a:extLst>
                <a:ext uri="{FF2B5EF4-FFF2-40B4-BE49-F238E27FC236}">
                  <a16:creationId xmlns:a16="http://schemas.microsoft.com/office/drawing/2014/main" id="{BFEAB6D9-BE50-42E6-B720-2CFAAD9406B1}"/>
                </a:ext>
              </a:extLst>
            </p:cNvPr>
            <p:cNvSpPr/>
            <p:nvPr userDrawn="1"/>
          </p:nvSpPr>
          <p:spPr>
            <a:xfrm>
              <a:off x="2694940" y="1726406"/>
              <a:ext cx="45719" cy="5461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264653"/>
                </a:solidFill>
              </a:endParaRPr>
            </a:p>
          </p:txBody>
        </p: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995E722D-6E7F-4CCB-A5C7-F33DF6B761B4}"/>
                </a:ext>
              </a:extLst>
            </p:cNvPr>
            <p:cNvSpPr txBox="1"/>
            <p:nvPr userDrawn="1"/>
          </p:nvSpPr>
          <p:spPr>
            <a:xfrm>
              <a:off x="4452619" y="1683860"/>
              <a:ext cx="72364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endParaRPr lang="zh-TW" altLang="en-US" sz="3600" b="1" dirty="0">
                <a:solidFill>
                  <a:srgbClr val="264653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1" name="群組 90">
            <a:extLst>
              <a:ext uri="{FF2B5EF4-FFF2-40B4-BE49-F238E27FC236}">
                <a16:creationId xmlns:a16="http://schemas.microsoft.com/office/drawing/2014/main" id="{133DBE55-7D37-4CCB-B12C-C8874400FD1F}"/>
              </a:ext>
            </a:extLst>
          </p:cNvPr>
          <p:cNvGrpSpPr/>
          <p:nvPr userDrawn="1"/>
        </p:nvGrpSpPr>
        <p:grpSpPr>
          <a:xfrm>
            <a:off x="1739901" y="2685676"/>
            <a:ext cx="9942831" cy="707886"/>
            <a:chOff x="1746250" y="1650345"/>
            <a:chExt cx="9942831" cy="707886"/>
          </a:xfrm>
        </p:grpSpPr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52998382-D745-46CD-A593-49B84DA43416}"/>
                </a:ext>
              </a:extLst>
            </p:cNvPr>
            <p:cNvSpPr txBox="1"/>
            <p:nvPr userDrawn="1"/>
          </p:nvSpPr>
          <p:spPr>
            <a:xfrm>
              <a:off x="1746250" y="1650345"/>
              <a:ext cx="8763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000" b="1" dirty="0">
                  <a:solidFill>
                    <a:srgbClr val="26465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02</a:t>
              </a:r>
              <a:endParaRPr lang="zh-TW" altLang="en-US" b="1" dirty="0">
                <a:solidFill>
                  <a:srgbClr val="264653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3" name="矩形: 圓角 92">
              <a:extLst>
                <a:ext uri="{FF2B5EF4-FFF2-40B4-BE49-F238E27FC236}">
                  <a16:creationId xmlns:a16="http://schemas.microsoft.com/office/drawing/2014/main" id="{7F398098-6D11-40F3-9173-8986EC321969}"/>
                </a:ext>
              </a:extLst>
            </p:cNvPr>
            <p:cNvSpPr/>
            <p:nvPr userDrawn="1"/>
          </p:nvSpPr>
          <p:spPr>
            <a:xfrm>
              <a:off x="2694940" y="1726406"/>
              <a:ext cx="45719" cy="5461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264653"/>
                </a:solidFill>
              </a:endParaRPr>
            </a:p>
          </p:txBody>
        </p:sp>
        <p:sp>
          <p:nvSpPr>
            <p:cNvPr id="94" name="文字方塊 93">
              <a:extLst>
                <a:ext uri="{FF2B5EF4-FFF2-40B4-BE49-F238E27FC236}">
                  <a16:creationId xmlns:a16="http://schemas.microsoft.com/office/drawing/2014/main" id="{3713ABBE-2FDB-440B-A439-441BF5EEE9D4}"/>
                </a:ext>
              </a:extLst>
            </p:cNvPr>
            <p:cNvSpPr txBox="1"/>
            <p:nvPr userDrawn="1"/>
          </p:nvSpPr>
          <p:spPr>
            <a:xfrm>
              <a:off x="4452619" y="1683860"/>
              <a:ext cx="72364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zh-TW" altLang="en-US" sz="3600" b="1" dirty="0">
                <a:solidFill>
                  <a:srgbClr val="264653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5" name="群組 94">
            <a:extLst>
              <a:ext uri="{FF2B5EF4-FFF2-40B4-BE49-F238E27FC236}">
                <a16:creationId xmlns:a16="http://schemas.microsoft.com/office/drawing/2014/main" id="{F0BA0F90-1281-4EAF-BDD9-BE9D36FA48F7}"/>
              </a:ext>
            </a:extLst>
          </p:cNvPr>
          <p:cNvGrpSpPr/>
          <p:nvPr userDrawn="1"/>
        </p:nvGrpSpPr>
        <p:grpSpPr>
          <a:xfrm>
            <a:off x="1739902" y="3670438"/>
            <a:ext cx="9942830" cy="707886"/>
            <a:chOff x="1746250" y="1650345"/>
            <a:chExt cx="10106659" cy="707886"/>
          </a:xfrm>
        </p:grpSpPr>
        <p:sp>
          <p:nvSpPr>
            <p:cNvPr id="96" name="文字方塊 95">
              <a:extLst>
                <a:ext uri="{FF2B5EF4-FFF2-40B4-BE49-F238E27FC236}">
                  <a16:creationId xmlns:a16="http://schemas.microsoft.com/office/drawing/2014/main" id="{1C907EA1-EFC1-47F1-83F7-57CBF9A103B8}"/>
                </a:ext>
              </a:extLst>
            </p:cNvPr>
            <p:cNvSpPr txBox="1"/>
            <p:nvPr userDrawn="1"/>
          </p:nvSpPr>
          <p:spPr>
            <a:xfrm>
              <a:off x="1746250" y="1650345"/>
              <a:ext cx="8763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000" b="1" dirty="0">
                  <a:solidFill>
                    <a:srgbClr val="26465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03</a:t>
              </a:r>
              <a:endParaRPr lang="zh-TW" altLang="en-US" b="1" dirty="0">
                <a:solidFill>
                  <a:srgbClr val="264653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7" name="矩形: 圓角 96">
              <a:extLst>
                <a:ext uri="{FF2B5EF4-FFF2-40B4-BE49-F238E27FC236}">
                  <a16:creationId xmlns:a16="http://schemas.microsoft.com/office/drawing/2014/main" id="{F890CCBE-0ADF-4CB5-BCC6-79BD723E8288}"/>
                </a:ext>
              </a:extLst>
            </p:cNvPr>
            <p:cNvSpPr/>
            <p:nvPr userDrawn="1"/>
          </p:nvSpPr>
          <p:spPr>
            <a:xfrm>
              <a:off x="2694940" y="1726406"/>
              <a:ext cx="45719" cy="5461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264653"/>
                </a:solidFill>
              </a:endParaRPr>
            </a:p>
          </p:txBody>
        </p: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8B8387BF-07E1-4B16-AADE-77384617E83B}"/>
                </a:ext>
              </a:extLst>
            </p:cNvPr>
            <p:cNvSpPr txBox="1"/>
            <p:nvPr userDrawn="1"/>
          </p:nvSpPr>
          <p:spPr>
            <a:xfrm>
              <a:off x="4452619" y="1683860"/>
              <a:ext cx="7400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endParaRPr lang="zh-TW" altLang="en-US" sz="3600" b="1" dirty="0">
                <a:solidFill>
                  <a:srgbClr val="264653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9" name="群組 98">
            <a:extLst>
              <a:ext uri="{FF2B5EF4-FFF2-40B4-BE49-F238E27FC236}">
                <a16:creationId xmlns:a16="http://schemas.microsoft.com/office/drawing/2014/main" id="{B9A3DF21-6BE2-47D8-AE84-AF15055D0575}"/>
              </a:ext>
            </a:extLst>
          </p:cNvPr>
          <p:cNvGrpSpPr/>
          <p:nvPr userDrawn="1"/>
        </p:nvGrpSpPr>
        <p:grpSpPr>
          <a:xfrm>
            <a:off x="1739901" y="4604163"/>
            <a:ext cx="9942831" cy="707886"/>
            <a:chOff x="1746250" y="1650345"/>
            <a:chExt cx="9942831" cy="707886"/>
          </a:xfrm>
        </p:grpSpPr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BA728C1D-5419-43F7-8C03-5CC9187119B1}"/>
                </a:ext>
              </a:extLst>
            </p:cNvPr>
            <p:cNvSpPr txBox="1"/>
            <p:nvPr userDrawn="1"/>
          </p:nvSpPr>
          <p:spPr>
            <a:xfrm>
              <a:off x="1746250" y="1650345"/>
              <a:ext cx="8763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000" b="1" dirty="0">
                  <a:solidFill>
                    <a:srgbClr val="26465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04</a:t>
              </a:r>
              <a:endParaRPr lang="zh-TW" altLang="en-US" b="1" dirty="0">
                <a:solidFill>
                  <a:srgbClr val="264653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1" name="矩形: 圓角 100">
              <a:extLst>
                <a:ext uri="{FF2B5EF4-FFF2-40B4-BE49-F238E27FC236}">
                  <a16:creationId xmlns:a16="http://schemas.microsoft.com/office/drawing/2014/main" id="{4112E4EC-FF56-4749-876D-CA1CC914D5F0}"/>
                </a:ext>
              </a:extLst>
            </p:cNvPr>
            <p:cNvSpPr/>
            <p:nvPr userDrawn="1"/>
          </p:nvSpPr>
          <p:spPr>
            <a:xfrm>
              <a:off x="2694940" y="1726406"/>
              <a:ext cx="45719" cy="5461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264653"/>
                </a:solidFill>
              </a:endParaRPr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D1EB9428-903A-48A5-A21A-370E6629B5F1}"/>
                </a:ext>
              </a:extLst>
            </p:cNvPr>
            <p:cNvSpPr txBox="1"/>
            <p:nvPr userDrawn="1"/>
          </p:nvSpPr>
          <p:spPr>
            <a:xfrm>
              <a:off x="4452619" y="1683860"/>
              <a:ext cx="72364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zh-TW" altLang="en-US" sz="3600" b="1" dirty="0">
                <a:solidFill>
                  <a:srgbClr val="264653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3" name="群組 102">
            <a:extLst>
              <a:ext uri="{FF2B5EF4-FFF2-40B4-BE49-F238E27FC236}">
                <a16:creationId xmlns:a16="http://schemas.microsoft.com/office/drawing/2014/main" id="{05A7E58F-ECB8-4EA2-A739-9AE6DF9F1508}"/>
              </a:ext>
            </a:extLst>
          </p:cNvPr>
          <p:cNvGrpSpPr/>
          <p:nvPr userDrawn="1"/>
        </p:nvGrpSpPr>
        <p:grpSpPr>
          <a:xfrm>
            <a:off x="1739901" y="5574765"/>
            <a:ext cx="9942831" cy="707886"/>
            <a:chOff x="1746250" y="1650345"/>
            <a:chExt cx="9942831" cy="707886"/>
          </a:xfrm>
        </p:grpSpPr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3943DFDA-EE4D-4A08-9264-0B368943FD44}"/>
                </a:ext>
              </a:extLst>
            </p:cNvPr>
            <p:cNvSpPr txBox="1"/>
            <p:nvPr userDrawn="1"/>
          </p:nvSpPr>
          <p:spPr>
            <a:xfrm>
              <a:off x="1746250" y="1650345"/>
              <a:ext cx="8763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000" b="1" dirty="0">
                  <a:solidFill>
                    <a:srgbClr val="26465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05</a:t>
              </a:r>
              <a:endParaRPr lang="zh-TW" altLang="en-US" b="1" dirty="0">
                <a:solidFill>
                  <a:srgbClr val="264653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5" name="矩形: 圓角 104">
              <a:extLst>
                <a:ext uri="{FF2B5EF4-FFF2-40B4-BE49-F238E27FC236}">
                  <a16:creationId xmlns:a16="http://schemas.microsoft.com/office/drawing/2014/main" id="{CF1E6D63-3CBE-4D3F-9BF2-8A1FC4AC8541}"/>
                </a:ext>
              </a:extLst>
            </p:cNvPr>
            <p:cNvSpPr/>
            <p:nvPr userDrawn="1"/>
          </p:nvSpPr>
          <p:spPr>
            <a:xfrm>
              <a:off x="2694940" y="1726406"/>
              <a:ext cx="45719" cy="5461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264653"/>
                </a:solidFill>
              </a:endParaRPr>
            </a:p>
          </p:txBody>
        </p: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2D4BD36B-FAE8-4928-9779-01F65B6BAF03}"/>
                </a:ext>
              </a:extLst>
            </p:cNvPr>
            <p:cNvSpPr txBox="1"/>
            <p:nvPr userDrawn="1"/>
          </p:nvSpPr>
          <p:spPr>
            <a:xfrm>
              <a:off x="4452619" y="1683860"/>
              <a:ext cx="72364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endParaRPr lang="zh-TW" altLang="en-US" sz="3600" b="1" dirty="0">
                <a:solidFill>
                  <a:srgbClr val="264653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74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139556-8009-4058-AE65-D893BA3A46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271183"/>
          </a:xfrm>
          <a:solidFill>
            <a:schemeClr val="bg1"/>
          </a:solidFill>
        </p:spPr>
        <p:txBody>
          <a:bodyPr/>
          <a:lstStyle>
            <a:lvl1pPr algn="ctr">
              <a:defRPr b="1">
                <a:solidFill>
                  <a:srgbClr val="063944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zh-TW" dirty="0"/>
              <a:t>TITLE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C258697-6377-4ADE-A0D5-C8D9CE8ABFDA}"/>
              </a:ext>
            </a:extLst>
          </p:cNvPr>
          <p:cNvSpPr/>
          <p:nvPr userDrawn="1"/>
        </p:nvSpPr>
        <p:spPr>
          <a:xfrm>
            <a:off x="0" y="1271183"/>
            <a:ext cx="12192000" cy="45719"/>
          </a:xfrm>
          <a:prstGeom prst="rect">
            <a:avLst/>
          </a:prstGeom>
          <a:solidFill>
            <a:srgbClr val="197A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061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1FD469-7581-4191-A04C-834A1B157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8367" y="2270524"/>
            <a:ext cx="8352719" cy="2372456"/>
          </a:xfrm>
        </p:spPr>
        <p:txBody>
          <a:bodyPr anchor="b"/>
          <a:lstStyle>
            <a:lvl1pPr algn="l">
              <a:defRPr sz="6000" b="1">
                <a:solidFill>
                  <a:srgbClr val="063944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8325F0-69DB-4E10-A716-8F1C28293AC1}"/>
              </a:ext>
            </a:extLst>
          </p:cNvPr>
          <p:cNvSpPr/>
          <p:nvPr userDrawn="1"/>
        </p:nvSpPr>
        <p:spPr>
          <a:xfrm rot="16200000" flipV="1">
            <a:off x="-1790702" y="1790702"/>
            <a:ext cx="6858003" cy="3276599"/>
          </a:xfrm>
          <a:prstGeom prst="rect">
            <a:avLst/>
          </a:prstGeom>
          <a:solidFill>
            <a:srgbClr val="197A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D376B95D-44B2-4C7E-BF9D-7735CB404D16}"/>
              </a:ext>
            </a:extLst>
          </p:cNvPr>
          <p:cNvSpPr/>
          <p:nvPr userDrawn="1"/>
        </p:nvSpPr>
        <p:spPr>
          <a:xfrm>
            <a:off x="2212774" y="1467474"/>
            <a:ext cx="2002971" cy="182563"/>
          </a:xfrm>
          <a:prstGeom prst="roundRect">
            <a:avLst/>
          </a:prstGeom>
          <a:solidFill>
            <a:srgbClr val="B7B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342D24F0-6CF5-4811-BFDA-FEDA7B4A0BD2}"/>
              </a:ext>
            </a:extLst>
          </p:cNvPr>
          <p:cNvSpPr/>
          <p:nvPr userDrawn="1"/>
        </p:nvSpPr>
        <p:spPr>
          <a:xfrm>
            <a:off x="2210960" y="5207964"/>
            <a:ext cx="2002971" cy="182563"/>
          </a:xfrm>
          <a:prstGeom prst="roundRect">
            <a:avLst/>
          </a:prstGeom>
          <a:solidFill>
            <a:srgbClr val="B7B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CC03FE07-ACB5-4641-BFA8-4E32338B1065}"/>
              </a:ext>
            </a:extLst>
          </p:cNvPr>
          <p:cNvSpPr/>
          <p:nvPr userDrawn="1"/>
        </p:nvSpPr>
        <p:spPr>
          <a:xfrm rot="16200000">
            <a:off x="383564" y="3294869"/>
            <a:ext cx="3923053" cy="268261"/>
          </a:xfrm>
          <a:prstGeom prst="roundRect">
            <a:avLst/>
          </a:prstGeom>
          <a:solidFill>
            <a:srgbClr val="B7B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FA02DB4D-ED0A-4B1F-9215-D1F9FF9E7C03}"/>
              </a:ext>
            </a:extLst>
          </p:cNvPr>
          <p:cNvSpPr/>
          <p:nvPr userDrawn="1"/>
        </p:nvSpPr>
        <p:spPr>
          <a:xfrm rot="16200000">
            <a:off x="3827988" y="5004581"/>
            <a:ext cx="559366" cy="212522"/>
          </a:xfrm>
          <a:prstGeom prst="roundRect">
            <a:avLst/>
          </a:prstGeom>
          <a:solidFill>
            <a:srgbClr val="B7B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8D83DFF3-1058-4512-B0EC-2844A78C58DE}"/>
              </a:ext>
            </a:extLst>
          </p:cNvPr>
          <p:cNvSpPr/>
          <p:nvPr userDrawn="1"/>
        </p:nvSpPr>
        <p:spPr>
          <a:xfrm rot="16200000">
            <a:off x="3827987" y="1640894"/>
            <a:ext cx="559366" cy="212522"/>
          </a:xfrm>
          <a:prstGeom prst="roundRect">
            <a:avLst/>
          </a:prstGeom>
          <a:solidFill>
            <a:srgbClr val="B7B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818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945E7E-61B8-4ABF-AE9A-4C6ED5DEA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EE0D9A-8715-427C-965A-0A9C164440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96D5054-63DC-4444-B63D-C2B4C6DFA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215879E-7DF2-497D-B3B4-F24BB0908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215B-FB2D-431B-B262-7100998F9CF4}" type="datetimeFigureOut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AD41BC9-75FD-44E3-96F3-96382F0AA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1B37C46-AF1C-471B-A752-D162D6565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66AC-9379-4365-A2CD-2E6008F430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2228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C51383-52B6-457B-92EA-783E0DABF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5DEB9AC-285C-46C3-A926-785F4EFBF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A60176E-ED09-4E16-BAE5-C0CFB8022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281A4B0-7845-4521-934B-0B145644E9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68A34E9-ACD1-438E-949E-58BBED3C96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0152DC4-EC2C-4EF4-9AC8-0D79ECCD6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215B-FB2D-431B-B262-7100998F9CF4}" type="datetimeFigureOut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93D5440-6F92-40CA-A2D0-33E098203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A963765-66FA-4795-A245-5B53CC9FA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66AC-9379-4365-A2CD-2E6008F430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164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D778CA-E059-441E-9733-6B6B3CDF1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675880E-92B2-4065-BE88-D5639FB5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215B-FB2D-431B-B262-7100998F9CF4}" type="datetimeFigureOut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C2510FE-D8F7-41B7-9FBE-B6B4AB891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7B3D879-8233-481E-B0EF-05CFDDEBC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66AC-9379-4365-A2CD-2E6008F430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553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DCECE4B-7FA2-44F1-B9FF-529C1B2CF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215B-FB2D-431B-B262-7100998F9CF4}" type="datetimeFigureOut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B186ECE-B781-493E-95F5-19440EB3C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1CE4086-FEE1-4505-95F2-54D3F7654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66AC-9379-4365-A2CD-2E6008F430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6649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5744C9-900E-4446-9B67-10B0137A0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5E3BD6-0BD3-4FAD-9099-4F4D85828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46C5397-25C5-423C-B188-7464CD37E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E5DF95E-7CB6-42A7-86A5-0CE71E347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215B-FB2D-431B-B262-7100998F9CF4}" type="datetimeFigureOut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D701309-0D5E-4F37-AA68-AA6FB557F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8CBDAD5-C5D4-4525-A332-B9FD0E8B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66AC-9379-4365-A2CD-2E6008F430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69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AAC173B-697C-4E50-B8CF-8C5CA0E77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EF5A90E-0FA1-4BD5-862C-418A3BF21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3546B3-A97B-469E-BC02-1F1C23BA85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A215B-FB2D-431B-B262-7100998F9CF4}" type="datetimeFigureOut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0FFA8C-ED9E-47C7-8FDD-68C060C0D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7E9370-3214-4A26-9452-3B8AE84AFC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166AC-9379-4365-A2CD-2E6008F430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774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C91787-C9C5-4197-B830-CC04290ACA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Autofit/>
          </a:bodyPr>
          <a:lstStyle/>
          <a:p>
            <a:r>
              <a:rPr kumimoji="1" lang="en-US" altLang="zh-TW" sz="5400" b="1" dirty="0">
                <a:solidFill>
                  <a:srgbClr val="063944"/>
                </a:solidFill>
                <a:ea typeface="Hiragino Sans GB W6" panose="020B0300000000000000" pitchFamily="34" charset="-128"/>
              </a:rPr>
              <a:t>Deep Learning</a:t>
            </a:r>
            <a:endParaRPr kumimoji="1" lang="zh-TW" altLang="en-US" sz="5400" b="1" dirty="0">
              <a:solidFill>
                <a:srgbClr val="063944"/>
              </a:solidFill>
              <a:ea typeface="Hiragino Sans GB W6" panose="020B0300000000000000" pitchFamily="34" charset="-128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466EA8B-2D05-404B-9A83-07CF4BDA4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437776"/>
            <a:ext cx="9143999" cy="964735"/>
          </a:xfrm>
        </p:spPr>
        <p:txBody>
          <a:bodyPr anchor="ctr">
            <a:normAutofit/>
          </a:bodyPr>
          <a:lstStyle/>
          <a:p>
            <a:r>
              <a:rPr lang="zh-TW" altLang="en-US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資工碩一 </a:t>
            </a:r>
            <a:r>
              <a:rPr lang="en-US" altLang="zh-TW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611121213</a:t>
            </a:r>
            <a:r>
              <a:rPr lang="zh-TW" altLang="en-US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莊雅卉</a:t>
            </a:r>
          </a:p>
        </p:txBody>
      </p:sp>
    </p:spTree>
    <p:extLst>
      <p:ext uri="{BB962C8B-B14F-4D97-AF65-F5344CB8AC3E}">
        <p14:creationId xmlns:p14="http://schemas.microsoft.com/office/powerpoint/2010/main" val="3946072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874B10-73B0-4245-BAC9-B2873DDE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CNN</a:t>
            </a:r>
            <a:endParaRPr lang="zh-TW" altLang="en-US" spc="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6A138E0-7E37-4EC6-AD74-83746AE59907}"/>
              </a:ext>
            </a:extLst>
          </p:cNvPr>
          <p:cNvSpPr/>
          <p:nvPr/>
        </p:nvSpPr>
        <p:spPr>
          <a:xfrm>
            <a:off x="704559" y="1836851"/>
            <a:ext cx="48224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定義模組的訓練方式</a:t>
            </a:r>
            <a:endParaRPr lang="en-US" altLang="zh-TW" spc="600" dirty="0">
              <a:solidFill>
                <a:srgbClr val="0639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Loss:</a:t>
            </a:r>
            <a:r>
              <a:rPr lang="zh-TW" altLang="en-US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設定損失函數</a:t>
            </a:r>
            <a:endParaRPr lang="en-US" altLang="zh-TW" spc="600" dirty="0">
              <a:solidFill>
                <a:srgbClr val="0639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Optimizer:</a:t>
            </a:r>
            <a:r>
              <a:rPr lang="zh-TW" altLang="en-US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訓練時最優化方法</a:t>
            </a:r>
            <a:endParaRPr lang="en-US" altLang="zh-TW" spc="600" dirty="0">
              <a:solidFill>
                <a:srgbClr val="0639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Metric:</a:t>
            </a:r>
            <a:r>
              <a:rPr lang="zh-TW" altLang="en-US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設定評估模型的方式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65F1521-F2EB-4B72-A4E8-FCB657C7B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359" y="1994158"/>
            <a:ext cx="4495238" cy="88571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37152FA-4C4C-46FE-90A5-4A9E4A774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406" y="4281011"/>
            <a:ext cx="6257143" cy="130476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52F0620-3C4C-4B5D-BC22-E8A46BDE7084}"/>
              </a:ext>
            </a:extLst>
          </p:cNvPr>
          <p:cNvSpPr/>
          <p:nvPr/>
        </p:nvSpPr>
        <p:spPr>
          <a:xfrm>
            <a:off x="704559" y="4056229"/>
            <a:ext cx="48224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訓練模組</a:t>
            </a:r>
            <a:endParaRPr lang="en-US" altLang="zh-TW" spc="600" dirty="0">
              <a:solidFill>
                <a:srgbClr val="0639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pc="600" dirty="0" err="1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Validation_splite</a:t>
            </a:r>
            <a:r>
              <a:rPr lang="en-US" altLang="zh-TW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設定訓練集跟測試集的比例數</a:t>
            </a:r>
            <a:endParaRPr lang="en-US" altLang="zh-TW" spc="600" dirty="0">
              <a:solidFill>
                <a:srgbClr val="0639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Epochs:</a:t>
            </a:r>
            <a:r>
              <a:rPr lang="zh-TW" altLang="en-US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設定步數</a:t>
            </a:r>
            <a:endParaRPr lang="en-US" altLang="zh-TW" spc="600" dirty="0">
              <a:solidFill>
                <a:srgbClr val="0639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pc="600" dirty="0" err="1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Batch_size</a:t>
            </a:r>
            <a:r>
              <a:rPr lang="en-US" altLang="zh-TW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每一批次筆數</a:t>
            </a:r>
            <a:endParaRPr lang="en-US" altLang="zh-TW" spc="600" dirty="0">
              <a:solidFill>
                <a:srgbClr val="0639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Verbose:</a:t>
            </a:r>
            <a:r>
              <a:rPr lang="zh-TW" altLang="en-US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訓練過程顯示</a:t>
            </a:r>
          </a:p>
        </p:txBody>
      </p:sp>
    </p:spTree>
    <p:extLst>
      <p:ext uri="{BB962C8B-B14F-4D97-AF65-F5344CB8AC3E}">
        <p14:creationId xmlns:p14="http://schemas.microsoft.com/office/powerpoint/2010/main" val="66376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1AC892-6262-4DE5-97FC-25C4EE64C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197A89"/>
          </a:solidFill>
        </p:spPr>
        <p:txBody>
          <a:bodyPr/>
          <a:lstStyle/>
          <a:p>
            <a:r>
              <a:rPr lang="en-US" altLang="zh-TW" dirty="0">
                <a:solidFill>
                  <a:srgbClr val="FFFFFF"/>
                </a:solidFill>
              </a:rPr>
              <a:t>CONTENT</a:t>
            </a:r>
            <a:endParaRPr lang="zh-TW" altLang="en-US" dirty="0">
              <a:solidFill>
                <a:srgbClr val="FFFFFF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782779A-A9BD-4D74-B498-13CC878CA49B}"/>
              </a:ext>
            </a:extLst>
          </p:cNvPr>
          <p:cNvSpPr txBox="1"/>
          <p:nvPr userDrawn="1"/>
        </p:nvSpPr>
        <p:spPr>
          <a:xfrm>
            <a:off x="3050607" y="1645634"/>
            <a:ext cx="723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3600" b="1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資料集的介紹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CE26CD4-E2CF-44E2-9C6F-106C9F9144BF}"/>
              </a:ext>
            </a:extLst>
          </p:cNvPr>
          <p:cNvSpPr txBox="1"/>
          <p:nvPr userDrawn="1"/>
        </p:nvSpPr>
        <p:spPr>
          <a:xfrm>
            <a:off x="3050607" y="2673630"/>
            <a:ext cx="723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600" b="1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描述問題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C005173-9968-4535-A86F-BBB692852391}"/>
              </a:ext>
            </a:extLst>
          </p:cNvPr>
          <p:cNvSpPr txBox="1"/>
          <p:nvPr userDrawn="1"/>
        </p:nvSpPr>
        <p:spPr>
          <a:xfrm>
            <a:off x="3050607" y="3687693"/>
            <a:ext cx="7400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3600" b="1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研究方法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FF07098-B576-4EA2-8D05-FE82D6152590}"/>
              </a:ext>
            </a:extLst>
          </p:cNvPr>
          <p:cNvSpPr txBox="1"/>
          <p:nvPr userDrawn="1"/>
        </p:nvSpPr>
        <p:spPr>
          <a:xfrm>
            <a:off x="3050607" y="4654095"/>
            <a:ext cx="723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600" b="1" dirty="0">
                <a:solidFill>
                  <a:srgbClr val="CB5C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研究結果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A8F2A93-7489-43ED-A87B-71E29B89CA26}"/>
              </a:ext>
            </a:extLst>
          </p:cNvPr>
          <p:cNvSpPr txBox="1"/>
          <p:nvPr userDrawn="1"/>
        </p:nvSpPr>
        <p:spPr>
          <a:xfrm>
            <a:off x="3050607" y="5620497"/>
            <a:ext cx="723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3600" b="1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結論</a:t>
            </a:r>
          </a:p>
        </p:txBody>
      </p:sp>
    </p:spTree>
    <p:extLst>
      <p:ext uri="{BB962C8B-B14F-4D97-AF65-F5344CB8AC3E}">
        <p14:creationId xmlns:p14="http://schemas.microsoft.com/office/powerpoint/2010/main" val="11526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874B10-73B0-4245-BAC9-B2873DDE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CNN</a:t>
            </a:r>
            <a:endParaRPr lang="zh-TW" altLang="en-US" spc="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986414C-CEBB-49E3-B27C-4E1CEFF5DD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6" t="1153" r="1519" b="2439"/>
          <a:stretch/>
        </p:blipFill>
        <p:spPr>
          <a:xfrm>
            <a:off x="738230" y="2500237"/>
            <a:ext cx="4790115" cy="376239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5BC9E55-55FB-4956-BC00-EF635D196EDC}"/>
              </a:ext>
            </a:extLst>
          </p:cNvPr>
          <p:cNvSpPr/>
          <p:nvPr/>
        </p:nvSpPr>
        <p:spPr>
          <a:xfrm>
            <a:off x="3070255" y="1833146"/>
            <a:ext cx="9732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acc</a:t>
            </a:r>
            <a:endParaRPr lang="zh-TW" altLang="en-US" spc="600" dirty="0">
              <a:solidFill>
                <a:srgbClr val="0639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B5B1476-665B-4A4C-A133-A98A286CA436}"/>
              </a:ext>
            </a:extLst>
          </p:cNvPr>
          <p:cNvSpPr/>
          <p:nvPr/>
        </p:nvSpPr>
        <p:spPr>
          <a:xfrm>
            <a:off x="8885224" y="1833146"/>
            <a:ext cx="9131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loss</a:t>
            </a:r>
            <a:endParaRPr lang="zh-TW" altLang="en-US" spc="600" dirty="0">
              <a:solidFill>
                <a:srgbClr val="0639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1C770F1-A8C1-49EE-9824-107832AAB749}"/>
              </a:ext>
            </a:extLst>
          </p:cNvPr>
          <p:cNvSpPr/>
          <p:nvPr/>
        </p:nvSpPr>
        <p:spPr>
          <a:xfrm>
            <a:off x="4824252" y="1568942"/>
            <a:ext cx="32802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pc="600" dirty="0">
                <a:solidFill>
                  <a:srgbClr val="CB5C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Accuracy:73.1%</a:t>
            </a:r>
            <a:endParaRPr lang="zh-TW" altLang="en-US" spc="600" dirty="0">
              <a:solidFill>
                <a:srgbClr val="CB5C2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37A20E-F36D-4426-8AF9-BFDF8BDFD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718" y="2418712"/>
            <a:ext cx="4790115" cy="384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4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874B10-73B0-4245-BAC9-B2873DDE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CNN</a:t>
            </a:r>
            <a:endParaRPr lang="zh-TW" altLang="en-US" spc="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DB85A38-E569-48E6-9A43-D936561FF6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4" r="1753" b="1491"/>
          <a:stretch/>
        </p:blipFill>
        <p:spPr>
          <a:xfrm>
            <a:off x="2771163" y="1670087"/>
            <a:ext cx="6649674" cy="4549663"/>
          </a:xfrm>
          <a:prstGeom prst="rect">
            <a:avLst/>
          </a:prstGeom>
        </p:spPr>
      </p:pic>
      <p:sp>
        <p:nvSpPr>
          <p:cNvPr id="8" name="流程圖: 替代程序 7">
            <a:extLst>
              <a:ext uri="{FF2B5EF4-FFF2-40B4-BE49-F238E27FC236}">
                <a16:creationId xmlns:a16="http://schemas.microsoft.com/office/drawing/2014/main" id="{79580EF2-9F71-4677-9341-5AC10F3E2035}"/>
              </a:ext>
            </a:extLst>
          </p:cNvPr>
          <p:cNvSpPr/>
          <p:nvPr/>
        </p:nvSpPr>
        <p:spPr>
          <a:xfrm>
            <a:off x="8061820" y="4804914"/>
            <a:ext cx="1359017" cy="1425511"/>
          </a:xfrm>
          <a:prstGeom prst="flowChartAlternateProcess">
            <a:avLst/>
          </a:prstGeom>
          <a:noFill/>
          <a:ln w="53975">
            <a:solidFill>
              <a:srgbClr val="CB5C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1" name="流程圖: 替代程序 10">
            <a:extLst>
              <a:ext uri="{FF2B5EF4-FFF2-40B4-BE49-F238E27FC236}">
                <a16:creationId xmlns:a16="http://schemas.microsoft.com/office/drawing/2014/main" id="{7BAE1E67-D3BC-43B1-9B07-56ABA2239517}"/>
              </a:ext>
            </a:extLst>
          </p:cNvPr>
          <p:cNvSpPr/>
          <p:nvPr/>
        </p:nvSpPr>
        <p:spPr>
          <a:xfrm>
            <a:off x="4009939" y="4804914"/>
            <a:ext cx="2765570" cy="1425511"/>
          </a:xfrm>
          <a:prstGeom prst="flowChartAlternateProcess">
            <a:avLst/>
          </a:prstGeom>
          <a:noFill/>
          <a:ln w="53975">
            <a:solidFill>
              <a:srgbClr val="CB5C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2" name="流程圖: 替代程序 11">
            <a:extLst>
              <a:ext uri="{FF2B5EF4-FFF2-40B4-BE49-F238E27FC236}">
                <a16:creationId xmlns:a16="http://schemas.microsoft.com/office/drawing/2014/main" id="{C008256F-E5BB-47C3-875C-8B68E012C6CC}"/>
              </a:ext>
            </a:extLst>
          </p:cNvPr>
          <p:cNvSpPr/>
          <p:nvPr/>
        </p:nvSpPr>
        <p:spPr>
          <a:xfrm>
            <a:off x="5416492" y="3296293"/>
            <a:ext cx="1359017" cy="1425511"/>
          </a:xfrm>
          <a:prstGeom prst="flowChartAlternateProcess">
            <a:avLst/>
          </a:prstGeom>
          <a:noFill/>
          <a:ln w="53975">
            <a:solidFill>
              <a:srgbClr val="CB5C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1760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1AC892-6262-4DE5-97FC-25C4EE64C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197A89"/>
          </a:solidFill>
        </p:spPr>
        <p:txBody>
          <a:bodyPr/>
          <a:lstStyle/>
          <a:p>
            <a:r>
              <a:rPr lang="en-US" altLang="zh-TW" dirty="0">
                <a:solidFill>
                  <a:srgbClr val="FFFFFF"/>
                </a:solidFill>
              </a:rPr>
              <a:t>CONTENT</a:t>
            </a:r>
            <a:endParaRPr lang="zh-TW" altLang="en-US" dirty="0">
              <a:solidFill>
                <a:srgbClr val="FFFFFF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782779A-A9BD-4D74-B498-13CC878CA49B}"/>
              </a:ext>
            </a:extLst>
          </p:cNvPr>
          <p:cNvSpPr txBox="1"/>
          <p:nvPr userDrawn="1"/>
        </p:nvSpPr>
        <p:spPr>
          <a:xfrm>
            <a:off x="3050607" y="1645634"/>
            <a:ext cx="723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3600" b="1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資料集的介紹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CE26CD4-E2CF-44E2-9C6F-106C9F9144BF}"/>
              </a:ext>
            </a:extLst>
          </p:cNvPr>
          <p:cNvSpPr txBox="1"/>
          <p:nvPr userDrawn="1"/>
        </p:nvSpPr>
        <p:spPr>
          <a:xfrm>
            <a:off x="3050607" y="2673630"/>
            <a:ext cx="723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600" b="1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描述問題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C005173-9968-4535-A86F-BBB692852391}"/>
              </a:ext>
            </a:extLst>
          </p:cNvPr>
          <p:cNvSpPr txBox="1"/>
          <p:nvPr userDrawn="1"/>
        </p:nvSpPr>
        <p:spPr>
          <a:xfrm>
            <a:off x="3050607" y="3687693"/>
            <a:ext cx="7400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3600" b="1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研究方法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FF07098-B576-4EA2-8D05-FE82D6152590}"/>
              </a:ext>
            </a:extLst>
          </p:cNvPr>
          <p:cNvSpPr txBox="1"/>
          <p:nvPr userDrawn="1"/>
        </p:nvSpPr>
        <p:spPr>
          <a:xfrm>
            <a:off x="3050607" y="4654095"/>
            <a:ext cx="723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600" b="1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研究結果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A8F2A93-7489-43ED-A87B-71E29B89CA26}"/>
              </a:ext>
            </a:extLst>
          </p:cNvPr>
          <p:cNvSpPr txBox="1"/>
          <p:nvPr userDrawn="1"/>
        </p:nvSpPr>
        <p:spPr>
          <a:xfrm>
            <a:off x="3050607" y="5620497"/>
            <a:ext cx="723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3600" b="1" dirty="0">
                <a:solidFill>
                  <a:srgbClr val="CB5C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結論</a:t>
            </a:r>
          </a:p>
        </p:txBody>
      </p:sp>
    </p:spTree>
    <p:extLst>
      <p:ext uri="{BB962C8B-B14F-4D97-AF65-F5344CB8AC3E}">
        <p14:creationId xmlns:p14="http://schemas.microsoft.com/office/powerpoint/2010/main" val="362889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874B10-73B0-4245-BAC9-B2873DDE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結論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30B6C2C-805D-45EF-9F9A-9930EB2264BB}"/>
              </a:ext>
            </a:extLst>
          </p:cNvPr>
          <p:cNvSpPr txBox="1"/>
          <p:nvPr/>
        </p:nvSpPr>
        <p:spPr>
          <a:xfrm>
            <a:off x="939800" y="1764368"/>
            <a:ext cx="10312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pc="300" dirty="0">
              <a:solidFill>
                <a:srgbClr val="0639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在影像視覺分類中，深度學習的準確率優於機器學習。</a:t>
            </a:r>
            <a:endParaRPr lang="en-US" altLang="zh-TW" spc="300" dirty="0">
              <a:solidFill>
                <a:srgbClr val="0639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pc="300" dirty="0">
              <a:solidFill>
                <a:srgbClr val="0639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透過資料預處理將資料標準化，使訓練結果更佳。</a:t>
            </a:r>
            <a:endParaRPr lang="en-US" altLang="zh-TW" spc="300" dirty="0">
              <a:solidFill>
                <a:srgbClr val="0639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pc="300" dirty="0">
              <a:solidFill>
                <a:srgbClr val="0639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資料量大時，利用</a:t>
            </a:r>
            <a:r>
              <a:rPr lang="en-US" altLang="zh-TW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GPU</a:t>
            </a:r>
            <a:r>
              <a:rPr lang="zh-TW" altLang="en-US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TPU</a:t>
            </a:r>
            <a:r>
              <a:rPr lang="zh-TW" altLang="en-US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去運算更為快速。</a:t>
            </a:r>
            <a:endParaRPr lang="en-US" altLang="zh-TW" spc="300" dirty="0">
              <a:solidFill>
                <a:srgbClr val="0639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8834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34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1AC892-6262-4DE5-97FC-25C4EE64C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197A89"/>
          </a:solidFill>
        </p:spPr>
        <p:txBody>
          <a:bodyPr/>
          <a:lstStyle/>
          <a:p>
            <a:r>
              <a:rPr lang="en-US" altLang="zh-TW" dirty="0">
                <a:solidFill>
                  <a:srgbClr val="FFFFFF"/>
                </a:solidFill>
              </a:rPr>
              <a:t>CONTENT</a:t>
            </a:r>
            <a:endParaRPr lang="zh-TW" altLang="en-US" dirty="0">
              <a:solidFill>
                <a:srgbClr val="FFFFFF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782779A-A9BD-4D74-B498-13CC878CA49B}"/>
              </a:ext>
            </a:extLst>
          </p:cNvPr>
          <p:cNvSpPr txBox="1"/>
          <p:nvPr userDrawn="1"/>
        </p:nvSpPr>
        <p:spPr>
          <a:xfrm>
            <a:off x="3050607" y="1645634"/>
            <a:ext cx="723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3600" b="1" dirty="0">
                <a:solidFill>
                  <a:srgbClr val="CB5C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目的與動機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CE26CD4-E2CF-44E2-9C6F-106C9F9144BF}"/>
              </a:ext>
            </a:extLst>
          </p:cNvPr>
          <p:cNvSpPr txBox="1"/>
          <p:nvPr userDrawn="1"/>
        </p:nvSpPr>
        <p:spPr>
          <a:xfrm>
            <a:off x="3050607" y="2673630"/>
            <a:ext cx="723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600" b="1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資料相關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C005173-9968-4535-A86F-BBB692852391}"/>
              </a:ext>
            </a:extLst>
          </p:cNvPr>
          <p:cNvSpPr txBox="1"/>
          <p:nvPr userDrawn="1"/>
        </p:nvSpPr>
        <p:spPr>
          <a:xfrm>
            <a:off x="3050607" y="3687693"/>
            <a:ext cx="7400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3600" b="1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研究方法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FF07098-B576-4EA2-8D05-FE82D6152590}"/>
              </a:ext>
            </a:extLst>
          </p:cNvPr>
          <p:cNvSpPr txBox="1"/>
          <p:nvPr userDrawn="1"/>
        </p:nvSpPr>
        <p:spPr>
          <a:xfrm>
            <a:off x="3050607" y="4654095"/>
            <a:ext cx="723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600" b="1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研究結果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A8F2A93-7489-43ED-A87B-71E29B89CA26}"/>
              </a:ext>
            </a:extLst>
          </p:cNvPr>
          <p:cNvSpPr txBox="1"/>
          <p:nvPr userDrawn="1"/>
        </p:nvSpPr>
        <p:spPr>
          <a:xfrm>
            <a:off x="3050607" y="5620497"/>
            <a:ext cx="723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3600" b="1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結論</a:t>
            </a:r>
          </a:p>
        </p:txBody>
      </p:sp>
    </p:spTree>
    <p:extLst>
      <p:ext uri="{BB962C8B-B14F-4D97-AF65-F5344CB8AC3E}">
        <p14:creationId xmlns:p14="http://schemas.microsoft.com/office/powerpoint/2010/main" val="416068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874B10-73B0-4245-BAC9-B2873DDE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目的與動機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22C1F8E-96C1-4F9B-82AB-312E66887358}"/>
              </a:ext>
            </a:extLst>
          </p:cNvPr>
          <p:cNvSpPr/>
          <p:nvPr/>
        </p:nvSpPr>
        <p:spPr>
          <a:xfrm>
            <a:off x="1414186" y="2136338"/>
            <a:ext cx="936362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利用比較不同訓練模組的建置方法，來對機器學習建立基本的知識。</a:t>
            </a:r>
            <a:endParaRPr lang="en-US" altLang="zh-TW" spc="600" dirty="0">
              <a:solidFill>
                <a:srgbClr val="0639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pc="600" dirty="0">
              <a:solidFill>
                <a:srgbClr val="0639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透過實作更清楚的了解參數對於其模組之意義。</a:t>
            </a:r>
            <a:endParaRPr lang="en-US" altLang="zh-TW" spc="600" dirty="0">
              <a:solidFill>
                <a:srgbClr val="0639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pc="600" dirty="0">
              <a:solidFill>
                <a:srgbClr val="0639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學習機器學習所需之演算法。</a:t>
            </a:r>
            <a:endParaRPr lang="en-US" altLang="zh-TW" spc="600" dirty="0">
              <a:solidFill>
                <a:srgbClr val="0639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pc="600" dirty="0">
              <a:solidFill>
                <a:srgbClr val="0639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比較機器學習與深度學習。</a:t>
            </a:r>
            <a:endParaRPr lang="en-US" altLang="zh-TW" spc="600" dirty="0">
              <a:solidFill>
                <a:srgbClr val="0639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pc="600" dirty="0">
              <a:solidFill>
                <a:srgbClr val="0639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將課堂所學之知識應用於實作上。</a:t>
            </a:r>
          </a:p>
        </p:txBody>
      </p:sp>
    </p:spTree>
    <p:extLst>
      <p:ext uri="{BB962C8B-B14F-4D97-AF65-F5344CB8AC3E}">
        <p14:creationId xmlns:p14="http://schemas.microsoft.com/office/powerpoint/2010/main" val="187065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1AC892-6262-4DE5-97FC-25C4EE64C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197A89"/>
          </a:solidFill>
        </p:spPr>
        <p:txBody>
          <a:bodyPr/>
          <a:lstStyle/>
          <a:p>
            <a:r>
              <a:rPr lang="en-US" altLang="zh-TW" dirty="0">
                <a:solidFill>
                  <a:srgbClr val="FFFFFF"/>
                </a:solidFill>
              </a:rPr>
              <a:t>CONTENT</a:t>
            </a:r>
            <a:endParaRPr lang="zh-TW" altLang="en-US" dirty="0">
              <a:solidFill>
                <a:srgbClr val="FFFFFF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782779A-A9BD-4D74-B498-13CC878CA49B}"/>
              </a:ext>
            </a:extLst>
          </p:cNvPr>
          <p:cNvSpPr txBox="1"/>
          <p:nvPr userDrawn="1"/>
        </p:nvSpPr>
        <p:spPr>
          <a:xfrm>
            <a:off x="3050607" y="1645634"/>
            <a:ext cx="723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3600" b="1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目的與動機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CE26CD4-E2CF-44E2-9C6F-106C9F9144BF}"/>
              </a:ext>
            </a:extLst>
          </p:cNvPr>
          <p:cNvSpPr txBox="1"/>
          <p:nvPr userDrawn="1"/>
        </p:nvSpPr>
        <p:spPr>
          <a:xfrm>
            <a:off x="3050607" y="2673630"/>
            <a:ext cx="723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600" b="1" dirty="0">
                <a:solidFill>
                  <a:srgbClr val="CB5C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資料相關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C005173-9968-4535-A86F-BBB692852391}"/>
              </a:ext>
            </a:extLst>
          </p:cNvPr>
          <p:cNvSpPr txBox="1"/>
          <p:nvPr userDrawn="1"/>
        </p:nvSpPr>
        <p:spPr>
          <a:xfrm>
            <a:off x="3050607" y="3687693"/>
            <a:ext cx="7400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3600" b="1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研究方法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FF07098-B576-4EA2-8D05-FE82D6152590}"/>
              </a:ext>
            </a:extLst>
          </p:cNvPr>
          <p:cNvSpPr txBox="1"/>
          <p:nvPr userDrawn="1"/>
        </p:nvSpPr>
        <p:spPr>
          <a:xfrm>
            <a:off x="3050607" y="4654095"/>
            <a:ext cx="723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600" b="1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研究結果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A8F2A93-7489-43ED-A87B-71E29B89CA26}"/>
              </a:ext>
            </a:extLst>
          </p:cNvPr>
          <p:cNvSpPr txBox="1"/>
          <p:nvPr userDrawn="1"/>
        </p:nvSpPr>
        <p:spPr>
          <a:xfrm>
            <a:off x="3050607" y="5620497"/>
            <a:ext cx="723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3600" b="1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結論</a:t>
            </a:r>
          </a:p>
        </p:txBody>
      </p:sp>
    </p:spTree>
    <p:extLst>
      <p:ext uri="{BB962C8B-B14F-4D97-AF65-F5344CB8AC3E}">
        <p14:creationId xmlns:p14="http://schemas.microsoft.com/office/powerpoint/2010/main" val="347531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874B10-73B0-4245-BAC9-B2873DDE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資料集相關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5D62DEF-D03D-4C39-92D5-2A744053978D}"/>
              </a:ext>
            </a:extLst>
          </p:cNvPr>
          <p:cNvSpPr/>
          <p:nvPr/>
        </p:nvSpPr>
        <p:spPr>
          <a:xfrm>
            <a:off x="3783057" y="2271503"/>
            <a:ext cx="28222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pc="600" dirty="0" err="1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en-US" altLang="zh-TW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dataset</a:t>
            </a:r>
            <a:endParaRPr lang="zh-TW" altLang="en-US" spc="600" dirty="0">
              <a:solidFill>
                <a:srgbClr val="0639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419CC98-C56B-4AAF-9378-9FE47047D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5740" y="1937488"/>
            <a:ext cx="3351128" cy="103736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ED169A0-DDAE-4496-B241-CFDD6E0282AB}"/>
              </a:ext>
            </a:extLst>
          </p:cNvPr>
          <p:cNvSpPr/>
          <p:nvPr/>
        </p:nvSpPr>
        <p:spPr>
          <a:xfrm>
            <a:off x="4015059" y="3748825"/>
            <a:ext cx="2358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Train:50000</a:t>
            </a:r>
          </a:p>
          <a:p>
            <a:r>
              <a:rPr lang="en-US" altLang="zh-TW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Test:10000</a:t>
            </a:r>
            <a:endParaRPr lang="zh-TW" altLang="en-US" spc="600" dirty="0">
              <a:solidFill>
                <a:srgbClr val="0639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DC93502-DC49-4895-BC04-92E2505E9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7222" y="3429000"/>
            <a:ext cx="3148163" cy="127118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A8D5637-D0C6-43D8-A053-11354829A258}"/>
              </a:ext>
            </a:extLst>
          </p:cNvPr>
          <p:cNvSpPr/>
          <p:nvPr/>
        </p:nvSpPr>
        <p:spPr>
          <a:xfrm>
            <a:off x="815772" y="2301421"/>
            <a:ext cx="17470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資料集來源</a:t>
            </a:r>
            <a:endParaRPr lang="en-US" altLang="zh-TW" spc="600" dirty="0">
              <a:solidFill>
                <a:srgbClr val="0639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82682B0-C165-4962-B7EC-F4793476BEF4}"/>
              </a:ext>
            </a:extLst>
          </p:cNvPr>
          <p:cNvSpPr/>
          <p:nvPr/>
        </p:nvSpPr>
        <p:spPr>
          <a:xfrm>
            <a:off x="815772" y="3887325"/>
            <a:ext cx="17470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資料集數量</a:t>
            </a:r>
            <a:endParaRPr lang="en-US" altLang="zh-TW" spc="600" dirty="0">
              <a:solidFill>
                <a:srgbClr val="0639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D066E0D-97B6-41D7-B0C1-BB71E7737B22}"/>
              </a:ext>
            </a:extLst>
          </p:cNvPr>
          <p:cNvSpPr/>
          <p:nvPr/>
        </p:nvSpPr>
        <p:spPr>
          <a:xfrm>
            <a:off x="3125102" y="5226387"/>
            <a:ext cx="48297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維度一</a:t>
            </a:r>
            <a:r>
              <a:rPr lang="en-US" altLang="zh-TW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:50000</a:t>
            </a:r>
            <a:r>
              <a:rPr lang="zh-TW" altLang="en-US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筆資料</a:t>
            </a:r>
            <a:endParaRPr lang="en-US" altLang="zh-TW" spc="600" dirty="0">
              <a:solidFill>
                <a:srgbClr val="0639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維度二、三</a:t>
            </a:r>
            <a:r>
              <a:rPr lang="en-US" altLang="zh-TW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:image</a:t>
            </a:r>
            <a:r>
              <a:rPr lang="zh-TW" altLang="en-US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大小為</a:t>
            </a:r>
            <a:r>
              <a:rPr lang="en-US" altLang="zh-TW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32*32</a:t>
            </a:r>
          </a:p>
          <a:p>
            <a:r>
              <a:rPr lang="zh-TW" altLang="en-US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維度三</a:t>
            </a:r>
            <a:r>
              <a:rPr lang="en-US" altLang="zh-TW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en-US" altLang="zh-TW" spc="600" dirty="0" err="1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rgb</a:t>
            </a:r>
            <a:r>
              <a:rPr lang="zh-TW" altLang="en-US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三原色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5E35E1C-B332-4850-8F9B-79A5AF2150AD}"/>
              </a:ext>
            </a:extLst>
          </p:cNvPr>
          <p:cNvSpPr/>
          <p:nvPr/>
        </p:nvSpPr>
        <p:spPr>
          <a:xfrm>
            <a:off x="815772" y="5415975"/>
            <a:ext cx="17470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資料集資訊</a:t>
            </a:r>
            <a:endParaRPr lang="en-US" altLang="zh-TW" spc="600" dirty="0">
              <a:solidFill>
                <a:srgbClr val="0639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E205E83F-2E9F-4218-8880-0316EE99C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7114" y="5157634"/>
            <a:ext cx="2368378" cy="106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9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1AC892-6262-4DE5-97FC-25C4EE64C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197A89"/>
          </a:solidFill>
        </p:spPr>
        <p:txBody>
          <a:bodyPr/>
          <a:lstStyle/>
          <a:p>
            <a:r>
              <a:rPr lang="en-US" altLang="zh-TW" dirty="0">
                <a:solidFill>
                  <a:srgbClr val="FFFFFF"/>
                </a:solidFill>
              </a:rPr>
              <a:t>CONTENT</a:t>
            </a:r>
            <a:endParaRPr lang="zh-TW" altLang="en-US" dirty="0">
              <a:solidFill>
                <a:srgbClr val="FFFFFF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782779A-A9BD-4D74-B498-13CC878CA49B}"/>
              </a:ext>
            </a:extLst>
          </p:cNvPr>
          <p:cNvSpPr txBox="1"/>
          <p:nvPr userDrawn="1"/>
        </p:nvSpPr>
        <p:spPr>
          <a:xfrm>
            <a:off x="3050607" y="1645634"/>
            <a:ext cx="723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3600" b="1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資料集的介紹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CE26CD4-E2CF-44E2-9C6F-106C9F9144BF}"/>
              </a:ext>
            </a:extLst>
          </p:cNvPr>
          <p:cNvSpPr txBox="1"/>
          <p:nvPr userDrawn="1"/>
        </p:nvSpPr>
        <p:spPr>
          <a:xfrm>
            <a:off x="3050607" y="2673630"/>
            <a:ext cx="723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600" b="1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描述問題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C005173-9968-4535-A86F-BBB692852391}"/>
              </a:ext>
            </a:extLst>
          </p:cNvPr>
          <p:cNvSpPr txBox="1"/>
          <p:nvPr userDrawn="1"/>
        </p:nvSpPr>
        <p:spPr>
          <a:xfrm>
            <a:off x="3050607" y="3687693"/>
            <a:ext cx="7400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3600" b="1" dirty="0">
                <a:solidFill>
                  <a:srgbClr val="CB5C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研究方法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FF07098-B576-4EA2-8D05-FE82D6152590}"/>
              </a:ext>
            </a:extLst>
          </p:cNvPr>
          <p:cNvSpPr txBox="1"/>
          <p:nvPr userDrawn="1"/>
        </p:nvSpPr>
        <p:spPr>
          <a:xfrm>
            <a:off x="3050607" y="4654095"/>
            <a:ext cx="723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600" b="1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研究結果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A8F2A93-7489-43ED-A87B-71E29B89CA26}"/>
              </a:ext>
            </a:extLst>
          </p:cNvPr>
          <p:cNvSpPr txBox="1"/>
          <p:nvPr userDrawn="1"/>
        </p:nvSpPr>
        <p:spPr>
          <a:xfrm>
            <a:off x="3050607" y="5620497"/>
            <a:ext cx="723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3600" b="1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結論</a:t>
            </a:r>
          </a:p>
        </p:txBody>
      </p:sp>
    </p:spTree>
    <p:extLst>
      <p:ext uri="{BB962C8B-B14F-4D97-AF65-F5344CB8AC3E}">
        <p14:creationId xmlns:p14="http://schemas.microsoft.com/office/powerpoint/2010/main" val="16723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874B10-73B0-4245-BAC9-B2873DDE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資料預處理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6643CAB-58FB-41A0-92DF-C456A535131B}"/>
              </a:ext>
            </a:extLst>
          </p:cNvPr>
          <p:cNvSpPr/>
          <p:nvPr/>
        </p:nvSpPr>
        <p:spPr>
          <a:xfrm>
            <a:off x="1151331" y="2240510"/>
            <a:ext cx="40414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將照片影像的數字標準化</a:t>
            </a:r>
            <a:endParaRPr lang="en-US" altLang="zh-TW" spc="600" dirty="0">
              <a:solidFill>
                <a:srgbClr val="0639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E5C8AD19-F8F9-41D3-997C-1F11DDB6C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785" y="2101366"/>
            <a:ext cx="5800000" cy="647619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227EEEED-B795-4692-A4FB-1F7425819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785" y="4645296"/>
            <a:ext cx="5771429" cy="87619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3E57F744-7565-47BD-9DAC-3AB3D4E9FFAB}"/>
              </a:ext>
            </a:extLst>
          </p:cNvPr>
          <p:cNvSpPr/>
          <p:nvPr/>
        </p:nvSpPr>
        <p:spPr>
          <a:xfrm>
            <a:off x="1151331" y="4645296"/>
            <a:ext cx="40414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pc="600" dirty="0" err="1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zh-TW" altLang="en-US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所提供的</a:t>
            </a:r>
            <a:r>
              <a:rPr lang="en-US" altLang="zh-TW" spc="600" dirty="0" err="1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np_utils</a:t>
            </a:r>
            <a:r>
              <a:rPr lang="zh-TW" altLang="en-US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來將</a:t>
            </a:r>
            <a:r>
              <a:rPr lang="en-US" altLang="zh-TW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label</a:t>
            </a:r>
            <a:r>
              <a:rPr lang="zh-TW" altLang="en-US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進行</a:t>
            </a:r>
            <a:r>
              <a:rPr lang="en-US" altLang="zh-TW" spc="600" dirty="0" err="1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OneHot</a:t>
            </a:r>
            <a:r>
              <a:rPr lang="zh-TW" altLang="en-US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轉換</a:t>
            </a:r>
            <a:endParaRPr lang="en-US" altLang="zh-TW" spc="600" dirty="0">
              <a:solidFill>
                <a:srgbClr val="0639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459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874B10-73B0-4245-BAC9-B2873DDE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資料預處理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872897E-E72E-40AC-9624-22F430CF0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483" y="2348325"/>
            <a:ext cx="6804713" cy="338278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334C443-0A50-4329-AC67-90B8C2CE7112}"/>
              </a:ext>
            </a:extLst>
          </p:cNvPr>
          <p:cNvSpPr/>
          <p:nvPr/>
        </p:nvSpPr>
        <p:spPr>
          <a:xfrm>
            <a:off x="606804" y="3578053"/>
            <a:ext cx="40414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一共有十個</a:t>
            </a:r>
            <a:r>
              <a:rPr lang="en-US" altLang="zh-TW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label</a:t>
            </a:r>
            <a:r>
              <a:rPr lang="zh-TW" altLang="en-US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，做</a:t>
            </a:r>
            <a:r>
              <a:rPr lang="en-US" altLang="zh-TW" spc="600" dirty="0" err="1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OneHot</a:t>
            </a:r>
            <a:r>
              <a:rPr lang="zh-TW" altLang="en-US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轉換後會變成每一筆</a:t>
            </a:r>
            <a:r>
              <a:rPr lang="en-US" altLang="zh-TW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TW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的組合</a:t>
            </a:r>
            <a:endParaRPr lang="en-US" altLang="zh-TW" spc="600" dirty="0">
              <a:solidFill>
                <a:srgbClr val="0639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3966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874B10-73B0-4245-BAC9-B2873DDEB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71183"/>
          </a:xfrm>
        </p:spPr>
        <p:txBody>
          <a:bodyPr>
            <a:normAutofit/>
          </a:bodyPr>
          <a:lstStyle/>
          <a:p>
            <a:r>
              <a:rPr lang="en-US" altLang="zh-TW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CNN</a:t>
            </a:r>
            <a:endParaRPr lang="zh-TW" altLang="en-US" spc="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5DBE655-113D-412E-9F25-6AF33CA5156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215516" y="1676125"/>
            <a:ext cx="3022079" cy="4801931"/>
          </a:xfrm>
          <a:prstGeom prst="rect">
            <a:avLst/>
          </a:prstGeom>
        </p:spPr>
      </p:pic>
      <p:sp>
        <p:nvSpPr>
          <p:cNvPr id="16" name="流程圖: 替代程序 15">
            <a:extLst>
              <a:ext uri="{FF2B5EF4-FFF2-40B4-BE49-F238E27FC236}">
                <a16:creationId xmlns:a16="http://schemas.microsoft.com/office/drawing/2014/main" id="{F2773FDB-E91C-47C6-8492-D916FF41E899}"/>
              </a:ext>
            </a:extLst>
          </p:cNvPr>
          <p:cNvSpPr/>
          <p:nvPr/>
        </p:nvSpPr>
        <p:spPr>
          <a:xfrm>
            <a:off x="1380989" y="1815563"/>
            <a:ext cx="4208540" cy="293615"/>
          </a:xfrm>
          <a:prstGeom prst="flowChartAlternateProcess">
            <a:avLst/>
          </a:prstGeom>
          <a:noFill/>
          <a:ln>
            <a:solidFill>
              <a:srgbClr val="06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建立一個</a:t>
            </a:r>
            <a:r>
              <a:rPr lang="en-US" altLang="zh-TW" sz="1600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Sequential</a:t>
            </a:r>
            <a:r>
              <a:rPr lang="zh-TW" altLang="en-US" sz="1600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線性堆疊模型</a:t>
            </a:r>
            <a:endParaRPr lang="zh-TW" altLang="en-US" sz="1600" dirty="0"/>
          </a:p>
        </p:txBody>
      </p:sp>
      <p:sp>
        <p:nvSpPr>
          <p:cNvPr id="17" name="流程圖: 替代程序 16">
            <a:extLst>
              <a:ext uri="{FF2B5EF4-FFF2-40B4-BE49-F238E27FC236}">
                <a16:creationId xmlns:a16="http://schemas.microsoft.com/office/drawing/2014/main" id="{82E50FC6-0511-40AE-8C8B-A6987DB7683D}"/>
              </a:ext>
            </a:extLst>
          </p:cNvPr>
          <p:cNvSpPr/>
          <p:nvPr/>
        </p:nvSpPr>
        <p:spPr>
          <a:xfrm>
            <a:off x="1380989" y="2673436"/>
            <a:ext cx="4208540" cy="293615"/>
          </a:xfrm>
          <a:prstGeom prst="flowChartAlternateProcess">
            <a:avLst/>
          </a:prstGeom>
          <a:noFill/>
          <a:ln>
            <a:solidFill>
              <a:srgbClr val="06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第一層的卷積層與池化層</a:t>
            </a:r>
            <a:endParaRPr lang="zh-TW" altLang="en-US" sz="1600" dirty="0"/>
          </a:p>
        </p:txBody>
      </p:sp>
      <p:sp>
        <p:nvSpPr>
          <p:cNvPr id="19" name="流程圖: 替代程序 18">
            <a:extLst>
              <a:ext uri="{FF2B5EF4-FFF2-40B4-BE49-F238E27FC236}">
                <a16:creationId xmlns:a16="http://schemas.microsoft.com/office/drawing/2014/main" id="{F64DDCDC-4A85-4226-AEBD-D34EEA85478B}"/>
              </a:ext>
            </a:extLst>
          </p:cNvPr>
          <p:cNvSpPr/>
          <p:nvPr/>
        </p:nvSpPr>
        <p:spPr>
          <a:xfrm>
            <a:off x="1380989" y="3531309"/>
            <a:ext cx="4208540" cy="293615"/>
          </a:xfrm>
          <a:prstGeom prst="flowChartAlternateProcess">
            <a:avLst/>
          </a:prstGeom>
          <a:noFill/>
          <a:ln>
            <a:solidFill>
              <a:srgbClr val="06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第二層的卷積層與池化層</a:t>
            </a:r>
            <a:endParaRPr lang="zh-TW" altLang="en-US" sz="1600" dirty="0"/>
          </a:p>
        </p:txBody>
      </p:sp>
      <p:sp>
        <p:nvSpPr>
          <p:cNvPr id="20" name="流程圖: 替代程序 19">
            <a:extLst>
              <a:ext uri="{FF2B5EF4-FFF2-40B4-BE49-F238E27FC236}">
                <a16:creationId xmlns:a16="http://schemas.microsoft.com/office/drawing/2014/main" id="{0F2EA63B-FD0D-4B95-BCC2-FDE4813DB683}"/>
              </a:ext>
            </a:extLst>
          </p:cNvPr>
          <p:cNvSpPr/>
          <p:nvPr/>
        </p:nvSpPr>
        <p:spPr>
          <a:xfrm>
            <a:off x="1380989" y="4389182"/>
            <a:ext cx="4208540" cy="293615"/>
          </a:xfrm>
          <a:prstGeom prst="flowChartAlternateProcess">
            <a:avLst/>
          </a:prstGeom>
          <a:noFill/>
          <a:ln>
            <a:solidFill>
              <a:srgbClr val="06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建立平坦層</a:t>
            </a:r>
            <a:r>
              <a:rPr lang="en-US" altLang="zh-TW" sz="1600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Flatten()</a:t>
            </a:r>
            <a:endParaRPr lang="zh-TW" altLang="en-US" sz="1600" dirty="0"/>
          </a:p>
        </p:txBody>
      </p:sp>
      <p:sp>
        <p:nvSpPr>
          <p:cNvPr id="21" name="流程圖: 替代程序 20">
            <a:extLst>
              <a:ext uri="{FF2B5EF4-FFF2-40B4-BE49-F238E27FC236}">
                <a16:creationId xmlns:a16="http://schemas.microsoft.com/office/drawing/2014/main" id="{6688659F-170D-4B3F-A6A9-76D543727C2B}"/>
              </a:ext>
            </a:extLst>
          </p:cNvPr>
          <p:cNvSpPr/>
          <p:nvPr/>
        </p:nvSpPr>
        <p:spPr>
          <a:xfrm>
            <a:off x="1380989" y="5247055"/>
            <a:ext cx="4208540" cy="293615"/>
          </a:xfrm>
          <a:prstGeom prst="flowChartAlternateProcess">
            <a:avLst/>
          </a:prstGeom>
          <a:noFill/>
          <a:ln>
            <a:solidFill>
              <a:srgbClr val="06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建立隱藏層</a:t>
            </a:r>
            <a:endParaRPr lang="zh-TW" altLang="en-US" sz="1600" dirty="0"/>
          </a:p>
        </p:txBody>
      </p:sp>
      <p:sp>
        <p:nvSpPr>
          <p:cNvPr id="22" name="流程圖: 替代程序 21">
            <a:extLst>
              <a:ext uri="{FF2B5EF4-FFF2-40B4-BE49-F238E27FC236}">
                <a16:creationId xmlns:a16="http://schemas.microsoft.com/office/drawing/2014/main" id="{69BC4DFB-505E-43CA-A95E-8930509DAEE6}"/>
              </a:ext>
            </a:extLst>
          </p:cNvPr>
          <p:cNvSpPr/>
          <p:nvPr/>
        </p:nvSpPr>
        <p:spPr>
          <a:xfrm>
            <a:off x="1380989" y="6104928"/>
            <a:ext cx="4208540" cy="293615"/>
          </a:xfrm>
          <a:prstGeom prst="flowChartAlternateProcess">
            <a:avLst/>
          </a:prstGeom>
          <a:noFill/>
          <a:ln>
            <a:solidFill>
              <a:srgbClr val="06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建立輸出層</a:t>
            </a:r>
            <a:endParaRPr lang="zh-TW" altLang="en-US" sz="1600" dirty="0"/>
          </a:p>
        </p:txBody>
      </p:sp>
      <p:sp>
        <p:nvSpPr>
          <p:cNvPr id="23" name="流程圖: 替代程序 22">
            <a:extLst>
              <a:ext uri="{FF2B5EF4-FFF2-40B4-BE49-F238E27FC236}">
                <a16:creationId xmlns:a16="http://schemas.microsoft.com/office/drawing/2014/main" id="{9FDD3DA4-5039-4D01-B5D9-B7DDA53B0E50}"/>
              </a:ext>
            </a:extLst>
          </p:cNvPr>
          <p:cNvSpPr/>
          <p:nvPr/>
        </p:nvSpPr>
        <p:spPr>
          <a:xfrm>
            <a:off x="7076659" y="1865259"/>
            <a:ext cx="3299791" cy="1425511"/>
          </a:xfrm>
          <a:prstGeom prst="flowChartAlternateProcess">
            <a:avLst/>
          </a:prstGeom>
          <a:noFill/>
          <a:ln w="53975">
            <a:solidFill>
              <a:srgbClr val="CB5C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4149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紅色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9578</TotalTime>
  <Words>362</Words>
  <Application>Microsoft Office PowerPoint</Application>
  <PresentationFormat>寬螢幕</PresentationFormat>
  <Paragraphs>86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4" baseType="lpstr">
      <vt:lpstr>Hiragino Sans GB W6</vt:lpstr>
      <vt:lpstr>微軟正黑體</vt:lpstr>
      <vt:lpstr>新細明體</vt:lpstr>
      <vt:lpstr>Arial</vt:lpstr>
      <vt:lpstr>Calibri</vt:lpstr>
      <vt:lpstr>Calibri Light</vt:lpstr>
      <vt:lpstr>Courier New</vt:lpstr>
      <vt:lpstr>Office 佈景主題</vt:lpstr>
      <vt:lpstr>Deep Learning</vt:lpstr>
      <vt:lpstr>CONTENT</vt:lpstr>
      <vt:lpstr>目的與動機</vt:lpstr>
      <vt:lpstr>CONTENT</vt:lpstr>
      <vt:lpstr>資料集相關</vt:lpstr>
      <vt:lpstr>CONTENT</vt:lpstr>
      <vt:lpstr>資料預處理</vt:lpstr>
      <vt:lpstr>資料預處理</vt:lpstr>
      <vt:lpstr>CNN</vt:lpstr>
      <vt:lpstr>CNN</vt:lpstr>
      <vt:lpstr>CONTENT</vt:lpstr>
      <vt:lpstr>CNN</vt:lpstr>
      <vt:lpstr>CNN</vt:lpstr>
      <vt:lpstr>CONTENT</vt:lpstr>
      <vt:lpstr>結論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152</cp:revision>
  <dcterms:created xsi:type="dcterms:W3CDTF">2022-11-18T07:54:57Z</dcterms:created>
  <dcterms:modified xsi:type="dcterms:W3CDTF">2023-05-05T00:47:58Z</dcterms:modified>
</cp:coreProperties>
</file>