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5"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B7B9-92CB-4AA7-8F71-9EDD30BB71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265F97-F157-48C4-896C-2775ACB12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2B4CB0-A890-4FDB-AD04-C364F93F7EB0}"/>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4FBB0F7E-B08D-421B-92E3-8CC2F67F1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6E1FE-2228-488F-8131-E678B93410ED}"/>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210961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958B-7E93-4D83-9C3B-881AF74B09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F099B-D880-4E0C-9255-9E19F7586C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3C231-2C1A-4617-86E0-41D7900D7F53}"/>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E24EF610-674C-4A2E-B140-1D07EBAA6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CD0EA-8A44-42F8-AB85-FC902268F8E7}"/>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184913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CC9A03-9DC1-4DB3-8805-251D1D937D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8D0C49-E638-4008-881E-78CC6ADC2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878FF-B139-44F8-A26A-D0F96B24B851}"/>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FC872B85-D687-4B5F-8CB9-61B3DF3D5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803A5-A4BC-482E-8703-235F3273E941}"/>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171822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0B5C-4007-48E6-91DF-812E3CF11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AF0D77-9A89-4589-9621-F374828AC3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74AC6-5CAA-489E-9663-88F4449ADEB3}"/>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D19C492D-C81C-4341-8233-772CA36E5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24B1F-21D9-4588-88E7-2354CA2E4421}"/>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4497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53F4-7341-4E6E-8758-BB00C9223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8EF8AF-2C1D-4648-9682-D58699A40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4EDF70-8FE2-41BF-B43B-55EF652109A2}"/>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4446DAC0-DF16-42C9-96F6-A2677CC62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B28A2-8F8C-468D-BAFF-7FEAE4932652}"/>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298162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01AB-0A3C-458A-AFEB-40E4D8B1B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169CF-047B-455D-A8DD-2BB6CEC0AB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35B44-E747-41E0-B8EA-C5A7B6FAE9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D2ACD9-B41F-4B88-AC04-4D8D95D5177B}"/>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6" name="Footer Placeholder 5">
            <a:extLst>
              <a:ext uri="{FF2B5EF4-FFF2-40B4-BE49-F238E27FC236}">
                <a16:creationId xmlns:a16="http://schemas.microsoft.com/office/drawing/2014/main" id="{4B1D628E-DE80-4718-9599-6F0AF0E44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62A29-D0DD-4B4F-97FA-75B37973EFE5}"/>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30982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FD08-C64F-48BC-9B4D-B485332EF4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6EC86-13AF-4019-AF09-0336FF361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B45AAF-E8F7-4A9E-BF66-BC0697F3D8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A68CC6-0D69-4534-9950-C68B5EDEA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06B6DD-D13F-44A9-B261-EE8EBD5AD6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4F7595-D89E-4655-B431-930F47E5B783}"/>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8" name="Footer Placeholder 7">
            <a:extLst>
              <a:ext uri="{FF2B5EF4-FFF2-40B4-BE49-F238E27FC236}">
                <a16:creationId xmlns:a16="http://schemas.microsoft.com/office/drawing/2014/main" id="{C6D16316-F0BA-4BB8-8F43-396A3B912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CBBCD0-261C-4C26-8352-CA26FD7FC585}"/>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370801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2C2C-8A78-44E9-B0F2-5DC393E79F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CC4FD6-6A03-48BD-90B6-9735B9E949E6}"/>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4" name="Footer Placeholder 3">
            <a:extLst>
              <a:ext uri="{FF2B5EF4-FFF2-40B4-BE49-F238E27FC236}">
                <a16:creationId xmlns:a16="http://schemas.microsoft.com/office/drawing/2014/main" id="{28D5E026-E0EF-40BA-AD47-5A3319C563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0FA62B-11D4-46B9-9E82-3604F137C998}"/>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198282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22A2C-C786-4A02-ACBD-F7134DDF99A7}"/>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3" name="Footer Placeholder 2">
            <a:extLst>
              <a:ext uri="{FF2B5EF4-FFF2-40B4-BE49-F238E27FC236}">
                <a16:creationId xmlns:a16="http://schemas.microsoft.com/office/drawing/2014/main" id="{D761A06A-D3A4-4D2A-8AEB-B468176B91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678141-6B3E-4274-9224-0CE881D20992}"/>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56720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C1AC-96B8-407E-B106-8C20CB750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613374-A798-479A-B1D6-2B42F2CAB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40539-1EE5-420D-983D-18E139EC0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CB7713-A3AD-4F93-8F21-554198AEDDDF}"/>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6" name="Footer Placeholder 5">
            <a:extLst>
              <a:ext uri="{FF2B5EF4-FFF2-40B4-BE49-F238E27FC236}">
                <a16:creationId xmlns:a16="http://schemas.microsoft.com/office/drawing/2014/main" id="{9CFAD5C7-E648-469D-9C4A-2D715C61D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8FDB7-30BA-4F84-B18C-3B9FC9C22273}"/>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185672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9909-00B3-47AE-AC7E-F439BB275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69E51C-1BC8-446C-8AE4-5C5EC810F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4F30E-29D3-4DDA-A444-10FEA41B0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960F1-DC59-4849-B3F9-B326A58A7F3B}"/>
              </a:ext>
            </a:extLst>
          </p:cNvPr>
          <p:cNvSpPr>
            <a:spLocks noGrp="1"/>
          </p:cNvSpPr>
          <p:nvPr>
            <p:ph type="dt" sz="half" idx="10"/>
          </p:nvPr>
        </p:nvSpPr>
        <p:spPr/>
        <p:txBody>
          <a:bodyPr/>
          <a:lstStyle/>
          <a:p>
            <a:fld id="{D2E00BEA-E282-4A42-B860-F4428492E200}" type="datetimeFigureOut">
              <a:rPr lang="en-IN" smtClean="0"/>
              <a:pPr/>
              <a:t>16-06-2020</a:t>
            </a:fld>
            <a:endParaRPr lang="en-IN"/>
          </a:p>
        </p:txBody>
      </p:sp>
      <p:sp>
        <p:nvSpPr>
          <p:cNvPr id="6" name="Footer Placeholder 5">
            <a:extLst>
              <a:ext uri="{FF2B5EF4-FFF2-40B4-BE49-F238E27FC236}">
                <a16:creationId xmlns:a16="http://schemas.microsoft.com/office/drawing/2014/main" id="{A8DCAA15-12F4-4809-B1EA-0223CC67D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18DD3-3E54-4A20-A76B-EEFF9D95CE60}"/>
              </a:ext>
            </a:extLst>
          </p:cNvPr>
          <p:cNvSpPr>
            <a:spLocks noGrp="1"/>
          </p:cNvSpPr>
          <p:nvPr>
            <p:ph type="sldNum" sz="quarter" idx="12"/>
          </p:nvPr>
        </p:nvSpPr>
        <p:spPr/>
        <p:txBody>
          <a:bodyPr/>
          <a:lstStyle/>
          <a:p>
            <a:fld id="{68AB1DC1-008B-4A1D-B30E-D29886E97D9A}" type="slidenum">
              <a:rPr lang="en-IN" smtClean="0"/>
              <a:pPr/>
              <a:t>‹#›</a:t>
            </a:fld>
            <a:endParaRPr lang="en-IN"/>
          </a:p>
        </p:txBody>
      </p:sp>
    </p:spTree>
    <p:extLst>
      <p:ext uri="{BB962C8B-B14F-4D97-AF65-F5344CB8AC3E}">
        <p14:creationId xmlns:p14="http://schemas.microsoft.com/office/powerpoint/2010/main" val="393137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3EFE6-9DE9-4EBE-A449-FEF88DE23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48281-0614-4F87-A249-9F55ACCBA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9E3AB-C2D7-49BA-B8B7-EACDD20B1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00BEA-E282-4A42-B860-F4428492E200}" type="datetimeFigureOut">
              <a:rPr lang="en-IN" smtClean="0"/>
              <a:pPr/>
              <a:t>16-06-2020</a:t>
            </a:fld>
            <a:endParaRPr lang="en-IN"/>
          </a:p>
        </p:txBody>
      </p:sp>
      <p:sp>
        <p:nvSpPr>
          <p:cNvPr id="5" name="Footer Placeholder 4">
            <a:extLst>
              <a:ext uri="{FF2B5EF4-FFF2-40B4-BE49-F238E27FC236}">
                <a16:creationId xmlns:a16="http://schemas.microsoft.com/office/drawing/2014/main" id="{E8F84486-1C95-40A3-B931-BD8C010B7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917466-7E02-4B76-AA67-3EF46B712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B1DC1-008B-4A1D-B30E-D29886E97D9A}" type="slidenum">
              <a:rPr lang="en-IN" smtClean="0"/>
              <a:pPr/>
              <a:t>‹#›</a:t>
            </a:fld>
            <a:endParaRPr lang="en-IN"/>
          </a:p>
        </p:txBody>
      </p:sp>
    </p:spTree>
    <p:extLst>
      <p:ext uri="{BB962C8B-B14F-4D97-AF65-F5344CB8AC3E}">
        <p14:creationId xmlns:p14="http://schemas.microsoft.com/office/powerpoint/2010/main" val="235536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76-52A1-4481-A1FE-3A1285695758}"/>
              </a:ext>
            </a:extLst>
          </p:cNvPr>
          <p:cNvSpPr>
            <a:spLocks noGrp="1"/>
          </p:cNvSpPr>
          <p:nvPr>
            <p:ph type="ctrTitle"/>
          </p:nvPr>
        </p:nvSpPr>
        <p:spPr>
          <a:xfrm>
            <a:off x="77821" y="194553"/>
            <a:ext cx="8774349" cy="1655762"/>
          </a:xfrm>
        </p:spPr>
        <p:txBody>
          <a:bodyPr>
            <a:normAutofit/>
          </a:bodyPr>
          <a:lstStyle/>
          <a:p>
            <a:r>
              <a:rPr lang="en-IN" sz="4800" b="1" dirty="0">
                <a:latin typeface="Times New Roman" panose="02020603050405020304" pitchFamily="18" charset="0"/>
                <a:cs typeface="Times New Roman" panose="02020603050405020304" pitchFamily="18" charset="0"/>
              </a:rPr>
              <a:t>Online Voting System using Blockchain</a:t>
            </a:r>
          </a:p>
        </p:txBody>
      </p:sp>
      <p:sp>
        <p:nvSpPr>
          <p:cNvPr id="3" name="Subtitle 2">
            <a:extLst>
              <a:ext uri="{FF2B5EF4-FFF2-40B4-BE49-F238E27FC236}">
                <a16:creationId xmlns:a16="http://schemas.microsoft.com/office/drawing/2014/main" id="{6D3F8679-C073-401E-8649-7711C29DC198}"/>
              </a:ext>
            </a:extLst>
          </p:cNvPr>
          <p:cNvSpPr>
            <a:spLocks noGrp="1"/>
          </p:cNvSpPr>
          <p:nvPr>
            <p:ph type="subTitle" idx="1"/>
          </p:nvPr>
        </p:nvSpPr>
        <p:spPr>
          <a:xfrm>
            <a:off x="6546714" y="4027250"/>
            <a:ext cx="5573949" cy="2830749"/>
          </a:xfrm>
        </p:spPr>
        <p:txBody>
          <a:bodyPr>
            <a:normAutofit/>
          </a:bodyPr>
          <a:lstStyle/>
          <a:p>
            <a:pPr algn="l"/>
            <a:endParaRPr lang="en-IN" sz="2000" dirty="0">
              <a:latin typeface="Baskerville Old Face" panose="02020602080505020303" pitchFamily="18" charset="0"/>
            </a:endParaRPr>
          </a:p>
          <a:p>
            <a:pPr algn="l"/>
            <a:r>
              <a:rPr lang="en-IN" sz="2000" dirty="0">
                <a:latin typeface="Baskerville Old Face" panose="02020602080505020303" pitchFamily="18" charset="0"/>
              </a:rPr>
              <a:t>K.SHIVANI(17RH1A05B1)</a:t>
            </a:r>
          </a:p>
          <a:p>
            <a:pPr algn="l"/>
            <a:r>
              <a:rPr lang="en-IN" sz="2000" dirty="0">
                <a:latin typeface="Baskerville Old Face" panose="02020602080505020303" pitchFamily="18" charset="0"/>
              </a:rPr>
              <a:t>K.KEERTHI PRIYA(17RH1A05C0)</a:t>
            </a:r>
          </a:p>
          <a:p>
            <a:pPr algn="l"/>
            <a:r>
              <a:rPr lang="en-IN" sz="2000" dirty="0">
                <a:latin typeface="Baskerville Old Face" panose="02020602080505020303" pitchFamily="18" charset="0"/>
              </a:rPr>
              <a:t>K.PRASHANTHI(17RH1A0584)</a:t>
            </a:r>
          </a:p>
          <a:p>
            <a:pPr algn="l"/>
            <a:r>
              <a:rPr lang="en-IN" sz="2000" dirty="0">
                <a:latin typeface="Baskerville Old Face" panose="02020602080505020303" pitchFamily="18" charset="0"/>
              </a:rPr>
              <a:t>K.RAMYA SRI(17RH1A0591)</a:t>
            </a:r>
          </a:p>
          <a:p>
            <a:pPr algn="l"/>
            <a:endParaRPr lang="en-IN" sz="2000" dirty="0">
              <a:latin typeface="Baskerville Old Face" panose="02020602080505020303" pitchFamily="18" charset="0"/>
            </a:endParaRPr>
          </a:p>
        </p:txBody>
      </p:sp>
    </p:spTree>
    <p:extLst>
      <p:ext uri="{BB962C8B-B14F-4D97-AF65-F5344CB8AC3E}">
        <p14:creationId xmlns:p14="http://schemas.microsoft.com/office/powerpoint/2010/main" val="34869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Arial Rounded MT Bold" pitchFamily="34" charset="0"/>
              </a:rPr>
              <a:t>Dependency</a:t>
            </a:r>
          </a:p>
        </p:txBody>
      </p:sp>
      <p:sp>
        <p:nvSpPr>
          <p:cNvPr id="3" name="Content Placeholder 2"/>
          <p:cNvSpPr>
            <a:spLocks noGrp="1"/>
          </p:cNvSpPr>
          <p:nvPr>
            <p:ph sz="half" idx="1"/>
          </p:nvPr>
        </p:nvSpPr>
        <p:spPr/>
        <p:txBody>
          <a:bodyPr>
            <a:normAutofit lnSpcReduction="10000"/>
          </a:bodyPr>
          <a:lstStyle/>
          <a:p>
            <a:r>
              <a:rPr lang="en-US" dirty="0"/>
              <a:t>E-voting is secure: votes are saved in encrypted and anonymized form. It prevent votes from being manipulated without being detected.</a:t>
            </a:r>
          </a:p>
          <a:p>
            <a:r>
              <a:rPr lang="en-US" dirty="0"/>
              <a:t>Voters can cast their vote irrespective of their place of residence.</a:t>
            </a:r>
          </a:p>
          <a:p>
            <a:r>
              <a:rPr lang="en-US" dirty="0"/>
              <a:t>It is platform independent. voters can cast their vote from any devices with internet facility.</a:t>
            </a:r>
          </a:p>
        </p:txBody>
      </p:sp>
      <p:pic>
        <p:nvPicPr>
          <p:cNvPr id="24578" name="Picture 2"/>
          <p:cNvPicPr>
            <a:picLocks noGrp="1" noChangeAspect="1" noChangeArrowheads="1"/>
          </p:cNvPicPr>
          <p:nvPr>
            <p:ph sz="half" idx="2"/>
          </p:nvPr>
        </p:nvPicPr>
        <p:blipFill>
          <a:blip r:embed="rId2"/>
          <a:srcRect/>
          <a:stretch>
            <a:fillRect/>
          </a:stretch>
        </p:blipFill>
        <p:spPr bwMode="auto">
          <a:xfrm>
            <a:off x="6330463" y="1364565"/>
            <a:ext cx="4965894" cy="465640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EC51-65C9-460D-AB03-8686BD6CAD58}"/>
              </a:ext>
            </a:extLst>
          </p:cNvPr>
          <p:cNvSpPr>
            <a:spLocks noGrp="1"/>
          </p:cNvSpPr>
          <p:nvPr>
            <p:ph type="title"/>
          </p:nvPr>
        </p:nvSpPr>
        <p:spPr/>
        <p:txBody>
          <a:bodyPr>
            <a:normAutofit/>
          </a:bodyPr>
          <a:lstStyle/>
          <a:p>
            <a:pPr algn="ctr"/>
            <a:r>
              <a:rPr lang="en-IN" sz="72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819947E3-69A0-4C6C-85DB-2EBA36ED9F34}"/>
              </a:ext>
            </a:extLst>
          </p:cNvPr>
          <p:cNvSpPr>
            <a:spLocks noGrp="1"/>
          </p:cNvSpPr>
          <p:nvPr>
            <p:ph idx="1"/>
          </p:nvPr>
        </p:nvSpPr>
        <p:spPr/>
        <p:txBody>
          <a:bodyPr>
            <a:normAutofit/>
          </a:bodyPr>
          <a:lstStyle/>
          <a:p>
            <a:pPr marL="0" indent="0" algn="ctr">
              <a:buNone/>
            </a:pPr>
            <a:r>
              <a:rPr lang="en-US" sz="3200" dirty="0">
                <a:latin typeface="Times New Roman" panose="02020603050405020304" pitchFamily="18" charset="0"/>
                <a:cs typeface="Times New Roman" panose="02020603050405020304" pitchFamily="18" charset="0"/>
              </a:rPr>
              <a:t>We have proposed an online voting system based on the Blockchain technology. This approach increases the voting percentage overall and gives a more accurate, transparent and fair election system. This proposed system ensure tamper proof and also ensure that electoral frauds do not happen in the process. There would be no conflict in the process for calculating and declaring result. </a:t>
            </a:r>
          </a:p>
          <a:p>
            <a:pPr marL="0" indent="0">
              <a:buNone/>
            </a:pPr>
            <a:endParaRPr lang="en-US" dirty="0"/>
          </a:p>
        </p:txBody>
      </p:sp>
    </p:spTree>
    <p:extLst>
      <p:ext uri="{BB962C8B-B14F-4D97-AF65-F5344CB8AC3E}">
        <p14:creationId xmlns:p14="http://schemas.microsoft.com/office/powerpoint/2010/main" val="390113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48041-CD58-4CEB-87E0-130E9D2B1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6AFEA593-CA31-4F07-9FF0-C949FBAD24A3}"/>
              </a:ext>
            </a:extLst>
          </p:cNvPr>
          <p:cNvSpPr txBox="1"/>
          <p:nvPr/>
        </p:nvSpPr>
        <p:spPr>
          <a:xfrm>
            <a:off x="1611983" y="4798242"/>
            <a:ext cx="3535051" cy="923330"/>
          </a:xfrm>
          <a:prstGeom prst="rect">
            <a:avLst/>
          </a:prstGeom>
          <a:noFill/>
        </p:spPr>
        <p:txBody>
          <a:bodyPr wrap="square" rtlCol="0">
            <a:spAutoFit/>
          </a:bodyPr>
          <a:lstStyle/>
          <a:p>
            <a:r>
              <a:rPr lang="en-IN" sz="5400" b="1" dirty="0">
                <a:solidFill>
                  <a:schemeClr val="accent2">
                    <a:lumMod val="20000"/>
                    <a:lumOff val="80000"/>
                  </a:schemeClr>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B2D7-386B-45D0-94C9-D4E51EB653C0}"/>
              </a:ext>
            </a:extLst>
          </p:cNvPr>
          <p:cNvSpPr>
            <a:spLocks noGrp="1"/>
          </p:cNvSpPr>
          <p:nvPr>
            <p:ph type="title"/>
          </p:nvPr>
        </p:nvSpPr>
        <p:spPr/>
        <p:txBody>
          <a:bodyPr>
            <a:normAutofit/>
          </a:bodyPr>
          <a:lstStyle/>
          <a:p>
            <a:r>
              <a:rPr lang="en-IN" sz="7200" dirty="0">
                <a:latin typeface="Arial Rounded MT Bold" panose="020F0704030504030204" pitchFamily="34" charset="0"/>
              </a:rPr>
              <a:t>Contents</a:t>
            </a:r>
          </a:p>
        </p:txBody>
      </p:sp>
      <p:sp>
        <p:nvSpPr>
          <p:cNvPr id="3" name="Content Placeholder 2">
            <a:extLst>
              <a:ext uri="{FF2B5EF4-FFF2-40B4-BE49-F238E27FC236}">
                <a16:creationId xmlns:a16="http://schemas.microsoft.com/office/drawing/2014/main" id="{796A23C0-CC8E-425B-A55E-262DDB386E64}"/>
              </a:ext>
            </a:extLst>
          </p:cNvPr>
          <p:cNvSpPr>
            <a:spLocks noGrp="1"/>
          </p:cNvSpPr>
          <p:nvPr>
            <p:ph idx="1"/>
          </p:nvPr>
        </p:nvSpPr>
        <p:spPr/>
        <p:txBody>
          <a:bodyPr>
            <a:normAutofit lnSpcReduction="10000"/>
          </a:bodyPr>
          <a:lstStyle/>
          <a:p>
            <a:r>
              <a:rPr lang="en-IN" sz="4800" dirty="0">
                <a:latin typeface="Times New Roman" panose="02020603050405020304" pitchFamily="18" charset="0"/>
                <a:cs typeface="Times New Roman" panose="02020603050405020304" pitchFamily="18" charset="0"/>
              </a:rPr>
              <a:t>Problem</a:t>
            </a:r>
          </a:p>
          <a:p>
            <a:r>
              <a:rPr lang="en-IN" sz="4800" dirty="0">
                <a:latin typeface="Times New Roman" panose="02020603050405020304" pitchFamily="18" charset="0"/>
                <a:cs typeface="Times New Roman" panose="02020603050405020304" pitchFamily="18" charset="0"/>
              </a:rPr>
              <a:t>Solution</a:t>
            </a:r>
          </a:p>
          <a:p>
            <a:r>
              <a:rPr lang="en-IN" sz="4800" dirty="0">
                <a:latin typeface="Times New Roman" panose="02020603050405020304" pitchFamily="18" charset="0"/>
                <a:cs typeface="Times New Roman" panose="02020603050405020304" pitchFamily="18" charset="0"/>
              </a:rPr>
              <a:t>Technology Used</a:t>
            </a:r>
          </a:p>
          <a:p>
            <a:r>
              <a:rPr lang="en-IN" sz="4800" dirty="0">
                <a:latin typeface="Times New Roman" panose="02020603050405020304" pitchFamily="18" charset="0"/>
                <a:cs typeface="Times New Roman" panose="02020603050405020304" pitchFamily="18" charset="0"/>
              </a:rPr>
              <a:t>Use case</a:t>
            </a:r>
          </a:p>
          <a:p>
            <a:r>
              <a:rPr lang="en-IN" sz="4800" dirty="0">
                <a:latin typeface="Times New Roman" panose="02020603050405020304" pitchFamily="18" charset="0"/>
                <a:cs typeface="Times New Roman" panose="02020603050405020304" pitchFamily="18" charset="0"/>
              </a:rPr>
              <a:t>Dependency</a:t>
            </a:r>
          </a:p>
          <a:p>
            <a:r>
              <a:rPr lang="en-IN" sz="4800">
                <a:latin typeface="Times New Roman" panose="02020603050405020304" pitchFamily="18" charset="0"/>
                <a:cs typeface="Times New Roman" panose="02020603050405020304" pitchFamily="18" charset="0"/>
              </a:rPr>
              <a:t>Conclusion</a:t>
            </a:r>
            <a:endParaRPr lang="en-IN" dirty="0"/>
          </a:p>
          <a:p>
            <a:endParaRPr lang="en-IN" dirty="0"/>
          </a:p>
        </p:txBody>
      </p:sp>
      <p:pic>
        <p:nvPicPr>
          <p:cNvPr id="5" name="Picture 4">
            <a:extLst>
              <a:ext uri="{FF2B5EF4-FFF2-40B4-BE49-F238E27FC236}">
                <a16:creationId xmlns:a16="http://schemas.microsoft.com/office/drawing/2014/main" id="{31FB991B-74BE-4337-B092-863B5C3EF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584" y="1825625"/>
            <a:ext cx="5673012" cy="4018466"/>
          </a:xfrm>
          <a:prstGeom prst="rect">
            <a:avLst/>
          </a:prstGeom>
        </p:spPr>
      </p:pic>
    </p:spTree>
    <p:extLst>
      <p:ext uri="{BB962C8B-B14F-4D97-AF65-F5344CB8AC3E}">
        <p14:creationId xmlns:p14="http://schemas.microsoft.com/office/powerpoint/2010/main" val="409975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9BF6-DC6B-4FE4-BD85-762FF2DECE51}"/>
              </a:ext>
            </a:extLst>
          </p:cNvPr>
          <p:cNvSpPr>
            <a:spLocks noGrp="1"/>
          </p:cNvSpPr>
          <p:nvPr>
            <p:ph type="title"/>
          </p:nvPr>
        </p:nvSpPr>
        <p:spPr/>
        <p:txBody>
          <a:bodyPr>
            <a:normAutofit/>
          </a:bodyPr>
          <a:lstStyle/>
          <a:p>
            <a:r>
              <a:rPr lang="en-IN" sz="7200" dirty="0">
                <a:latin typeface="Arial Rounded MT Bold" panose="020F0704030504030204" pitchFamily="34" charset="0"/>
              </a:rPr>
              <a:t>Problem</a:t>
            </a:r>
          </a:p>
        </p:txBody>
      </p:sp>
      <p:sp>
        <p:nvSpPr>
          <p:cNvPr id="3" name="Content Placeholder 2">
            <a:extLst>
              <a:ext uri="{FF2B5EF4-FFF2-40B4-BE49-F238E27FC236}">
                <a16:creationId xmlns:a16="http://schemas.microsoft.com/office/drawing/2014/main" id="{365597A0-73C2-4054-9C8E-B60BE28CD1E8}"/>
              </a:ext>
            </a:extLst>
          </p:cNvPr>
          <p:cNvSpPr>
            <a:spLocks noGrp="1"/>
          </p:cNvSpPr>
          <p:nvPr>
            <p:ph sz="half" idx="1"/>
          </p:nvPr>
        </p:nvSpPr>
        <p:spPr>
          <a:xfrm>
            <a:off x="838200" y="1825625"/>
            <a:ext cx="5181600" cy="4779456"/>
          </a:xfrm>
        </p:spPr>
        <p:txBody>
          <a:bodyPr>
            <a:normAutofit/>
          </a:bodyPr>
          <a:lstStyle/>
          <a:p>
            <a:r>
              <a:rPr lang="en-US" sz="5400" dirty="0">
                <a:latin typeface="Times New Roman" panose="02020603050405020304" pitchFamily="18" charset="0"/>
                <a:cs typeface="Times New Roman" panose="02020603050405020304" pitchFamily="18" charset="0"/>
              </a:rPr>
              <a:t>Transparency</a:t>
            </a:r>
          </a:p>
          <a:p>
            <a:r>
              <a:rPr lang="en-US" sz="5400" dirty="0">
                <a:latin typeface="Times New Roman" panose="02020603050405020304" pitchFamily="18" charset="0"/>
                <a:cs typeface="Times New Roman" panose="02020603050405020304" pitchFamily="18" charset="0"/>
              </a:rPr>
              <a:t>Anonymity</a:t>
            </a:r>
          </a:p>
          <a:p>
            <a:r>
              <a:rPr lang="en-IN" sz="5400" dirty="0">
                <a:latin typeface="Times New Roman" panose="02020603050405020304" pitchFamily="18" charset="0"/>
                <a:cs typeface="Times New Roman" panose="02020603050405020304" pitchFamily="18" charset="0"/>
              </a:rPr>
              <a:t>Verifiability</a:t>
            </a:r>
          </a:p>
          <a:p>
            <a:r>
              <a:rPr lang="en-IN" sz="5400" dirty="0">
                <a:latin typeface="Times New Roman" panose="02020603050405020304" pitchFamily="18" charset="0"/>
                <a:cs typeface="Times New Roman" panose="02020603050405020304" pitchFamily="18" charset="0"/>
              </a:rPr>
              <a:t>Accuracy</a:t>
            </a:r>
          </a:p>
        </p:txBody>
      </p:sp>
      <p:pic>
        <p:nvPicPr>
          <p:cNvPr id="5" name="Content Placeholder 7">
            <a:extLst>
              <a:ext uri="{FF2B5EF4-FFF2-40B4-BE49-F238E27FC236}">
                <a16:creationId xmlns:a16="http://schemas.microsoft.com/office/drawing/2014/main" id="{BD2A4E7C-6B4C-4C27-A134-EE2E23E2D7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1770" y="1690689"/>
            <a:ext cx="5702030" cy="4398826"/>
          </a:xfrm>
        </p:spPr>
      </p:pic>
    </p:spTree>
    <p:extLst>
      <p:ext uri="{BB962C8B-B14F-4D97-AF65-F5344CB8AC3E}">
        <p14:creationId xmlns:p14="http://schemas.microsoft.com/office/powerpoint/2010/main" val="236650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3EF-EB64-4310-AEA5-D5729D40BC08}"/>
              </a:ext>
            </a:extLst>
          </p:cNvPr>
          <p:cNvSpPr>
            <a:spLocks noGrp="1"/>
          </p:cNvSpPr>
          <p:nvPr>
            <p:ph type="title"/>
          </p:nvPr>
        </p:nvSpPr>
        <p:spPr/>
        <p:txBody>
          <a:bodyPr>
            <a:normAutofit/>
          </a:bodyPr>
          <a:lstStyle/>
          <a:p>
            <a:r>
              <a:rPr lang="en-IN" sz="7200" dirty="0">
                <a:latin typeface="Arial Rounded MT Bold" panose="020F0704030504030204" pitchFamily="34" charset="0"/>
              </a:rPr>
              <a:t>Problem</a:t>
            </a:r>
          </a:p>
        </p:txBody>
      </p:sp>
      <p:sp>
        <p:nvSpPr>
          <p:cNvPr id="3" name="Text Placeholder 2">
            <a:extLst>
              <a:ext uri="{FF2B5EF4-FFF2-40B4-BE49-F238E27FC236}">
                <a16:creationId xmlns:a16="http://schemas.microsoft.com/office/drawing/2014/main" id="{56A8DC6F-CFD8-4460-9476-F0F7BE5C2E1E}"/>
              </a:ext>
            </a:extLst>
          </p:cNvPr>
          <p:cNvSpPr>
            <a:spLocks noGrp="1"/>
          </p:cNvSpPr>
          <p:nvPr>
            <p:ph type="body" idx="1"/>
          </p:nvPr>
        </p:nvSpPr>
        <p:spPr/>
        <p:txBody>
          <a:bodyPr/>
          <a:lstStyle/>
          <a:p>
            <a:endParaRPr lang="en-IN" dirty="0"/>
          </a:p>
        </p:txBody>
      </p:sp>
      <p:sp>
        <p:nvSpPr>
          <p:cNvPr id="4" name="Content Placeholder 3">
            <a:extLst>
              <a:ext uri="{FF2B5EF4-FFF2-40B4-BE49-F238E27FC236}">
                <a16:creationId xmlns:a16="http://schemas.microsoft.com/office/drawing/2014/main" id="{7BA0D419-65D1-4DC5-8310-AE92ABA9A22D}"/>
              </a:ext>
            </a:extLst>
          </p:cNvPr>
          <p:cNvSpPr>
            <a:spLocks noGrp="1"/>
          </p:cNvSpPr>
          <p:nvPr>
            <p:ph sz="half" idx="2"/>
          </p:nvPr>
        </p:nvSpPr>
        <p:spPr>
          <a:xfrm>
            <a:off x="839788" y="1681163"/>
            <a:ext cx="5157787" cy="4508500"/>
          </a:xfrm>
        </p:spPr>
        <p:txBody>
          <a:bodyPr/>
          <a:lstStyle/>
          <a:p>
            <a:r>
              <a:rPr lang="en-IN" sz="5400" dirty="0">
                <a:latin typeface="Times New Roman" panose="02020603050405020304" pitchFamily="18" charset="0"/>
                <a:cs typeface="Times New Roman" panose="02020603050405020304" pitchFamily="18" charset="0"/>
              </a:rPr>
              <a:t>Security</a:t>
            </a:r>
          </a:p>
          <a:p>
            <a:r>
              <a:rPr lang="en-IN" sz="5400" dirty="0">
                <a:latin typeface="Times New Roman" panose="02020603050405020304" pitchFamily="18" charset="0"/>
                <a:cs typeface="Times New Roman" panose="02020603050405020304" pitchFamily="18" charset="0"/>
              </a:rPr>
              <a:t>Time management</a:t>
            </a:r>
          </a:p>
          <a:p>
            <a:r>
              <a:rPr lang="en-IN" sz="5400" dirty="0">
                <a:latin typeface="Times New Roman" panose="02020603050405020304" pitchFamily="18" charset="0"/>
                <a:cs typeface="Times New Roman" panose="02020603050405020304" pitchFamily="18" charset="0"/>
              </a:rPr>
              <a:t>Political Privacy </a:t>
            </a:r>
          </a:p>
          <a:p>
            <a:endParaRPr lang="en-IN" dirty="0"/>
          </a:p>
        </p:txBody>
      </p:sp>
      <p:sp>
        <p:nvSpPr>
          <p:cNvPr id="5" name="Text Placeholder 4">
            <a:extLst>
              <a:ext uri="{FF2B5EF4-FFF2-40B4-BE49-F238E27FC236}">
                <a16:creationId xmlns:a16="http://schemas.microsoft.com/office/drawing/2014/main" id="{7BB23C5A-6E48-4D2E-BB9B-4CAC49C9545B}"/>
              </a:ext>
            </a:extLst>
          </p:cNvPr>
          <p:cNvSpPr>
            <a:spLocks noGrp="1"/>
          </p:cNvSpPr>
          <p:nvPr>
            <p:ph type="body" sz="quarter" idx="3"/>
          </p:nvPr>
        </p:nvSpPr>
        <p:spPr/>
        <p:txBody>
          <a:bodyPr/>
          <a:lstStyle/>
          <a:p>
            <a:endParaRPr lang="en-IN"/>
          </a:p>
        </p:txBody>
      </p:sp>
      <p:pic>
        <p:nvPicPr>
          <p:cNvPr id="11" name="Content Placeholder 10">
            <a:extLst>
              <a:ext uri="{FF2B5EF4-FFF2-40B4-BE49-F238E27FC236}">
                <a16:creationId xmlns:a16="http://schemas.microsoft.com/office/drawing/2014/main" id="{40269D52-22A0-41B2-A5A5-3245B4FDDD7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1780162"/>
            <a:ext cx="5183188" cy="4409501"/>
          </a:xfrm>
        </p:spPr>
      </p:pic>
    </p:spTree>
    <p:extLst>
      <p:ext uri="{BB962C8B-B14F-4D97-AF65-F5344CB8AC3E}">
        <p14:creationId xmlns:p14="http://schemas.microsoft.com/office/powerpoint/2010/main" val="171233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E87F-F560-49A0-A20E-323393F904FC}"/>
              </a:ext>
            </a:extLst>
          </p:cNvPr>
          <p:cNvSpPr>
            <a:spLocks noGrp="1"/>
          </p:cNvSpPr>
          <p:nvPr>
            <p:ph type="title"/>
          </p:nvPr>
        </p:nvSpPr>
        <p:spPr/>
        <p:txBody>
          <a:bodyPr>
            <a:normAutofit/>
          </a:bodyPr>
          <a:lstStyle/>
          <a:p>
            <a:r>
              <a:rPr lang="en-IN" sz="7200" dirty="0">
                <a:latin typeface="Arial Rounded MT Bold" panose="020F0704030504030204" pitchFamily="34" charset="0"/>
              </a:rPr>
              <a:t>Solution</a:t>
            </a:r>
          </a:p>
        </p:txBody>
      </p:sp>
      <p:sp>
        <p:nvSpPr>
          <p:cNvPr id="3" name="Content Placeholder 2">
            <a:extLst>
              <a:ext uri="{FF2B5EF4-FFF2-40B4-BE49-F238E27FC236}">
                <a16:creationId xmlns:a16="http://schemas.microsoft.com/office/drawing/2014/main" id="{6CBC8FEC-0875-4A49-AFDC-4F564707C62B}"/>
              </a:ext>
            </a:extLst>
          </p:cNvPr>
          <p:cNvSpPr>
            <a:spLocks noGrp="1"/>
          </p:cNvSpPr>
          <p:nvPr>
            <p:ph sz="half" idx="1"/>
          </p:nvPr>
        </p:nvSpPr>
        <p:spPr/>
        <p:txBody>
          <a:bodyPr>
            <a:normAutofit fontScale="92500" lnSpcReduction="10000"/>
          </a:bodyPr>
          <a:lstStyle/>
          <a:p>
            <a:r>
              <a:rPr lang="en-IN" sz="5200" dirty="0">
                <a:latin typeface="Times New Roman" panose="02020603050405020304" pitchFamily="18" charset="0"/>
                <a:cs typeface="Times New Roman" panose="02020603050405020304" pitchFamily="18" charset="0"/>
              </a:rPr>
              <a:t>Voter privacy</a:t>
            </a:r>
          </a:p>
          <a:p>
            <a:r>
              <a:rPr lang="en-IN" sz="5200" dirty="0">
                <a:latin typeface="Times New Roman" panose="02020603050405020304" pitchFamily="18" charset="0"/>
                <a:cs typeface="Times New Roman" panose="02020603050405020304" pitchFamily="18" charset="0"/>
              </a:rPr>
              <a:t>Election integrity</a:t>
            </a:r>
          </a:p>
          <a:p>
            <a:r>
              <a:rPr lang="en-IN" sz="5200" dirty="0">
                <a:latin typeface="Times New Roman" panose="02020603050405020304" pitchFamily="18" charset="0"/>
                <a:cs typeface="Times New Roman" panose="02020603050405020304" pitchFamily="18" charset="0"/>
              </a:rPr>
              <a:t>End-to-end security</a:t>
            </a:r>
          </a:p>
          <a:p>
            <a:r>
              <a:rPr lang="en-IN" sz="5200" dirty="0">
                <a:latin typeface="Times New Roman" panose="02020603050405020304" pitchFamily="18" charset="0"/>
                <a:cs typeface="Times New Roman" panose="02020603050405020304" pitchFamily="18" charset="0"/>
              </a:rPr>
              <a:t>Full verifiability</a:t>
            </a:r>
          </a:p>
          <a:p>
            <a:r>
              <a:rPr lang="en-IN" sz="5200" dirty="0">
                <a:latin typeface="Times New Roman" panose="02020603050405020304" pitchFamily="18" charset="0"/>
                <a:cs typeface="Times New Roman" panose="02020603050405020304" pitchFamily="18" charset="0"/>
              </a:rPr>
              <a:t>Vote correctness</a:t>
            </a:r>
          </a:p>
          <a:p>
            <a:endParaRPr lang="en-IN" dirty="0"/>
          </a:p>
        </p:txBody>
      </p:sp>
      <p:pic>
        <p:nvPicPr>
          <p:cNvPr id="6" name="Content Placeholder 5">
            <a:extLst>
              <a:ext uri="{FF2B5EF4-FFF2-40B4-BE49-F238E27FC236}">
                <a16:creationId xmlns:a16="http://schemas.microsoft.com/office/drawing/2014/main" id="{45A20960-EB37-4BCF-BF98-DA22770090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1617" y="1293779"/>
            <a:ext cx="5087565" cy="4523361"/>
          </a:xfrm>
        </p:spPr>
      </p:pic>
    </p:spTree>
    <p:extLst>
      <p:ext uri="{BB962C8B-B14F-4D97-AF65-F5344CB8AC3E}">
        <p14:creationId xmlns:p14="http://schemas.microsoft.com/office/powerpoint/2010/main" val="405129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B068-F5E2-4BBC-8782-FF678E5ADF47}"/>
              </a:ext>
            </a:extLst>
          </p:cNvPr>
          <p:cNvSpPr>
            <a:spLocks noGrp="1"/>
          </p:cNvSpPr>
          <p:nvPr>
            <p:ph type="title"/>
          </p:nvPr>
        </p:nvSpPr>
        <p:spPr/>
        <p:txBody>
          <a:bodyPr>
            <a:normAutofit/>
          </a:bodyPr>
          <a:lstStyle/>
          <a:p>
            <a:r>
              <a:rPr lang="en-IN" sz="7200" dirty="0">
                <a:latin typeface="Arial Rounded MT Bold" panose="020F0704030504030204" pitchFamily="34" charset="0"/>
              </a:rPr>
              <a:t>Solution </a:t>
            </a:r>
          </a:p>
        </p:txBody>
      </p:sp>
      <p:sp>
        <p:nvSpPr>
          <p:cNvPr id="3" name="Content Placeholder 2">
            <a:extLst>
              <a:ext uri="{FF2B5EF4-FFF2-40B4-BE49-F238E27FC236}">
                <a16:creationId xmlns:a16="http://schemas.microsoft.com/office/drawing/2014/main" id="{6EEAD50D-8F17-4743-A727-22DD04545B1E}"/>
              </a:ext>
            </a:extLst>
          </p:cNvPr>
          <p:cNvSpPr>
            <a:spLocks noGrp="1"/>
          </p:cNvSpPr>
          <p:nvPr>
            <p:ph sz="half" idx="1"/>
          </p:nvPr>
        </p:nvSpPr>
        <p:spPr/>
        <p:txBody>
          <a:bodyPr>
            <a:noAutofit/>
          </a:bodyPr>
          <a:lstStyle/>
          <a:p>
            <a:r>
              <a:rPr lang="en-IN" sz="3200" dirty="0">
                <a:latin typeface="Times New Roman" panose="02020603050405020304" pitchFamily="18" charset="0"/>
                <a:cs typeface="Times New Roman" panose="02020603050405020304" pitchFamily="18" charset="0"/>
              </a:rPr>
              <a:t>Online voting enables voters to cast their vote privately and easily from any location and on any device with internet access.</a:t>
            </a:r>
          </a:p>
          <a:p>
            <a:r>
              <a:rPr lang="en-IN" sz="3200" dirty="0">
                <a:latin typeface="Times New Roman" panose="02020603050405020304" pitchFamily="18" charset="0"/>
                <a:cs typeface="Times New Roman" panose="02020603050405020304" pitchFamily="18" charset="0"/>
              </a:rPr>
              <a:t>This enables election officials to assure that their votes remain cast-as-intended , recorded-as-cast and counted-as-recorded. </a:t>
            </a:r>
          </a:p>
        </p:txBody>
      </p:sp>
      <p:pic>
        <p:nvPicPr>
          <p:cNvPr id="6" name="Content Placeholder 5">
            <a:extLst>
              <a:ext uri="{FF2B5EF4-FFF2-40B4-BE49-F238E27FC236}">
                <a16:creationId xmlns:a16="http://schemas.microsoft.com/office/drawing/2014/main" id="{EAEF1DCF-0311-41E9-B555-B9FC9EC320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797668"/>
            <a:ext cx="5812277" cy="5515583"/>
          </a:xfrm>
        </p:spPr>
      </p:pic>
    </p:spTree>
    <p:extLst>
      <p:ext uri="{BB962C8B-B14F-4D97-AF65-F5344CB8AC3E}">
        <p14:creationId xmlns:p14="http://schemas.microsoft.com/office/powerpoint/2010/main" val="266698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DD2-647E-4B53-9241-36CAE67DCA53}"/>
              </a:ext>
            </a:extLst>
          </p:cNvPr>
          <p:cNvSpPr>
            <a:spLocks noGrp="1"/>
          </p:cNvSpPr>
          <p:nvPr>
            <p:ph type="title"/>
          </p:nvPr>
        </p:nvSpPr>
        <p:spPr/>
        <p:txBody>
          <a:bodyPr>
            <a:normAutofit/>
          </a:bodyPr>
          <a:lstStyle/>
          <a:p>
            <a:r>
              <a:rPr lang="en-IN" sz="7200" dirty="0">
                <a:latin typeface="Arial Rounded MT Bold" panose="020F0704030504030204" pitchFamily="34" charset="0"/>
              </a:rPr>
              <a:t>Technology </a:t>
            </a:r>
          </a:p>
        </p:txBody>
      </p:sp>
      <p:sp>
        <p:nvSpPr>
          <p:cNvPr id="4" name="Content Placeholder 3">
            <a:extLst>
              <a:ext uri="{FF2B5EF4-FFF2-40B4-BE49-F238E27FC236}">
                <a16:creationId xmlns:a16="http://schemas.microsoft.com/office/drawing/2014/main" id="{490A8805-1659-4F12-830B-31AF067C6025}"/>
              </a:ext>
            </a:extLst>
          </p:cNvPr>
          <p:cNvSpPr>
            <a:spLocks noGrp="1"/>
          </p:cNvSpPr>
          <p:nvPr>
            <p:ph sz="half" idx="2"/>
          </p:nvPr>
        </p:nvSpPr>
        <p:spPr/>
        <p:txBody>
          <a:bodyPr>
            <a:normAutofit fontScale="92500" lnSpcReduction="20000"/>
          </a:bodyPr>
          <a:lstStyle/>
          <a:p>
            <a:r>
              <a:rPr lang="en-IN" sz="4800" dirty="0">
                <a:latin typeface="Times New Roman" panose="02020603050405020304" pitchFamily="18" charset="0"/>
                <a:cs typeface="Times New Roman" panose="02020603050405020304" pitchFamily="18" charset="0"/>
              </a:rPr>
              <a:t>HTML</a:t>
            </a:r>
          </a:p>
          <a:p>
            <a:r>
              <a:rPr lang="en-IN" sz="4800" dirty="0">
                <a:latin typeface="Times New Roman" panose="02020603050405020304" pitchFamily="18" charset="0"/>
                <a:cs typeface="Times New Roman" panose="02020603050405020304" pitchFamily="18" charset="0"/>
              </a:rPr>
              <a:t>Java Script</a:t>
            </a:r>
          </a:p>
          <a:p>
            <a:r>
              <a:rPr lang="en-IN" sz="4800" dirty="0">
                <a:latin typeface="Times New Roman" panose="02020603050405020304" pitchFamily="18" charset="0"/>
                <a:cs typeface="Times New Roman" panose="02020603050405020304" pitchFamily="18" charset="0"/>
              </a:rPr>
              <a:t>CSS</a:t>
            </a:r>
          </a:p>
          <a:p>
            <a:r>
              <a:rPr lang="en-IN" sz="4800" dirty="0">
                <a:latin typeface="Times New Roman" panose="02020603050405020304" pitchFamily="18" charset="0"/>
                <a:cs typeface="Times New Roman" panose="02020603050405020304" pitchFamily="18" charset="0"/>
              </a:rPr>
              <a:t>PHP</a:t>
            </a:r>
          </a:p>
          <a:p>
            <a:r>
              <a:rPr lang="en-IN" sz="4800" dirty="0">
                <a:latin typeface="Times New Roman" panose="02020603050405020304" pitchFamily="18" charset="0"/>
                <a:cs typeface="Times New Roman" panose="02020603050405020304" pitchFamily="18" charset="0"/>
              </a:rPr>
              <a:t>Python</a:t>
            </a:r>
          </a:p>
          <a:p>
            <a:r>
              <a:rPr lang="en-IN" sz="4800" dirty="0">
                <a:latin typeface="Times New Roman" panose="02020603050405020304" pitchFamily="18" charset="0"/>
                <a:cs typeface="Times New Roman" panose="02020603050405020304" pitchFamily="18" charset="0"/>
              </a:rPr>
              <a:t>Block chain</a:t>
            </a:r>
          </a:p>
          <a:p>
            <a:r>
              <a:rPr lang="en-IN" sz="4800" dirty="0">
                <a:latin typeface="Times New Roman" panose="02020603050405020304" pitchFamily="18" charset="0"/>
                <a:cs typeface="Times New Roman" panose="02020603050405020304" pitchFamily="18" charset="0"/>
              </a:rPr>
              <a:t>Image Processing</a:t>
            </a:r>
          </a:p>
        </p:txBody>
      </p:sp>
      <p:pic>
        <p:nvPicPr>
          <p:cNvPr id="6145" name="Picture 1" descr="C:\Users\Hp\Desktop\9.PNG"/>
          <p:cNvPicPr>
            <a:picLocks noGrp="1" noChangeAspect="1" noChangeArrowheads="1"/>
          </p:cNvPicPr>
          <p:nvPr>
            <p:ph sz="half" idx="1"/>
          </p:nvPr>
        </p:nvPicPr>
        <p:blipFill>
          <a:blip r:embed="rId2"/>
          <a:srcRect/>
          <a:stretch>
            <a:fillRect/>
          </a:stretch>
        </p:blipFill>
        <p:spPr bwMode="auto">
          <a:xfrm>
            <a:off x="379828" y="2082019"/>
            <a:ext cx="5795889" cy="3798276"/>
          </a:xfrm>
          <a:prstGeom prst="rect">
            <a:avLst/>
          </a:prstGeom>
          <a:noFill/>
        </p:spPr>
      </p:pic>
    </p:spTree>
    <p:extLst>
      <p:ext uri="{BB962C8B-B14F-4D97-AF65-F5344CB8AC3E}">
        <p14:creationId xmlns:p14="http://schemas.microsoft.com/office/powerpoint/2010/main" val="257913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8E5C-117F-41C0-92AB-361C3036084E}"/>
              </a:ext>
            </a:extLst>
          </p:cNvPr>
          <p:cNvSpPr>
            <a:spLocks noGrp="1"/>
          </p:cNvSpPr>
          <p:nvPr>
            <p:ph type="title"/>
          </p:nvPr>
        </p:nvSpPr>
        <p:spPr/>
        <p:txBody>
          <a:bodyPr>
            <a:normAutofit/>
          </a:bodyPr>
          <a:lstStyle/>
          <a:p>
            <a:r>
              <a:rPr lang="en-IN" sz="7200" dirty="0">
                <a:latin typeface="Arial Rounded MT Bold" pitchFamily="34" charset="0"/>
              </a:rPr>
              <a:t>Use case</a:t>
            </a:r>
          </a:p>
        </p:txBody>
      </p:sp>
      <p:pic>
        <p:nvPicPr>
          <p:cNvPr id="4" name="Picture 3">
            <a:extLst>
              <a:ext uri="{FF2B5EF4-FFF2-40B4-BE49-F238E27FC236}">
                <a16:creationId xmlns:a16="http://schemas.microsoft.com/office/drawing/2014/main" id="{CC95E29E-4F1D-4B41-8F9E-7DBD6F63A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06" y="1926077"/>
            <a:ext cx="5225590" cy="4066161"/>
          </a:xfrm>
          <a:prstGeom prst="rect">
            <a:avLst/>
          </a:prstGeom>
        </p:spPr>
      </p:pic>
      <p:pic>
        <p:nvPicPr>
          <p:cNvPr id="6" name="Picture 5">
            <a:extLst>
              <a:ext uri="{FF2B5EF4-FFF2-40B4-BE49-F238E27FC236}">
                <a16:creationId xmlns:a16="http://schemas.microsoft.com/office/drawing/2014/main" id="{7BC273EE-5B00-456F-9AB1-E1FEA89FB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256" y="573932"/>
            <a:ext cx="3236084" cy="5418306"/>
          </a:xfrm>
          <a:prstGeom prst="rect">
            <a:avLst/>
          </a:prstGeom>
        </p:spPr>
      </p:pic>
    </p:spTree>
    <p:extLst>
      <p:ext uri="{BB962C8B-B14F-4D97-AF65-F5344CB8AC3E}">
        <p14:creationId xmlns:p14="http://schemas.microsoft.com/office/powerpoint/2010/main" val="1753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70064"/>
            <a:ext cx="11226800" cy="66879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Baskerville Old Face</vt:lpstr>
      <vt:lpstr>Calibri</vt:lpstr>
      <vt:lpstr>Calibri Light</vt:lpstr>
      <vt:lpstr>Times New Roman</vt:lpstr>
      <vt:lpstr>Office Theme</vt:lpstr>
      <vt:lpstr>Online Voting System using Blockchain</vt:lpstr>
      <vt:lpstr>Contents</vt:lpstr>
      <vt:lpstr>Problem</vt:lpstr>
      <vt:lpstr>Problem</vt:lpstr>
      <vt:lpstr>Solution</vt:lpstr>
      <vt:lpstr>Solution </vt:lpstr>
      <vt:lpstr>Technology </vt:lpstr>
      <vt:lpstr>Use case</vt:lpstr>
      <vt:lpstr>PowerPoint Presentation</vt:lpstr>
      <vt:lpstr>Dependency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 SMART</dc:title>
  <dc:creator>Shivani Kolanu</dc:creator>
  <cp:lastModifiedBy>Shivani Kolanu</cp:lastModifiedBy>
  <cp:revision>37</cp:revision>
  <dcterms:created xsi:type="dcterms:W3CDTF">2018-12-18T09:34:27Z</dcterms:created>
  <dcterms:modified xsi:type="dcterms:W3CDTF">2020-06-16T06:10:30Z</dcterms:modified>
</cp:coreProperties>
</file>