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1" r:id="rId4"/>
    <p:sldId id="275" r:id="rId5"/>
    <p:sldId id="278" r:id="rId6"/>
    <p:sldId id="279" r:id="rId7"/>
    <p:sldId id="277" r:id="rId8"/>
    <p:sldId id="268" r:id="rId9"/>
    <p:sldId id="274" r:id="rId10"/>
    <p:sldId id="266" r:id="rId11"/>
    <p:sldId id="267" r:id="rId12"/>
    <p:sldId id="273" r:id="rId13"/>
    <p:sldId id="269" r:id="rId14"/>
    <p:sldId id="270" r:id="rId15"/>
    <p:sldId id="271" r:id="rId16"/>
    <p:sldId id="272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 snapToObjects="1">
      <p:cViewPr varScale="1">
        <p:scale>
          <a:sx n="110" d="100"/>
          <a:sy n="110" d="100"/>
        </p:scale>
        <p:origin x="536" y="-2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4F52-2BB2-8B49-80C4-003C0FD895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1CD48-4264-4344-94BB-0BCCE6C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9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CD48-4264-4344-94BB-0BCCE6CCE3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544B-18F9-6B43-AAA9-03198FBB0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101B7-4BEF-5746-AC18-BB0C2072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5210-8E96-A749-8168-A0870F3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6A40-B8C5-9E4C-847D-3878521F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BA09-5E1B-9C4F-BA70-5C7702F8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D897-0CCB-9848-926B-093DB9F7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5AA07-BEDA-EF4B-A8F4-EC5F4CE0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276E-638A-874F-99CC-E5DC0972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5E38-60D4-7B40-88FE-19AEB8EC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DA3F-42FA-6846-9D18-1454067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14A79-3D9B-C047-B0BF-401CF024D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B3882-92F4-144B-9F31-DBACAFB4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DE89-A842-8A48-995E-0EFB8F9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8B83-1C8F-9742-B0D3-C3DDC021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22F5-D80D-5542-B3FB-DE2CA42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5B4D-763E-D943-B315-089CCE6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41-8F7D-A240-A5DE-8DEE5DE9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C906-DC92-D449-BBA9-CD3507C5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4A75-6F8D-F247-9C45-CF56F18A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82DE-B6D0-3B4C-A78D-BBD6358B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555D-F5A2-404F-8927-9C474D40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BEF6-BBCF-1D40-9608-B66FAEF5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55CB-127F-2447-BC3A-F94FA129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CFE1-7F7B-6043-B800-1BE02349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4E6A-2DB8-114B-9417-AB069A04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6978-F604-3541-81BC-53D3EEEA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DC3F-8DCA-0346-BC3C-4719C60D5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F671C-D557-8148-918C-7E971ECB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5280-5090-BC4B-9BF8-F0AEC5D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86374-94E1-DD4D-931D-4ACADFEA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FDFE-65D6-704F-9C9D-449A6F67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7ADA-7EB4-0A42-9CF1-925F8AF0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8D54-095D-AD4D-961B-5192CA192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532A6-751F-6443-BC67-9AC0EDA8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4455A-FE71-F449-A77F-16D0B1BF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0CFE-FA99-154C-9D7D-B846EF19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6847D-EE1D-B44E-9805-F0644115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5F12F-5953-2F40-BDA2-6B2D5268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3ADD2-DE74-3640-A1BE-946FED99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F0B-53FC-F04C-ABB0-9C6FBEE1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9E6BB-172A-CC4D-BC4A-D8EBA72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B2C6B-F3E0-CA43-9DDE-CB477DC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3938-F72E-A248-8082-EC3CFAA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587BD-2015-744E-8AD1-DAEE3B3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C94-7B11-9743-AF85-1C90F342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3DFB9-EC0F-9E49-BEF5-60FC44E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A042-46C5-2C43-9D52-D5F2569D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94A0-5E8D-274F-ACFE-7FAA57F1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B900C-3375-D246-8A52-3742F16F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A50F1-F74C-BA44-8F89-348430F5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FAF7-5DE8-BA4B-A125-A0AE83D1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AA35-8DA7-D54F-904F-EEC9D94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4C6-E5FE-5C46-9C75-615CE92C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63888-DECE-B841-9BB4-EE1E53D6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3B33A-998A-DE47-B1AF-9FE3E342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90314-71E8-F540-8F8D-ADBFFCB4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6547-4D27-EF4B-B70E-E6481293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509E-1D43-E949-AABF-BE8910C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9382-F0BB-2B4F-BB2E-C25697EA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0C32-AFA2-9246-A0AA-235B2257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E89E-7369-BE45-8ACC-459FFC4CB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B89E-4A86-DF4A-BA8C-8ED0F439EE74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9EDC-F68C-B14B-9A12-0E88BF4A2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E8C1-0B62-9B42-9715-E608D0D7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C824-04CC-8043-82F4-2AC4DC5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FF9C8C-CD6C-A449-8228-6634F1A9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Benefits of Collaboration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BD9BB1-9B52-BA4D-BE61-1493B89C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69" y="1687585"/>
            <a:ext cx="4492454" cy="241909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500" dirty="0"/>
              <a:t>Shared Cost</a:t>
            </a:r>
          </a:p>
          <a:p>
            <a:r>
              <a:rPr lang="en-US" sz="3500" dirty="0"/>
              <a:t>Shared Expertise</a:t>
            </a:r>
          </a:p>
          <a:p>
            <a:r>
              <a:rPr lang="en-US" sz="3500" dirty="0"/>
              <a:t>Shared Burden</a:t>
            </a:r>
          </a:p>
          <a:p>
            <a:pPr fontAlgn="base"/>
            <a:r>
              <a:rPr lang="en-US" sz="3500" dirty="0"/>
              <a:t>Shared Reliability</a:t>
            </a:r>
          </a:p>
          <a:p>
            <a:pPr fontAlgn="base"/>
            <a:r>
              <a:rPr lang="en-US" sz="3500" dirty="0"/>
              <a:t>Shared Credibility</a:t>
            </a:r>
          </a:p>
          <a:p>
            <a:endParaRPr lang="en-US" sz="1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llar with solid fill">
            <a:extLst>
              <a:ext uri="{FF2B5EF4-FFF2-40B4-BE49-F238E27FC236}">
                <a16:creationId xmlns:a16="http://schemas.microsoft.com/office/drawing/2014/main" id="{CD1D8A31-2022-7946-B74B-6A093B4D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Cycle with people with solid fill">
            <a:extLst>
              <a:ext uri="{FF2B5EF4-FFF2-40B4-BE49-F238E27FC236}">
                <a16:creationId xmlns:a16="http://schemas.microsoft.com/office/drawing/2014/main" id="{DB307E4A-BA70-6943-94D9-7EFCD82B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Lightbulb and gear with solid fill">
            <a:extLst>
              <a:ext uri="{FF2B5EF4-FFF2-40B4-BE49-F238E27FC236}">
                <a16:creationId xmlns:a16="http://schemas.microsoft.com/office/drawing/2014/main" id="{D3E4C677-9AA8-BD4B-B88E-C69920B18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5" name="Graphic 14" descr="Group of people with solid fill">
            <a:extLst>
              <a:ext uri="{FF2B5EF4-FFF2-40B4-BE49-F238E27FC236}">
                <a16:creationId xmlns:a16="http://schemas.microsoft.com/office/drawing/2014/main" id="{118B39DC-35E9-6A47-8E65-819421597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heers with solid fill">
            <a:extLst>
              <a:ext uri="{FF2B5EF4-FFF2-40B4-BE49-F238E27FC236}">
                <a16:creationId xmlns:a16="http://schemas.microsoft.com/office/drawing/2014/main" id="{38EED084-50F3-3B47-B0E7-24F8A5844A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0480A-6809-A841-9F33-EC1004CE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82550"/>
            <a:ext cx="3883025" cy="59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1213AE-E24C-0A48-B06B-2308A2CE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-2252662"/>
            <a:ext cx="9110662" cy="91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3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599FC85-874C-4A42-956F-D4E8EFEB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076" y="252604"/>
            <a:ext cx="5885123" cy="582045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47614-E541-BA46-95BD-E59E5825814C}"/>
              </a:ext>
            </a:extLst>
          </p:cNvPr>
          <p:cNvSpPr/>
          <p:nvPr/>
        </p:nvSpPr>
        <p:spPr>
          <a:xfrm>
            <a:off x="3810000" y="6143731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C8C7160-5450-AB41-A6BE-995F4FF4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5FEEA8F-7BD6-BD4D-9CA2-6A535655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599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5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440-F404-6E44-96F9-999565A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E693-650A-0D4E-916E-6DADD2A7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7C9CFB-3472-264B-A484-3EFCF14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8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7648-7AE6-8040-BEE1-1036F63D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9AD3-B020-F64B-8B1B-2F4DF522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146CF9-DC22-7247-B99F-1A9759CA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-809625"/>
            <a:ext cx="8672513" cy="867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5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computer&#10;&#10;Description automatically generated with medium confidence">
            <a:extLst>
              <a:ext uri="{FF2B5EF4-FFF2-40B4-BE49-F238E27FC236}">
                <a16:creationId xmlns:a16="http://schemas.microsoft.com/office/drawing/2014/main" id="{2DBB1267-FB4D-0D46-B088-3905EE7D5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2"/>
          <a:stretch/>
        </p:blipFill>
        <p:spPr>
          <a:xfrm>
            <a:off x="3013075" y="1382712"/>
            <a:ext cx="3082925" cy="317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8716A-ADC0-D949-96FF-0987F168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75" y="1557338"/>
            <a:ext cx="2711077" cy="282098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D6B61-E50F-C34C-AB02-CC5E2D0CDB4E}"/>
              </a:ext>
            </a:extLst>
          </p:cNvPr>
          <p:cNvCxnSpPr/>
          <p:nvPr/>
        </p:nvCxnSpPr>
        <p:spPr>
          <a:xfrm>
            <a:off x="5695950" y="3167855"/>
            <a:ext cx="800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F2B08-43FD-0549-BE21-8FB34B74C249}"/>
              </a:ext>
            </a:extLst>
          </p:cNvPr>
          <p:cNvSpPr/>
          <p:nvPr/>
        </p:nvSpPr>
        <p:spPr>
          <a:xfrm>
            <a:off x="4195763" y="4377332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1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CA29-B058-2540-BE7A-D4CB4EEC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10D4-8155-DF42-A075-60450DA2AE13}"/>
              </a:ext>
            </a:extLst>
          </p:cNvPr>
          <p:cNvSpPr/>
          <p:nvPr/>
        </p:nvSpPr>
        <p:spPr>
          <a:xfrm>
            <a:off x="3810000" y="6143731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CFFDE4B-67FE-BC47-8A05-95215E1D380B}"/>
              </a:ext>
            </a:extLst>
          </p:cNvPr>
          <p:cNvSpPr/>
          <p:nvPr/>
        </p:nvSpPr>
        <p:spPr>
          <a:xfrm>
            <a:off x="6127388" y="1310816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A2DF45-7470-5644-82EC-4744CE76A99C}"/>
              </a:ext>
            </a:extLst>
          </p:cNvPr>
          <p:cNvSpPr/>
          <p:nvPr/>
        </p:nvSpPr>
        <p:spPr>
          <a:xfrm>
            <a:off x="6135370" y="2216185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47619-6B20-824E-98CF-72A0259F4C4B}"/>
              </a:ext>
            </a:extLst>
          </p:cNvPr>
          <p:cNvSpPr/>
          <p:nvPr/>
        </p:nvSpPr>
        <p:spPr>
          <a:xfrm>
            <a:off x="6127388" y="3121731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8B354-8DF5-2248-A839-70A96F55CD44}"/>
              </a:ext>
            </a:extLst>
          </p:cNvPr>
          <p:cNvSpPr/>
          <p:nvPr/>
        </p:nvSpPr>
        <p:spPr>
          <a:xfrm>
            <a:off x="6139744" y="4029521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509BD-9A8D-3145-8077-84416446270C}"/>
              </a:ext>
            </a:extLst>
          </p:cNvPr>
          <p:cNvSpPr/>
          <p:nvPr/>
        </p:nvSpPr>
        <p:spPr>
          <a:xfrm>
            <a:off x="6139744" y="4933533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A7ED69-52C3-804F-BBD9-FF2DE65199FB}"/>
              </a:ext>
            </a:extLst>
          </p:cNvPr>
          <p:cNvSpPr/>
          <p:nvPr/>
        </p:nvSpPr>
        <p:spPr>
          <a:xfrm>
            <a:off x="6127384" y="5828499"/>
            <a:ext cx="4370173" cy="84216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D3B959-5528-F447-8CB4-F76783E36741}"/>
              </a:ext>
            </a:extLst>
          </p:cNvPr>
          <p:cNvSpPr>
            <a:spLocks noChangeAspect="1"/>
          </p:cNvSpPr>
          <p:nvPr/>
        </p:nvSpPr>
        <p:spPr>
          <a:xfrm>
            <a:off x="1541854" y="2129890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7C84E-0522-D745-BFBD-4C107C1B7D88}"/>
              </a:ext>
            </a:extLst>
          </p:cNvPr>
          <p:cNvSpPr>
            <a:spLocks noChangeAspect="1"/>
          </p:cNvSpPr>
          <p:nvPr/>
        </p:nvSpPr>
        <p:spPr>
          <a:xfrm>
            <a:off x="1541854" y="3035434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FFD6AE-0480-5A46-890F-6376E3111A63}"/>
              </a:ext>
            </a:extLst>
          </p:cNvPr>
          <p:cNvSpPr>
            <a:spLocks noChangeAspect="1"/>
          </p:cNvSpPr>
          <p:nvPr/>
        </p:nvSpPr>
        <p:spPr>
          <a:xfrm>
            <a:off x="1540496" y="3954478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E1D19-5F36-D742-B551-39612C5E974F}"/>
              </a:ext>
            </a:extLst>
          </p:cNvPr>
          <p:cNvSpPr>
            <a:spLocks noChangeAspect="1"/>
          </p:cNvSpPr>
          <p:nvPr/>
        </p:nvSpPr>
        <p:spPr>
          <a:xfrm>
            <a:off x="1540302" y="4862918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B39B72-E17A-4343-BF6D-800076DCCB50}"/>
              </a:ext>
            </a:extLst>
          </p:cNvPr>
          <p:cNvSpPr>
            <a:spLocks noChangeAspect="1"/>
          </p:cNvSpPr>
          <p:nvPr/>
        </p:nvSpPr>
        <p:spPr>
          <a:xfrm>
            <a:off x="1534062" y="5777755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39074-458E-0940-9125-DAA85A9C2A97}"/>
              </a:ext>
            </a:extLst>
          </p:cNvPr>
          <p:cNvSpPr>
            <a:spLocks noChangeAspect="1"/>
          </p:cNvSpPr>
          <p:nvPr/>
        </p:nvSpPr>
        <p:spPr>
          <a:xfrm>
            <a:off x="1541854" y="1261345"/>
            <a:ext cx="36850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AE74C-A1C8-5241-8311-19F37CE7155F}"/>
              </a:ext>
            </a:extLst>
          </p:cNvPr>
          <p:cNvSpPr txBox="1"/>
          <p:nvPr/>
        </p:nvSpPr>
        <p:spPr>
          <a:xfrm>
            <a:off x="1544573" y="1236619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Communication  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91B6-BC42-6B43-943C-4E7545F1170B}"/>
              </a:ext>
            </a:extLst>
          </p:cNvPr>
          <p:cNvSpPr txBox="1"/>
          <p:nvPr/>
        </p:nvSpPr>
        <p:spPr>
          <a:xfrm>
            <a:off x="1618714" y="2153017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Styles 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63DF0-81A5-F649-9991-7334B8728C14}"/>
              </a:ext>
            </a:extLst>
          </p:cNvPr>
          <p:cNvSpPr txBox="1"/>
          <p:nvPr/>
        </p:nvSpPr>
        <p:spPr>
          <a:xfrm>
            <a:off x="1618714" y="3087281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 Different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4FD7-B3C5-F84F-8106-323580308570}"/>
              </a:ext>
            </a:extLst>
          </p:cNvPr>
          <p:cNvSpPr txBox="1"/>
          <p:nvPr/>
        </p:nvSpPr>
        <p:spPr>
          <a:xfrm>
            <a:off x="1594003" y="3989324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Reduced Sense of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BC803-68D7-2A45-ACF5-8780AF148BE0}"/>
              </a:ext>
            </a:extLst>
          </p:cNvPr>
          <p:cNvSpPr txBox="1"/>
          <p:nvPr/>
        </p:nvSpPr>
        <p:spPr>
          <a:xfrm>
            <a:off x="1705650" y="4919771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Research is 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6D1E-AA78-734C-84CE-8F7D0287CC0B}"/>
              </a:ext>
            </a:extLst>
          </p:cNvPr>
          <p:cNvSpPr txBox="1"/>
          <p:nvPr/>
        </p:nvSpPr>
        <p:spPr>
          <a:xfrm>
            <a:off x="1732536" y="5797938"/>
            <a:ext cx="3682315" cy="914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Resources</a:t>
            </a:r>
          </a:p>
        </p:txBody>
      </p:sp>
      <p:pic>
        <p:nvPicPr>
          <p:cNvPr id="10" name="Graphic 9" descr="Presentation with checklist with solid fill">
            <a:extLst>
              <a:ext uri="{FF2B5EF4-FFF2-40B4-BE49-F238E27FC236}">
                <a16:creationId xmlns:a16="http://schemas.microsoft.com/office/drawing/2014/main" id="{D50C500D-5431-BF41-AEB1-390B5111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2223" y="2294565"/>
            <a:ext cx="548640" cy="548640"/>
          </a:xfrm>
          <a:prstGeom prst="rect">
            <a:avLst/>
          </a:prstGeom>
        </p:spPr>
      </p:pic>
      <p:pic>
        <p:nvPicPr>
          <p:cNvPr id="11" name="Graphic 10" descr="Snooze with solid fill">
            <a:extLst>
              <a:ext uri="{FF2B5EF4-FFF2-40B4-BE49-F238E27FC236}">
                <a16:creationId xmlns:a16="http://schemas.microsoft.com/office/drawing/2014/main" id="{4C255807-EEEC-D643-BEC8-F2EE3689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0219" y="4100549"/>
            <a:ext cx="548640" cy="548640"/>
          </a:xfrm>
          <a:prstGeom prst="rect">
            <a:avLst/>
          </a:prstGeom>
        </p:spPr>
      </p:pic>
      <p:pic>
        <p:nvPicPr>
          <p:cNvPr id="13" name="Graphic 12" descr="Move with solid fill">
            <a:extLst>
              <a:ext uri="{FF2B5EF4-FFF2-40B4-BE49-F238E27FC236}">
                <a16:creationId xmlns:a16="http://schemas.microsoft.com/office/drawing/2014/main" id="{F7795B7E-69C5-F84A-9762-19B30C7A5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643" y="5094167"/>
            <a:ext cx="548640" cy="54864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74A3BBEF-C288-D14E-B9F4-FABFB4A24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6017" y="1481029"/>
            <a:ext cx="548640" cy="54864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505E8028-0124-CC42-A017-BDDD6B4C1A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6560" y="5993137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59931-C3EE-4C4E-A083-9BCF4B33CFD7}"/>
              </a:ext>
            </a:extLst>
          </p:cNvPr>
          <p:cNvSpPr txBox="1"/>
          <p:nvPr/>
        </p:nvSpPr>
        <p:spPr>
          <a:xfrm>
            <a:off x="6333140" y="1328705"/>
            <a:ext cx="4394891" cy="830997"/>
          </a:xfrm>
          <a:prstGeom prst="rect">
            <a:avLst/>
          </a:prstGeom>
          <a:noFill/>
          <a:ln w="6032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Take care, </a:t>
            </a:r>
            <a:r>
              <a:rPr lang="en-US" sz="1600" b="1" dirty="0"/>
              <a:t>educate each other</a:t>
            </a:r>
            <a:r>
              <a:rPr lang="en-US" sz="1600" dirty="0"/>
              <a:t>, consider co-mentoring trainees or hiring experts that speak your collaborator’s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7D0E-E5B9-8340-A694-3E9AA1A21D3E}"/>
              </a:ext>
            </a:extLst>
          </p:cNvPr>
          <p:cNvSpPr txBox="1"/>
          <p:nvPr/>
        </p:nvSpPr>
        <p:spPr>
          <a:xfrm>
            <a:off x="6439010" y="2357377"/>
            <a:ext cx="3682315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unified standards and discuss </a:t>
            </a:r>
            <a:r>
              <a:rPr lang="en-US" sz="1600" b="1" dirty="0"/>
              <a:t>what success means </a:t>
            </a:r>
            <a:r>
              <a:rPr lang="en-US" sz="1600" dirty="0"/>
              <a:t>early and often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E258-2C91-5744-B2E9-D9AD4E7E7C5B}"/>
              </a:ext>
            </a:extLst>
          </p:cNvPr>
          <p:cNvSpPr txBox="1"/>
          <p:nvPr/>
        </p:nvSpPr>
        <p:spPr>
          <a:xfrm>
            <a:off x="6517531" y="3234812"/>
            <a:ext cx="3725839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sure everyone has </a:t>
            </a:r>
            <a:r>
              <a:rPr lang="en-US" sz="1600" b="1" dirty="0"/>
              <a:t>defined roles/tasks </a:t>
            </a:r>
            <a:r>
              <a:rPr lang="en-US" sz="1600" dirty="0"/>
              <a:t>that use their expertise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0231B-2C72-DC43-9B4A-FB575C496540}"/>
              </a:ext>
            </a:extLst>
          </p:cNvPr>
          <p:cNvSpPr txBox="1"/>
          <p:nvPr/>
        </p:nvSpPr>
        <p:spPr>
          <a:xfrm>
            <a:off x="6377160" y="4066339"/>
            <a:ext cx="4065004" cy="830997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Keep each other motivated with </a:t>
            </a:r>
            <a:r>
              <a:rPr lang="en-US" sz="1600" b="1" dirty="0"/>
              <a:t>defined due dates </a:t>
            </a:r>
            <a:r>
              <a:rPr lang="en-US" sz="1600" dirty="0"/>
              <a:t>(discuss dates to make sure they make sense!)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1A882-579B-4048-BC62-4F556624A10B}"/>
              </a:ext>
            </a:extLst>
          </p:cNvPr>
          <p:cNvSpPr txBox="1"/>
          <p:nvPr/>
        </p:nvSpPr>
        <p:spPr>
          <a:xfrm>
            <a:off x="6561054" y="5183916"/>
            <a:ext cx="3682316" cy="338554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b="1" dirty="0"/>
              <a:t>Expect change </a:t>
            </a:r>
            <a:r>
              <a:rPr lang="en-US" sz="1600" dirty="0"/>
              <a:t>and occasional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D3F21-DCAF-FF49-A046-AE3D4982BD8F}"/>
              </a:ext>
            </a:extLst>
          </p:cNvPr>
          <p:cNvSpPr txBox="1"/>
          <p:nvPr/>
        </p:nvSpPr>
        <p:spPr>
          <a:xfrm>
            <a:off x="6428411" y="5985289"/>
            <a:ext cx="4077132" cy="584775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Be mindful</a:t>
            </a:r>
            <a:r>
              <a:rPr lang="en-US" sz="1600" dirty="0"/>
              <a:t> of potential budget and resource differences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3A033484-3E0F-444E-BD8A-48AC217E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05" y="315117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Overcoming Challenges</a:t>
            </a:r>
          </a:p>
        </p:txBody>
      </p:sp>
      <p:pic>
        <p:nvPicPr>
          <p:cNvPr id="22" name="Graphic 21" descr="Inbox with solid fill">
            <a:extLst>
              <a:ext uri="{FF2B5EF4-FFF2-40B4-BE49-F238E27FC236}">
                <a16:creationId xmlns:a16="http://schemas.microsoft.com/office/drawing/2014/main" id="{DF480687-4AE0-E046-B90D-E8766C3A7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1643" y="3218405"/>
            <a:ext cx="548640" cy="548640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0700EDAC-84D3-3F45-A553-F605959FC368}"/>
              </a:ext>
            </a:extLst>
          </p:cNvPr>
          <p:cNvSpPr/>
          <p:nvPr/>
        </p:nvSpPr>
        <p:spPr>
          <a:xfrm>
            <a:off x="5418396" y="1456578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AC0C860-020F-4A40-936D-1DBA12DD0E11}"/>
              </a:ext>
            </a:extLst>
          </p:cNvPr>
          <p:cNvSpPr/>
          <p:nvPr/>
        </p:nvSpPr>
        <p:spPr>
          <a:xfrm>
            <a:off x="5418396" y="2316343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E75CB51-12E7-D64D-85ED-92F848BF0A2A}"/>
              </a:ext>
            </a:extLst>
          </p:cNvPr>
          <p:cNvSpPr/>
          <p:nvPr/>
        </p:nvSpPr>
        <p:spPr>
          <a:xfrm>
            <a:off x="5418396" y="3280894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F0FFDF5-B924-AC4D-9EC4-8801E53C8FF9}"/>
              </a:ext>
            </a:extLst>
          </p:cNvPr>
          <p:cNvSpPr/>
          <p:nvPr/>
        </p:nvSpPr>
        <p:spPr>
          <a:xfrm>
            <a:off x="5405540" y="4185309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1D4B0F89-82A8-CF44-955A-BFD6E17675D2}"/>
              </a:ext>
            </a:extLst>
          </p:cNvPr>
          <p:cNvSpPr/>
          <p:nvPr/>
        </p:nvSpPr>
        <p:spPr>
          <a:xfrm>
            <a:off x="5395951" y="5092160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CB3FA634-74F4-9B42-9F91-9773920F0BBE}"/>
              </a:ext>
            </a:extLst>
          </p:cNvPr>
          <p:cNvSpPr/>
          <p:nvPr/>
        </p:nvSpPr>
        <p:spPr>
          <a:xfrm>
            <a:off x="5406040" y="6034607"/>
            <a:ext cx="539599" cy="531382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CAE74C-A1C8-5241-8311-19F37CE7155F}"/>
              </a:ext>
            </a:extLst>
          </p:cNvPr>
          <p:cNvSpPr txBox="1"/>
          <p:nvPr/>
        </p:nvSpPr>
        <p:spPr>
          <a:xfrm>
            <a:off x="951477" y="1318956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Communication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891B6-BC42-6B43-943C-4E7545F1170B}"/>
              </a:ext>
            </a:extLst>
          </p:cNvPr>
          <p:cNvSpPr txBox="1"/>
          <p:nvPr/>
        </p:nvSpPr>
        <p:spPr>
          <a:xfrm>
            <a:off x="951477" y="2114732"/>
            <a:ext cx="3682315" cy="830997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Research Styles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63DF0-81A5-F649-9991-7334B8728C14}"/>
              </a:ext>
            </a:extLst>
          </p:cNvPr>
          <p:cNvSpPr txBox="1"/>
          <p:nvPr/>
        </p:nvSpPr>
        <p:spPr>
          <a:xfrm>
            <a:off x="951477" y="3228201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64FD7-B3C5-F84F-8106-323580308570}"/>
              </a:ext>
            </a:extLst>
          </p:cNvPr>
          <p:cNvSpPr txBox="1"/>
          <p:nvPr/>
        </p:nvSpPr>
        <p:spPr>
          <a:xfrm>
            <a:off x="951478" y="3972338"/>
            <a:ext cx="3682315" cy="830997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Reduced Sense of Responsibility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BC803-68D7-2A45-ACF5-8780AF148BE0}"/>
              </a:ext>
            </a:extLst>
          </p:cNvPr>
          <p:cNvSpPr txBox="1"/>
          <p:nvPr/>
        </p:nvSpPr>
        <p:spPr>
          <a:xfrm>
            <a:off x="951477" y="5049556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Research is 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16D1E-AA78-734C-84CE-8F7D0287CC0B}"/>
              </a:ext>
            </a:extLst>
          </p:cNvPr>
          <p:cNvSpPr txBox="1"/>
          <p:nvPr/>
        </p:nvSpPr>
        <p:spPr>
          <a:xfrm>
            <a:off x="951477" y="5780782"/>
            <a:ext cx="3682315" cy="461665"/>
          </a:xfrm>
          <a:prstGeom prst="rect">
            <a:avLst/>
          </a:prstGeom>
          <a:noFill/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Different Resources</a:t>
            </a:r>
          </a:p>
        </p:txBody>
      </p:sp>
      <p:pic>
        <p:nvPicPr>
          <p:cNvPr id="10" name="Graphic 9" descr="Presentation with checklist with solid fill">
            <a:extLst>
              <a:ext uri="{FF2B5EF4-FFF2-40B4-BE49-F238E27FC236}">
                <a16:creationId xmlns:a16="http://schemas.microsoft.com/office/drawing/2014/main" id="{D50C500D-5431-BF41-AEB1-390B5111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9374" y="2265793"/>
            <a:ext cx="548640" cy="548640"/>
          </a:xfrm>
          <a:prstGeom prst="rect">
            <a:avLst/>
          </a:prstGeom>
        </p:spPr>
      </p:pic>
      <p:pic>
        <p:nvPicPr>
          <p:cNvPr id="11" name="Graphic 10" descr="Snooze with solid fill">
            <a:extLst>
              <a:ext uri="{FF2B5EF4-FFF2-40B4-BE49-F238E27FC236}">
                <a16:creationId xmlns:a16="http://schemas.microsoft.com/office/drawing/2014/main" id="{4C255807-EEEC-D643-BEC8-F2EE36893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9374" y="3984409"/>
            <a:ext cx="548640" cy="548640"/>
          </a:xfrm>
          <a:prstGeom prst="rect">
            <a:avLst/>
          </a:prstGeom>
        </p:spPr>
      </p:pic>
      <p:pic>
        <p:nvPicPr>
          <p:cNvPr id="12" name="Graphic 11" descr="Inbox with solid fill">
            <a:extLst>
              <a:ext uri="{FF2B5EF4-FFF2-40B4-BE49-F238E27FC236}">
                <a16:creationId xmlns:a16="http://schemas.microsoft.com/office/drawing/2014/main" id="{367CBD9E-EC59-814F-8FF8-00E9E9C96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9080" y="3107980"/>
            <a:ext cx="548640" cy="548640"/>
          </a:xfrm>
          <a:prstGeom prst="rect">
            <a:avLst/>
          </a:prstGeom>
        </p:spPr>
      </p:pic>
      <p:pic>
        <p:nvPicPr>
          <p:cNvPr id="13" name="Graphic 12" descr="Move with solid fill">
            <a:extLst>
              <a:ext uri="{FF2B5EF4-FFF2-40B4-BE49-F238E27FC236}">
                <a16:creationId xmlns:a16="http://schemas.microsoft.com/office/drawing/2014/main" id="{F7795B7E-69C5-F84A-9762-19B30C7A5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9374" y="4957251"/>
            <a:ext cx="548640" cy="54864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74A3BBEF-C288-D14E-B9F4-FABFB4A24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39374" y="1244455"/>
            <a:ext cx="548640" cy="548640"/>
          </a:xfrm>
          <a:prstGeom prst="rect">
            <a:avLst/>
          </a:prstGeom>
        </p:spPr>
      </p:pic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505E8028-0124-CC42-A017-BDDD6B4C1A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39374" y="5780782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D59931-C3EE-4C4E-A083-9BCF4B33CFD7}"/>
              </a:ext>
            </a:extLst>
          </p:cNvPr>
          <p:cNvSpPr txBox="1"/>
          <p:nvPr/>
        </p:nvSpPr>
        <p:spPr>
          <a:xfrm>
            <a:off x="5593593" y="1317490"/>
            <a:ext cx="5486400" cy="584775"/>
          </a:xfrm>
          <a:prstGeom prst="rect">
            <a:avLst/>
          </a:prstGeom>
          <a:solidFill>
            <a:schemeClr val="bg1"/>
          </a:solidFill>
          <a:ln w="6032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Take care, </a:t>
            </a:r>
            <a:r>
              <a:rPr lang="en-US" sz="1600" b="1" dirty="0"/>
              <a:t>educate each other</a:t>
            </a:r>
            <a:r>
              <a:rPr lang="en-US" sz="1600" dirty="0"/>
              <a:t>, consider co-mentoring trainees or hiring experts that speak your collaborator’s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7D0E-E5B9-8340-A694-3E9AA1A21D3E}"/>
              </a:ext>
            </a:extLst>
          </p:cNvPr>
          <p:cNvSpPr txBox="1"/>
          <p:nvPr/>
        </p:nvSpPr>
        <p:spPr>
          <a:xfrm>
            <a:off x="5593593" y="2309870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unified standards and discuss </a:t>
            </a:r>
            <a:r>
              <a:rPr lang="en-US" sz="1600" b="1" dirty="0"/>
              <a:t>what success means </a:t>
            </a:r>
            <a:r>
              <a:rPr lang="en-US" sz="1600" dirty="0"/>
              <a:t>to each collaborator early and often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E258-2C91-5744-B2E9-D9AD4E7E7C5B}"/>
              </a:ext>
            </a:extLst>
          </p:cNvPr>
          <p:cNvSpPr txBox="1"/>
          <p:nvPr/>
        </p:nvSpPr>
        <p:spPr>
          <a:xfrm>
            <a:off x="5593593" y="3260981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make sure everyone has </a:t>
            </a:r>
            <a:r>
              <a:rPr lang="en-US" sz="1600" b="1" dirty="0"/>
              <a:t>defined roles/tasks </a:t>
            </a:r>
            <a:r>
              <a:rPr lang="en-US" sz="1600" dirty="0"/>
              <a:t>that use their expertise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F0231B-2C72-DC43-9B4A-FB575C496540}"/>
              </a:ext>
            </a:extLst>
          </p:cNvPr>
          <p:cNvSpPr txBox="1"/>
          <p:nvPr/>
        </p:nvSpPr>
        <p:spPr>
          <a:xfrm>
            <a:off x="5593593" y="4095448"/>
            <a:ext cx="5403929" cy="584775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dirty="0"/>
              <a:t>Keep each other motivated with </a:t>
            </a:r>
            <a:r>
              <a:rPr lang="en-US" sz="1600" b="1" dirty="0"/>
              <a:t>defined due dates </a:t>
            </a:r>
          </a:p>
          <a:p>
            <a:pPr lvl="0">
              <a:buNone/>
            </a:pPr>
            <a:r>
              <a:rPr lang="en-US" sz="1600" dirty="0"/>
              <a:t>(discuss these with everyone to make sure they make sense!)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1A882-579B-4048-BC62-4F556624A10B}"/>
              </a:ext>
            </a:extLst>
          </p:cNvPr>
          <p:cNvSpPr txBox="1"/>
          <p:nvPr/>
        </p:nvSpPr>
        <p:spPr>
          <a:xfrm>
            <a:off x="5593593" y="5111111"/>
            <a:ext cx="5403929" cy="338554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1600" b="1" dirty="0"/>
              <a:t>Expect change </a:t>
            </a:r>
            <a:r>
              <a:rPr lang="en-US" sz="1600" dirty="0"/>
              <a:t>and occasional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D3F21-DCAF-FF49-A046-AE3D4982BD8F}"/>
              </a:ext>
            </a:extLst>
          </p:cNvPr>
          <p:cNvSpPr txBox="1"/>
          <p:nvPr/>
        </p:nvSpPr>
        <p:spPr>
          <a:xfrm>
            <a:off x="5593593" y="5842337"/>
            <a:ext cx="5403929" cy="338554"/>
          </a:xfrm>
          <a:prstGeom prst="rect">
            <a:avLst/>
          </a:prstGeom>
          <a:solidFill>
            <a:schemeClr val="bg1"/>
          </a:solidFill>
          <a:ln w="412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Be mindful</a:t>
            </a:r>
            <a:r>
              <a:rPr lang="en-US" sz="1600" dirty="0"/>
              <a:t> of potential budget and resource differences</a:t>
            </a:r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3A033484-3E0F-444E-BD8A-48AC217E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68" y="259250"/>
            <a:ext cx="4727246" cy="113913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C000"/>
                </a:solidFill>
              </a:rPr>
              <a:t>Overcoming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6634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911600" y="4954885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6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397250" y="5934670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911600" y="4954885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8DFE6A57-B51C-394E-ABE6-CE40EB9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41450"/>
            <a:ext cx="10337800" cy="3975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DC5351-AAAB-9D42-9200-85F7A4359EB1}"/>
              </a:ext>
            </a:extLst>
          </p:cNvPr>
          <p:cNvSpPr/>
          <p:nvPr/>
        </p:nvSpPr>
        <p:spPr>
          <a:xfrm>
            <a:off x="3911600" y="4954885"/>
            <a:ext cx="7353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Image created by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macrovector</a:t>
            </a:r>
            <a:r>
              <a:rPr lang="en-US" dirty="0">
                <a:solidFill>
                  <a:srgbClr val="595959"/>
                </a:solidFill>
                <a:latin typeface="Roboto Condensed" panose="02000000000000000000" pitchFamily="2" charset="0"/>
              </a:rPr>
              <a:t> - </a:t>
            </a:r>
            <a:r>
              <a:rPr lang="en-US" dirty="0" err="1">
                <a:solidFill>
                  <a:srgbClr val="595959"/>
                </a:solidFill>
                <a:latin typeface="Roboto Condensed" panose="02000000000000000000" pitchFamily="2" charset="0"/>
              </a:rPr>
              <a:t>www.freepik.com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7FD5269-1009-CF4A-B9C4-FEF02D78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0"/>
            <a:ext cx="1100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48CB11-24AE-F949-B591-822F03DB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0" y="273050"/>
            <a:ext cx="2755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7103</TotalTime>
  <Words>285</Words>
  <Application>Microsoft Macintosh PowerPoint</Application>
  <PresentationFormat>Widescreen</PresentationFormat>
  <Paragraphs>53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Condensed</vt:lpstr>
      <vt:lpstr>Office Theme</vt:lpstr>
      <vt:lpstr>Benefits of Collaboration</vt:lpstr>
      <vt:lpstr>Overcoming Challenges</vt:lpstr>
      <vt:lpstr>Overcoming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Collaboration</dc:title>
  <dc:creator>Carrie Wright</dc:creator>
  <cp:lastModifiedBy>Carrie Wright</cp:lastModifiedBy>
  <cp:revision>23</cp:revision>
  <dcterms:created xsi:type="dcterms:W3CDTF">2021-01-27T21:48:15Z</dcterms:created>
  <dcterms:modified xsi:type="dcterms:W3CDTF">2021-02-01T20:19:03Z</dcterms:modified>
</cp:coreProperties>
</file>