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5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31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04F52-2BB2-8B49-80C4-003C0FD8956D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1CD48-4264-4344-94BB-0BCCE6C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32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1CD48-4264-4344-94BB-0BCCE6CCE3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2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1CD48-4264-4344-94BB-0BCCE6CCE3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55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544B-18F9-6B43-AAA9-03198FBB0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101B7-4BEF-5746-AC18-BB0C20726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E5210-8E96-A749-8168-A0870F33C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B89E-4A86-DF4A-BA8C-8ED0F439EE74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16A40-B8C5-9E4C-847D-3878521F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ABA09-5E1B-9C4F-BA70-5C7702F83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C824-04CC-8043-82F4-2AC4DC5E6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6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D897-0CCB-9848-926B-093DB9F79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5AA07-BEDA-EF4B-A8F4-EC5F4CE0E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D276E-638A-874F-99CC-E5DC0972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B89E-4A86-DF4A-BA8C-8ED0F439EE74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35E38-60D4-7B40-88FE-19AEB8EC7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FDA3F-42FA-6846-9D18-1454067E5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C824-04CC-8043-82F4-2AC4DC5E6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9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14A79-3D9B-C047-B0BF-401CF024D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B3882-92F4-144B-9F31-DBACAFB47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CDE89-A842-8A48-995E-0EFB8F91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B89E-4A86-DF4A-BA8C-8ED0F439EE74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8B83-1C8F-9742-B0D3-C3DDC021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D22F5-D80D-5542-B3FB-DE2CA42E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C824-04CC-8043-82F4-2AC4DC5E6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4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5B4D-763E-D943-B315-089CCE68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FAA41-8F7D-A240-A5DE-8DEE5DE9E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5C906-DC92-D449-BBA9-CD3507C5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B89E-4A86-DF4A-BA8C-8ED0F439EE74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4A75-6F8D-F247-9C45-CF56F18A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D82DE-B6D0-3B4C-A78D-BBD6358B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C824-04CC-8043-82F4-2AC4DC5E6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6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555D-F5A2-404F-8927-9C474D40F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5BEF6-BBCF-1D40-9608-B66FAEF5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755CB-127F-2447-BC3A-F94FA1294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B89E-4A86-DF4A-BA8C-8ED0F439EE74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5CFE1-7F7B-6043-B800-1BE02349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4E6A-2DB8-114B-9417-AB069A04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C824-04CC-8043-82F4-2AC4DC5E6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8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E6978-F604-3541-81BC-53D3EEEA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3DC3F-8DCA-0346-BC3C-4719C60D5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F671C-D557-8148-918C-7E971ECBE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85280-5090-BC4B-9BF8-F0AEC5D3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B89E-4A86-DF4A-BA8C-8ED0F439EE74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86374-94E1-DD4D-931D-4ACADFEA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2FDFE-65D6-704F-9C9D-449A6F679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C824-04CC-8043-82F4-2AC4DC5E6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5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87ADA-7EB4-0A42-9CF1-925F8AF04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18D54-095D-AD4D-961B-5192CA192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532A6-751F-6443-BC67-9AC0EDA86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4455A-FE71-F449-A77F-16D0B1BFD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00CFE-FA99-154C-9D7D-B846EF198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6847D-EE1D-B44E-9805-F0644115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B89E-4A86-DF4A-BA8C-8ED0F439EE74}" type="datetimeFigureOut">
              <a:rPr lang="en-US" smtClean="0"/>
              <a:t>1/27/21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B5F12F-5953-2F40-BDA2-6B2D5268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73ADD2-DE74-3640-A1BE-946FED99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C824-04CC-8043-82F4-2AC4DC5E6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7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69F0B-53FC-F04C-ABB0-9C6FBEE1A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9E6BB-172A-CC4D-BC4A-D8EBA72E7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B89E-4A86-DF4A-BA8C-8ED0F439EE74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AB2C6B-F3E0-CA43-9DDE-CB477DC4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123938-F72E-A248-8082-EC3CFAA1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C824-04CC-8043-82F4-2AC4DC5E6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6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2587BD-2015-744E-8AD1-DAEE3B30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B89E-4A86-DF4A-BA8C-8ED0F439EE74}" type="datetimeFigureOut">
              <a:rPr lang="en-US" smtClean="0"/>
              <a:t>1/27/21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1CC94-7B11-9743-AF85-1C90F3426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3DFB9-EC0F-9E49-BEF5-60FC44E5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C824-04CC-8043-82F4-2AC4DC5E6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5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A042-46C5-2C43-9D52-D5F2569D8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F94A0-5E8D-274F-ACFE-7FAA57F14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B900C-3375-D246-8A52-3742F16FE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A50F1-F74C-BA44-8F89-348430F52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B89E-4A86-DF4A-BA8C-8ED0F439EE74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3FAF7-5DE8-BA4B-A125-A0AE83D19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AA35-8DA7-D54F-904F-EEC9D943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C824-04CC-8043-82F4-2AC4DC5E6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9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34C6-E5FE-5C46-9C75-615CE92C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63888-DECE-B841-9BB4-EE1E53D6A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3B33A-998A-DE47-B1AF-9FE3E342E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90314-71E8-F540-8F8D-ADBFFCB42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B89E-4A86-DF4A-BA8C-8ED0F439EE74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06547-4D27-EF4B-B70E-E6481293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2509E-1D43-E949-AABF-BE8910C2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C824-04CC-8043-82F4-2AC4DC5E6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2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29382-F0BB-2B4F-BB2E-C25697EA1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10C32-AFA2-9246-A0AA-235B2257E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BE89E-7369-BE45-8ACC-459FFC4CB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B89E-4A86-DF4A-BA8C-8ED0F439EE74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D9EDC-F68C-B14B-9A12-0E88BF4A2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6E8C1-0B62-9B42-9715-E608D0D7A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FC824-04CC-8043-82F4-2AC4DC5E6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4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0" Type="http://schemas.openxmlformats.org/officeDocument/2006/relationships/image" Target="../media/image16.svg"/><Relationship Id="rId4" Type="http://schemas.openxmlformats.org/officeDocument/2006/relationships/image" Target="../media/image12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8FF9C8C-CD6C-A449-8228-6634F1A90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209" y="635069"/>
            <a:ext cx="4727246" cy="1139139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FFC000"/>
                </a:solidFill>
              </a:rPr>
              <a:t>Benefits of Collaboration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BD9BB1-9B52-BA4D-BE61-1493B89C7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069" y="1687585"/>
            <a:ext cx="4492454" cy="2419097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3500" dirty="0"/>
              <a:t>Shared Cost</a:t>
            </a:r>
          </a:p>
          <a:p>
            <a:r>
              <a:rPr lang="en-US" sz="3500" dirty="0"/>
              <a:t>Shared Expertise</a:t>
            </a:r>
          </a:p>
          <a:p>
            <a:r>
              <a:rPr lang="en-US" sz="3500" dirty="0"/>
              <a:t>Shared Burden</a:t>
            </a:r>
          </a:p>
          <a:p>
            <a:pPr fontAlgn="base"/>
            <a:r>
              <a:rPr lang="en-US" sz="3500" dirty="0"/>
              <a:t>Shared Reliability</a:t>
            </a:r>
          </a:p>
          <a:p>
            <a:pPr fontAlgn="base"/>
            <a:r>
              <a:rPr lang="en-US" sz="3500" dirty="0"/>
              <a:t>Shared Credibility</a:t>
            </a:r>
          </a:p>
          <a:p>
            <a:endParaRPr lang="en-US" sz="18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A45B268-BBDB-4EC6-A664-CED7BF60D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4207" y="361702"/>
            <a:ext cx="1691640" cy="169164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961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Dollar with solid fill">
            <a:extLst>
              <a:ext uri="{FF2B5EF4-FFF2-40B4-BE49-F238E27FC236}">
                <a16:creationId xmlns:a16="http://schemas.microsoft.com/office/drawing/2014/main" id="{CD1D8A31-2022-7946-B74B-6A093B4D2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0245" y="696037"/>
            <a:ext cx="1017204" cy="1017204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78B55DD-3C55-4B94-9031-4F3723BD4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8624" y="2"/>
            <a:ext cx="3913376" cy="328156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12" descr="Cycle with people with solid fill">
            <a:extLst>
              <a:ext uri="{FF2B5EF4-FFF2-40B4-BE49-F238E27FC236}">
                <a16:creationId xmlns:a16="http://schemas.microsoft.com/office/drawing/2014/main" id="{DB307E4A-BA70-6943-94D9-7EFCD82B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60176" y="337711"/>
            <a:ext cx="2213034" cy="2213034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2D9BB05-ED63-4148-87AB-82720ACC3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8614" y="4769536"/>
            <a:ext cx="3950208" cy="2088462"/>
          </a:xfrm>
          <a:custGeom>
            <a:avLst/>
            <a:gdLst>
              <a:gd name="connsiteX0" fmla="*/ 1975104 w 3950208"/>
              <a:gd name="connsiteY0" fmla="*/ 0 h 2088462"/>
              <a:gd name="connsiteX1" fmla="*/ 3950208 w 3950208"/>
              <a:gd name="connsiteY1" fmla="*/ 1975104 h 2088462"/>
              <a:gd name="connsiteX2" fmla="*/ 3944484 w 3950208"/>
              <a:gd name="connsiteY2" fmla="*/ 2088462 h 2088462"/>
              <a:gd name="connsiteX3" fmla="*/ 5724 w 3950208"/>
              <a:gd name="connsiteY3" fmla="*/ 2088462 h 2088462"/>
              <a:gd name="connsiteX4" fmla="*/ 0 w 3950208"/>
              <a:gd name="connsiteY4" fmla="*/ 1975104 h 2088462"/>
              <a:gd name="connsiteX5" fmla="*/ 1975104 w 3950208"/>
              <a:gd name="connsiteY5" fmla="*/ 0 h 208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3162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B00B48C-8AA7-4128-AD60-76349F0C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6020" y="2715337"/>
            <a:ext cx="2743200" cy="274320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1428" y="2550745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Lightbulb and gear with solid fill">
            <a:extLst>
              <a:ext uri="{FF2B5EF4-FFF2-40B4-BE49-F238E27FC236}">
                <a16:creationId xmlns:a16="http://schemas.microsoft.com/office/drawing/2014/main" id="{D3E4C677-9AA8-BD4B-B88E-C69920B18A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28456" y="3261826"/>
            <a:ext cx="1650222" cy="1650222"/>
          </a:xfrm>
          <a:prstGeom prst="rect">
            <a:avLst/>
          </a:prstGeom>
        </p:spPr>
      </p:pic>
      <p:pic>
        <p:nvPicPr>
          <p:cNvPr id="15" name="Graphic 14" descr="Group of people with solid fill">
            <a:extLst>
              <a:ext uri="{FF2B5EF4-FFF2-40B4-BE49-F238E27FC236}">
                <a16:creationId xmlns:a16="http://schemas.microsoft.com/office/drawing/2014/main" id="{118B39DC-35E9-6A47-8E65-819421597D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96266" y="5356746"/>
            <a:ext cx="1300086" cy="1300086"/>
          </a:xfrm>
          <a:prstGeom prst="rect">
            <a:avLst/>
          </a:pr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760511E-86BF-4340-9949-CECB774FA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09416" y="4131546"/>
            <a:ext cx="3178912" cy="2726454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Cheers with solid fill">
            <a:extLst>
              <a:ext uri="{FF2B5EF4-FFF2-40B4-BE49-F238E27FC236}">
                <a16:creationId xmlns:a16="http://schemas.microsoft.com/office/drawing/2014/main" id="{38EED084-50F3-3B47-B0E7-24F8A5844A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71966" y="4773845"/>
            <a:ext cx="1746444" cy="174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5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CFFDE4B-67FE-BC47-8A05-95215E1D380B}"/>
              </a:ext>
            </a:extLst>
          </p:cNvPr>
          <p:cNvSpPr/>
          <p:nvPr/>
        </p:nvSpPr>
        <p:spPr>
          <a:xfrm>
            <a:off x="6127388" y="1310816"/>
            <a:ext cx="4370173" cy="842161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A2DF45-7470-5644-82EC-4744CE76A99C}"/>
              </a:ext>
            </a:extLst>
          </p:cNvPr>
          <p:cNvSpPr/>
          <p:nvPr/>
        </p:nvSpPr>
        <p:spPr>
          <a:xfrm>
            <a:off x="6135370" y="2216185"/>
            <a:ext cx="4370173" cy="842161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B47619-6B20-824E-98CF-72A0259F4C4B}"/>
              </a:ext>
            </a:extLst>
          </p:cNvPr>
          <p:cNvSpPr/>
          <p:nvPr/>
        </p:nvSpPr>
        <p:spPr>
          <a:xfrm>
            <a:off x="6127388" y="3121731"/>
            <a:ext cx="4370173" cy="842161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AB8B354-8DF5-2248-A839-70A96F55CD44}"/>
              </a:ext>
            </a:extLst>
          </p:cNvPr>
          <p:cNvSpPr/>
          <p:nvPr/>
        </p:nvSpPr>
        <p:spPr>
          <a:xfrm>
            <a:off x="6139744" y="4029521"/>
            <a:ext cx="4370173" cy="842161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B5509BD-9A8D-3145-8077-84416446270C}"/>
              </a:ext>
            </a:extLst>
          </p:cNvPr>
          <p:cNvSpPr/>
          <p:nvPr/>
        </p:nvSpPr>
        <p:spPr>
          <a:xfrm>
            <a:off x="6139744" y="4933533"/>
            <a:ext cx="4370173" cy="842161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A7ED69-52C3-804F-BBD9-FF2DE65199FB}"/>
              </a:ext>
            </a:extLst>
          </p:cNvPr>
          <p:cNvSpPr/>
          <p:nvPr/>
        </p:nvSpPr>
        <p:spPr>
          <a:xfrm>
            <a:off x="6127384" y="5828499"/>
            <a:ext cx="4370173" cy="842161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D3B959-5528-F447-8CB4-F76783E36741}"/>
              </a:ext>
            </a:extLst>
          </p:cNvPr>
          <p:cNvSpPr>
            <a:spLocks noChangeAspect="1"/>
          </p:cNvSpPr>
          <p:nvPr/>
        </p:nvSpPr>
        <p:spPr>
          <a:xfrm>
            <a:off x="1541854" y="2129890"/>
            <a:ext cx="36850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D7C84E-0522-D745-BFBD-4C107C1B7D88}"/>
              </a:ext>
            </a:extLst>
          </p:cNvPr>
          <p:cNvSpPr>
            <a:spLocks noChangeAspect="1"/>
          </p:cNvSpPr>
          <p:nvPr/>
        </p:nvSpPr>
        <p:spPr>
          <a:xfrm>
            <a:off x="1541854" y="3035434"/>
            <a:ext cx="36850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FFD6AE-0480-5A46-890F-6376E3111A63}"/>
              </a:ext>
            </a:extLst>
          </p:cNvPr>
          <p:cNvSpPr>
            <a:spLocks noChangeAspect="1"/>
          </p:cNvSpPr>
          <p:nvPr/>
        </p:nvSpPr>
        <p:spPr>
          <a:xfrm>
            <a:off x="1540496" y="3954478"/>
            <a:ext cx="36850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8E1D19-5F36-D742-B551-39612C5E974F}"/>
              </a:ext>
            </a:extLst>
          </p:cNvPr>
          <p:cNvSpPr>
            <a:spLocks noChangeAspect="1"/>
          </p:cNvSpPr>
          <p:nvPr/>
        </p:nvSpPr>
        <p:spPr>
          <a:xfrm>
            <a:off x="1540302" y="4862918"/>
            <a:ext cx="36850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B39B72-E17A-4343-BF6D-800076DCCB50}"/>
              </a:ext>
            </a:extLst>
          </p:cNvPr>
          <p:cNvSpPr>
            <a:spLocks noChangeAspect="1"/>
          </p:cNvSpPr>
          <p:nvPr/>
        </p:nvSpPr>
        <p:spPr>
          <a:xfrm>
            <a:off x="1534062" y="5777755"/>
            <a:ext cx="36850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D39074-458E-0940-9125-DAA85A9C2A97}"/>
              </a:ext>
            </a:extLst>
          </p:cNvPr>
          <p:cNvSpPr>
            <a:spLocks noChangeAspect="1"/>
          </p:cNvSpPr>
          <p:nvPr/>
        </p:nvSpPr>
        <p:spPr>
          <a:xfrm>
            <a:off x="1541854" y="1261345"/>
            <a:ext cx="36850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CAE74C-A1C8-5241-8311-19F37CE7155F}"/>
              </a:ext>
            </a:extLst>
          </p:cNvPr>
          <p:cNvSpPr txBox="1"/>
          <p:nvPr/>
        </p:nvSpPr>
        <p:spPr>
          <a:xfrm>
            <a:off x="1544573" y="1236619"/>
            <a:ext cx="3682315" cy="914400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Communication   Differences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A891B6-BC42-6B43-943C-4E7545F1170B}"/>
              </a:ext>
            </a:extLst>
          </p:cNvPr>
          <p:cNvSpPr txBox="1"/>
          <p:nvPr/>
        </p:nvSpPr>
        <p:spPr>
          <a:xfrm>
            <a:off x="1618714" y="2153017"/>
            <a:ext cx="3682315" cy="914400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Different Styles and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663DF0-81A5-F649-9991-7334B8728C14}"/>
              </a:ext>
            </a:extLst>
          </p:cNvPr>
          <p:cNvSpPr txBox="1"/>
          <p:nvPr/>
        </p:nvSpPr>
        <p:spPr>
          <a:xfrm>
            <a:off x="1618714" y="3087281"/>
            <a:ext cx="3682315" cy="914400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  Different Capabilities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464FD7-B3C5-F84F-8106-323580308570}"/>
              </a:ext>
            </a:extLst>
          </p:cNvPr>
          <p:cNvSpPr txBox="1"/>
          <p:nvPr/>
        </p:nvSpPr>
        <p:spPr>
          <a:xfrm>
            <a:off x="1594003" y="3989324"/>
            <a:ext cx="3682315" cy="914400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lvl="0" algn="ctr"/>
            <a:r>
              <a:rPr lang="en-US" sz="2400" dirty="0">
                <a:solidFill>
                  <a:schemeClr val="bg1"/>
                </a:solidFill>
              </a:rPr>
              <a:t>Reduced Sense of Responsibility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BBC803-68D7-2A45-ACF5-8780AF148BE0}"/>
              </a:ext>
            </a:extLst>
          </p:cNvPr>
          <p:cNvSpPr txBox="1"/>
          <p:nvPr/>
        </p:nvSpPr>
        <p:spPr>
          <a:xfrm>
            <a:off x="1705650" y="4919771"/>
            <a:ext cx="3682315" cy="914400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Research is Dynamic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D16D1E-AA78-734C-84CE-8F7D0287CC0B}"/>
              </a:ext>
            </a:extLst>
          </p:cNvPr>
          <p:cNvSpPr txBox="1"/>
          <p:nvPr/>
        </p:nvSpPr>
        <p:spPr>
          <a:xfrm>
            <a:off x="1732536" y="5797938"/>
            <a:ext cx="3682315" cy="914400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Different Resources</a:t>
            </a:r>
          </a:p>
        </p:txBody>
      </p:sp>
      <p:pic>
        <p:nvPicPr>
          <p:cNvPr id="10" name="Graphic 9" descr="Presentation with checklist with solid fill">
            <a:extLst>
              <a:ext uri="{FF2B5EF4-FFF2-40B4-BE49-F238E27FC236}">
                <a16:creationId xmlns:a16="http://schemas.microsoft.com/office/drawing/2014/main" id="{D50C500D-5431-BF41-AEB1-390B51110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2223" y="2294565"/>
            <a:ext cx="548640" cy="548640"/>
          </a:xfrm>
          <a:prstGeom prst="rect">
            <a:avLst/>
          </a:prstGeom>
        </p:spPr>
      </p:pic>
      <p:pic>
        <p:nvPicPr>
          <p:cNvPr id="11" name="Graphic 10" descr="Snooze with solid fill">
            <a:extLst>
              <a:ext uri="{FF2B5EF4-FFF2-40B4-BE49-F238E27FC236}">
                <a16:creationId xmlns:a16="http://schemas.microsoft.com/office/drawing/2014/main" id="{4C255807-EEEC-D643-BEC8-F2EE36893F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10219" y="4100549"/>
            <a:ext cx="548640" cy="548640"/>
          </a:xfrm>
          <a:prstGeom prst="rect">
            <a:avLst/>
          </a:prstGeom>
        </p:spPr>
      </p:pic>
      <p:pic>
        <p:nvPicPr>
          <p:cNvPr id="13" name="Graphic 12" descr="Move with solid fill">
            <a:extLst>
              <a:ext uri="{FF2B5EF4-FFF2-40B4-BE49-F238E27FC236}">
                <a16:creationId xmlns:a16="http://schemas.microsoft.com/office/drawing/2014/main" id="{F7795B7E-69C5-F84A-9762-19B30C7A55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81643" y="5094167"/>
            <a:ext cx="548640" cy="548640"/>
          </a:xfrm>
          <a:prstGeom prst="rect">
            <a:avLst/>
          </a:prstGeom>
        </p:spPr>
      </p:pic>
      <p:pic>
        <p:nvPicPr>
          <p:cNvPr id="14" name="Graphic 13" descr="Chat with solid fill">
            <a:extLst>
              <a:ext uri="{FF2B5EF4-FFF2-40B4-BE49-F238E27FC236}">
                <a16:creationId xmlns:a16="http://schemas.microsoft.com/office/drawing/2014/main" id="{74A3BBEF-C288-D14E-B9F4-FABFB4A247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76017" y="1481029"/>
            <a:ext cx="548640" cy="548640"/>
          </a:xfrm>
          <a:prstGeom prst="rect">
            <a:avLst/>
          </a:prstGeom>
        </p:spPr>
      </p:pic>
      <p:pic>
        <p:nvPicPr>
          <p:cNvPr id="15" name="Graphic 14" descr="Coins with solid fill">
            <a:extLst>
              <a:ext uri="{FF2B5EF4-FFF2-40B4-BE49-F238E27FC236}">
                <a16:creationId xmlns:a16="http://schemas.microsoft.com/office/drawing/2014/main" id="{505E8028-0124-CC42-A017-BDDD6B4C1A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16560" y="5993137"/>
            <a:ext cx="548640" cy="5486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D59931-C3EE-4C4E-A083-9BCF4B33CFD7}"/>
              </a:ext>
            </a:extLst>
          </p:cNvPr>
          <p:cNvSpPr txBox="1"/>
          <p:nvPr/>
        </p:nvSpPr>
        <p:spPr>
          <a:xfrm>
            <a:off x="6333140" y="1328705"/>
            <a:ext cx="4394891" cy="830997"/>
          </a:xfrm>
          <a:prstGeom prst="rect">
            <a:avLst/>
          </a:prstGeom>
          <a:noFill/>
          <a:ln w="60325">
            <a:noFill/>
          </a:ln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US" sz="1600" dirty="0"/>
              <a:t>Take care, </a:t>
            </a:r>
            <a:r>
              <a:rPr lang="en-US" sz="1600" b="1" dirty="0"/>
              <a:t>educate each other</a:t>
            </a:r>
            <a:r>
              <a:rPr lang="en-US" sz="1600" dirty="0"/>
              <a:t>, consider co-mentoring trainees or hiring experts that speak your collaborator’s language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BC7D0E-E5B9-8340-A694-3E9AA1A21D3E}"/>
              </a:ext>
            </a:extLst>
          </p:cNvPr>
          <p:cNvSpPr txBox="1"/>
          <p:nvPr/>
        </p:nvSpPr>
        <p:spPr>
          <a:xfrm>
            <a:off x="6439010" y="2357377"/>
            <a:ext cx="3682315" cy="584775"/>
          </a:xfrm>
          <a:prstGeom prst="rect">
            <a:avLst/>
          </a:prstGeom>
          <a:noFill/>
          <a:ln w="41275">
            <a:noFill/>
          </a:ln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US" sz="1600" dirty="0"/>
              <a:t>make unified standards and discuss </a:t>
            </a:r>
            <a:r>
              <a:rPr lang="en-US" sz="1600" b="1" dirty="0"/>
              <a:t>what success means </a:t>
            </a:r>
            <a:r>
              <a:rPr lang="en-US" sz="1600" dirty="0"/>
              <a:t>early and often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B9E258-2C91-5744-B2E9-D9AD4E7E7C5B}"/>
              </a:ext>
            </a:extLst>
          </p:cNvPr>
          <p:cNvSpPr txBox="1"/>
          <p:nvPr/>
        </p:nvSpPr>
        <p:spPr>
          <a:xfrm>
            <a:off x="6517531" y="3234812"/>
            <a:ext cx="3725839" cy="584775"/>
          </a:xfrm>
          <a:prstGeom prst="rect">
            <a:avLst/>
          </a:prstGeom>
          <a:noFill/>
          <a:ln w="41275">
            <a:noFill/>
          </a:ln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US" sz="1600" dirty="0"/>
              <a:t>make sure everyone has </a:t>
            </a:r>
            <a:r>
              <a:rPr lang="en-US" sz="1600" b="1" dirty="0"/>
              <a:t>defined roles/tasks </a:t>
            </a:r>
            <a:r>
              <a:rPr lang="en-US" sz="1600" dirty="0"/>
              <a:t>that use their expertise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F0231B-2C72-DC43-9B4A-FB575C496540}"/>
              </a:ext>
            </a:extLst>
          </p:cNvPr>
          <p:cNvSpPr txBox="1"/>
          <p:nvPr/>
        </p:nvSpPr>
        <p:spPr>
          <a:xfrm>
            <a:off x="6377160" y="4066339"/>
            <a:ext cx="4065004" cy="830997"/>
          </a:xfrm>
          <a:prstGeom prst="rect">
            <a:avLst/>
          </a:prstGeom>
          <a:noFill/>
          <a:ln w="41275">
            <a:noFill/>
          </a:ln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US" sz="1600" dirty="0"/>
              <a:t>Keep each other motivated with </a:t>
            </a:r>
            <a:r>
              <a:rPr lang="en-US" sz="1600" b="1" dirty="0"/>
              <a:t>defined due dates </a:t>
            </a:r>
            <a:r>
              <a:rPr lang="en-US" sz="1600" dirty="0"/>
              <a:t>(discuss dates to make sure they make sense!)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B1A882-579B-4048-BC62-4F556624A10B}"/>
              </a:ext>
            </a:extLst>
          </p:cNvPr>
          <p:cNvSpPr txBox="1"/>
          <p:nvPr/>
        </p:nvSpPr>
        <p:spPr>
          <a:xfrm>
            <a:off x="6561054" y="5183916"/>
            <a:ext cx="3682316" cy="338554"/>
          </a:xfrm>
          <a:prstGeom prst="rect">
            <a:avLst/>
          </a:prstGeom>
          <a:noFill/>
          <a:ln w="41275">
            <a:noFill/>
          </a:ln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US" sz="1600" b="1" dirty="0"/>
              <a:t>Expect change </a:t>
            </a:r>
            <a:r>
              <a:rPr lang="en-US" sz="1600" dirty="0"/>
              <a:t>and occasional failure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4D3F21-DCAF-FF49-A046-AE3D4982BD8F}"/>
              </a:ext>
            </a:extLst>
          </p:cNvPr>
          <p:cNvSpPr txBox="1"/>
          <p:nvPr/>
        </p:nvSpPr>
        <p:spPr>
          <a:xfrm>
            <a:off x="6428411" y="5985289"/>
            <a:ext cx="4077132" cy="584775"/>
          </a:xfrm>
          <a:prstGeom prst="rect">
            <a:avLst/>
          </a:prstGeom>
          <a:noFill/>
          <a:ln w="41275"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Be mindful</a:t>
            </a:r>
            <a:r>
              <a:rPr lang="en-US" sz="1600" dirty="0"/>
              <a:t> of potential budget and resource differences</a:t>
            </a:r>
          </a:p>
        </p:txBody>
      </p:sp>
      <p:sp>
        <p:nvSpPr>
          <p:cNvPr id="23" name="Title 5">
            <a:extLst>
              <a:ext uri="{FF2B5EF4-FFF2-40B4-BE49-F238E27FC236}">
                <a16:creationId xmlns:a16="http://schemas.microsoft.com/office/drawing/2014/main" id="{3A033484-3E0F-444E-BD8A-48AC217E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605" y="315117"/>
            <a:ext cx="4727246" cy="1139139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FFC000"/>
                </a:solidFill>
              </a:rPr>
              <a:t>Overcoming Challenges</a:t>
            </a:r>
          </a:p>
        </p:txBody>
      </p:sp>
      <p:pic>
        <p:nvPicPr>
          <p:cNvPr id="22" name="Graphic 21" descr="Inbox with solid fill">
            <a:extLst>
              <a:ext uri="{FF2B5EF4-FFF2-40B4-BE49-F238E27FC236}">
                <a16:creationId xmlns:a16="http://schemas.microsoft.com/office/drawing/2014/main" id="{DF480687-4AE0-E046-B90D-E8766C3A74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581643" y="3218405"/>
            <a:ext cx="548640" cy="548640"/>
          </a:xfrm>
          <a:prstGeom prst="rect">
            <a:avLst/>
          </a:prstGeom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0700EDAC-84D3-3F45-A553-F605959FC368}"/>
              </a:ext>
            </a:extLst>
          </p:cNvPr>
          <p:cNvSpPr/>
          <p:nvPr/>
        </p:nvSpPr>
        <p:spPr>
          <a:xfrm>
            <a:off x="5418396" y="1456578"/>
            <a:ext cx="539599" cy="531382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3AC0C860-020F-4A40-936D-1DBA12DD0E11}"/>
              </a:ext>
            </a:extLst>
          </p:cNvPr>
          <p:cNvSpPr/>
          <p:nvPr/>
        </p:nvSpPr>
        <p:spPr>
          <a:xfrm>
            <a:off x="5418396" y="2316343"/>
            <a:ext cx="539599" cy="531382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4E75CB51-12E7-D64D-85ED-92F848BF0A2A}"/>
              </a:ext>
            </a:extLst>
          </p:cNvPr>
          <p:cNvSpPr/>
          <p:nvPr/>
        </p:nvSpPr>
        <p:spPr>
          <a:xfrm>
            <a:off x="5418396" y="3280894"/>
            <a:ext cx="539599" cy="531382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7F0FFDF5-B924-AC4D-9EC4-8801E53C8FF9}"/>
              </a:ext>
            </a:extLst>
          </p:cNvPr>
          <p:cNvSpPr/>
          <p:nvPr/>
        </p:nvSpPr>
        <p:spPr>
          <a:xfrm>
            <a:off x="5405540" y="4185309"/>
            <a:ext cx="539599" cy="531382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1D4B0F89-82A8-CF44-955A-BFD6E17675D2}"/>
              </a:ext>
            </a:extLst>
          </p:cNvPr>
          <p:cNvSpPr/>
          <p:nvPr/>
        </p:nvSpPr>
        <p:spPr>
          <a:xfrm>
            <a:off x="5395951" y="5092160"/>
            <a:ext cx="539599" cy="531382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CB3FA634-74F4-9B42-9F91-9773920F0BBE}"/>
              </a:ext>
            </a:extLst>
          </p:cNvPr>
          <p:cNvSpPr/>
          <p:nvPr/>
        </p:nvSpPr>
        <p:spPr>
          <a:xfrm>
            <a:off x="5406040" y="6034607"/>
            <a:ext cx="539599" cy="531382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06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CAE74C-A1C8-5241-8311-19F37CE7155F}"/>
              </a:ext>
            </a:extLst>
          </p:cNvPr>
          <p:cNvSpPr txBox="1"/>
          <p:nvPr/>
        </p:nvSpPr>
        <p:spPr>
          <a:xfrm>
            <a:off x="951477" y="1318956"/>
            <a:ext cx="3682315" cy="461665"/>
          </a:xfrm>
          <a:prstGeom prst="rect">
            <a:avLst/>
          </a:prstGeom>
          <a:noFill/>
          <a:ln w="28575"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Communication Differences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A891B6-BC42-6B43-943C-4E7545F1170B}"/>
              </a:ext>
            </a:extLst>
          </p:cNvPr>
          <p:cNvSpPr txBox="1"/>
          <p:nvPr/>
        </p:nvSpPr>
        <p:spPr>
          <a:xfrm>
            <a:off x="951477" y="2114732"/>
            <a:ext cx="3682315" cy="830997"/>
          </a:xfrm>
          <a:prstGeom prst="rect">
            <a:avLst/>
          </a:prstGeom>
          <a:noFill/>
          <a:ln w="28575"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Different Research Styles and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663DF0-81A5-F649-9991-7334B8728C14}"/>
              </a:ext>
            </a:extLst>
          </p:cNvPr>
          <p:cNvSpPr txBox="1"/>
          <p:nvPr/>
        </p:nvSpPr>
        <p:spPr>
          <a:xfrm>
            <a:off x="951477" y="3228201"/>
            <a:ext cx="3682315" cy="461665"/>
          </a:xfrm>
          <a:prstGeom prst="rect">
            <a:avLst/>
          </a:prstGeom>
          <a:noFill/>
          <a:ln w="28575"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Different Capabilities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464FD7-B3C5-F84F-8106-323580308570}"/>
              </a:ext>
            </a:extLst>
          </p:cNvPr>
          <p:cNvSpPr txBox="1"/>
          <p:nvPr/>
        </p:nvSpPr>
        <p:spPr>
          <a:xfrm>
            <a:off x="951478" y="3972338"/>
            <a:ext cx="3682315" cy="830997"/>
          </a:xfrm>
          <a:prstGeom prst="rect">
            <a:avLst/>
          </a:prstGeom>
          <a:noFill/>
          <a:ln w="28575"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schemeClr val="bg1"/>
                </a:solidFill>
              </a:rPr>
              <a:t>Reduced Sense of Responsibility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BBC803-68D7-2A45-ACF5-8780AF148BE0}"/>
              </a:ext>
            </a:extLst>
          </p:cNvPr>
          <p:cNvSpPr txBox="1"/>
          <p:nvPr/>
        </p:nvSpPr>
        <p:spPr>
          <a:xfrm>
            <a:off x="951477" y="5049556"/>
            <a:ext cx="3682315" cy="461665"/>
          </a:xfrm>
          <a:prstGeom prst="rect">
            <a:avLst/>
          </a:prstGeom>
          <a:noFill/>
          <a:ln w="28575"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Research is Dynamic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D16D1E-AA78-734C-84CE-8F7D0287CC0B}"/>
              </a:ext>
            </a:extLst>
          </p:cNvPr>
          <p:cNvSpPr txBox="1"/>
          <p:nvPr/>
        </p:nvSpPr>
        <p:spPr>
          <a:xfrm>
            <a:off x="951477" y="5780782"/>
            <a:ext cx="3682315" cy="461665"/>
          </a:xfrm>
          <a:prstGeom prst="rect">
            <a:avLst/>
          </a:prstGeom>
          <a:noFill/>
          <a:ln w="28575"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Different Resources</a:t>
            </a:r>
          </a:p>
        </p:txBody>
      </p:sp>
      <p:pic>
        <p:nvPicPr>
          <p:cNvPr id="10" name="Graphic 9" descr="Presentation with checklist with solid fill">
            <a:extLst>
              <a:ext uri="{FF2B5EF4-FFF2-40B4-BE49-F238E27FC236}">
                <a16:creationId xmlns:a16="http://schemas.microsoft.com/office/drawing/2014/main" id="{D50C500D-5431-BF41-AEB1-390B51110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39374" y="2265793"/>
            <a:ext cx="548640" cy="548640"/>
          </a:xfrm>
          <a:prstGeom prst="rect">
            <a:avLst/>
          </a:prstGeom>
        </p:spPr>
      </p:pic>
      <p:pic>
        <p:nvPicPr>
          <p:cNvPr id="11" name="Graphic 10" descr="Snooze with solid fill">
            <a:extLst>
              <a:ext uri="{FF2B5EF4-FFF2-40B4-BE49-F238E27FC236}">
                <a16:creationId xmlns:a16="http://schemas.microsoft.com/office/drawing/2014/main" id="{4C255807-EEEC-D643-BEC8-F2EE36893F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39374" y="3984409"/>
            <a:ext cx="548640" cy="548640"/>
          </a:xfrm>
          <a:prstGeom prst="rect">
            <a:avLst/>
          </a:prstGeom>
        </p:spPr>
      </p:pic>
      <p:pic>
        <p:nvPicPr>
          <p:cNvPr id="12" name="Graphic 11" descr="Inbox with solid fill">
            <a:extLst>
              <a:ext uri="{FF2B5EF4-FFF2-40B4-BE49-F238E27FC236}">
                <a16:creationId xmlns:a16="http://schemas.microsoft.com/office/drawing/2014/main" id="{367CBD9E-EC59-814F-8FF8-00E9E9C964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19080" y="3107980"/>
            <a:ext cx="548640" cy="548640"/>
          </a:xfrm>
          <a:prstGeom prst="rect">
            <a:avLst/>
          </a:prstGeom>
        </p:spPr>
      </p:pic>
      <p:pic>
        <p:nvPicPr>
          <p:cNvPr id="13" name="Graphic 12" descr="Move with solid fill">
            <a:extLst>
              <a:ext uri="{FF2B5EF4-FFF2-40B4-BE49-F238E27FC236}">
                <a16:creationId xmlns:a16="http://schemas.microsoft.com/office/drawing/2014/main" id="{F7795B7E-69C5-F84A-9762-19B30C7A55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39374" y="4957251"/>
            <a:ext cx="548640" cy="548640"/>
          </a:xfrm>
          <a:prstGeom prst="rect">
            <a:avLst/>
          </a:prstGeom>
        </p:spPr>
      </p:pic>
      <p:pic>
        <p:nvPicPr>
          <p:cNvPr id="14" name="Graphic 13" descr="Chat with solid fill">
            <a:extLst>
              <a:ext uri="{FF2B5EF4-FFF2-40B4-BE49-F238E27FC236}">
                <a16:creationId xmlns:a16="http://schemas.microsoft.com/office/drawing/2014/main" id="{74A3BBEF-C288-D14E-B9F4-FABFB4A247F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39374" y="1244455"/>
            <a:ext cx="548640" cy="548640"/>
          </a:xfrm>
          <a:prstGeom prst="rect">
            <a:avLst/>
          </a:prstGeom>
        </p:spPr>
      </p:pic>
      <p:pic>
        <p:nvPicPr>
          <p:cNvPr id="15" name="Graphic 14" descr="Coins with solid fill">
            <a:extLst>
              <a:ext uri="{FF2B5EF4-FFF2-40B4-BE49-F238E27FC236}">
                <a16:creationId xmlns:a16="http://schemas.microsoft.com/office/drawing/2014/main" id="{505E8028-0124-CC42-A017-BDDD6B4C1A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39374" y="5780782"/>
            <a:ext cx="548640" cy="5486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D59931-C3EE-4C4E-A083-9BCF4B33CFD7}"/>
              </a:ext>
            </a:extLst>
          </p:cNvPr>
          <p:cNvSpPr txBox="1"/>
          <p:nvPr/>
        </p:nvSpPr>
        <p:spPr>
          <a:xfrm>
            <a:off x="5593593" y="1317490"/>
            <a:ext cx="5486400" cy="584775"/>
          </a:xfrm>
          <a:prstGeom prst="rect">
            <a:avLst/>
          </a:prstGeom>
          <a:solidFill>
            <a:schemeClr val="bg1"/>
          </a:solidFill>
          <a:ln w="60325">
            <a:noFill/>
          </a:ln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US" sz="1600" dirty="0"/>
              <a:t>Take care, </a:t>
            </a:r>
            <a:r>
              <a:rPr lang="en-US" sz="1600" b="1" dirty="0"/>
              <a:t>educate each other</a:t>
            </a:r>
            <a:r>
              <a:rPr lang="en-US" sz="1600" dirty="0"/>
              <a:t>, consider co-mentoring trainees or hiring experts that speak your collaborator’s language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BC7D0E-E5B9-8340-A694-3E9AA1A21D3E}"/>
              </a:ext>
            </a:extLst>
          </p:cNvPr>
          <p:cNvSpPr txBox="1"/>
          <p:nvPr/>
        </p:nvSpPr>
        <p:spPr>
          <a:xfrm>
            <a:off x="5593593" y="2309870"/>
            <a:ext cx="5403929" cy="584775"/>
          </a:xfrm>
          <a:prstGeom prst="rect">
            <a:avLst/>
          </a:prstGeom>
          <a:solidFill>
            <a:schemeClr val="bg1"/>
          </a:solidFill>
          <a:ln w="41275">
            <a:noFill/>
          </a:ln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US" sz="1600" dirty="0"/>
              <a:t>make unified standards and discuss </a:t>
            </a:r>
            <a:r>
              <a:rPr lang="en-US" sz="1600" b="1" dirty="0"/>
              <a:t>what success means </a:t>
            </a:r>
            <a:r>
              <a:rPr lang="en-US" sz="1600" dirty="0"/>
              <a:t>to each collaborator early and often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B9E258-2C91-5744-B2E9-D9AD4E7E7C5B}"/>
              </a:ext>
            </a:extLst>
          </p:cNvPr>
          <p:cNvSpPr txBox="1"/>
          <p:nvPr/>
        </p:nvSpPr>
        <p:spPr>
          <a:xfrm>
            <a:off x="5593593" y="3260981"/>
            <a:ext cx="5403929" cy="584775"/>
          </a:xfrm>
          <a:prstGeom prst="rect">
            <a:avLst/>
          </a:prstGeom>
          <a:solidFill>
            <a:schemeClr val="bg1"/>
          </a:solidFill>
          <a:ln w="41275">
            <a:noFill/>
          </a:ln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US" sz="1600" dirty="0"/>
              <a:t>make sure everyone has </a:t>
            </a:r>
            <a:r>
              <a:rPr lang="en-US" sz="1600" b="1" dirty="0"/>
              <a:t>defined roles/tasks </a:t>
            </a:r>
            <a:r>
              <a:rPr lang="en-US" sz="1600" dirty="0"/>
              <a:t>that use their expertise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F0231B-2C72-DC43-9B4A-FB575C496540}"/>
              </a:ext>
            </a:extLst>
          </p:cNvPr>
          <p:cNvSpPr txBox="1"/>
          <p:nvPr/>
        </p:nvSpPr>
        <p:spPr>
          <a:xfrm>
            <a:off x="5593593" y="4095448"/>
            <a:ext cx="5403929" cy="584775"/>
          </a:xfrm>
          <a:prstGeom prst="rect">
            <a:avLst/>
          </a:prstGeom>
          <a:solidFill>
            <a:schemeClr val="bg1"/>
          </a:solidFill>
          <a:ln w="41275">
            <a:noFill/>
          </a:ln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US" sz="1600" dirty="0"/>
              <a:t>Keep each other motivated with </a:t>
            </a:r>
            <a:r>
              <a:rPr lang="en-US" sz="1600" b="1" dirty="0"/>
              <a:t>defined due dates </a:t>
            </a:r>
          </a:p>
          <a:p>
            <a:pPr lvl="0">
              <a:buNone/>
            </a:pPr>
            <a:r>
              <a:rPr lang="en-US" sz="1600" dirty="0"/>
              <a:t>(discuss these with everyone to make sure they make sense!)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B1A882-579B-4048-BC62-4F556624A10B}"/>
              </a:ext>
            </a:extLst>
          </p:cNvPr>
          <p:cNvSpPr txBox="1"/>
          <p:nvPr/>
        </p:nvSpPr>
        <p:spPr>
          <a:xfrm>
            <a:off x="5593593" y="5111111"/>
            <a:ext cx="5403929" cy="338554"/>
          </a:xfrm>
          <a:prstGeom prst="rect">
            <a:avLst/>
          </a:prstGeom>
          <a:solidFill>
            <a:schemeClr val="bg1"/>
          </a:solidFill>
          <a:ln w="41275">
            <a:noFill/>
          </a:ln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US" sz="1600" b="1" dirty="0"/>
              <a:t>Expect change </a:t>
            </a:r>
            <a:r>
              <a:rPr lang="en-US" sz="1600" dirty="0"/>
              <a:t>and occasional failure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4D3F21-DCAF-FF49-A046-AE3D4982BD8F}"/>
              </a:ext>
            </a:extLst>
          </p:cNvPr>
          <p:cNvSpPr txBox="1"/>
          <p:nvPr/>
        </p:nvSpPr>
        <p:spPr>
          <a:xfrm>
            <a:off x="5593593" y="5842337"/>
            <a:ext cx="5403929" cy="338554"/>
          </a:xfrm>
          <a:prstGeom prst="rect">
            <a:avLst/>
          </a:prstGeom>
          <a:solidFill>
            <a:schemeClr val="bg1"/>
          </a:solidFill>
          <a:ln w="41275"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Be mindful</a:t>
            </a:r>
            <a:r>
              <a:rPr lang="en-US" sz="1600" dirty="0"/>
              <a:t> of potential budget and resource differences</a:t>
            </a:r>
          </a:p>
        </p:txBody>
      </p:sp>
      <p:sp>
        <p:nvSpPr>
          <p:cNvPr id="23" name="Title 5">
            <a:extLst>
              <a:ext uri="{FF2B5EF4-FFF2-40B4-BE49-F238E27FC236}">
                <a16:creationId xmlns:a16="http://schemas.microsoft.com/office/drawing/2014/main" id="{3A033484-3E0F-444E-BD8A-48AC217E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768" y="259250"/>
            <a:ext cx="4727246" cy="1139139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FFC000"/>
                </a:solidFill>
              </a:rPr>
              <a:t>Overcoming Challenges</a:t>
            </a:r>
          </a:p>
        </p:txBody>
      </p:sp>
    </p:spTree>
    <p:extLst>
      <p:ext uri="{BB962C8B-B14F-4D97-AF65-F5344CB8AC3E}">
        <p14:creationId xmlns:p14="http://schemas.microsoft.com/office/powerpoint/2010/main" val="663479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205</Words>
  <Application>Microsoft Macintosh PowerPoint</Application>
  <PresentationFormat>Widescreen</PresentationFormat>
  <Paragraphs>36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Benefits of Collaboration</vt:lpstr>
      <vt:lpstr>Overcoming Challenges</vt:lpstr>
      <vt:lpstr>Overcoming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Benefits of Collaboration</dc:title>
  <dc:creator>Carrie Wright</dc:creator>
  <cp:lastModifiedBy>Carrie Wright</cp:lastModifiedBy>
  <cp:revision>14</cp:revision>
  <dcterms:created xsi:type="dcterms:W3CDTF">2021-01-27T21:48:15Z</dcterms:created>
  <dcterms:modified xsi:type="dcterms:W3CDTF">2021-01-27T23:34:24Z</dcterms:modified>
</cp:coreProperties>
</file>