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13716000" cx="24688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A4A3A4"/>
          </p15:clr>
        </p15:guide>
        <p15:guide id="2" pos="77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orient="horz"/>
        <p:guide pos="777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ab57f2c44_0_225: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ab57f2c44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1accd298e_0_993: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f1accd298e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Avi the associate is confused and sweating. His computer has the word ‘error’ written all over it and its on fire trying to use Ruby’s code on Ruby’s data. This is using a substantial amount of time and effort on Avi’s part.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1accd298e_0_1066: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f1accd298e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the researcher and Avi are emailing back and forth. Avi is very confused about Ruby’s code and data. Avi’s computer says ‘</a:t>
            </a:r>
            <a:r>
              <a:rPr lang="en">
                <a:solidFill>
                  <a:srgbClr val="FF0000"/>
                </a:solidFill>
              </a:rPr>
              <a:t>Error: file path “Ruby’s computer/Ruby’s file/final_version10.R” not found’. Avi email says ‘</a:t>
            </a:r>
            <a:r>
              <a:rPr lang="en">
                <a:solidFill>
                  <a:schemeClr val="dk1"/>
                </a:solidFill>
              </a:rPr>
              <a:t>Re:Re:Re: Data Hi Ruby, I don’t understand what this code is supposed to be doing…’ Ruby is also confused and emails back to Avi ‘Re:Re:Re: Data Hi Avi, It works for 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1accd298e_0_673: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1accd298e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the researcher and Avi the associate are both very confused and </a:t>
            </a:r>
            <a:r>
              <a:rPr lang="en"/>
              <a:t>slightly horrified that they both ran the same code and data but received different results.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f7bed24491_1_38: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f7bed24491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Reproducibility is a tortoise’s game - it’s an incremental and slow process </a:t>
            </a:r>
            <a:r>
              <a:rPr i="1" lang="en">
                <a:solidFill>
                  <a:schemeClr val="dk1"/>
                </a:solidFill>
              </a:rPr>
              <a:t>but</a:t>
            </a:r>
            <a:r>
              <a:rPr lang="en">
                <a:solidFill>
                  <a:schemeClr val="dk1"/>
                </a:solidFill>
              </a:rPr>
              <a:t> it has high payoffs!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f1cd772e00_0_5: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f1cd772e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Reproducible analyses save everyone time and effort!</a:t>
            </a:r>
            <a:endParaRPr b="1">
              <a:solidFill>
                <a:schemeClr val="lt1"/>
              </a:solidFill>
              <a:latin typeface="Lato"/>
              <a:ea typeface="Lato"/>
              <a:cs typeface="Lato"/>
              <a:sym typeface="La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f1cd772e00_0_33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f1cd772e00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the researcher’s code works now as represented on her computer by a check mark. But Future Ruby, who has gray hair has an error running the same code!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f1cd772e00_0_16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f1cd772e0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If Ruby’s code is less reproducible, every researcher who attempts to use Ruby’s code will encounter the same errors and each person will have to fix it. This adds up to a lot of spent researcher time and effort.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f1cd772e00_0_53: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f1cd772e0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Ruby’s code is built in a sturdier manner, it will save others’ time who might also need to perform a similar analysis. Ruby’s code is made reproducibly in this example and only one of her seven </a:t>
            </a:r>
            <a:r>
              <a:rPr lang="en"/>
              <a:t>colleagues</a:t>
            </a:r>
            <a:r>
              <a:rPr lang="en"/>
              <a:t> that are using her code needed to troubleshoot an error.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f1accd298e_0_564: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f1accd298e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your results are not repeatable they will NOT be reproducible. In other words, if you can’t get the same answer twice, other researchers won’t be able to get your answer either.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0ab57f2c44_0_221: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0ab57f2c4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Lato"/>
                <a:ea typeface="Lato"/>
                <a:cs typeface="Lato"/>
                <a:sym typeface="Lato"/>
              </a:rPr>
              <a:t>Step 1) Get your code to work once</a:t>
            </a:r>
            <a:endParaRPr>
              <a:solidFill>
                <a:schemeClr val="dk1"/>
              </a:solidFill>
              <a:highlight>
                <a:schemeClr val="lt1"/>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Lato"/>
                <a:ea typeface="Lato"/>
                <a:cs typeface="Lato"/>
                <a:sym typeface="Lato"/>
              </a:rPr>
              <a:t>Step 2) Get your code to work reliably for you</a:t>
            </a:r>
            <a:endParaRPr>
              <a:solidFill>
                <a:schemeClr val="dk1"/>
              </a:solidFill>
              <a:highlight>
                <a:schemeClr val="lt1"/>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latin typeface="Lato"/>
              <a:ea typeface="Lato"/>
              <a:cs typeface="Lato"/>
              <a:sym typeface="Lato"/>
            </a:endParaRPr>
          </a:p>
          <a:p>
            <a:pPr indent="0" lvl="0" marL="0" rtl="0" algn="l">
              <a:spcBef>
                <a:spcPts val="0"/>
              </a:spcBef>
              <a:spcAft>
                <a:spcPts val="0"/>
              </a:spcAft>
              <a:buNone/>
            </a:pPr>
            <a:r>
              <a:rPr lang="en">
                <a:solidFill>
                  <a:schemeClr val="dk1"/>
                </a:solidFill>
                <a:highlight>
                  <a:schemeClr val="lt1"/>
                </a:highlight>
                <a:latin typeface="Lato"/>
                <a:ea typeface="Lato"/>
                <a:cs typeface="Lato"/>
                <a:sym typeface="Lato"/>
              </a:rPr>
              <a:t>Step 3) Get your code to work for someone else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1accd298e_0_146: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1accd298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Reproducibility means a different analyst re­-performing the same analysis with the same code and data obtains the same result.</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0ab57f2c44_0_205: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0ab57f2c44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Reproducibility is on a continuum. This graph shows a two sided arrow with a gradient. On the very left is a ‘not repeatable analysis’ it was ran once. To the right of that is an analysis that ‘re-runs sometimes’. To the right of this, is an analysis that ‘Re-runs reliably in most contexts’.  And all the way to the right is a ‘perfectly reproducible analysis’ that ‘Re-runs in every situation and gets the same result every time’. In red lettering we note that every analysis is started by being run once but no analysis is ‘perfectly reproducible’.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0ab57f2c44_0_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10ab57f2c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f8f405fdab_0_186: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f8f405fda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is looking at her computer that has a lovely notebook with a heatmap! Ruby says ‘</a:t>
            </a:r>
            <a:r>
              <a:rPr lang="en">
                <a:solidFill>
                  <a:schemeClr val="dk1"/>
                </a:solidFill>
              </a:rPr>
              <a:t>Working from this notebook allows me to interactively develop on my data analysis and write down my thoughts about the process all in one place!’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f8f405fdab_0_102: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f8f405fda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the researcher has her computer showing her notebook. Ruby says ‘</a:t>
            </a:r>
            <a:r>
              <a:rPr lang="en">
                <a:solidFill>
                  <a:schemeClr val="dk1"/>
                </a:solidFill>
              </a:rPr>
              <a:t>Avi, here’s some output from this scientific notebook I’ve been developing from!</a:t>
            </a:r>
            <a:r>
              <a:rPr lang="en"/>
              <a:t>’ Avi the associate says ‘</a:t>
            </a:r>
            <a:r>
              <a:rPr lang="en">
                <a:solidFill>
                  <a:schemeClr val="dk1"/>
                </a:solidFill>
              </a:rPr>
              <a:t>This is so easy to follow and read, even though I didn’t write the code. Thanks for sharing your exciting results!</a:t>
            </a:r>
            <a:r>
              <a:rPr lang="en"/>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f9440130d0_0_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f9440130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Ruby is looking at her computer that has a lovely notebook with a heatmap! Ruby says ‘Yay! I just got the data for 5 more samples. Because of my handy notebook set up, I can easily call one command and re-run the analysis so it is updated with the new samples included!’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faa026a583_0_13: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faa026a58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RStudio, you can create a new notebook by going to File &gt; New Files &gt; R Markdown. Then open up this chapter’s example code folder and open the make_heatmap.R file.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0ab57f2c44_0_192: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0ab57f2c4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f62875ddf7_0_404:notes"/>
          <p:cNvSpPr/>
          <p:nvPr>
            <p:ph idx="2" type="sldImg"/>
          </p:nvPr>
        </p:nvSpPr>
        <p:spPr>
          <a:xfrm>
            <a:off x="343200"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f62875ddf7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has a particular computing environment she has developed her code from. This computing environment is represented as a bubble above her computer with various hexagons with version numbers as well as Rstudio and R installed on her computer. Her code ran just fine on her particular computing environment. Avi attempted to run Ruby’s code on his very different local computing environment and got an error. His computer runs the same code but came up with a different result!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02dc56db08_0_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02dc56db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session info print outs are show side by side. One is labeled as ‘</a:t>
            </a:r>
            <a:r>
              <a:rPr lang="en">
                <a:solidFill>
                  <a:schemeClr val="dk1"/>
                </a:solidFill>
                <a:latin typeface="Lato"/>
                <a:ea typeface="Lato"/>
                <a:cs typeface="Lato"/>
                <a:sym typeface="Lato"/>
              </a:rPr>
              <a:t>Ruby’s session info print out’ and the other as ‘Avi’s session info print out’. Highlighted we can see that they have different R versions: 4.0.2 vs 4.0.5. They also have different operating systems. The packages they have attached is rmarkdown but they also have different rmarkdown package versions!  If Avi and Ruby have discrepancies in their results, the session info print out gives a record which may have clues to why that might be! This can give them items to look into for determining why the results didn’t reproduce as expected.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0ab57f2c44_0_13: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0ab57f2c4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1accd298e_0_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1accd29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Ruby the researcher has found something very interesting through data analysis. Ruby has a scatterplot on her computer that shows blue and pink data points and a trendline. The scatterplot has Variable A on the x axis and Variable B on the y axis. Ruby says my data analysis is showing a pattern that is very informative for ongoing research in my field.</a:t>
            </a:r>
            <a:endParaRPr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10ab57f2c44_0_176: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10ab57f2c4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10ab57f2c44_0_196: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10ab57f2c4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10ab57f2c44_0_18: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10ab57f2c4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0ab57f2c44_0_22: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0ab57f2c4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d422c5de97_0_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d422c5de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Introduction to Reproducibility in Cancer Informatics. Written by: Candace Savonen. Contributed and Edited by Sarah Wheelan and Jeff Leek</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1accd298e_0_413: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1accd298e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Repeatable means that if you keep everything the same but repeat the analysis - do you get the same results? </a:t>
            </a:r>
            <a:r>
              <a:rPr lang="en"/>
              <a:t>Ruby the researcher has her same code and data but a repeat sign around them. If she re-runs the analysis, will she get the same scatterplot of results we’ve seen previously?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1accd298e_0_368: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1accd298e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Reproducible: using the same data and analysis but in the hands of </a:t>
            </a:r>
            <a:r>
              <a:rPr i="1" lang="en">
                <a:solidFill>
                  <a:schemeClr val="dk1"/>
                </a:solidFill>
              </a:rPr>
              <a:t>another researcher</a:t>
            </a:r>
            <a:r>
              <a:rPr lang="en">
                <a:solidFill>
                  <a:schemeClr val="dk1"/>
                </a:solidFill>
              </a:rPr>
              <a:t> - do we get the same results? </a:t>
            </a:r>
            <a:endParaRPr>
              <a:solidFill>
                <a:schemeClr val="dk1"/>
              </a:solidFill>
            </a:endParaRPr>
          </a:p>
          <a:p>
            <a:pPr indent="0" lvl="0" marL="0" rtl="0" algn="l">
              <a:spcBef>
                <a:spcPts val="0"/>
              </a:spcBef>
              <a:spcAft>
                <a:spcPts val="0"/>
              </a:spcAft>
              <a:buNone/>
            </a:pPr>
            <a:r>
              <a:rPr lang="en"/>
              <a:t>Ruby the researcher sends her code and data to Avi the Associate who then tries to re-run the same analysis on his own computer. Will Avi get the same scatterplot and results?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1accd298e_0_464: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f1accd298e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Replicable: with new data do we obtain the same inferences? Ruby the researcher sends her code to Avi the Associate who then tries to re-run the same analysis on his own computer but now with new data (represented by a different color flashdrive). Will Avi come to the same inference that Ruby’s analysis did?</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1cd772e00_0_1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1cd772e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triangular</a:t>
            </a:r>
            <a:r>
              <a:rPr lang="en"/>
              <a:t> graph shows a hierarchy of research. Repeatability is a the bottom ‘same researcher, same machine’, Reproducibility is above that, ‘new researcher, same data’ and on the very top is Replicability ‘new researcher, new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1accd298e_0_179: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1accd298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the researcher has found something very interesting through data analysis. Ruby has a scatterplot on her computer that shows blue data points and an trendline that shows a positive correlation. The scatterplot has Variable A on the x axis and Variable B on the y axis. Avi the associate sees Ruby the researcher’s results and is also excited about the findings. Avi says ‘</a:t>
            </a:r>
            <a:r>
              <a:rPr lang="en">
                <a:solidFill>
                  <a:schemeClr val="dk1"/>
                </a:solidFill>
              </a:rPr>
              <a:t>Ruby’s findings are super relevant to my work and I’m interested in using her methods!’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f1accd298e_0_944: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f1accd298e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the researcher has her computer with a plot and a significant and exciting research result. Ruby says ‘Here, Avi, this code runs well on my computer, let me email it to you!’ Avi the associate says ‘so exciting’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1.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creativecommons.org/licenses/by/4.0/" TargetMode="External"/><Relationship Id="rId3" Type="http://schemas.openxmlformats.org/officeDocument/2006/relationships/hyperlink" Target="https://creativecommons.org/licenses/by/4.0/" TargetMode="Externa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TCR2"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6469" l="4087" r="16841" t="7958"/>
          <a:stretch/>
        </p:blipFill>
        <p:spPr>
          <a:xfrm>
            <a:off x="20869178" y="11688400"/>
            <a:ext cx="2840736" cy="1791333"/>
          </a:xfrm>
          <a:prstGeom prst="rect">
            <a:avLst/>
          </a:prstGeom>
          <a:noFill/>
          <a:ln>
            <a:noFill/>
          </a:ln>
        </p:spPr>
      </p:pic>
      <p:sp>
        <p:nvSpPr>
          <p:cNvPr id="11" name="Google Shape;11;p2"/>
          <p:cNvSpPr/>
          <p:nvPr/>
        </p:nvSpPr>
        <p:spPr>
          <a:xfrm rot="5400000">
            <a:off x="20278350" y="-25803"/>
            <a:ext cx="4383300" cy="4437600"/>
          </a:xfrm>
          <a:prstGeom prst="diagStripe">
            <a:avLst>
              <a:gd fmla="val 0" name="adj"/>
            </a:avLst>
          </a:prstGeom>
          <a:solidFill>
            <a:srgbClr val="EFEFEF"/>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8391060" y="2041800"/>
            <a:ext cx="15138900" cy="4210500"/>
          </a:xfrm>
          <a:prstGeom prst="rect">
            <a:avLst/>
          </a:prstGeom>
        </p:spPr>
        <p:txBody>
          <a:bodyPr anchorCtr="0" anchor="t" bIns="172700" lIns="172700" spcFirstLastPara="1" rIns="172700" wrap="square" tIns="172700">
            <a:normAutofit/>
          </a:bodyPr>
          <a:lstStyle>
            <a:lvl1pPr lvl="0">
              <a:spcBef>
                <a:spcPts val="0"/>
              </a:spcBef>
              <a:spcAft>
                <a:spcPts val="0"/>
              </a:spcAft>
              <a:buSzPts val="9100"/>
              <a:buNone/>
              <a:defRPr sz="9100"/>
            </a:lvl1pPr>
            <a:lvl2pPr lvl="1">
              <a:spcBef>
                <a:spcPts val="0"/>
              </a:spcBef>
              <a:spcAft>
                <a:spcPts val="0"/>
              </a:spcAft>
              <a:buSzPts val="7600"/>
              <a:buNone/>
              <a:defRPr sz="7600"/>
            </a:lvl2pPr>
            <a:lvl3pPr lvl="2">
              <a:spcBef>
                <a:spcPts val="0"/>
              </a:spcBef>
              <a:spcAft>
                <a:spcPts val="0"/>
              </a:spcAft>
              <a:buSzPts val="7600"/>
              <a:buNone/>
              <a:defRPr sz="7600"/>
            </a:lvl3pPr>
            <a:lvl4pPr lvl="3">
              <a:spcBef>
                <a:spcPts val="0"/>
              </a:spcBef>
              <a:spcAft>
                <a:spcPts val="0"/>
              </a:spcAft>
              <a:buSzPts val="7600"/>
              <a:buNone/>
              <a:defRPr sz="7600"/>
            </a:lvl4pPr>
            <a:lvl5pPr lvl="4">
              <a:spcBef>
                <a:spcPts val="0"/>
              </a:spcBef>
              <a:spcAft>
                <a:spcPts val="0"/>
              </a:spcAft>
              <a:buSzPts val="7600"/>
              <a:buNone/>
              <a:defRPr sz="7600"/>
            </a:lvl5pPr>
            <a:lvl6pPr lvl="5">
              <a:spcBef>
                <a:spcPts val="0"/>
              </a:spcBef>
              <a:spcAft>
                <a:spcPts val="0"/>
              </a:spcAft>
              <a:buSzPts val="7600"/>
              <a:buNone/>
              <a:defRPr sz="7600"/>
            </a:lvl6pPr>
            <a:lvl7pPr lvl="6">
              <a:spcBef>
                <a:spcPts val="0"/>
              </a:spcBef>
              <a:spcAft>
                <a:spcPts val="0"/>
              </a:spcAft>
              <a:buSzPts val="7600"/>
              <a:buNone/>
              <a:defRPr sz="7600"/>
            </a:lvl7pPr>
            <a:lvl8pPr lvl="7">
              <a:spcBef>
                <a:spcPts val="0"/>
              </a:spcBef>
              <a:spcAft>
                <a:spcPts val="0"/>
              </a:spcAft>
              <a:buSzPts val="7600"/>
              <a:buNone/>
              <a:defRPr sz="7600"/>
            </a:lvl8pPr>
            <a:lvl9pPr lvl="8">
              <a:spcBef>
                <a:spcPts val="0"/>
              </a:spcBef>
              <a:spcAft>
                <a:spcPts val="0"/>
              </a:spcAft>
              <a:buSzPts val="7600"/>
              <a:buNone/>
              <a:defRPr sz="7600"/>
            </a:lvl9pPr>
          </a:lstStyle>
          <a:p/>
        </p:txBody>
      </p:sp>
      <p:sp>
        <p:nvSpPr>
          <p:cNvPr id="13" name="Google Shape;13;p2"/>
          <p:cNvSpPr txBox="1"/>
          <p:nvPr>
            <p:ph idx="1" type="subTitle"/>
          </p:nvPr>
        </p:nvSpPr>
        <p:spPr>
          <a:xfrm>
            <a:off x="10657575" y="7004467"/>
            <a:ext cx="9371100" cy="1349700"/>
          </a:xfrm>
          <a:prstGeom prst="rect">
            <a:avLst/>
          </a:prstGeom>
        </p:spPr>
        <p:txBody>
          <a:bodyPr anchorCtr="0" anchor="t" bIns="172700" lIns="172700" spcFirstLastPara="1" rIns="172700" wrap="square" tIns="172700">
            <a:normAutofit/>
          </a:bodyPr>
          <a:lstStyle>
            <a:lvl1pPr lvl="0">
              <a:lnSpc>
                <a:spcPct val="100000"/>
              </a:lnSpc>
              <a:spcBef>
                <a:spcPts val="0"/>
              </a:spcBef>
              <a:spcAft>
                <a:spcPts val="0"/>
              </a:spcAft>
              <a:buClr>
                <a:srgbClr val="434343"/>
              </a:buClr>
              <a:buSzPts val="5500"/>
              <a:buNone/>
              <a:defRPr sz="5500">
                <a:solidFill>
                  <a:srgbClr val="434343"/>
                </a:solidFill>
              </a:defRPr>
            </a:lvl1pPr>
            <a:lvl2pPr lvl="1">
              <a:lnSpc>
                <a:spcPct val="100000"/>
              </a:lnSpc>
              <a:spcBef>
                <a:spcPts val="0"/>
              </a:spcBef>
              <a:spcAft>
                <a:spcPts val="0"/>
              </a:spcAft>
              <a:buSzPts val="2500"/>
              <a:buNone/>
              <a:defRPr sz="2500"/>
            </a:lvl2pPr>
            <a:lvl3pPr lvl="2">
              <a:lnSpc>
                <a:spcPct val="100000"/>
              </a:lnSpc>
              <a:spcBef>
                <a:spcPts val="0"/>
              </a:spcBef>
              <a:spcAft>
                <a:spcPts val="0"/>
              </a:spcAft>
              <a:buSzPts val="2500"/>
              <a:buNone/>
              <a:defRPr sz="2500"/>
            </a:lvl3pPr>
            <a:lvl4pPr lvl="3">
              <a:lnSpc>
                <a:spcPct val="100000"/>
              </a:lnSpc>
              <a:spcBef>
                <a:spcPts val="0"/>
              </a:spcBef>
              <a:spcAft>
                <a:spcPts val="0"/>
              </a:spcAft>
              <a:buSzPts val="2500"/>
              <a:buNone/>
              <a:defRPr sz="2500"/>
            </a:lvl4pPr>
            <a:lvl5pPr lvl="4">
              <a:lnSpc>
                <a:spcPct val="100000"/>
              </a:lnSpc>
              <a:spcBef>
                <a:spcPts val="0"/>
              </a:spcBef>
              <a:spcAft>
                <a:spcPts val="0"/>
              </a:spcAft>
              <a:buSzPts val="2500"/>
              <a:buNone/>
              <a:defRPr sz="2500"/>
            </a:lvl5pPr>
            <a:lvl6pPr lvl="5">
              <a:lnSpc>
                <a:spcPct val="100000"/>
              </a:lnSpc>
              <a:spcBef>
                <a:spcPts val="0"/>
              </a:spcBef>
              <a:spcAft>
                <a:spcPts val="0"/>
              </a:spcAft>
              <a:buSzPts val="2500"/>
              <a:buNone/>
              <a:defRPr sz="2500"/>
            </a:lvl6pPr>
            <a:lvl7pPr lvl="6">
              <a:lnSpc>
                <a:spcPct val="100000"/>
              </a:lnSpc>
              <a:spcBef>
                <a:spcPts val="0"/>
              </a:spcBef>
              <a:spcAft>
                <a:spcPts val="0"/>
              </a:spcAft>
              <a:buSzPts val="2500"/>
              <a:buNone/>
              <a:defRPr sz="2500"/>
            </a:lvl7pPr>
            <a:lvl8pPr lvl="7">
              <a:lnSpc>
                <a:spcPct val="100000"/>
              </a:lnSpc>
              <a:spcBef>
                <a:spcPts val="0"/>
              </a:spcBef>
              <a:spcAft>
                <a:spcPts val="0"/>
              </a:spcAft>
              <a:buSzPts val="2500"/>
              <a:buNone/>
              <a:defRPr sz="2500"/>
            </a:lvl8pPr>
            <a:lvl9pPr lvl="8">
              <a:lnSpc>
                <a:spcPct val="100000"/>
              </a:lnSpc>
              <a:spcBef>
                <a:spcPts val="0"/>
              </a:spcBef>
              <a:spcAft>
                <a:spcPts val="0"/>
              </a:spcAft>
              <a:buSzPts val="2500"/>
              <a:buNone/>
              <a:defRPr sz="2500"/>
            </a:lvl9pPr>
          </a:lstStyle>
          <a:p/>
        </p:txBody>
      </p:sp>
      <p:sp>
        <p:nvSpPr>
          <p:cNvPr id="14" name="Google Shape;14;p2"/>
          <p:cNvSpPr txBox="1"/>
          <p:nvPr>
            <p:ph idx="12" type="sldNum"/>
          </p:nvPr>
        </p:nvSpPr>
        <p:spPr>
          <a:xfrm>
            <a:off x="22955016" y="12550578"/>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 name="Google Shape;15;p2"/>
          <p:cNvGrpSpPr/>
          <p:nvPr/>
        </p:nvGrpSpPr>
        <p:grpSpPr>
          <a:xfrm>
            <a:off x="4039" y="1307"/>
            <a:ext cx="7968848" cy="7678381"/>
            <a:chOff x="1496" y="75"/>
            <a:chExt cx="2951425" cy="2889760"/>
          </a:xfrm>
        </p:grpSpPr>
        <p:sp>
          <p:nvSpPr>
            <p:cNvPr id="16" name="Google Shape;16;p2"/>
            <p:cNvSpPr/>
            <p:nvPr/>
          </p:nvSpPr>
          <p:spPr>
            <a:xfrm rot="-5400000">
              <a:off x="1646" y="-75"/>
              <a:ext cx="2299800" cy="23001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7" name="Google Shape;17;p2"/>
            <p:cNvSpPr/>
            <p:nvPr/>
          </p:nvSpPr>
          <p:spPr>
            <a:xfrm flipH="1">
              <a:off x="652821" y="590035"/>
              <a:ext cx="2300100" cy="2299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18" name="Google Shape;18;p2"/>
          <p:cNvSpPr/>
          <p:nvPr/>
        </p:nvSpPr>
        <p:spPr>
          <a:xfrm rot="-5400000">
            <a:off x="-35349" y="-348317"/>
            <a:ext cx="13740900" cy="13915200"/>
          </a:xfrm>
          <a:prstGeom prst="diagStripe">
            <a:avLst>
              <a:gd fmla="val 50000" name="adj"/>
            </a:avLst>
          </a:prstGeom>
          <a:solidFill>
            <a:srgbClr val="000000">
              <a:alpha val="3030"/>
            </a:srgb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9" name="Google Shape;19;p2"/>
          <p:cNvSpPr/>
          <p:nvPr/>
        </p:nvSpPr>
        <p:spPr>
          <a:xfrm rot="-5400000">
            <a:off x="43440" y="2875500"/>
            <a:ext cx="10657500" cy="10791900"/>
          </a:xfrm>
          <a:prstGeom prst="diagStripe">
            <a:avLst>
              <a:gd fmla="val 58774" name="adj"/>
            </a:avLst>
          </a:prstGeom>
          <a:solidFill>
            <a:srgbClr val="000000">
              <a:alpha val="3030"/>
            </a:srgb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pic>
        <p:nvPicPr>
          <p:cNvPr id="20" name="Google Shape;20;p2"/>
          <p:cNvPicPr preferRelativeResize="0"/>
          <p:nvPr/>
        </p:nvPicPr>
        <p:blipFill>
          <a:blip r:embed="rId3">
            <a:alphaModFix/>
          </a:blip>
          <a:stretch>
            <a:fillRect/>
          </a:stretch>
        </p:blipFill>
        <p:spPr>
          <a:xfrm>
            <a:off x="16703638" y="11728138"/>
            <a:ext cx="1944750" cy="1711848"/>
          </a:xfrm>
          <a:prstGeom prst="rect">
            <a:avLst/>
          </a:prstGeom>
          <a:noFill/>
          <a:ln>
            <a:noFill/>
          </a:ln>
        </p:spPr>
      </p:pic>
      <p:pic>
        <p:nvPicPr>
          <p:cNvPr id="21" name="Google Shape;21;p2"/>
          <p:cNvPicPr preferRelativeResize="0"/>
          <p:nvPr/>
        </p:nvPicPr>
        <p:blipFill rotWithShape="1">
          <a:blip r:embed="rId4">
            <a:alphaModFix/>
          </a:blip>
          <a:srcRect b="0" l="17864" r="22409" t="0"/>
          <a:stretch/>
        </p:blipFill>
        <p:spPr>
          <a:xfrm>
            <a:off x="18786397" y="11605667"/>
            <a:ext cx="1944746" cy="180893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11"/>
          <p:cNvGrpSpPr/>
          <p:nvPr/>
        </p:nvGrpSpPr>
        <p:grpSpPr>
          <a:xfrm>
            <a:off x="11897280" y="0"/>
            <a:ext cx="12791520" cy="13715011"/>
            <a:chOff x="4406400" y="0"/>
            <a:chExt cx="4737600" cy="5143065"/>
          </a:xfrm>
        </p:grpSpPr>
        <p:sp>
          <p:nvSpPr>
            <p:cNvPr id="109" name="Google Shape;109;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0" name="Google Shape;110;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1" name="Google Shape;111;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2" name="Google Shape;112;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3" name="Google Shape;113;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4" name="Google Shape;114;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5" name="Google Shape;115;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6" name="Google Shape;116;p11"/>
            <p:cNvSpPr/>
            <p:nvPr/>
          </p:nvSpPr>
          <p:spPr>
            <a:xfrm flipH="1">
              <a:off x="6908099" y="2069505"/>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7" name="Google Shape;117;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8" name="Google Shape;118;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9" name="Google Shape;119;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0" name="Google Shape;120;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1" name="Google Shape;121;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2" name="Google Shape;122;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3" name="Google Shape;123;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4" name="Google Shape;124;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5" name="Google Shape;125;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6" name="Google Shape;126;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127" name="Google Shape;127;p11"/>
          <p:cNvSpPr txBox="1"/>
          <p:nvPr>
            <p:ph hasCustomPrompt="1" type="title"/>
          </p:nvPr>
        </p:nvSpPr>
        <p:spPr>
          <a:xfrm>
            <a:off x="2224395" y="3425800"/>
            <a:ext cx="12895200" cy="3468900"/>
          </a:xfrm>
          <a:prstGeom prst="rect">
            <a:avLst/>
          </a:prstGeom>
        </p:spPr>
        <p:txBody>
          <a:bodyPr anchorCtr="0" anchor="t" bIns="172700" lIns="172700" spcFirstLastPara="1" rIns="172700" wrap="square" tIns="172700">
            <a:normAutofit/>
          </a:bodyPr>
          <a:lstStyle>
            <a:lvl1pPr lvl="0">
              <a:spcBef>
                <a:spcPts val="0"/>
              </a:spcBef>
              <a:spcAft>
                <a:spcPts val="0"/>
              </a:spcAft>
              <a:buSzPts val="15100"/>
              <a:buNone/>
              <a:defRPr sz="15100"/>
            </a:lvl1pPr>
            <a:lvl2pPr lvl="1">
              <a:spcBef>
                <a:spcPts val="0"/>
              </a:spcBef>
              <a:spcAft>
                <a:spcPts val="0"/>
              </a:spcAft>
              <a:buSzPts val="15100"/>
              <a:buNone/>
              <a:defRPr sz="15100"/>
            </a:lvl2pPr>
            <a:lvl3pPr lvl="2">
              <a:spcBef>
                <a:spcPts val="0"/>
              </a:spcBef>
              <a:spcAft>
                <a:spcPts val="0"/>
              </a:spcAft>
              <a:buSzPts val="15100"/>
              <a:buNone/>
              <a:defRPr sz="15100"/>
            </a:lvl3pPr>
            <a:lvl4pPr lvl="3">
              <a:spcBef>
                <a:spcPts val="0"/>
              </a:spcBef>
              <a:spcAft>
                <a:spcPts val="0"/>
              </a:spcAft>
              <a:buSzPts val="15100"/>
              <a:buNone/>
              <a:defRPr sz="15100"/>
            </a:lvl4pPr>
            <a:lvl5pPr lvl="4">
              <a:spcBef>
                <a:spcPts val="0"/>
              </a:spcBef>
              <a:spcAft>
                <a:spcPts val="0"/>
              </a:spcAft>
              <a:buSzPts val="15100"/>
              <a:buNone/>
              <a:defRPr sz="15100"/>
            </a:lvl5pPr>
            <a:lvl6pPr lvl="5">
              <a:spcBef>
                <a:spcPts val="0"/>
              </a:spcBef>
              <a:spcAft>
                <a:spcPts val="0"/>
              </a:spcAft>
              <a:buSzPts val="15100"/>
              <a:buNone/>
              <a:defRPr sz="15100"/>
            </a:lvl6pPr>
            <a:lvl7pPr lvl="6">
              <a:spcBef>
                <a:spcPts val="0"/>
              </a:spcBef>
              <a:spcAft>
                <a:spcPts val="0"/>
              </a:spcAft>
              <a:buSzPts val="15100"/>
              <a:buNone/>
              <a:defRPr sz="15100"/>
            </a:lvl7pPr>
            <a:lvl8pPr lvl="7">
              <a:spcBef>
                <a:spcPts val="0"/>
              </a:spcBef>
              <a:spcAft>
                <a:spcPts val="0"/>
              </a:spcAft>
              <a:buSzPts val="15100"/>
              <a:buNone/>
              <a:defRPr sz="15100"/>
            </a:lvl8pPr>
            <a:lvl9pPr lvl="8">
              <a:spcBef>
                <a:spcPts val="0"/>
              </a:spcBef>
              <a:spcAft>
                <a:spcPts val="0"/>
              </a:spcAft>
              <a:buSzPts val="15100"/>
              <a:buNone/>
              <a:defRPr sz="15100"/>
            </a:lvl9pPr>
          </a:lstStyle>
          <a:p>
            <a:r>
              <a:t>xx%</a:t>
            </a:r>
          </a:p>
        </p:txBody>
      </p:sp>
      <p:sp>
        <p:nvSpPr>
          <p:cNvPr id="128" name="Google Shape;128;p11"/>
          <p:cNvSpPr txBox="1"/>
          <p:nvPr>
            <p:ph idx="1" type="body"/>
          </p:nvPr>
        </p:nvSpPr>
        <p:spPr>
          <a:xfrm>
            <a:off x="2224395" y="7048331"/>
            <a:ext cx="12895200" cy="3250500"/>
          </a:xfrm>
          <a:prstGeom prst="rect">
            <a:avLst/>
          </a:prstGeom>
        </p:spPr>
        <p:txBody>
          <a:bodyPr anchorCtr="0" anchor="t" bIns="172700" lIns="172700" spcFirstLastPara="1" rIns="172700" wrap="square" tIns="172700">
            <a:normAutofit/>
          </a:bodyPr>
          <a:lstStyle>
            <a:lvl1pPr indent="-387350" lvl="0" marL="457200">
              <a:spcBef>
                <a:spcPts val="0"/>
              </a:spcBef>
              <a:spcAft>
                <a:spcPts val="0"/>
              </a:spcAft>
              <a:buSzPts val="2500"/>
              <a:buChar char="●"/>
              <a:defRPr/>
            </a:lvl1pPr>
            <a:lvl2pPr indent="-361950" lvl="1" marL="914400">
              <a:spcBef>
                <a:spcPts val="0"/>
              </a:spcBef>
              <a:spcAft>
                <a:spcPts val="0"/>
              </a:spcAft>
              <a:buSzPts val="2100"/>
              <a:buChar char="○"/>
              <a:defRPr/>
            </a:lvl2pPr>
            <a:lvl3pPr indent="-361950" lvl="2" marL="1371600">
              <a:spcBef>
                <a:spcPts val="0"/>
              </a:spcBef>
              <a:spcAft>
                <a:spcPts val="0"/>
              </a:spcAft>
              <a:buSzPts val="2100"/>
              <a:buChar char="■"/>
              <a:defRPr/>
            </a:lvl3pPr>
            <a:lvl4pPr indent="-361950" lvl="3" marL="1828800">
              <a:spcBef>
                <a:spcPts val="0"/>
              </a:spcBef>
              <a:spcAft>
                <a:spcPts val="0"/>
              </a:spcAft>
              <a:buSzPts val="2100"/>
              <a:buChar char="●"/>
              <a:defRPr/>
            </a:lvl4pPr>
            <a:lvl5pPr indent="-361950" lvl="4" marL="2286000">
              <a:spcBef>
                <a:spcPts val="0"/>
              </a:spcBef>
              <a:spcAft>
                <a:spcPts val="0"/>
              </a:spcAft>
              <a:buSzPts val="2100"/>
              <a:buChar char="○"/>
              <a:defRPr/>
            </a:lvl5pPr>
            <a:lvl6pPr indent="-361950" lvl="5" marL="2743200">
              <a:spcBef>
                <a:spcPts val="0"/>
              </a:spcBef>
              <a:spcAft>
                <a:spcPts val="0"/>
              </a:spcAft>
              <a:buSzPts val="2100"/>
              <a:buChar char="■"/>
              <a:defRPr/>
            </a:lvl6pPr>
            <a:lvl7pPr indent="-361950" lvl="6" marL="3200400">
              <a:spcBef>
                <a:spcPts val="0"/>
              </a:spcBef>
              <a:spcAft>
                <a:spcPts val="0"/>
              </a:spcAft>
              <a:buSzPts val="2100"/>
              <a:buChar char="●"/>
              <a:defRPr/>
            </a:lvl7pPr>
            <a:lvl8pPr indent="-361950" lvl="7" marL="3657600">
              <a:spcBef>
                <a:spcPts val="0"/>
              </a:spcBef>
              <a:spcAft>
                <a:spcPts val="0"/>
              </a:spcAft>
              <a:buSzPts val="2100"/>
              <a:buChar char="○"/>
              <a:defRPr/>
            </a:lvl8pPr>
            <a:lvl9pPr indent="-361950" lvl="8" marL="4114800">
              <a:spcBef>
                <a:spcPts val="0"/>
              </a:spcBef>
              <a:spcAft>
                <a:spcPts val="0"/>
              </a:spcAft>
              <a:buSzPts val="2100"/>
              <a:buChar char="■"/>
              <a:defRPr/>
            </a:lvl9pPr>
          </a:lstStyle>
          <a:p/>
        </p:txBody>
      </p:sp>
      <p:sp>
        <p:nvSpPr>
          <p:cNvPr id="129" name="Google Shape;129;p11"/>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
        <p:nvSpPr>
          <p:cNvPr id="131" name="Google Shape;131;p12"/>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grpSp>
        <p:nvGrpSpPr>
          <p:cNvPr id="23" name="Google Shape;23;p3"/>
          <p:cNvGrpSpPr/>
          <p:nvPr/>
        </p:nvGrpSpPr>
        <p:grpSpPr>
          <a:xfrm>
            <a:off x="11897280" y="0"/>
            <a:ext cx="12791520" cy="13715011"/>
            <a:chOff x="4406400" y="0"/>
            <a:chExt cx="4737600" cy="5143065"/>
          </a:xfrm>
        </p:grpSpPr>
        <p:sp>
          <p:nvSpPr>
            <p:cNvPr id="24" name="Google Shape;24;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25" name="Google Shape;25;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26" name="Google Shape;26;p3"/>
            <p:cNvSpPr/>
            <p:nvPr/>
          </p:nvSpPr>
          <p:spPr>
            <a:xfrm rot="-5400000">
              <a:off x="5618399" y="1236468"/>
              <a:ext cx="808800" cy="808800"/>
            </a:xfrm>
            <a:prstGeom prst="diagStripe">
              <a:avLst>
                <a:gd fmla="val 50000" name="adj"/>
              </a:avLst>
            </a:prstGeom>
            <a:solidFill>
              <a:srgbClr val="CCCCCC"/>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27" name="Google Shape;27;p3"/>
            <p:cNvSpPr/>
            <p:nvPr/>
          </p:nvSpPr>
          <p:spPr>
            <a:xfrm flipH="1">
              <a:off x="5849857" y="1443956"/>
              <a:ext cx="808800" cy="808800"/>
            </a:xfrm>
            <a:prstGeom prst="diagStripe">
              <a:avLst>
                <a:gd fmla="val 50000" name="adj"/>
              </a:avLst>
            </a:prstGeom>
            <a:solidFill>
              <a:srgbClr val="CCCCCC"/>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28" name="Google Shape;28;p3"/>
            <p:cNvSpPr/>
            <p:nvPr/>
          </p:nvSpPr>
          <p:spPr>
            <a:xfrm rot="-5400000">
              <a:off x="5987081" y="2469465"/>
              <a:ext cx="808800" cy="808800"/>
            </a:xfrm>
            <a:prstGeom prst="diagStripe">
              <a:avLst>
                <a:gd fmla="val 50000" name="adj"/>
              </a:avLst>
            </a:prstGeom>
            <a:solidFill>
              <a:srgbClr val="CCCCCC"/>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29" name="Google Shape;29;p3"/>
            <p:cNvSpPr/>
            <p:nvPr/>
          </p:nvSpPr>
          <p:spPr>
            <a:xfrm flipH="1">
              <a:off x="6222115" y="2676953"/>
              <a:ext cx="808800" cy="808800"/>
            </a:xfrm>
            <a:prstGeom prst="diagStripe">
              <a:avLst>
                <a:gd fmla="val 50000" name="adj"/>
              </a:avLst>
            </a:prstGeom>
            <a:solidFill>
              <a:srgbClr val="CCCCCC"/>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0" name="Google Shape;30;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1" name="Google Shape;31;p3"/>
            <p:cNvSpPr/>
            <p:nvPr/>
          </p:nvSpPr>
          <p:spPr>
            <a:xfrm flipH="1">
              <a:off x="6908099" y="2069505"/>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2" name="Google Shape;32;p3"/>
            <p:cNvSpPr/>
            <p:nvPr/>
          </p:nvSpPr>
          <p:spPr>
            <a:xfrm rot="-5400000">
              <a:off x="6861141" y="2477810"/>
              <a:ext cx="808800" cy="808800"/>
            </a:xfrm>
            <a:prstGeom prst="diagStripe">
              <a:avLst>
                <a:gd fmla="val 50000" name="adj"/>
              </a:avLst>
            </a:prstGeom>
            <a:solidFill>
              <a:srgbClr val="CCCCCC"/>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3" name="Google Shape;33;p3"/>
            <p:cNvSpPr/>
            <p:nvPr/>
          </p:nvSpPr>
          <p:spPr>
            <a:xfrm flipH="1">
              <a:off x="7965266" y="2692963"/>
              <a:ext cx="808800" cy="808800"/>
            </a:xfrm>
            <a:prstGeom prst="diagStripe">
              <a:avLst>
                <a:gd fmla="val 50000" name="adj"/>
              </a:avLst>
            </a:prstGeom>
            <a:solidFill>
              <a:srgbClr val="B7B7B7"/>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4" name="Google Shape;34;p3"/>
            <p:cNvSpPr/>
            <p:nvPr/>
          </p:nvSpPr>
          <p:spPr>
            <a:xfrm flipH="1">
              <a:off x="8145082" y="3308755"/>
              <a:ext cx="808800" cy="808800"/>
            </a:xfrm>
            <a:prstGeom prst="diagStripe">
              <a:avLst>
                <a:gd fmla="val 50000" name="adj"/>
              </a:avLst>
            </a:prstGeom>
            <a:solidFill>
              <a:srgbClr val="B7B7B7"/>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5" name="Google Shape;35;p3"/>
            <p:cNvSpPr/>
            <p:nvPr/>
          </p:nvSpPr>
          <p:spPr>
            <a:xfrm rot="-5400000">
              <a:off x="7047599" y="3095015"/>
              <a:ext cx="808800" cy="808800"/>
            </a:xfrm>
            <a:prstGeom prst="diagStripe">
              <a:avLst>
                <a:gd fmla="val 50000" name="adj"/>
              </a:avLst>
            </a:prstGeom>
            <a:solidFill>
              <a:srgbClr val="CCCCCC"/>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6" name="Google Shape;36;p3"/>
            <p:cNvSpPr/>
            <p:nvPr/>
          </p:nvSpPr>
          <p:spPr>
            <a:xfrm flipH="1">
              <a:off x="7276649" y="3302502"/>
              <a:ext cx="808800" cy="808800"/>
            </a:xfrm>
            <a:prstGeom prst="diagStripe">
              <a:avLst>
                <a:gd fmla="val 50000" name="adj"/>
              </a:avLst>
            </a:prstGeom>
            <a:solidFill>
              <a:srgbClr val="EFEFEF"/>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7" name="Google Shape;37;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8" name="Google Shape;38;p3"/>
            <p:cNvSpPr/>
            <p:nvPr/>
          </p:nvSpPr>
          <p:spPr>
            <a:xfrm flipH="1">
              <a:off x="7462448" y="3918294"/>
              <a:ext cx="808800" cy="808800"/>
            </a:xfrm>
            <a:prstGeom prst="diagStripe">
              <a:avLst>
                <a:gd fmla="val 50000" name="adj"/>
              </a:avLst>
            </a:prstGeom>
            <a:solidFill>
              <a:srgbClr val="EFEFEF"/>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9" name="Google Shape;39;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40" name="Google Shape;40;p3"/>
            <p:cNvSpPr/>
            <p:nvPr/>
          </p:nvSpPr>
          <p:spPr>
            <a:xfrm flipH="1">
              <a:off x="8334533" y="3925960"/>
              <a:ext cx="808800" cy="808800"/>
            </a:xfrm>
            <a:prstGeom prst="diagStripe">
              <a:avLst>
                <a:gd fmla="val 50000" name="adj"/>
              </a:avLst>
            </a:prstGeom>
            <a:solidFill>
              <a:srgbClr val="B7B7B7"/>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41" name="Google Shape;41;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42" name="Google Shape;42;p3"/>
          <p:cNvSpPr txBox="1"/>
          <p:nvPr>
            <p:ph type="title"/>
          </p:nvPr>
        </p:nvSpPr>
        <p:spPr>
          <a:xfrm>
            <a:off x="2224395" y="5474667"/>
            <a:ext cx="12384900" cy="3063300"/>
          </a:xfrm>
          <a:prstGeom prst="rect">
            <a:avLst/>
          </a:prstGeom>
        </p:spPr>
        <p:txBody>
          <a:bodyPr anchorCtr="0" anchor="ctr" bIns="172700" lIns="172700" spcFirstLastPara="1" rIns="172700" wrap="square" tIns="172700">
            <a:normAutofit/>
          </a:bodyPr>
          <a:lstStyle>
            <a:lvl1pPr lvl="0">
              <a:spcBef>
                <a:spcPts val="0"/>
              </a:spcBef>
              <a:spcAft>
                <a:spcPts val="0"/>
              </a:spcAft>
              <a:buSzPts val="7200"/>
              <a:buNone/>
              <a:defRPr sz="7200"/>
            </a:lvl1pPr>
            <a:lvl2pPr lvl="1">
              <a:spcBef>
                <a:spcPts val="0"/>
              </a:spcBef>
              <a:spcAft>
                <a:spcPts val="0"/>
              </a:spcAft>
              <a:buSzPts val="5300"/>
              <a:buNone/>
              <a:defRPr/>
            </a:lvl2pPr>
            <a:lvl3pPr lvl="2">
              <a:spcBef>
                <a:spcPts val="0"/>
              </a:spcBef>
              <a:spcAft>
                <a:spcPts val="0"/>
              </a:spcAft>
              <a:buSzPts val="5300"/>
              <a:buNone/>
              <a:defRPr/>
            </a:lvl3pPr>
            <a:lvl4pPr lvl="3">
              <a:spcBef>
                <a:spcPts val="0"/>
              </a:spcBef>
              <a:spcAft>
                <a:spcPts val="0"/>
              </a:spcAft>
              <a:buSzPts val="5300"/>
              <a:buNone/>
              <a:defRPr/>
            </a:lvl4pPr>
            <a:lvl5pPr lvl="4">
              <a:spcBef>
                <a:spcPts val="0"/>
              </a:spcBef>
              <a:spcAft>
                <a:spcPts val="0"/>
              </a:spcAft>
              <a:buSzPts val="5300"/>
              <a:buNone/>
              <a:defRPr/>
            </a:lvl5pPr>
            <a:lvl6pPr lvl="5">
              <a:spcBef>
                <a:spcPts val="0"/>
              </a:spcBef>
              <a:spcAft>
                <a:spcPts val="0"/>
              </a:spcAft>
              <a:buSzPts val="5300"/>
              <a:buNone/>
              <a:defRPr/>
            </a:lvl6pPr>
            <a:lvl7pPr lvl="6">
              <a:spcBef>
                <a:spcPts val="0"/>
              </a:spcBef>
              <a:spcAft>
                <a:spcPts val="0"/>
              </a:spcAft>
              <a:buSzPts val="5300"/>
              <a:buNone/>
              <a:defRPr/>
            </a:lvl7pPr>
            <a:lvl8pPr lvl="7">
              <a:spcBef>
                <a:spcPts val="0"/>
              </a:spcBef>
              <a:spcAft>
                <a:spcPts val="0"/>
              </a:spcAft>
              <a:buSzPts val="5300"/>
              <a:buNone/>
              <a:defRPr/>
            </a:lvl8pPr>
            <a:lvl9pPr lvl="8">
              <a:spcBef>
                <a:spcPts val="0"/>
              </a:spcBef>
              <a:spcAft>
                <a:spcPts val="0"/>
              </a:spcAft>
              <a:buSzPts val="5300"/>
              <a:buNone/>
              <a:defRPr/>
            </a:lvl9pPr>
          </a:lstStyle>
          <a:p/>
        </p:txBody>
      </p:sp>
      <p:sp>
        <p:nvSpPr>
          <p:cNvPr id="43" name="Google Shape;43;p3"/>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grpSp>
        <p:nvGrpSpPr>
          <p:cNvPr id="45" name="Google Shape;45;p4"/>
          <p:cNvGrpSpPr/>
          <p:nvPr/>
        </p:nvGrpSpPr>
        <p:grpSpPr>
          <a:xfrm>
            <a:off x="0" y="1016016"/>
            <a:ext cx="2802195" cy="2710133"/>
            <a:chOff x="0" y="381001"/>
            <a:chExt cx="1037850" cy="1016287"/>
          </a:xfrm>
        </p:grpSpPr>
        <p:sp>
          <p:nvSpPr>
            <p:cNvPr id="46" name="Google Shape;46;p4"/>
            <p:cNvSpPr/>
            <p:nvPr/>
          </p:nvSpPr>
          <p:spPr>
            <a:xfrm rot="-5400000">
              <a:off x="0" y="381001"/>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47" name="Google Shape;47;p4"/>
            <p:cNvSpPr/>
            <p:nvPr/>
          </p:nvSpPr>
          <p:spPr>
            <a:xfrm flipH="1">
              <a:off x="229050" y="588489"/>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48" name="Google Shape;48;p4"/>
          <p:cNvSpPr txBox="1"/>
          <p:nvPr>
            <p:ph type="title"/>
          </p:nvPr>
        </p:nvSpPr>
        <p:spPr>
          <a:xfrm>
            <a:off x="3082050" y="1050000"/>
            <a:ext cx="21448800" cy="2437500"/>
          </a:xfrm>
          <a:prstGeom prst="rect">
            <a:avLst/>
          </a:prstGeom>
        </p:spPr>
        <p:txBody>
          <a:bodyPr anchorCtr="0" anchor="t" bIns="172700" lIns="172700" spcFirstLastPara="1" rIns="172700" wrap="square" tIns="172700">
            <a:normAutofit/>
          </a:bodyPr>
          <a:lstStyle>
            <a:lvl1pPr lvl="0">
              <a:spcBef>
                <a:spcPts val="0"/>
              </a:spcBef>
              <a:spcAft>
                <a:spcPts val="0"/>
              </a:spcAft>
              <a:buSzPts val="7700"/>
              <a:buNone/>
              <a:defRPr sz="7700"/>
            </a:lvl1pPr>
            <a:lvl2pPr lvl="1">
              <a:spcBef>
                <a:spcPts val="0"/>
              </a:spcBef>
              <a:spcAft>
                <a:spcPts val="0"/>
              </a:spcAft>
              <a:buSzPts val="6800"/>
              <a:buNone/>
              <a:defRPr sz="6800"/>
            </a:lvl2pPr>
            <a:lvl3pPr lvl="2">
              <a:spcBef>
                <a:spcPts val="0"/>
              </a:spcBef>
              <a:spcAft>
                <a:spcPts val="0"/>
              </a:spcAft>
              <a:buSzPts val="6800"/>
              <a:buNone/>
              <a:defRPr sz="6800"/>
            </a:lvl3pPr>
            <a:lvl4pPr lvl="3">
              <a:spcBef>
                <a:spcPts val="0"/>
              </a:spcBef>
              <a:spcAft>
                <a:spcPts val="0"/>
              </a:spcAft>
              <a:buSzPts val="6800"/>
              <a:buNone/>
              <a:defRPr sz="6800"/>
            </a:lvl4pPr>
            <a:lvl5pPr lvl="4">
              <a:spcBef>
                <a:spcPts val="0"/>
              </a:spcBef>
              <a:spcAft>
                <a:spcPts val="0"/>
              </a:spcAft>
              <a:buSzPts val="6800"/>
              <a:buNone/>
              <a:defRPr sz="6800"/>
            </a:lvl5pPr>
            <a:lvl6pPr lvl="5">
              <a:spcBef>
                <a:spcPts val="0"/>
              </a:spcBef>
              <a:spcAft>
                <a:spcPts val="0"/>
              </a:spcAft>
              <a:buSzPts val="6800"/>
              <a:buNone/>
              <a:defRPr sz="6800"/>
            </a:lvl6pPr>
            <a:lvl7pPr lvl="6">
              <a:spcBef>
                <a:spcPts val="0"/>
              </a:spcBef>
              <a:spcAft>
                <a:spcPts val="0"/>
              </a:spcAft>
              <a:buSzPts val="6800"/>
              <a:buNone/>
              <a:defRPr sz="6800"/>
            </a:lvl7pPr>
            <a:lvl8pPr lvl="7">
              <a:spcBef>
                <a:spcPts val="0"/>
              </a:spcBef>
              <a:spcAft>
                <a:spcPts val="0"/>
              </a:spcAft>
              <a:buSzPts val="6800"/>
              <a:buNone/>
              <a:defRPr sz="6800"/>
            </a:lvl8pPr>
            <a:lvl9pPr lvl="8">
              <a:spcBef>
                <a:spcPts val="0"/>
              </a:spcBef>
              <a:spcAft>
                <a:spcPts val="0"/>
              </a:spcAft>
              <a:buSzPts val="6800"/>
              <a:buNone/>
              <a:defRPr sz="6800"/>
            </a:lvl9pPr>
          </a:lstStyle>
          <a:p/>
        </p:txBody>
      </p:sp>
      <p:sp>
        <p:nvSpPr>
          <p:cNvPr id="49" name="Google Shape;49;p4"/>
          <p:cNvSpPr txBox="1"/>
          <p:nvPr>
            <p:ph idx="1" type="body"/>
          </p:nvPr>
        </p:nvSpPr>
        <p:spPr>
          <a:xfrm>
            <a:off x="3503250" y="4180133"/>
            <a:ext cx="19005300" cy="7763100"/>
          </a:xfrm>
          <a:prstGeom prst="rect">
            <a:avLst/>
          </a:prstGeom>
        </p:spPr>
        <p:txBody>
          <a:bodyPr anchorCtr="0" anchor="t" bIns="172700" lIns="172700" spcFirstLastPara="1" rIns="172700" wrap="square" tIns="172700">
            <a:normAutofit/>
          </a:bodyPr>
          <a:lstStyle>
            <a:lvl1pPr indent="-501650" lvl="0" marL="457200">
              <a:spcBef>
                <a:spcPts val="0"/>
              </a:spcBef>
              <a:spcAft>
                <a:spcPts val="0"/>
              </a:spcAft>
              <a:buSzPts val="4300"/>
              <a:buChar char="●"/>
              <a:defRPr sz="4300"/>
            </a:lvl1pPr>
            <a:lvl2pPr indent="-482600" lvl="1" marL="914400">
              <a:spcBef>
                <a:spcPts val="0"/>
              </a:spcBef>
              <a:spcAft>
                <a:spcPts val="0"/>
              </a:spcAft>
              <a:buSzPts val="4000"/>
              <a:buChar char="○"/>
              <a:defRPr sz="4000"/>
            </a:lvl2pPr>
            <a:lvl3pPr indent="-482600" lvl="2" marL="1371600">
              <a:spcBef>
                <a:spcPts val="0"/>
              </a:spcBef>
              <a:spcAft>
                <a:spcPts val="0"/>
              </a:spcAft>
              <a:buSzPts val="4000"/>
              <a:buChar char="■"/>
              <a:defRPr sz="4000"/>
            </a:lvl3pPr>
            <a:lvl4pPr indent="-482600" lvl="3" marL="1828800">
              <a:spcBef>
                <a:spcPts val="0"/>
              </a:spcBef>
              <a:spcAft>
                <a:spcPts val="0"/>
              </a:spcAft>
              <a:buSzPts val="4000"/>
              <a:buChar char="●"/>
              <a:defRPr sz="4000"/>
            </a:lvl4pPr>
            <a:lvl5pPr indent="-482600" lvl="4" marL="2286000">
              <a:spcBef>
                <a:spcPts val="0"/>
              </a:spcBef>
              <a:spcAft>
                <a:spcPts val="0"/>
              </a:spcAft>
              <a:buSzPts val="4000"/>
              <a:buChar char="○"/>
              <a:defRPr sz="4000"/>
            </a:lvl5pPr>
            <a:lvl6pPr indent="-482600" lvl="5" marL="2743200">
              <a:spcBef>
                <a:spcPts val="0"/>
              </a:spcBef>
              <a:spcAft>
                <a:spcPts val="0"/>
              </a:spcAft>
              <a:buSzPts val="4000"/>
              <a:buChar char="■"/>
              <a:defRPr sz="4000"/>
            </a:lvl6pPr>
            <a:lvl7pPr indent="-482600" lvl="6" marL="3200400">
              <a:spcBef>
                <a:spcPts val="0"/>
              </a:spcBef>
              <a:spcAft>
                <a:spcPts val="0"/>
              </a:spcAft>
              <a:buSzPts val="4000"/>
              <a:buChar char="●"/>
              <a:defRPr sz="4000"/>
            </a:lvl7pPr>
            <a:lvl8pPr indent="-482600" lvl="7" marL="3657600">
              <a:spcBef>
                <a:spcPts val="0"/>
              </a:spcBef>
              <a:spcAft>
                <a:spcPts val="0"/>
              </a:spcAft>
              <a:buSzPts val="4000"/>
              <a:buChar char="○"/>
              <a:defRPr sz="4000"/>
            </a:lvl8pPr>
            <a:lvl9pPr indent="-482600" lvl="8" marL="4114800">
              <a:spcBef>
                <a:spcPts val="0"/>
              </a:spcBef>
              <a:spcAft>
                <a:spcPts val="0"/>
              </a:spcAft>
              <a:buSzPts val="4000"/>
              <a:buChar char="■"/>
              <a:defRPr sz="4000"/>
            </a:lvl9pPr>
          </a:lstStyle>
          <a:p/>
        </p:txBody>
      </p:sp>
      <p:sp>
        <p:nvSpPr>
          <p:cNvPr id="50" name="Google Shape;50;p4"/>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grpSp>
        <p:nvGrpSpPr>
          <p:cNvPr id="52" name="Google Shape;52;p5"/>
          <p:cNvGrpSpPr/>
          <p:nvPr/>
        </p:nvGrpSpPr>
        <p:grpSpPr>
          <a:xfrm>
            <a:off x="0" y="1016016"/>
            <a:ext cx="2802195" cy="2710133"/>
            <a:chOff x="0" y="381001"/>
            <a:chExt cx="1037850" cy="1016287"/>
          </a:xfrm>
        </p:grpSpPr>
        <p:sp>
          <p:nvSpPr>
            <p:cNvPr id="53" name="Google Shape;53;p5"/>
            <p:cNvSpPr/>
            <p:nvPr/>
          </p:nvSpPr>
          <p:spPr>
            <a:xfrm rot="-5400000">
              <a:off x="0" y="381001"/>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54" name="Google Shape;54;p5"/>
            <p:cNvSpPr/>
            <p:nvPr/>
          </p:nvSpPr>
          <p:spPr>
            <a:xfrm flipH="1">
              <a:off x="229050" y="588489"/>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55" name="Google Shape;55;p5"/>
          <p:cNvSpPr txBox="1"/>
          <p:nvPr>
            <p:ph type="title"/>
          </p:nvPr>
        </p:nvSpPr>
        <p:spPr>
          <a:xfrm>
            <a:off x="3201120" y="892933"/>
            <a:ext cx="21282000" cy="2437500"/>
          </a:xfrm>
          <a:prstGeom prst="rect">
            <a:avLst/>
          </a:prstGeom>
        </p:spPr>
        <p:txBody>
          <a:bodyPr anchorCtr="0" anchor="t" bIns="172700" lIns="172700" spcFirstLastPara="1" rIns="172700" wrap="square" tIns="172700">
            <a:normAutofit/>
          </a:bodyPr>
          <a:lstStyle>
            <a:lvl1pPr lvl="0">
              <a:spcBef>
                <a:spcPts val="0"/>
              </a:spcBef>
              <a:spcAft>
                <a:spcPts val="0"/>
              </a:spcAft>
              <a:buSzPts val="7700"/>
              <a:buNone/>
              <a:defRPr sz="7700"/>
            </a:lvl1pPr>
            <a:lvl2pPr lvl="1">
              <a:spcBef>
                <a:spcPts val="0"/>
              </a:spcBef>
              <a:spcAft>
                <a:spcPts val="0"/>
              </a:spcAft>
              <a:buSzPts val="5700"/>
              <a:buNone/>
              <a:defRPr sz="5700"/>
            </a:lvl2pPr>
            <a:lvl3pPr lvl="2">
              <a:spcBef>
                <a:spcPts val="0"/>
              </a:spcBef>
              <a:spcAft>
                <a:spcPts val="0"/>
              </a:spcAft>
              <a:buSzPts val="5700"/>
              <a:buNone/>
              <a:defRPr sz="5700"/>
            </a:lvl3pPr>
            <a:lvl4pPr lvl="3">
              <a:spcBef>
                <a:spcPts val="0"/>
              </a:spcBef>
              <a:spcAft>
                <a:spcPts val="0"/>
              </a:spcAft>
              <a:buSzPts val="5700"/>
              <a:buNone/>
              <a:defRPr sz="5700"/>
            </a:lvl4pPr>
            <a:lvl5pPr lvl="4">
              <a:spcBef>
                <a:spcPts val="0"/>
              </a:spcBef>
              <a:spcAft>
                <a:spcPts val="0"/>
              </a:spcAft>
              <a:buSzPts val="5700"/>
              <a:buNone/>
              <a:defRPr sz="5700"/>
            </a:lvl5pPr>
            <a:lvl6pPr lvl="5">
              <a:spcBef>
                <a:spcPts val="0"/>
              </a:spcBef>
              <a:spcAft>
                <a:spcPts val="0"/>
              </a:spcAft>
              <a:buSzPts val="5700"/>
              <a:buNone/>
              <a:defRPr sz="5700"/>
            </a:lvl6pPr>
            <a:lvl7pPr lvl="6">
              <a:spcBef>
                <a:spcPts val="0"/>
              </a:spcBef>
              <a:spcAft>
                <a:spcPts val="0"/>
              </a:spcAft>
              <a:buSzPts val="5700"/>
              <a:buNone/>
              <a:defRPr sz="5700"/>
            </a:lvl7pPr>
            <a:lvl8pPr lvl="7">
              <a:spcBef>
                <a:spcPts val="0"/>
              </a:spcBef>
              <a:spcAft>
                <a:spcPts val="0"/>
              </a:spcAft>
              <a:buSzPts val="5700"/>
              <a:buNone/>
              <a:defRPr sz="5700"/>
            </a:lvl8pPr>
            <a:lvl9pPr lvl="8">
              <a:spcBef>
                <a:spcPts val="0"/>
              </a:spcBef>
              <a:spcAft>
                <a:spcPts val="0"/>
              </a:spcAft>
              <a:buSzPts val="5700"/>
              <a:buNone/>
              <a:defRPr sz="5700"/>
            </a:lvl9pPr>
          </a:lstStyle>
          <a:p/>
        </p:txBody>
      </p:sp>
      <p:sp>
        <p:nvSpPr>
          <p:cNvPr id="56" name="Google Shape;56;p5"/>
          <p:cNvSpPr txBox="1"/>
          <p:nvPr/>
        </p:nvSpPr>
        <p:spPr>
          <a:xfrm>
            <a:off x="3805988" y="3881133"/>
            <a:ext cx="10096500" cy="7763100"/>
          </a:xfrm>
          <a:prstGeom prst="rect">
            <a:avLst/>
          </a:prstGeom>
          <a:noFill/>
          <a:ln>
            <a:noFill/>
          </a:ln>
        </p:spPr>
        <p:txBody>
          <a:bodyPr anchorCtr="0" anchor="ctr" bIns="172700" lIns="172700" spcFirstLastPara="1" rIns="172700" wrap="square" tIns="172700">
            <a:noAutofit/>
          </a:bodyPr>
          <a:lstStyle/>
          <a:p>
            <a:pPr indent="0" lvl="0" marL="0" rtl="0" algn="l">
              <a:spcBef>
                <a:spcPts val="0"/>
              </a:spcBef>
              <a:spcAft>
                <a:spcPts val="0"/>
              </a:spcAft>
              <a:buNone/>
            </a:pPr>
            <a:r>
              <a:rPr lang="en" sz="2600">
                <a:latin typeface="Lato"/>
                <a:ea typeface="Lato"/>
                <a:cs typeface="Lato"/>
                <a:sym typeface="Lato"/>
              </a:rPr>
              <a:t>Except where otherwise indicated, The contents of this slide presentation are available for use under the </a:t>
            </a:r>
            <a:r>
              <a:rPr lang="en" sz="2600" u="sng">
                <a:solidFill>
                  <a:schemeClr val="hlink"/>
                </a:solidFill>
                <a:latin typeface="Lato"/>
                <a:ea typeface="Lato"/>
                <a:cs typeface="Lato"/>
                <a:sym typeface="Lato"/>
                <a:hlinkClick r:id="rId2"/>
              </a:rPr>
              <a:t>Creative Commons Attribution 4.0 license</a:t>
            </a:r>
            <a:r>
              <a:rPr lang="en" sz="2600">
                <a:latin typeface="Lato"/>
                <a:ea typeface="Lato"/>
                <a:cs typeface="Lato"/>
                <a:sym typeface="Lato"/>
              </a:rPr>
              <a:t>. </a:t>
            </a:r>
            <a:endParaRPr sz="2600">
              <a:latin typeface="Lato"/>
              <a:ea typeface="Lato"/>
              <a:cs typeface="Lato"/>
              <a:sym typeface="Lato"/>
            </a:endParaRPr>
          </a:p>
          <a:p>
            <a:pPr indent="0" lvl="0" marL="0" rtl="0" algn="l">
              <a:spcBef>
                <a:spcPts val="0"/>
              </a:spcBef>
              <a:spcAft>
                <a:spcPts val="0"/>
              </a:spcAft>
              <a:buNone/>
            </a:pPr>
            <a:r>
              <a:t/>
            </a:r>
            <a:endParaRPr sz="2600">
              <a:latin typeface="Lato"/>
              <a:ea typeface="Lato"/>
              <a:cs typeface="Lato"/>
              <a:sym typeface="Lato"/>
            </a:endParaRPr>
          </a:p>
          <a:p>
            <a:pPr indent="0" lvl="0" marL="0" rtl="0" algn="l">
              <a:spcBef>
                <a:spcPts val="0"/>
              </a:spcBef>
              <a:spcAft>
                <a:spcPts val="0"/>
              </a:spcAft>
              <a:buNone/>
            </a:pPr>
            <a:r>
              <a:rPr lang="en" sz="2600">
                <a:latin typeface="Lato"/>
                <a:ea typeface="Lato"/>
                <a:cs typeface="Lato"/>
                <a:sym typeface="Lato"/>
              </a:rPr>
              <a:t>You are free to adapt and share the work, but you must give appropriate credit, provide a link to the license, and indicate if changes were made.</a:t>
            </a:r>
            <a:endParaRPr sz="2600">
              <a:latin typeface="Lato"/>
              <a:ea typeface="Lato"/>
              <a:cs typeface="Lato"/>
              <a:sym typeface="Lato"/>
            </a:endParaRPr>
          </a:p>
          <a:p>
            <a:pPr indent="0" lvl="0" marL="0" rtl="0" algn="l">
              <a:spcBef>
                <a:spcPts val="0"/>
              </a:spcBef>
              <a:spcAft>
                <a:spcPts val="0"/>
              </a:spcAft>
              <a:buNone/>
            </a:pPr>
            <a:r>
              <a:t/>
            </a:r>
            <a:endParaRPr sz="2600">
              <a:latin typeface="Lato"/>
              <a:ea typeface="Lato"/>
              <a:cs typeface="Lato"/>
              <a:sym typeface="Lato"/>
            </a:endParaRPr>
          </a:p>
          <a:p>
            <a:pPr indent="0" lvl="0" marL="0" rtl="0" algn="l">
              <a:spcBef>
                <a:spcPts val="0"/>
              </a:spcBef>
              <a:spcAft>
                <a:spcPts val="0"/>
              </a:spcAft>
              <a:buNone/>
            </a:pPr>
            <a:r>
              <a:rPr b="1" lang="en" sz="2600">
                <a:latin typeface="Lato"/>
                <a:ea typeface="Lato"/>
                <a:cs typeface="Lato"/>
                <a:sym typeface="Lato"/>
              </a:rPr>
              <a:t>Sample attribution: </a:t>
            </a:r>
            <a:r>
              <a:rPr lang="en" sz="2600">
                <a:latin typeface="Lato"/>
                <a:ea typeface="Lato"/>
                <a:cs typeface="Lato"/>
                <a:sym typeface="Lato"/>
              </a:rPr>
              <a:t>Introduction to Reproducibility in Cancer Informatics</a:t>
            </a:r>
            <a:r>
              <a:rPr lang="en" sz="2600">
                <a:latin typeface="Lato"/>
                <a:ea typeface="Lato"/>
                <a:cs typeface="Lato"/>
                <a:sym typeface="Lato"/>
              </a:rPr>
              <a:t> by Johns Hopkins Data Science Lab. </a:t>
            </a:r>
            <a:r>
              <a:rPr lang="en" sz="2600" u="sng">
                <a:solidFill>
                  <a:schemeClr val="hlink"/>
                </a:solidFill>
                <a:latin typeface="Lato"/>
                <a:ea typeface="Lato"/>
                <a:cs typeface="Lato"/>
                <a:sym typeface="Lato"/>
                <a:hlinkClick r:id="rId3"/>
              </a:rPr>
              <a:t>CC-BY 4.0</a:t>
            </a:r>
            <a:endParaRPr sz="2600">
              <a:latin typeface="Lato"/>
              <a:ea typeface="Lato"/>
              <a:cs typeface="Lato"/>
              <a:sym typeface="Lato"/>
            </a:endParaRPr>
          </a:p>
        </p:txBody>
      </p:sp>
      <p:pic>
        <p:nvPicPr>
          <p:cNvPr id="57" name="Google Shape;57;p5"/>
          <p:cNvPicPr preferRelativeResize="0"/>
          <p:nvPr/>
        </p:nvPicPr>
        <p:blipFill>
          <a:blip r:embed="rId4">
            <a:alphaModFix/>
          </a:blip>
          <a:stretch>
            <a:fillRect/>
          </a:stretch>
        </p:blipFill>
        <p:spPr>
          <a:xfrm>
            <a:off x="16150661" y="5796468"/>
            <a:ext cx="3413175" cy="1194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grpSp>
        <p:nvGrpSpPr>
          <p:cNvPr id="59" name="Google Shape;59;p6"/>
          <p:cNvGrpSpPr/>
          <p:nvPr/>
        </p:nvGrpSpPr>
        <p:grpSpPr>
          <a:xfrm>
            <a:off x="0" y="1016016"/>
            <a:ext cx="2802195" cy="2710133"/>
            <a:chOff x="0" y="381001"/>
            <a:chExt cx="1037850" cy="1016287"/>
          </a:xfrm>
        </p:grpSpPr>
        <p:sp>
          <p:nvSpPr>
            <p:cNvPr id="60" name="Google Shape;60;p6"/>
            <p:cNvSpPr/>
            <p:nvPr/>
          </p:nvSpPr>
          <p:spPr>
            <a:xfrm rot="-5400000">
              <a:off x="0" y="381001"/>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61" name="Google Shape;61;p6"/>
            <p:cNvSpPr/>
            <p:nvPr/>
          </p:nvSpPr>
          <p:spPr>
            <a:xfrm flipH="1">
              <a:off x="229050" y="588489"/>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2973173" y="1050000"/>
            <a:ext cx="21466500" cy="2437500"/>
          </a:xfrm>
          <a:prstGeom prst="rect">
            <a:avLst/>
          </a:prstGeom>
        </p:spPr>
        <p:txBody>
          <a:bodyPr anchorCtr="0" anchor="t" bIns="172700" lIns="172700" spcFirstLastPara="1" rIns="172700" wrap="square" tIns="172700">
            <a:normAutofit/>
          </a:bodyPr>
          <a:lstStyle>
            <a:lvl1pPr lvl="0">
              <a:spcBef>
                <a:spcPts val="0"/>
              </a:spcBef>
              <a:spcAft>
                <a:spcPts val="0"/>
              </a:spcAft>
              <a:buSzPts val="7700"/>
              <a:buNone/>
              <a:defRPr sz="77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63" name="Google Shape;63;p6"/>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grpSp>
        <p:nvGrpSpPr>
          <p:cNvPr id="65" name="Google Shape;65;p7"/>
          <p:cNvGrpSpPr/>
          <p:nvPr/>
        </p:nvGrpSpPr>
        <p:grpSpPr>
          <a:xfrm>
            <a:off x="0" y="1016016"/>
            <a:ext cx="2802195" cy="2710133"/>
            <a:chOff x="0" y="381001"/>
            <a:chExt cx="1037850" cy="1016287"/>
          </a:xfrm>
        </p:grpSpPr>
        <p:sp>
          <p:nvSpPr>
            <p:cNvPr id="66" name="Google Shape;66;p7"/>
            <p:cNvSpPr/>
            <p:nvPr/>
          </p:nvSpPr>
          <p:spPr>
            <a:xfrm rot="-5400000">
              <a:off x="0" y="381001"/>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67" name="Google Shape;67;p7"/>
            <p:cNvSpPr/>
            <p:nvPr/>
          </p:nvSpPr>
          <p:spPr>
            <a:xfrm flipH="1">
              <a:off x="229050" y="588489"/>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68" name="Google Shape;68;p7"/>
          <p:cNvSpPr txBox="1"/>
          <p:nvPr>
            <p:ph type="title"/>
          </p:nvPr>
        </p:nvSpPr>
        <p:spPr>
          <a:xfrm>
            <a:off x="3503250" y="1050000"/>
            <a:ext cx="10257300" cy="3981600"/>
          </a:xfrm>
          <a:prstGeom prst="rect">
            <a:avLst/>
          </a:prstGeom>
        </p:spPr>
        <p:txBody>
          <a:bodyPr anchorCtr="0" anchor="t" bIns="172700" lIns="172700" spcFirstLastPara="1" rIns="172700" wrap="square" tIns="172700">
            <a:norm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69" name="Google Shape;69;p7"/>
          <p:cNvSpPr txBox="1"/>
          <p:nvPr>
            <p:ph idx="1" type="body"/>
          </p:nvPr>
        </p:nvSpPr>
        <p:spPr>
          <a:xfrm>
            <a:off x="3503250" y="5260133"/>
            <a:ext cx="10257300" cy="6442500"/>
          </a:xfrm>
          <a:prstGeom prst="rect">
            <a:avLst/>
          </a:prstGeom>
        </p:spPr>
        <p:txBody>
          <a:bodyPr anchorCtr="0" anchor="t" bIns="172700" lIns="172700" spcFirstLastPara="1" rIns="172700" wrap="square" tIns="172700">
            <a:normAutofit/>
          </a:bodyPr>
          <a:lstStyle>
            <a:lvl1pPr indent="-387350" lvl="0" marL="457200">
              <a:spcBef>
                <a:spcPts val="0"/>
              </a:spcBef>
              <a:spcAft>
                <a:spcPts val="0"/>
              </a:spcAft>
              <a:buSzPts val="2500"/>
              <a:buChar char="●"/>
              <a:defRPr/>
            </a:lvl1pPr>
            <a:lvl2pPr indent="-361950" lvl="1" marL="914400">
              <a:spcBef>
                <a:spcPts val="0"/>
              </a:spcBef>
              <a:spcAft>
                <a:spcPts val="0"/>
              </a:spcAft>
              <a:buSzPts val="2100"/>
              <a:buChar char="○"/>
              <a:defRPr/>
            </a:lvl2pPr>
            <a:lvl3pPr indent="-361950" lvl="2" marL="1371600">
              <a:spcBef>
                <a:spcPts val="0"/>
              </a:spcBef>
              <a:spcAft>
                <a:spcPts val="0"/>
              </a:spcAft>
              <a:buSzPts val="2100"/>
              <a:buChar char="■"/>
              <a:defRPr/>
            </a:lvl3pPr>
            <a:lvl4pPr indent="-361950" lvl="3" marL="1828800">
              <a:spcBef>
                <a:spcPts val="0"/>
              </a:spcBef>
              <a:spcAft>
                <a:spcPts val="0"/>
              </a:spcAft>
              <a:buSzPts val="2100"/>
              <a:buChar char="●"/>
              <a:defRPr/>
            </a:lvl4pPr>
            <a:lvl5pPr indent="-361950" lvl="4" marL="2286000">
              <a:spcBef>
                <a:spcPts val="0"/>
              </a:spcBef>
              <a:spcAft>
                <a:spcPts val="0"/>
              </a:spcAft>
              <a:buSzPts val="2100"/>
              <a:buChar char="○"/>
              <a:defRPr/>
            </a:lvl5pPr>
            <a:lvl6pPr indent="-361950" lvl="5" marL="2743200">
              <a:spcBef>
                <a:spcPts val="0"/>
              </a:spcBef>
              <a:spcAft>
                <a:spcPts val="0"/>
              </a:spcAft>
              <a:buSzPts val="2100"/>
              <a:buChar char="■"/>
              <a:defRPr/>
            </a:lvl6pPr>
            <a:lvl7pPr indent="-361950" lvl="6" marL="3200400">
              <a:spcBef>
                <a:spcPts val="0"/>
              </a:spcBef>
              <a:spcAft>
                <a:spcPts val="0"/>
              </a:spcAft>
              <a:buSzPts val="2100"/>
              <a:buChar char="●"/>
              <a:defRPr/>
            </a:lvl7pPr>
            <a:lvl8pPr indent="-361950" lvl="7" marL="3657600">
              <a:spcBef>
                <a:spcPts val="0"/>
              </a:spcBef>
              <a:spcAft>
                <a:spcPts val="0"/>
              </a:spcAft>
              <a:buSzPts val="2100"/>
              <a:buChar char="○"/>
              <a:defRPr/>
            </a:lvl8pPr>
            <a:lvl9pPr indent="-361950" lvl="8" marL="4114800">
              <a:spcBef>
                <a:spcPts val="0"/>
              </a:spcBef>
              <a:spcAft>
                <a:spcPts val="0"/>
              </a:spcAft>
              <a:buSzPts val="2100"/>
              <a:buChar char="■"/>
              <a:defRPr/>
            </a:lvl9pPr>
          </a:lstStyle>
          <a:p/>
        </p:txBody>
      </p:sp>
      <p:sp>
        <p:nvSpPr>
          <p:cNvPr id="70" name="Google Shape;70;p7"/>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grpSp>
        <p:nvGrpSpPr>
          <p:cNvPr id="72" name="Google Shape;72;p8"/>
          <p:cNvGrpSpPr/>
          <p:nvPr/>
        </p:nvGrpSpPr>
        <p:grpSpPr>
          <a:xfrm>
            <a:off x="11897280" y="0"/>
            <a:ext cx="12791520" cy="13716171"/>
            <a:chOff x="4406400" y="0"/>
            <a:chExt cx="4737600" cy="5143500"/>
          </a:xfrm>
        </p:grpSpPr>
        <p:sp>
          <p:nvSpPr>
            <p:cNvPr id="73" name="Google Shape;73;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74" name="Google Shape;74;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75" name="Google Shape;75;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76" name="Google Shape;76;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77" name="Google Shape;77;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78" name="Google Shape;78;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79" name="Google Shape;79;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0" name="Google Shape;80;p8"/>
            <p:cNvSpPr/>
            <p:nvPr/>
          </p:nvSpPr>
          <p:spPr>
            <a:xfrm flipH="1">
              <a:off x="6908099" y="2069680"/>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1" name="Google Shape;81;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2" name="Google Shape;82;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3" name="Google Shape;83;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4" name="Google Shape;84;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5" name="Google Shape;85;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6" name="Google Shape;86;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7" name="Google Shape;87;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8" name="Google Shape;88;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9" name="Google Shape;89;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90" name="Google Shape;90;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91" name="Google Shape;91;p8"/>
          <p:cNvSpPr txBox="1"/>
          <p:nvPr>
            <p:ph type="title"/>
          </p:nvPr>
        </p:nvSpPr>
        <p:spPr>
          <a:xfrm>
            <a:off x="2224395" y="2311400"/>
            <a:ext cx="12384900" cy="9389700"/>
          </a:xfrm>
          <a:prstGeom prst="rect">
            <a:avLst/>
          </a:prstGeom>
        </p:spPr>
        <p:txBody>
          <a:bodyPr anchorCtr="0" anchor="ctr" bIns="172700" lIns="172700" spcFirstLastPara="1" rIns="172700" wrap="square" tIns="172700">
            <a:normAutofit/>
          </a:bodyPr>
          <a:lstStyle>
            <a:lvl1pPr lvl="0">
              <a:spcBef>
                <a:spcPts val="0"/>
              </a:spcBef>
              <a:spcAft>
                <a:spcPts val="0"/>
              </a:spcAft>
              <a:buSzPts val="7200"/>
              <a:buNone/>
              <a:defRPr sz="7200"/>
            </a:lvl1pPr>
            <a:lvl2pPr lvl="1">
              <a:spcBef>
                <a:spcPts val="0"/>
              </a:spcBef>
              <a:spcAft>
                <a:spcPts val="0"/>
              </a:spcAft>
              <a:buSzPts val="5300"/>
              <a:buNone/>
              <a:defRPr/>
            </a:lvl2pPr>
            <a:lvl3pPr lvl="2">
              <a:spcBef>
                <a:spcPts val="0"/>
              </a:spcBef>
              <a:spcAft>
                <a:spcPts val="0"/>
              </a:spcAft>
              <a:buSzPts val="5300"/>
              <a:buNone/>
              <a:defRPr/>
            </a:lvl3pPr>
            <a:lvl4pPr lvl="3">
              <a:spcBef>
                <a:spcPts val="0"/>
              </a:spcBef>
              <a:spcAft>
                <a:spcPts val="0"/>
              </a:spcAft>
              <a:buSzPts val="5300"/>
              <a:buNone/>
              <a:defRPr/>
            </a:lvl4pPr>
            <a:lvl5pPr lvl="4">
              <a:spcBef>
                <a:spcPts val="0"/>
              </a:spcBef>
              <a:spcAft>
                <a:spcPts val="0"/>
              </a:spcAft>
              <a:buSzPts val="5300"/>
              <a:buNone/>
              <a:defRPr/>
            </a:lvl5pPr>
            <a:lvl6pPr lvl="5">
              <a:spcBef>
                <a:spcPts val="0"/>
              </a:spcBef>
              <a:spcAft>
                <a:spcPts val="0"/>
              </a:spcAft>
              <a:buSzPts val="5300"/>
              <a:buNone/>
              <a:defRPr/>
            </a:lvl6pPr>
            <a:lvl7pPr lvl="6">
              <a:spcBef>
                <a:spcPts val="0"/>
              </a:spcBef>
              <a:spcAft>
                <a:spcPts val="0"/>
              </a:spcAft>
              <a:buSzPts val="5300"/>
              <a:buNone/>
              <a:defRPr/>
            </a:lvl7pPr>
            <a:lvl8pPr lvl="7">
              <a:spcBef>
                <a:spcPts val="0"/>
              </a:spcBef>
              <a:spcAft>
                <a:spcPts val="0"/>
              </a:spcAft>
              <a:buSzPts val="5300"/>
              <a:buNone/>
              <a:defRPr/>
            </a:lvl8pPr>
            <a:lvl9pPr lvl="8">
              <a:spcBef>
                <a:spcPts val="0"/>
              </a:spcBef>
              <a:spcAft>
                <a:spcPts val="0"/>
              </a:spcAft>
              <a:buSzPts val="5300"/>
              <a:buNone/>
              <a:defRPr/>
            </a:lvl9pPr>
          </a:lstStyle>
          <a:p/>
        </p:txBody>
      </p:sp>
      <p:sp>
        <p:nvSpPr>
          <p:cNvPr id="92" name="Google Shape;92;p8"/>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9"/>
          <p:cNvGrpSpPr/>
          <p:nvPr/>
        </p:nvGrpSpPr>
        <p:grpSpPr>
          <a:xfrm>
            <a:off x="0" y="1016016"/>
            <a:ext cx="2802195" cy="2710133"/>
            <a:chOff x="0" y="381001"/>
            <a:chExt cx="1037850" cy="1016287"/>
          </a:xfrm>
        </p:grpSpPr>
        <p:sp>
          <p:nvSpPr>
            <p:cNvPr id="95" name="Google Shape;95;p9"/>
            <p:cNvSpPr/>
            <p:nvPr/>
          </p:nvSpPr>
          <p:spPr>
            <a:xfrm rot="-5400000">
              <a:off x="0" y="381001"/>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96" name="Google Shape;96;p9"/>
            <p:cNvSpPr/>
            <p:nvPr/>
          </p:nvSpPr>
          <p:spPr>
            <a:xfrm flipH="1">
              <a:off x="229050" y="588489"/>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97" name="Google Shape;97;p9"/>
          <p:cNvSpPr txBox="1"/>
          <p:nvPr>
            <p:ph type="title"/>
          </p:nvPr>
        </p:nvSpPr>
        <p:spPr>
          <a:xfrm>
            <a:off x="3503250" y="4422200"/>
            <a:ext cx="8197800" cy="4671300"/>
          </a:xfrm>
          <a:prstGeom prst="rect">
            <a:avLst/>
          </a:prstGeom>
        </p:spPr>
        <p:txBody>
          <a:bodyPr anchorCtr="0" anchor="t" bIns="172700" lIns="172700" spcFirstLastPara="1" rIns="172700" wrap="square" tIns="172700">
            <a:norm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98" name="Google Shape;98;p9"/>
          <p:cNvSpPr txBox="1"/>
          <p:nvPr>
            <p:ph idx="1" type="subTitle"/>
          </p:nvPr>
        </p:nvSpPr>
        <p:spPr>
          <a:xfrm>
            <a:off x="3503250" y="9434667"/>
            <a:ext cx="8197800" cy="1349700"/>
          </a:xfrm>
          <a:prstGeom prst="rect">
            <a:avLst/>
          </a:prstGeom>
        </p:spPr>
        <p:txBody>
          <a:bodyPr anchorCtr="0" anchor="t" bIns="172700" lIns="172700" spcFirstLastPara="1" rIns="172700" wrap="square" tIns="172700">
            <a:normAutofit/>
          </a:bodyPr>
          <a:lstStyle>
            <a:lvl1pPr lvl="0">
              <a:lnSpc>
                <a:spcPct val="100000"/>
              </a:lnSpc>
              <a:spcBef>
                <a:spcPts val="0"/>
              </a:spcBef>
              <a:spcAft>
                <a:spcPts val="0"/>
              </a:spcAft>
              <a:buSzPts val="2500"/>
              <a:buNone/>
              <a:defRPr/>
            </a:lvl1pPr>
            <a:lvl2pPr lvl="1">
              <a:lnSpc>
                <a:spcPct val="100000"/>
              </a:lnSpc>
              <a:spcBef>
                <a:spcPts val="0"/>
              </a:spcBef>
              <a:spcAft>
                <a:spcPts val="0"/>
              </a:spcAft>
              <a:buSzPts val="2500"/>
              <a:buNone/>
              <a:defRPr sz="2500"/>
            </a:lvl2pPr>
            <a:lvl3pPr lvl="2">
              <a:lnSpc>
                <a:spcPct val="100000"/>
              </a:lnSpc>
              <a:spcBef>
                <a:spcPts val="0"/>
              </a:spcBef>
              <a:spcAft>
                <a:spcPts val="0"/>
              </a:spcAft>
              <a:buSzPts val="2500"/>
              <a:buNone/>
              <a:defRPr sz="2500"/>
            </a:lvl3pPr>
            <a:lvl4pPr lvl="3">
              <a:lnSpc>
                <a:spcPct val="100000"/>
              </a:lnSpc>
              <a:spcBef>
                <a:spcPts val="0"/>
              </a:spcBef>
              <a:spcAft>
                <a:spcPts val="0"/>
              </a:spcAft>
              <a:buSzPts val="2500"/>
              <a:buNone/>
              <a:defRPr sz="2500"/>
            </a:lvl4pPr>
            <a:lvl5pPr lvl="4">
              <a:lnSpc>
                <a:spcPct val="100000"/>
              </a:lnSpc>
              <a:spcBef>
                <a:spcPts val="0"/>
              </a:spcBef>
              <a:spcAft>
                <a:spcPts val="0"/>
              </a:spcAft>
              <a:buSzPts val="2500"/>
              <a:buNone/>
              <a:defRPr sz="2500"/>
            </a:lvl5pPr>
            <a:lvl6pPr lvl="5">
              <a:lnSpc>
                <a:spcPct val="100000"/>
              </a:lnSpc>
              <a:spcBef>
                <a:spcPts val="0"/>
              </a:spcBef>
              <a:spcAft>
                <a:spcPts val="0"/>
              </a:spcAft>
              <a:buSzPts val="2500"/>
              <a:buNone/>
              <a:defRPr sz="2500"/>
            </a:lvl6pPr>
            <a:lvl7pPr lvl="6">
              <a:lnSpc>
                <a:spcPct val="100000"/>
              </a:lnSpc>
              <a:spcBef>
                <a:spcPts val="0"/>
              </a:spcBef>
              <a:spcAft>
                <a:spcPts val="0"/>
              </a:spcAft>
              <a:buSzPts val="2500"/>
              <a:buNone/>
              <a:defRPr sz="2500"/>
            </a:lvl7pPr>
            <a:lvl8pPr lvl="7">
              <a:lnSpc>
                <a:spcPct val="100000"/>
              </a:lnSpc>
              <a:spcBef>
                <a:spcPts val="0"/>
              </a:spcBef>
              <a:spcAft>
                <a:spcPts val="0"/>
              </a:spcAft>
              <a:buSzPts val="2500"/>
              <a:buNone/>
              <a:defRPr sz="2500"/>
            </a:lvl8pPr>
            <a:lvl9pPr lvl="8">
              <a:lnSpc>
                <a:spcPct val="100000"/>
              </a:lnSpc>
              <a:spcBef>
                <a:spcPts val="0"/>
              </a:spcBef>
              <a:spcAft>
                <a:spcPts val="0"/>
              </a:spcAft>
              <a:buSzPts val="2500"/>
              <a:buNone/>
              <a:defRPr sz="2500"/>
            </a:lvl9pPr>
          </a:lstStyle>
          <a:p/>
        </p:txBody>
      </p:sp>
      <p:sp>
        <p:nvSpPr>
          <p:cNvPr id="99" name="Google Shape;99;p9"/>
          <p:cNvSpPr txBox="1"/>
          <p:nvPr>
            <p:ph idx="2" type="body"/>
          </p:nvPr>
        </p:nvSpPr>
        <p:spPr>
          <a:xfrm>
            <a:off x="12550140" y="4524267"/>
            <a:ext cx="9927300" cy="6260100"/>
          </a:xfrm>
          <a:prstGeom prst="rect">
            <a:avLst/>
          </a:prstGeom>
        </p:spPr>
        <p:txBody>
          <a:bodyPr anchorCtr="0" anchor="t" bIns="172700" lIns="172700" spcFirstLastPara="1" rIns="172700" wrap="square" tIns="172700">
            <a:normAutofit/>
          </a:bodyPr>
          <a:lstStyle>
            <a:lvl1pPr indent="-387350" lvl="0" marL="457200">
              <a:spcBef>
                <a:spcPts val="0"/>
              </a:spcBef>
              <a:spcAft>
                <a:spcPts val="0"/>
              </a:spcAft>
              <a:buSzPts val="2500"/>
              <a:buChar char="●"/>
              <a:defRPr/>
            </a:lvl1pPr>
            <a:lvl2pPr indent="-361950" lvl="1" marL="914400">
              <a:spcBef>
                <a:spcPts val="0"/>
              </a:spcBef>
              <a:spcAft>
                <a:spcPts val="0"/>
              </a:spcAft>
              <a:buSzPts val="2100"/>
              <a:buChar char="○"/>
              <a:defRPr/>
            </a:lvl2pPr>
            <a:lvl3pPr indent="-361950" lvl="2" marL="1371600">
              <a:spcBef>
                <a:spcPts val="0"/>
              </a:spcBef>
              <a:spcAft>
                <a:spcPts val="0"/>
              </a:spcAft>
              <a:buSzPts val="2100"/>
              <a:buChar char="■"/>
              <a:defRPr/>
            </a:lvl3pPr>
            <a:lvl4pPr indent="-361950" lvl="3" marL="1828800">
              <a:spcBef>
                <a:spcPts val="0"/>
              </a:spcBef>
              <a:spcAft>
                <a:spcPts val="0"/>
              </a:spcAft>
              <a:buSzPts val="2100"/>
              <a:buChar char="●"/>
              <a:defRPr/>
            </a:lvl4pPr>
            <a:lvl5pPr indent="-361950" lvl="4" marL="2286000">
              <a:spcBef>
                <a:spcPts val="0"/>
              </a:spcBef>
              <a:spcAft>
                <a:spcPts val="0"/>
              </a:spcAft>
              <a:buSzPts val="2100"/>
              <a:buChar char="○"/>
              <a:defRPr/>
            </a:lvl5pPr>
            <a:lvl6pPr indent="-361950" lvl="5" marL="2743200">
              <a:spcBef>
                <a:spcPts val="0"/>
              </a:spcBef>
              <a:spcAft>
                <a:spcPts val="0"/>
              </a:spcAft>
              <a:buSzPts val="2100"/>
              <a:buChar char="■"/>
              <a:defRPr/>
            </a:lvl6pPr>
            <a:lvl7pPr indent="-361950" lvl="6" marL="3200400">
              <a:spcBef>
                <a:spcPts val="0"/>
              </a:spcBef>
              <a:spcAft>
                <a:spcPts val="0"/>
              </a:spcAft>
              <a:buSzPts val="2100"/>
              <a:buChar char="●"/>
              <a:defRPr/>
            </a:lvl7pPr>
            <a:lvl8pPr indent="-361950" lvl="7" marL="3657600">
              <a:spcBef>
                <a:spcPts val="0"/>
              </a:spcBef>
              <a:spcAft>
                <a:spcPts val="0"/>
              </a:spcAft>
              <a:buSzPts val="2100"/>
              <a:buChar char="○"/>
              <a:defRPr/>
            </a:lvl8pPr>
            <a:lvl9pPr indent="-361950" lvl="8" marL="4114800">
              <a:spcBef>
                <a:spcPts val="0"/>
              </a:spcBef>
              <a:spcAft>
                <a:spcPts val="0"/>
              </a:spcAft>
              <a:buSzPts val="2100"/>
              <a:buChar char="■"/>
              <a:defRPr/>
            </a:lvl9pPr>
          </a:lstStyle>
          <a:p/>
        </p:txBody>
      </p:sp>
      <p:sp>
        <p:nvSpPr>
          <p:cNvPr id="100" name="Google Shape;100;p9"/>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10"/>
          <p:cNvGrpSpPr/>
          <p:nvPr/>
        </p:nvGrpSpPr>
        <p:grpSpPr>
          <a:xfrm>
            <a:off x="142425" y="12746173"/>
            <a:ext cx="1353398" cy="969680"/>
            <a:chOff x="0" y="3785672"/>
            <a:chExt cx="698925" cy="684657"/>
          </a:xfrm>
        </p:grpSpPr>
        <p:sp>
          <p:nvSpPr>
            <p:cNvPr id="103" name="Google Shape;103;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04" name="Google Shape;104;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105" name="Google Shape;105;p10"/>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lvl1pPr indent="-228600" lvl="0" marL="457200">
              <a:lnSpc>
                <a:spcPct val="100000"/>
              </a:lnSpc>
              <a:spcBef>
                <a:spcPts val="0"/>
              </a:spcBef>
              <a:spcAft>
                <a:spcPts val="0"/>
              </a:spcAft>
              <a:buSzPts val="1700"/>
              <a:buNone/>
              <a:defRPr sz="1700"/>
            </a:lvl1pPr>
          </a:lstStyle>
          <a:p/>
        </p:txBody>
      </p:sp>
      <p:sp>
        <p:nvSpPr>
          <p:cNvPr id="106" name="Google Shape;106;p10"/>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1590" y="1186733"/>
            <a:ext cx="23005500" cy="1527300"/>
          </a:xfrm>
          <a:prstGeom prst="rect">
            <a:avLst/>
          </a:prstGeom>
          <a:noFill/>
          <a:ln>
            <a:noFill/>
          </a:ln>
        </p:spPr>
        <p:txBody>
          <a:bodyPr anchorCtr="0" anchor="t" bIns="172700" lIns="172700" spcFirstLastPara="1" rIns="172700" wrap="square" tIns="172700">
            <a:normAutofit/>
          </a:bodyPr>
          <a:lstStyle>
            <a:lvl1pPr lvl="0">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1pPr>
            <a:lvl2pPr lvl="1">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2pPr>
            <a:lvl3pPr lvl="2">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3pPr>
            <a:lvl4pPr lvl="3">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4pPr>
            <a:lvl5pPr lvl="4">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5pPr>
            <a:lvl6pPr lvl="5">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6pPr>
            <a:lvl7pPr lvl="6">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7pPr>
            <a:lvl8pPr lvl="7">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8pPr>
            <a:lvl9pPr lvl="8">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841590" y="3073267"/>
            <a:ext cx="23005500" cy="9110400"/>
          </a:xfrm>
          <a:prstGeom prst="rect">
            <a:avLst/>
          </a:prstGeom>
          <a:noFill/>
          <a:ln>
            <a:noFill/>
          </a:ln>
        </p:spPr>
        <p:txBody>
          <a:bodyPr anchorCtr="0" anchor="t" bIns="172700" lIns="172700" spcFirstLastPara="1" rIns="172700" wrap="square" tIns="172700">
            <a:normAutofit/>
          </a:bodyPr>
          <a:lstStyle>
            <a:lvl1pPr indent="-387350" lvl="0" marL="457200">
              <a:lnSpc>
                <a:spcPct val="115000"/>
              </a:lnSpc>
              <a:spcBef>
                <a:spcPts val="0"/>
              </a:spcBef>
              <a:spcAft>
                <a:spcPts val="0"/>
              </a:spcAft>
              <a:buClr>
                <a:schemeClr val="lt1"/>
              </a:buClr>
              <a:buSzPts val="2500"/>
              <a:buFont typeface="Lato"/>
              <a:buChar char="●"/>
              <a:defRPr sz="2500">
                <a:solidFill>
                  <a:schemeClr val="lt1"/>
                </a:solidFill>
                <a:latin typeface="Lato"/>
                <a:ea typeface="Lato"/>
                <a:cs typeface="Lato"/>
                <a:sym typeface="Lato"/>
              </a:defRPr>
            </a:lvl1pPr>
            <a:lvl2pPr indent="-361950" lvl="1" marL="9144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2pPr>
            <a:lvl3pPr indent="-361950" lvl="2" marL="13716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3pPr>
            <a:lvl4pPr indent="-361950" lvl="3" marL="18288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4pPr>
            <a:lvl5pPr indent="-361950" lvl="4" marL="22860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5pPr>
            <a:lvl6pPr indent="-361950" lvl="5" marL="27432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6pPr>
            <a:lvl7pPr indent="-361950" lvl="6" marL="32004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7pPr>
            <a:lvl8pPr indent="-361950" lvl="7" marL="36576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8pPr>
            <a:lvl9pPr indent="-361950" lvl="8" marL="41148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9pPr>
          </a:lstStyle>
          <a:p/>
        </p:txBody>
      </p:sp>
      <p:sp>
        <p:nvSpPr>
          <p:cNvPr id="8" name="Google Shape;8;p1"/>
          <p:cNvSpPr txBox="1"/>
          <p:nvPr>
            <p:ph idx="12" type="sldNum"/>
          </p:nvPr>
        </p:nvSpPr>
        <p:spPr>
          <a:xfrm>
            <a:off x="22875636" y="12435245"/>
            <a:ext cx="1481700" cy="1049700"/>
          </a:xfrm>
          <a:prstGeom prst="rect">
            <a:avLst/>
          </a:prstGeom>
          <a:noFill/>
          <a:ln>
            <a:noFill/>
          </a:ln>
        </p:spPr>
        <p:txBody>
          <a:bodyPr anchorCtr="0" anchor="ctr" bIns="172700" lIns="172700" spcFirstLastPara="1" rIns="172700" wrap="square" tIns="172700">
            <a:normAutofit/>
          </a:bodyPr>
          <a:lstStyle>
            <a:lvl1pPr lvl="0" algn="r">
              <a:buNone/>
              <a:defRPr sz="1900">
                <a:solidFill>
                  <a:schemeClr val="lt1"/>
                </a:solidFill>
                <a:latin typeface="Lato"/>
                <a:ea typeface="Lato"/>
                <a:cs typeface="Lato"/>
                <a:sym typeface="Lato"/>
              </a:defRPr>
            </a:lvl1pPr>
            <a:lvl2pPr lvl="1" algn="r">
              <a:buNone/>
              <a:defRPr sz="1900">
                <a:solidFill>
                  <a:schemeClr val="lt1"/>
                </a:solidFill>
                <a:latin typeface="Lato"/>
                <a:ea typeface="Lato"/>
                <a:cs typeface="Lato"/>
                <a:sym typeface="Lato"/>
              </a:defRPr>
            </a:lvl2pPr>
            <a:lvl3pPr lvl="2" algn="r">
              <a:buNone/>
              <a:defRPr sz="1900">
                <a:solidFill>
                  <a:schemeClr val="lt1"/>
                </a:solidFill>
                <a:latin typeface="Lato"/>
                <a:ea typeface="Lato"/>
                <a:cs typeface="Lato"/>
                <a:sym typeface="Lato"/>
              </a:defRPr>
            </a:lvl3pPr>
            <a:lvl4pPr lvl="3" algn="r">
              <a:buNone/>
              <a:defRPr sz="1900">
                <a:solidFill>
                  <a:schemeClr val="lt1"/>
                </a:solidFill>
                <a:latin typeface="Lato"/>
                <a:ea typeface="Lato"/>
                <a:cs typeface="Lato"/>
                <a:sym typeface="Lato"/>
              </a:defRPr>
            </a:lvl4pPr>
            <a:lvl5pPr lvl="4" algn="r">
              <a:buNone/>
              <a:defRPr sz="1900">
                <a:solidFill>
                  <a:schemeClr val="lt1"/>
                </a:solidFill>
                <a:latin typeface="Lato"/>
                <a:ea typeface="Lato"/>
                <a:cs typeface="Lato"/>
                <a:sym typeface="Lato"/>
              </a:defRPr>
            </a:lvl5pPr>
            <a:lvl6pPr lvl="5" algn="r">
              <a:buNone/>
              <a:defRPr sz="1900">
                <a:solidFill>
                  <a:schemeClr val="lt1"/>
                </a:solidFill>
                <a:latin typeface="Lato"/>
                <a:ea typeface="Lato"/>
                <a:cs typeface="Lato"/>
                <a:sym typeface="Lato"/>
              </a:defRPr>
            </a:lvl6pPr>
            <a:lvl7pPr lvl="6" algn="r">
              <a:buNone/>
              <a:defRPr sz="1900">
                <a:solidFill>
                  <a:schemeClr val="lt1"/>
                </a:solidFill>
                <a:latin typeface="Lato"/>
                <a:ea typeface="Lato"/>
                <a:cs typeface="Lato"/>
                <a:sym typeface="Lato"/>
              </a:defRPr>
            </a:lvl7pPr>
            <a:lvl8pPr lvl="7" algn="r">
              <a:buNone/>
              <a:defRPr sz="1900">
                <a:solidFill>
                  <a:schemeClr val="lt1"/>
                </a:solidFill>
                <a:latin typeface="Lato"/>
                <a:ea typeface="Lato"/>
                <a:cs typeface="Lato"/>
                <a:sym typeface="Lato"/>
              </a:defRPr>
            </a:lvl8pPr>
            <a:lvl9pPr lvl="8" algn="r">
              <a:buNone/>
              <a:defRPr sz="19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39.png"/><Relationship Id="rId7" Type="http://schemas.openxmlformats.org/officeDocument/2006/relationships/image" Target="../media/image15.png"/><Relationship Id="rId8"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18.png"/><Relationship Id="rId10" Type="http://schemas.openxmlformats.org/officeDocument/2006/relationships/image" Target="../media/image9.png"/><Relationship Id="rId9" Type="http://schemas.openxmlformats.org/officeDocument/2006/relationships/image" Target="../media/image15.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13.png"/><Relationship Id="rId8"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17.png"/><Relationship Id="rId7" Type="http://schemas.openxmlformats.org/officeDocument/2006/relationships/image" Target="../media/image14.png"/><Relationship Id="rId8"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4.png"/><Relationship Id="rId7"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7.png"/><Relationship Id="rId11" Type="http://schemas.openxmlformats.org/officeDocument/2006/relationships/image" Target="../media/image4.png"/><Relationship Id="rId10" Type="http://schemas.openxmlformats.org/officeDocument/2006/relationships/image" Target="../media/image24.png"/><Relationship Id="rId12" Type="http://schemas.openxmlformats.org/officeDocument/2006/relationships/image" Target="../media/image17.png"/><Relationship Id="rId9" Type="http://schemas.openxmlformats.org/officeDocument/2006/relationships/image" Target="../media/image30.png"/><Relationship Id="rId5" Type="http://schemas.openxmlformats.org/officeDocument/2006/relationships/image" Target="../media/image19.png"/><Relationship Id="rId6" Type="http://schemas.openxmlformats.org/officeDocument/2006/relationships/image" Target="../media/image25.png"/><Relationship Id="rId7" Type="http://schemas.openxmlformats.org/officeDocument/2006/relationships/image" Target="../media/image28.png"/><Relationship Id="rId8" Type="http://schemas.openxmlformats.org/officeDocument/2006/relationships/image" Target="../media/image34.png"/></Relationships>
</file>

<file path=ppt/slides/_rels/slide17.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4.png"/><Relationship Id="rId13" Type="http://schemas.openxmlformats.org/officeDocument/2006/relationships/image" Target="../media/image35.png"/><Relationship Id="rId12" Type="http://schemas.openxmlformats.org/officeDocument/2006/relationships/image" Target="../media/image41.png"/><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7.png"/><Relationship Id="rId9" Type="http://schemas.openxmlformats.org/officeDocument/2006/relationships/image" Target="../media/image33.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27.png"/><Relationship Id="rId8"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9.png"/><Relationship Id="rId5"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0" Type="http://schemas.openxmlformats.org/officeDocument/2006/relationships/image" Target="../media/image17.png"/><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44.png"/><Relationship Id="rId9" Type="http://schemas.openxmlformats.org/officeDocument/2006/relationships/image" Target="../media/image13.png"/><Relationship Id="rId5" Type="http://schemas.openxmlformats.org/officeDocument/2006/relationships/image" Target="../media/image38.png"/><Relationship Id="rId6" Type="http://schemas.openxmlformats.org/officeDocument/2006/relationships/image" Target="../media/image4.png"/><Relationship Id="rId7" Type="http://schemas.openxmlformats.org/officeDocument/2006/relationships/image" Target="../media/image14.png"/><Relationship Id="rId8"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42.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45.png"/><Relationship Id="rId4" Type="http://schemas.openxmlformats.org/officeDocument/2006/relationships/image" Target="../media/image4.png"/><Relationship Id="rId5"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hyperlink" Target="https://bookdown.org/yihui/rmarkdown/" TargetMode="External"/><Relationship Id="rId4" Type="http://schemas.openxmlformats.org/officeDocument/2006/relationships/hyperlink" Target="https://www.markdownguide.org/" TargetMode="External"/><Relationship Id="rId5" Type="http://schemas.openxmlformats.org/officeDocument/2006/relationships/hyperlink" Target="https://www.stat.ubc.ca/~jenny/STAT545A/block19_codeFormattingOrganization.html" TargetMode="External"/><Relationship Id="rId6" Type="http://schemas.openxmlformats.org/officeDocument/2006/relationships/hyperlink" Target="https://www.earthdatascience.org/courses/earth-analytics/automate-science-workflows/write-efficient-code-for-science-r/" TargetMode="External"/><Relationship Id="rId7" Type="http://schemas.openxmlformats.org/officeDocument/2006/relationships/hyperlink" Target="https://jhudatascience.org/Reproducibility_in_Cancer_Informatics/introduction.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doi.org/10.1016/j.envsoft.2020.10475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14.png"/><Relationship Id="rId7" Type="http://schemas.openxmlformats.org/officeDocument/2006/relationships/image" Target="../media/image3.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title"/>
          </p:nvPr>
        </p:nvSpPr>
        <p:spPr>
          <a:xfrm>
            <a:off x="2224401" y="2311400"/>
            <a:ext cx="13970700" cy="93897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b="1" lang="en"/>
              <a:t>Reproducibility - Intro to R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Candace Savonen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2"/>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sp>
        <p:nvSpPr>
          <p:cNvPr id="378" name="Google Shape;378;p22"/>
          <p:cNvSpPr txBox="1"/>
          <p:nvPr/>
        </p:nvSpPr>
        <p:spPr>
          <a:xfrm rot="-257">
            <a:off x="5063050" y="109252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grpSp>
        <p:nvGrpSpPr>
          <p:cNvPr id="379" name="Google Shape;379;p22"/>
          <p:cNvGrpSpPr/>
          <p:nvPr/>
        </p:nvGrpSpPr>
        <p:grpSpPr>
          <a:xfrm rot="-5400000">
            <a:off x="15860911" y="5995903"/>
            <a:ext cx="634657" cy="1724194"/>
            <a:chOff x="19126200" y="3238350"/>
            <a:chExt cx="1657500" cy="4400700"/>
          </a:xfrm>
        </p:grpSpPr>
        <p:sp>
          <p:nvSpPr>
            <p:cNvPr id="380" name="Google Shape;380;p22"/>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4" name="Google Shape;384;p22"/>
          <p:cNvPicPr preferRelativeResize="0"/>
          <p:nvPr/>
        </p:nvPicPr>
        <p:blipFill>
          <a:blip r:embed="rId3">
            <a:alphaModFix/>
          </a:blip>
          <a:stretch>
            <a:fillRect/>
          </a:stretch>
        </p:blipFill>
        <p:spPr>
          <a:xfrm>
            <a:off x="17421330" y="5648288"/>
            <a:ext cx="2235825" cy="2235825"/>
          </a:xfrm>
          <a:prstGeom prst="rect">
            <a:avLst/>
          </a:prstGeom>
          <a:noFill/>
          <a:ln>
            <a:noFill/>
          </a:ln>
        </p:spPr>
      </p:pic>
      <p:grpSp>
        <p:nvGrpSpPr>
          <p:cNvPr id="385" name="Google Shape;385;p22"/>
          <p:cNvGrpSpPr/>
          <p:nvPr/>
        </p:nvGrpSpPr>
        <p:grpSpPr>
          <a:xfrm>
            <a:off x="9753600" y="4724025"/>
            <a:ext cx="6400801" cy="7353300"/>
            <a:chOff x="10877550" y="3067050"/>
            <a:chExt cx="6400801" cy="7353300"/>
          </a:xfrm>
        </p:grpSpPr>
        <p:sp>
          <p:nvSpPr>
            <p:cNvPr id="386" name="Google Shape;386;p22"/>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900">
                  <a:solidFill>
                    <a:srgbClr val="FF0000"/>
                  </a:solidFill>
                </a:rPr>
                <a:t>ERROR ERROR ERROR ERROR ERROR ERROR </a:t>
              </a:r>
              <a:br>
                <a:rPr lang="en" sz="3900">
                  <a:solidFill>
                    <a:srgbClr val="FF0000"/>
                  </a:solidFill>
                </a:rPr>
              </a:br>
              <a:r>
                <a:rPr lang="en" sz="3900">
                  <a:solidFill>
                    <a:srgbClr val="FF0000"/>
                  </a:solidFill>
                </a:rPr>
                <a:t>ERROR ERROR</a:t>
              </a:r>
              <a:endParaRPr sz="3900">
                <a:solidFill>
                  <a:srgbClr val="FF0000"/>
                </a:solidFill>
              </a:endParaRPr>
            </a:p>
            <a:p>
              <a:pPr indent="0" lvl="0" marL="0" rtl="0" algn="ctr">
                <a:spcBef>
                  <a:spcPts val="0"/>
                </a:spcBef>
                <a:spcAft>
                  <a:spcPts val="0"/>
                </a:spcAft>
                <a:buNone/>
              </a:pPr>
              <a:r>
                <a:rPr lang="en" sz="3900">
                  <a:solidFill>
                    <a:srgbClr val="FF0000"/>
                  </a:solidFill>
                </a:rPr>
                <a:t>ERROR ERROR</a:t>
              </a:r>
              <a:endParaRPr sz="3900">
                <a:solidFill>
                  <a:srgbClr val="FF0000"/>
                </a:solidFill>
              </a:endParaRPr>
            </a:p>
            <a:p>
              <a:pPr indent="0" lvl="0" marL="0" rtl="0" algn="ctr">
                <a:spcBef>
                  <a:spcPts val="0"/>
                </a:spcBef>
                <a:spcAft>
                  <a:spcPts val="0"/>
                </a:spcAft>
                <a:buNone/>
              </a:pPr>
              <a:r>
                <a:t/>
              </a:r>
              <a:endParaRPr/>
            </a:p>
          </p:txBody>
        </p:sp>
        <p:pic>
          <p:nvPicPr>
            <p:cNvPr id="388" name="Google Shape;388;p22"/>
            <p:cNvPicPr preferRelativeResize="0"/>
            <p:nvPr/>
          </p:nvPicPr>
          <p:blipFill>
            <a:blip r:embed="rId4">
              <a:alphaModFix/>
            </a:blip>
            <a:stretch>
              <a:fillRect/>
            </a:stretch>
          </p:blipFill>
          <p:spPr>
            <a:xfrm>
              <a:off x="10877550" y="5562600"/>
              <a:ext cx="6400801" cy="4857750"/>
            </a:xfrm>
            <a:prstGeom prst="rect">
              <a:avLst/>
            </a:prstGeom>
            <a:noFill/>
            <a:ln>
              <a:noFill/>
            </a:ln>
          </p:spPr>
        </p:pic>
      </p:grpSp>
      <p:sp>
        <p:nvSpPr>
          <p:cNvPr id="389" name="Google Shape;389;p22"/>
          <p:cNvSpPr txBox="1"/>
          <p:nvPr/>
        </p:nvSpPr>
        <p:spPr>
          <a:xfrm rot="-257">
            <a:off x="10948500" y="109252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Avi’s computer</a:t>
            </a:r>
            <a:endParaRPr sz="5000">
              <a:solidFill>
                <a:schemeClr val="lt1"/>
              </a:solidFill>
              <a:latin typeface="Lato"/>
              <a:ea typeface="Lato"/>
              <a:cs typeface="Lato"/>
              <a:sym typeface="Lato"/>
            </a:endParaRPr>
          </a:p>
        </p:txBody>
      </p:sp>
      <p:pic>
        <p:nvPicPr>
          <p:cNvPr id="390" name="Google Shape;390;p22"/>
          <p:cNvPicPr preferRelativeResize="0"/>
          <p:nvPr/>
        </p:nvPicPr>
        <p:blipFill>
          <a:blip r:embed="rId5">
            <a:alphaModFix/>
          </a:blip>
          <a:stretch>
            <a:fillRect/>
          </a:stretch>
        </p:blipFill>
        <p:spPr>
          <a:xfrm>
            <a:off x="4737725" y="5648300"/>
            <a:ext cx="5029200" cy="5334000"/>
          </a:xfrm>
          <a:prstGeom prst="rect">
            <a:avLst/>
          </a:prstGeom>
          <a:noFill/>
          <a:ln>
            <a:noFill/>
          </a:ln>
        </p:spPr>
      </p:pic>
      <p:pic>
        <p:nvPicPr>
          <p:cNvPr id="391" name="Google Shape;391;p22"/>
          <p:cNvPicPr preferRelativeResize="0"/>
          <p:nvPr/>
        </p:nvPicPr>
        <p:blipFill>
          <a:blip r:embed="rId6">
            <a:alphaModFix/>
          </a:blip>
          <a:stretch>
            <a:fillRect/>
          </a:stretch>
        </p:blipFill>
        <p:spPr>
          <a:xfrm rot="9552701">
            <a:off x="3882801" y="4339007"/>
            <a:ext cx="2496599" cy="2496599"/>
          </a:xfrm>
          <a:prstGeom prst="rect">
            <a:avLst/>
          </a:prstGeom>
          <a:noFill/>
          <a:ln>
            <a:noFill/>
          </a:ln>
        </p:spPr>
      </p:pic>
      <p:sp>
        <p:nvSpPr>
          <p:cNvPr id="392" name="Google Shape;392;p22"/>
          <p:cNvSpPr txBox="1"/>
          <p:nvPr/>
        </p:nvSpPr>
        <p:spPr>
          <a:xfrm rot="-257">
            <a:off x="15786200" y="4321248"/>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code and data</a:t>
            </a:r>
            <a:endParaRPr sz="5000">
              <a:solidFill>
                <a:schemeClr val="lt1"/>
              </a:solidFill>
              <a:latin typeface="Lato"/>
              <a:ea typeface="Lato"/>
              <a:cs typeface="Lato"/>
              <a:sym typeface="Lato"/>
            </a:endParaRPr>
          </a:p>
        </p:txBody>
      </p:sp>
      <p:pic>
        <p:nvPicPr>
          <p:cNvPr id="393" name="Google Shape;393;p22"/>
          <p:cNvPicPr preferRelativeResize="0"/>
          <p:nvPr/>
        </p:nvPicPr>
        <p:blipFill>
          <a:blip r:embed="rId7">
            <a:alphaModFix/>
          </a:blip>
          <a:stretch>
            <a:fillRect/>
          </a:stretch>
        </p:blipFill>
        <p:spPr>
          <a:xfrm>
            <a:off x="10830372" y="476750"/>
            <a:ext cx="4247274" cy="4247274"/>
          </a:xfrm>
          <a:prstGeom prst="rect">
            <a:avLst/>
          </a:prstGeom>
          <a:noFill/>
          <a:ln>
            <a:noFill/>
          </a:ln>
        </p:spPr>
      </p:pic>
      <p:pic>
        <p:nvPicPr>
          <p:cNvPr id="394" name="Google Shape;394;p22"/>
          <p:cNvPicPr preferRelativeResize="0"/>
          <p:nvPr/>
        </p:nvPicPr>
        <p:blipFill>
          <a:blip r:embed="rId8">
            <a:alphaModFix/>
          </a:blip>
          <a:stretch>
            <a:fillRect/>
          </a:stretch>
        </p:blipFill>
        <p:spPr>
          <a:xfrm>
            <a:off x="15077650" y="7197379"/>
            <a:ext cx="1396801" cy="1396801"/>
          </a:xfrm>
          <a:prstGeom prst="rect">
            <a:avLst/>
          </a:prstGeom>
          <a:noFill/>
          <a:ln>
            <a:noFill/>
          </a:ln>
        </p:spPr>
      </p:pic>
      <p:pic>
        <p:nvPicPr>
          <p:cNvPr id="395" name="Google Shape;395;p22"/>
          <p:cNvPicPr preferRelativeResize="0"/>
          <p:nvPr/>
        </p:nvPicPr>
        <p:blipFill>
          <a:blip r:embed="rId8">
            <a:alphaModFix/>
          </a:blip>
          <a:stretch>
            <a:fillRect/>
          </a:stretch>
        </p:blipFill>
        <p:spPr>
          <a:xfrm>
            <a:off x="9551700" y="7197366"/>
            <a:ext cx="1396801" cy="1396801"/>
          </a:xfrm>
          <a:prstGeom prst="rect">
            <a:avLst/>
          </a:prstGeom>
          <a:noFill/>
          <a:ln>
            <a:noFill/>
          </a:ln>
        </p:spPr>
      </p:pic>
      <p:pic>
        <p:nvPicPr>
          <p:cNvPr id="396" name="Google Shape;396;p22"/>
          <p:cNvPicPr preferRelativeResize="0"/>
          <p:nvPr/>
        </p:nvPicPr>
        <p:blipFill>
          <a:blip r:embed="rId9">
            <a:alphaModFix/>
          </a:blip>
          <a:stretch>
            <a:fillRect/>
          </a:stretch>
        </p:blipFill>
        <p:spPr>
          <a:xfrm>
            <a:off x="5833100" y="2809850"/>
            <a:ext cx="2838449" cy="2838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23"/>
          <p:cNvPicPr preferRelativeResize="0"/>
          <p:nvPr/>
        </p:nvPicPr>
        <p:blipFill>
          <a:blip r:embed="rId3">
            <a:alphaModFix amt="11000"/>
          </a:blip>
          <a:stretch>
            <a:fillRect/>
          </a:stretch>
        </p:blipFill>
        <p:spPr>
          <a:xfrm>
            <a:off x="6124175" y="3889287"/>
            <a:ext cx="8386637" cy="8386637"/>
          </a:xfrm>
          <a:prstGeom prst="rect">
            <a:avLst/>
          </a:prstGeom>
          <a:noFill/>
          <a:ln>
            <a:noFill/>
          </a:ln>
        </p:spPr>
      </p:pic>
      <p:pic>
        <p:nvPicPr>
          <p:cNvPr id="402" name="Google Shape;402;p23"/>
          <p:cNvPicPr preferRelativeResize="0"/>
          <p:nvPr/>
        </p:nvPicPr>
        <p:blipFill>
          <a:blip r:embed="rId4">
            <a:alphaModFix amt="89000"/>
          </a:blip>
          <a:stretch>
            <a:fillRect/>
          </a:stretch>
        </p:blipFill>
        <p:spPr>
          <a:xfrm>
            <a:off x="7434925" y="8556648"/>
            <a:ext cx="4552849" cy="4552849"/>
          </a:xfrm>
          <a:prstGeom prst="rect">
            <a:avLst/>
          </a:prstGeom>
          <a:noFill/>
          <a:ln>
            <a:noFill/>
          </a:ln>
        </p:spPr>
      </p:pic>
      <p:sp>
        <p:nvSpPr>
          <p:cNvPr id="403" name="Google Shape;403;p23"/>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r">
              <a:spcBef>
                <a:spcPts val="0"/>
              </a:spcBef>
              <a:spcAft>
                <a:spcPts val="0"/>
              </a:spcAft>
              <a:buNone/>
            </a:pPr>
            <a:r>
              <a:rPr lang="en"/>
              <a:t>Image created by Candace Savonen using Avataars.</a:t>
            </a:r>
            <a:endParaRPr/>
          </a:p>
        </p:txBody>
      </p:sp>
      <p:sp>
        <p:nvSpPr>
          <p:cNvPr id="404" name="Google Shape;404;p23"/>
          <p:cNvSpPr txBox="1"/>
          <p:nvPr/>
        </p:nvSpPr>
        <p:spPr>
          <a:xfrm rot="-257">
            <a:off x="2004975" y="9345473"/>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sp>
        <p:nvSpPr>
          <p:cNvPr id="405" name="Google Shape;405;p23"/>
          <p:cNvSpPr txBox="1"/>
          <p:nvPr/>
        </p:nvSpPr>
        <p:spPr>
          <a:xfrm rot="-257">
            <a:off x="13950975" y="9419436"/>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grpSp>
        <p:nvGrpSpPr>
          <p:cNvPr id="406" name="Google Shape;406;p23"/>
          <p:cNvGrpSpPr/>
          <p:nvPr/>
        </p:nvGrpSpPr>
        <p:grpSpPr>
          <a:xfrm>
            <a:off x="21947911" y="2191866"/>
            <a:ext cx="634657" cy="1724194"/>
            <a:chOff x="19126200" y="3238350"/>
            <a:chExt cx="1657500" cy="4400700"/>
          </a:xfrm>
        </p:grpSpPr>
        <p:sp>
          <p:nvSpPr>
            <p:cNvPr id="407" name="Google Shape;407;p23"/>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11" name="Google Shape;411;p23"/>
          <p:cNvPicPr preferRelativeResize="0"/>
          <p:nvPr/>
        </p:nvPicPr>
        <p:blipFill>
          <a:blip r:embed="rId5">
            <a:alphaModFix/>
          </a:blip>
          <a:stretch>
            <a:fillRect/>
          </a:stretch>
        </p:blipFill>
        <p:spPr>
          <a:xfrm>
            <a:off x="19492330" y="1915263"/>
            <a:ext cx="2235825" cy="2235825"/>
          </a:xfrm>
          <a:prstGeom prst="rect">
            <a:avLst/>
          </a:prstGeom>
          <a:noFill/>
          <a:ln>
            <a:noFill/>
          </a:ln>
        </p:spPr>
      </p:pic>
      <p:grpSp>
        <p:nvGrpSpPr>
          <p:cNvPr id="412" name="Google Shape;412;p23"/>
          <p:cNvGrpSpPr/>
          <p:nvPr/>
        </p:nvGrpSpPr>
        <p:grpSpPr>
          <a:xfrm>
            <a:off x="17837050" y="4405975"/>
            <a:ext cx="6400801" cy="7353300"/>
            <a:chOff x="10877550" y="3067050"/>
            <a:chExt cx="6400801" cy="7353300"/>
          </a:xfrm>
        </p:grpSpPr>
        <p:sp>
          <p:nvSpPr>
            <p:cNvPr id="413" name="Google Shape;413;p23"/>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900">
                  <a:solidFill>
                    <a:srgbClr val="FF0000"/>
                  </a:solidFill>
                </a:rPr>
                <a:t>Error: file path “Ruby’s computer/Ruby’s file/final_version10.R” not found</a:t>
              </a:r>
              <a:endParaRPr sz="3900">
                <a:solidFill>
                  <a:srgbClr val="FF0000"/>
                </a:solidFill>
              </a:endParaRPr>
            </a:p>
            <a:p>
              <a:pPr indent="0" lvl="0" marL="0" rtl="0" algn="l">
                <a:spcBef>
                  <a:spcPts val="0"/>
                </a:spcBef>
                <a:spcAft>
                  <a:spcPts val="0"/>
                </a:spcAft>
                <a:buNone/>
              </a:pPr>
              <a:r>
                <a:t/>
              </a:r>
              <a:endParaRPr/>
            </a:p>
          </p:txBody>
        </p:sp>
        <p:pic>
          <p:nvPicPr>
            <p:cNvPr id="415" name="Google Shape;415;p23"/>
            <p:cNvPicPr preferRelativeResize="0"/>
            <p:nvPr/>
          </p:nvPicPr>
          <p:blipFill>
            <a:blip r:embed="rId6">
              <a:alphaModFix/>
            </a:blip>
            <a:stretch>
              <a:fillRect/>
            </a:stretch>
          </p:blipFill>
          <p:spPr>
            <a:xfrm>
              <a:off x="10877550" y="5562600"/>
              <a:ext cx="6400801" cy="4857750"/>
            </a:xfrm>
            <a:prstGeom prst="rect">
              <a:avLst/>
            </a:prstGeom>
            <a:noFill/>
            <a:ln>
              <a:noFill/>
            </a:ln>
          </p:spPr>
        </p:pic>
      </p:grpSp>
      <p:sp>
        <p:nvSpPr>
          <p:cNvPr id="416" name="Google Shape;416;p23"/>
          <p:cNvSpPr txBox="1"/>
          <p:nvPr/>
        </p:nvSpPr>
        <p:spPr>
          <a:xfrm rot="-257">
            <a:off x="19031950" y="1060721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Avi’s computer</a:t>
            </a:r>
            <a:endParaRPr sz="5000">
              <a:solidFill>
                <a:schemeClr val="lt1"/>
              </a:solidFill>
              <a:latin typeface="Lato"/>
              <a:ea typeface="Lato"/>
              <a:cs typeface="Lato"/>
              <a:sym typeface="Lato"/>
            </a:endParaRPr>
          </a:p>
        </p:txBody>
      </p:sp>
      <p:pic>
        <p:nvPicPr>
          <p:cNvPr id="417" name="Google Shape;417;p23"/>
          <p:cNvPicPr preferRelativeResize="0"/>
          <p:nvPr/>
        </p:nvPicPr>
        <p:blipFill>
          <a:blip r:embed="rId7">
            <a:alphaModFix/>
          </a:blip>
          <a:stretch>
            <a:fillRect/>
          </a:stretch>
        </p:blipFill>
        <p:spPr>
          <a:xfrm>
            <a:off x="13625650" y="4142475"/>
            <a:ext cx="5029200" cy="5334000"/>
          </a:xfrm>
          <a:prstGeom prst="rect">
            <a:avLst/>
          </a:prstGeom>
          <a:noFill/>
          <a:ln>
            <a:noFill/>
          </a:ln>
        </p:spPr>
      </p:pic>
      <p:sp>
        <p:nvSpPr>
          <p:cNvPr id="418" name="Google Shape;418;p23"/>
          <p:cNvSpPr/>
          <p:nvPr/>
        </p:nvSpPr>
        <p:spPr>
          <a:xfrm>
            <a:off x="10047450" y="438025"/>
            <a:ext cx="8698500" cy="3194700"/>
          </a:xfrm>
          <a:prstGeom prst="wedgeRectCallout">
            <a:avLst>
              <a:gd fmla="val -30470" name="adj1"/>
              <a:gd fmla="val 65564"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000"/>
              <a:t>Re:Re:Re: Data </a:t>
            </a:r>
            <a:endParaRPr sz="5000"/>
          </a:p>
          <a:p>
            <a:pPr indent="0" lvl="0" marL="0" rtl="0" algn="l">
              <a:spcBef>
                <a:spcPts val="0"/>
              </a:spcBef>
              <a:spcAft>
                <a:spcPts val="0"/>
              </a:spcAft>
              <a:buNone/>
            </a:pPr>
            <a:r>
              <a:rPr lang="en" sz="5000"/>
              <a:t>Hi Ruby, I don’t understand what this code is supposed to be doing...</a:t>
            </a:r>
            <a:endParaRPr sz="5000"/>
          </a:p>
        </p:txBody>
      </p:sp>
      <p:pic>
        <p:nvPicPr>
          <p:cNvPr id="419" name="Google Shape;419;p23"/>
          <p:cNvPicPr preferRelativeResize="0"/>
          <p:nvPr/>
        </p:nvPicPr>
        <p:blipFill>
          <a:blip r:embed="rId4">
            <a:alphaModFix amt="89000"/>
          </a:blip>
          <a:stretch>
            <a:fillRect/>
          </a:stretch>
        </p:blipFill>
        <p:spPr>
          <a:xfrm flipH="1">
            <a:off x="8583049" y="2857525"/>
            <a:ext cx="4552849" cy="4552849"/>
          </a:xfrm>
          <a:prstGeom prst="rect">
            <a:avLst/>
          </a:prstGeom>
          <a:noFill/>
          <a:ln>
            <a:noFill/>
          </a:ln>
        </p:spPr>
      </p:pic>
      <p:sp>
        <p:nvSpPr>
          <p:cNvPr id="420" name="Google Shape;420;p23"/>
          <p:cNvSpPr/>
          <p:nvPr/>
        </p:nvSpPr>
        <p:spPr>
          <a:xfrm>
            <a:off x="317475" y="11480100"/>
            <a:ext cx="7386000" cy="1880100"/>
          </a:xfrm>
          <a:prstGeom prst="wedgeRectCallout">
            <a:avLst>
              <a:gd fmla="val 65426" name="adj1"/>
              <a:gd fmla="val -33262"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000"/>
              <a:t>Re:Re:Re: Data</a:t>
            </a:r>
            <a:endParaRPr sz="5000"/>
          </a:p>
          <a:p>
            <a:pPr indent="0" lvl="0" marL="0" rtl="0" algn="l">
              <a:spcBef>
                <a:spcPts val="0"/>
              </a:spcBef>
              <a:spcAft>
                <a:spcPts val="0"/>
              </a:spcAft>
              <a:buNone/>
            </a:pPr>
            <a:r>
              <a:rPr lang="en" sz="5000"/>
              <a:t>Hi Avi, It works for me?</a:t>
            </a:r>
            <a:endParaRPr sz="5000"/>
          </a:p>
        </p:txBody>
      </p:sp>
      <p:pic>
        <p:nvPicPr>
          <p:cNvPr id="421" name="Google Shape;421;p23"/>
          <p:cNvPicPr preferRelativeResize="0"/>
          <p:nvPr/>
        </p:nvPicPr>
        <p:blipFill>
          <a:blip r:embed="rId8">
            <a:alphaModFix/>
          </a:blip>
          <a:stretch>
            <a:fillRect/>
          </a:stretch>
        </p:blipFill>
        <p:spPr>
          <a:xfrm>
            <a:off x="1495875" y="4142475"/>
            <a:ext cx="5029200" cy="5334000"/>
          </a:xfrm>
          <a:prstGeom prst="rect">
            <a:avLst/>
          </a:prstGeom>
          <a:noFill/>
          <a:ln>
            <a:noFill/>
          </a:ln>
        </p:spPr>
      </p:pic>
      <p:pic>
        <p:nvPicPr>
          <p:cNvPr id="422" name="Google Shape;422;p23"/>
          <p:cNvPicPr preferRelativeResize="0"/>
          <p:nvPr/>
        </p:nvPicPr>
        <p:blipFill>
          <a:blip r:embed="rId9">
            <a:alphaModFix/>
          </a:blip>
          <a:stretch>
            <a:fillRect/>
          </a:stretch>
        </p:blipFill>
        <p:spPr>
          <a:xfrm>
            <a:off x="8114384" y="5958975"/>
            <a:ext cx="4247274" cy="4247274"/>
          </a:xfrm>
          <a:prstGeom prst="rect">
            <a:avLst/>
          </a:prstGeom>
          <a:noFill/>
          <a:ln>
            <a:noFill/>
          </a:ln>
        </p:spPr>
      </p:pic>
      <p:pic>
        <p:nvPicPr>
          <p:cNvPr id="423" name="Google Shape;423;p23"/>
          <p:cNvPicPr preferRelativeResize="0"/>
          <p:nvPr/>
        </p:nvPicPr>
        <p:blipFill>
          <a:blip r:embed="rId10">
            <a:alphaModFix/>
          </a:blip>
          <a:stretch>
            <a:fillRect/>
          </a:stretch>
        </p:blipFill>
        <p:spPr>
          <a:xfrm>
            <a:off x="2591250" y="1613962"/>
            <a:ext cx="2838449" cy="2838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4"/>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sp>
        <p:nvSpPr>
          <p:cNvPr id="429" name="Google Shape;429;p24"/>
          <p:cNvSpPr txBox="1"/>
          <p:nvPr/>
        </p:nvSpPr>
        <p:spPr>
          <a:xfrm rot="-257">
            <a:off x="6851725" y="104680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a:t>
            </a:r>
            <a:r>
              <a:rPr lang="en" sz="5000">
                <a:solidFill>
                  <a:schemeClr val="lt1"/>
                </a:solidFill>
                <a:latin typeface="Lato"/>
                <a:ea typeface="Lato"/>
                <a:cs typeface="Lato"/>
                <a:sym typeface="Lato"/>
              </a:rPr>
              <a:t>Researcher</a:t>
            </a:r>
            <a:endParaRPr sz="5000">
              <a:solidFill>
                <a:schemeClr val="lt1"/>
              </a:solidFill>
              <a:latin typeface="Lato"/>
              <a:ea typeface="Lato"/>
              <a:cs typeface="Lato"/>
              <a:sym typeface="Lato"/>
            </a:endParaRPr>
          </a:p>
        </p:txBody>
      </p:sp>
      <p:sp>
        <p:nvSpPr>
          <p:cNvPr id="430" name="Google Shape;430;p24"/>
          <p:cNvSpPr txBox="1"/>
          <p:nvPr/>
        </p:nvSpPr>
        <p:spPr>
          <a:xfrm rot="-257">
            <a:off x="14009825" y="104680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grpSp>
        <p:nvGrpSpPr>
          <p:cNvPr id="431" name="Google Shape;431;p24"/>
          <p:cNvGrpSpPr/>
          <p:nvPr/>
        </p:nvGrpSpPr>
        <p:grpSpPr>
          <a:xfrm>
            <a:off x="450925" y="4405975"/>
            <a:ext cx="6400801" cy="7353300"/>
            <a:chOff x="10877550" y="3067050"/>
            <a:chExt cx="6400801" cy="7353300"/>
          </a:xfrm>
        </p:grpSpPr>
        <p:sp>
          <p:nvSpPr>
            <p:cNvPr id="432" name="Google Shape;432;p24"/>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4" name="Google Shape;434;p24"/>
            <p:cNvPicPr preferRelativeResize="0"/>
            <p:nvPr/>
          </p:nvPicPr>
          <p:blipFill>
            <a:blip r:embed="rId3">
              <a:alphaModFix/>
            </a:blip>
            <a:stretch>
              <a:fillRect/>
            </a:stretch>
          </p:blipFill>
          <p:spPr>
            <a:xfrm>
              <a:off x="10877550" y="5562600"/>
              <a:ext cx="6400801" cy="4857750"/>
            </a:xfrm>
            <a:prstGeom prst="rect">
              <a:avLst/>
            </a:prstGeom>
            <a:noFill/>
            <a:ln>
              <a:noFill/>
            </a:ln>
          </p:spPr>
        </p:pic>
      </p:grpSp>
      <p:grpSp>
        <p:nvGrpSpPr>
          <p:cNvPr id="435" name="Google Shape;435;p24"/>
          <p:cNvGrpSpPr/>
          <p:nvPr/>
        </p:nvGrpSpPr>
        <p:grpSpPr>
          <a:xfrm>
            <a:off x="1926953" y="4986660"/>
            <a:ext cx="3181508" cy="2745595"/>
            <a:chOff x="12686877" y="4191000"/>
            <a:chExt cx="2362623" cy="2180774"/>
          </a:xfrm>
        </p:grpSpPr>
        <p:sp>
          <p:nvSpPr>
            <p:cNvPr id="436" name="Google Shape;436;p24"/>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13820775" y="4781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136302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1403032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14277975" y="49339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13973175" y="53911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14430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8" name="Google Shape;448;p24"/>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449" name="Google Shape;449;p24"/>
            <p:cNvSpPr txBox="1"/>
            <p:nvPr/>
          </p:nvSpPr>
          <p:spPr>
            <a:xfrm rot="-531">
              <a:off x="13106394" y="5943824"/>
              <a:ext cx="1943100" cy="42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A</a:t>
              </a:r>
              <a:endParaRPr sz="2300">
                <a:latin typeface="Lato"/>
                <a:ea typeface="Lato"/>
                <a:cs typeface="Lato"/>
                <a:sym typeface="Lato"/>
              </a:endParaRPr>
            </a:p>
          </p:txBody>
        </p:sp>
        <p:sp>
          <p:nvSpPr>
            <p:cNvPr id="450" name="Google Shape;450;p24"/>
            <p:cNvSpPr txBox="1"/>
            <p:nvPr/>
          </p:nvSpPr>
          <p:spPr>
            <a:xfrm rot="-5400603">
              <a:off x="12032127" y="4876303"/>
              <a:ext cx="1709700" cy="39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B</a:t>
              </a:r>
              <a:endParaRPr sz="2300">
                <a:latin typeface="Lato"/>
                <a:ea typeface="Lato"/>
                <a:cs typeface="Lato"/>
                <a:sym typeface="Lato"/>
              </a:endParaRPr>
            </a:p>
          </p:txBody>
        </p:sp>
      </p:grpSp>
      <p:grpSp>
        <p:nvGrpSpPr>
          <p:cNvPr id="451" name="Google Shape;451;p24"/>
          <p:cNvGrpSpPr/>
          <p:nvPr/>
        </p:nvGrpSpPr>
        <p:grpSpPr>
          <a:xfrm>
            <a:off x="17837050" y="4405975"/>
            <a:ext cx="6400801" cy="7353300"/>
            <a:chOff x="10877550" y="3067050"/>
            <a:chExt cx="6400801" cy="7353300"/>
          </a:xfrm>
        </p:grpSpPr>
        <p:sp>
          <p:nvSpPr>
            <p:cNvPr id="452" name="Google Shape;452;p24"/>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4" name="Google Shape;454;p24"/>
            <p:cNvPicPr preferRelativeResize="0"/>
            <p:nvPr/>
          </p:nvPicPr>
          <p:blipFill>
            <a:blip r:embed="rId3">
              <a:alphaModFix/>
            </a:blip>
            <a:stretch>
              <a:fillRect/>
            </a:stretch>
          </p:blipFill>
          <p:spPr>
            <a:xfrm>
              <a:off x="10877550" y="5562600"/>
              <a:ext cx="6400801" cy="4857750"/>
            </a:xfrm>
            <a:prstGeom prst="rect">
              <a:avLst/>
            </a:prstGeom>
            <a:noFill/>
            <a:ln>
              <a:noFill/>
            </a:ln>
          </p:spPr>
        </p:pic>
      </p:grpSp>
      <p:grpSp>
        <p:nvGrpSpPr>
          <p:cNvPr id="455" name="Google Shape;455;p24"/>
          <p:cNvGrpSpPr/>
          <p:nvPr/>
        </p:nvGrpSpPr>
        <p:grpSpPr>
          <a:xfrm>
            <a:off x="13318324" y="5467703"/>
            <a:ext cx="634657" cy="1724194"/>
            <a:chOff x="19126200" y="3238350"/>
            <a:chExt cx="1657500" cy="4400700"/>
          </a:xfrm>
        </p:grpSpPr>
        <p:sp>
          <p:nvSpPr>
            <p:cNvPr id="456" name="Google Shape;456;p24"/>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0" name="Google Shape;460;p24"/>
          <p:cNvPicPr preferRelativeResize="0"/>
          <p:nvPr/>
        </p:nvPicPr>
        <p:blipFill>
          <a:blip r:embed="rId4">
            <a:alphaModFix/>
          </a:blip>
          <a:stretch>
            <a:fillRect/>
          </a:stretch>
        </p:blipFill>
        <p:spPr>
          <a:xfrm>
            <a:off x="10862742" y="5191100"/>
            <a:ext cx="2235825" cy="2235825"/>
          </a:xfrm>
          <a:prstGeom prst="rect">
            <a:avLst/>
          </a:prstGeom>
          <a:noFill/>
          <a:ln>
            <a:noFill/>
          </a:ln>
        </p:spPr>
      </p:pic>
      <p:grpSp>
        <p:nvGrpSpPr>
          <p:cNvPr id="461" name="Google Shape;461;p24"/>
          <p:cNvGrpSpPr/>
          <p:nvPr/>
        </p:nvGrpSpPr>
        <p:grpSpPr>
          <a:xfrm>
            <a:off x="19313078" y="4986660"/>
            <a:ext cx="3181508" cy="2745595"/>
            <a:chOff x="12686877" y="4191000"/>
            <a:chExt cx="2362623" cy="2180774"/>
          </a:xfrm>
        </p:grpSpPr>
        <p:sp>
          <p:nvSpPr>
            <p:cNvPr id="462" name="Google Shape;462;p24"/>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a:off x="13368079" y="4478929"/>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13630275" y="4496784"/>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14143499" y="5465171"/>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14730671" y="5054998"/>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14708805" y="5633247"/>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3" name="Google Shape;473;p24"/>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474" name="Google Shape;474;p24"/>
            <p:cNvSpPr txBox="1"/>
            <p:nvPr/>
          </p:nvSpPr>
          <p:spPr>
            <a:xfrm rot="-531">
              <a:off x="13106394" y="5943824"/>
              <a:ext cx="1943100" cy="42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A</a:t>
              </a:r>
              <a:endParaRPr sz="2300">
                <a:latin typeface="Lato"/>
                <a:ea typeface="Lato"/>
                <a:cs typeface="Lato"/>
                <a:sym typeface="Lato"/>
              </a:endParaRPr>
            </a:p>
          </p:txBody>
        </p:sp>
        <p:sp>
          <p:nvSpPr>
            <p:cNvPr id="475" name="Google Shape;475;p24"/>
            <p:cNvSpPr txBox="1"/>
            <p:nvPr/>
          </p:nvSpPr>
          <p:spPr>
            <a:xfrm rot="-5400603">
              <a:off x="12032127" y="4876303"/>
              <a:ext cx="1709700" cy="39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B</a:t>
              </a:r>
              <a:endParaRPr sz="2300">
                <a:latin typeface="Lato"/>
                <a:ea typeface="Lato"/>
                <a:cs typeface="Lato"/>
                <a:sym typeface="Lato"/>
              </a:endParaRPr>
            </a:p>
          </p:txBody>
        </p:sp>
      </p:grpSp>
      <p:sp>
        <p:nvSpPr>
          <p:cNvPr id="476" name="Google Shape;476;p24"/>
          <p:cNvSpPr txBox="1"/>
          <p:nvPr/>
        </p:nvSpPr>
        <p:spPr>
          <a:xfrm rot="-257">
            <a:off x="19031950" y="106398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Avi’s</a:t>
            </a:r>
            <a:r>
              <a:rPr lang="en" sz="5000">
                <a:solidFill>
                  <a:schemeClr val="lt1"/>
                </a:solidFill>
                <a:latin typeface="Lato"/>
                <a:ea typeface="Lato"/>
                <a:cs typeface="Lato"/>
                <a:sym typeface="Lato"/>
              </a:rPr>
              <a:t> computer</a:t>
            </a:r>
            <a:endParaRPr sz="5000">
              <a:solidFill>
                <a:schemeClr val="lt1"/>
              </a:solidFill>
              <a:latin typeface="Lato"/>
              <a:ea typeface="Lato"/>
              <a:cs typeface="Lato"/>
              <a:sym typeface="Lato"/>
            </a:endParaRPr>
          </a:p>
        </p:txBody>
      </p:sp>
      <p:pic>
        <p:nvPicPr>
          <p:cNvPr id="477" name="Google Shape;477;p24"/>
          <p:cNvPicPr preferRelativeResize="0"/>
          <p:nvPr/>
        </p:nvPicPr>
        <p:blipFill>
          <a:blip r:embed="rId5">
            <a:alphaModFix/>
          </a:blip>
          <a:stretch>
            <a:fillRect/>
          </a:stretch>
        </p:blipFill>
        <p:spPr>
          <a:xfrm>
            <a:off x="13500725" y="5191100"/>
            <a:ext cx="5029200" cy="5334000"/>
          </a:xfrm>
          <a:prstGeom prst="rect">
            <a:avLst/>
          </a:prstGeom>
          <a:noFill/>
          <a:ln>
            <a:noFill/>
          </a:ln>
        </p:spPr>
      </p:pic>
      <p:pic>
        <p:nvPicPr>
          <p:cNvPr id="478" name="Google Shape;478;p24"/>
          <p:cNvPicPr preferRelativeResize="0"/>
          <p:nvPr/>
        </p:nvPicPr>
        <p:blipFill>
          <a:blip r:embed="rId6">
            <a:alphaModFix/>
          </a:blip>
          <a:stretch>
            <a:fillRect/>
          </a:stretch>
        </p:blipFill>
        <p:spPr>
          <a:xfrm>
            <a:off x="6342625" y="5191100"/>
            <a:ext cx="5029200" cy="5334000"/>
          </a:xfrm>
          <a:prstGeom prst="rect">
            <a:avLst/>
          </a:prstGeom>
          <a:noFill/>
          <a:ln>
            <a:noFill/>
          </a:ln>
        </p:spPr>
      </p:pic>
      <p:pic>
        <p:nvPicPr>
          <p:cNvPr id="479" name="Google Shape;479;p24"/>
          <p:cNvPicPr preferRelativeResize="0"/>
          <p:nvPr/>
        </p:nvPicPr>
        <p:blipFill>
          <a:blip r:embed="rId7">
            <a:alphaModFix/>
          </a:blip>
          <a:stretch>
            <a:fillRect/>
          </a:stretch>
        </p:blipFill>
        <p:spPr>
          <a:xfrm>
            <a:off x="909601" y="2669751"/>
            <a:ext cx="1396801" cy="1396801"/>
          </a:xfrm>
          <a:prstGeom prst="rect">
            <a:avLst/>
          </a:prstGeom>
          <a:noFill/>
          <a:ln>
            <a:noFill/>
          </a:ln>
        </p:spPr>
      </p:pic>
      <p:sp>
        <p:nvSpPr>
          <p:cNvPr id="480" name="Google Shape;480;p24"/>
          <p:cNvSpPr txBox="1"/>
          <p:nvPr/>
        </p:nvSpPr>
        <p:spPr>
          <a:xfrm rot="-257">
            <a:off x="1926950" y="2891011"/>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 = 0.893</a:t>
            </a:r>
            <a:endParaRPr sz="5000">
              <a:solidFill>
                <a:schemeClr val="lt1"/>
              </a:solidFill>
              <a:latin typeface="Lato"/>
              <a:ea typeface="Lato"/>
              <a:cs typeface="Lato"/>
              <a:sym typeface="Lato"/>
            </a:endParaRPr>
          </a:p>
        </p:txBody>
      </p:sp>
      <p:sp>
        <p:nvSpPr>
          <p:cNvPr id="481" name="Google Shape;481;p24"/>
          <p:cNvSpPr txBox="1"/>
          <p:nvPr/>
        </p:nvSpPr>
        <p:spPr>
          <a:xfrm rot="-257">
            <a:off x="19540625" y="3112111"/>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rgbClr val="FF0000"/>
                </a:solidFill>
                <a:latin typeface="Lato"/>
                <a:ea typeface="Lato"/>
                <a:cs typeface="Lato"/>
                <a:sym typeface="Lato"/>
              </a:rPr>
              <a:t>R = 0.891</a:t>
            </a:r>
            <a:endParaRPr sz="5000">
              <a:solidFill>
                <a:srgbClr val="FF0000"/>
              </a:solidFill>
              <a:latin typeface="Lato"/>
              <a:ea typeface="Lato"/>
              <a:cs typeface="Lato"/>
              <a:sym typeface="Lato"/>
            </a:endParaRPr>
          </a:p>
        </p:txBody>
      </p:sp>
      <p:sp>
        <p:nvSpPr>
          <p:cNvPr id="482" name="Google Shape;482;p24"/>
          <p:cNvSpPr txBox="1"/>
          <p:nvPr/>
        </p:nvSpPr>
        <p:spPr>
          <a:xfrm rot="-257">
            <a:off x="1512200" y="106398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a:t>
            </a:r>
            <a:endParaRPr sz="5000">
              <a:solidFill>
                <a:schemeClr val="lt1"/>
              </a:solidFill>
              <a:latin typeface="Lato"/>
              <a:ea typeface="Lato"/>
              <a:cs typeface="Lato"/>
              <a:sym typeface="Lato"/>
            </a:endParaRPr>
          </a:p>
          <a:p>
            <a:pPr indent="0" lvl="0" marL="0" rtl="0" algn="ctr">
              <a:spcBef>
                <a:spcPts val="0"/>
              </a:spcBef>
              <a:spcAft>
                <a:spcPts val="0"/>
              </a:spcAft>
              <a:buNone/>
            </a:pPr>
            <a:r>
              <a:rPr lang="en" sz="5000">
                <a:solidFill>
                  <a:schemeClr val="lt1"/>
                </a:solidFill>
                <a:latin typeface="Lato"/>
                <a:ea typeface="Lato"/>
                <a:cs typeface="Lato"/>
                <a:sym typeface="Lato"/>
              </a:rPr>
              <a:t>computer</a:t>
            </a:r>
            <a:endParaRPr sz="5000">
              <a:solidFill>
                <a:schemeClr val="lt1"/>
              </a:solidFill>
              <a:latin typeface="Lato"/>
              <a:ea typeface="Lato"/>
              <a:cs typeface="Lato"/>
              <a:sym typeface="Lato"/>
            </a:endParaRPr>
          </a:p>
        </p:txBody>
      </p:sp>
      <p:pic>
        <p:nvPicPr>
          <p:cNvPr id="483" name="Google Shape;483;p24"/>
          <p:cNvPicPr preferRelativeResize="0"/>
          <p:nvPr/>
        </p:nvPicPr>
        <p:blipFill>
          <a:blip r:embed="rId8">
            <a:alphaModFix/>
          </a:blip>
          <a:stretch>
            <a:fillRect/>
          </a:stretch>
        </p:blipFill>
        <p:spPr>
          <a:xfrm>
            <a:off x="18533050" y="2890850"/>
            <a:ext cx="1396801" cy="1396801"/>
          </a:xfrm>
          <a:prstGeom prst="rect">
            <a:avLst/>
          </a:prstGeom>
          <a:noFill/>
          <a:ln>
            <a:noFill/>
          </a:ln>
        </p:spPr>
      </p:pic>
      <p:sp>
        <p:nvSpPr>
          <p:cNvPr id="484" name="Google Shape;484;p24"/>
          <p:cNvSpPr txBox="1"/>
          <p:nvPr/>
        </p:nvSpPr>
        <p:spPr>
          <a:xfrm rot="-257">
            <a:off x="10550400" y="326271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code and data</a:t>
            </a:r>
            <a:endParaRPr sz="50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5"/>
          <p:cNvSpPr txBox="1"/>
          <p:nvPr>
            <p:ph type="title"/>
          </p:nvPr>
        </p:nvSpPr>
        <p:spPr>
          <a:xfrm>
            <a:off x="1587500" y="977900"/>
            <a:ext cx="15208200" cy="93897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sz="7000"/>
              <a:t>Reproducibility is a tortoise’s game - it’s an incremental and slow process </a:t>
            </a:r>
            <a:r>
              <a:rPr i="1" lang="en" sz="7000"/>
              <a:t>but</a:t>
            </a:r>
            <a:r>
              <a:rPr lang="en" sz="7000"/>
              <a:t> </a:t>
            </a:r>
            <a:r>
              <a:rPr b="1" lang="en" sz="7000"/>
              <a:t>it has high payoffs!</a:t>
            </a:r>
            <a:endParaRPr b="1" sz="7000"/>
          </a:p>
        </p:txBody>
      </p:sp>
      <p:pic>
        <p:nvPicPr>
          <p:cNvPr id="490" name="Google Shape;490;p25"/>
          <p:cNvPicPr preferRelativeResize="0"/>
          <p:nvPr/>
        </p:nvPicPr>
        <p:blipFill>
          <a:blip r:embed="rId3">
            <a:alphaModFix/>
          </a:blip>
          <a:stretch>
            <a:fillRect/>
          </a:stretch>
        </p:blipFill>
        <p:spPr>
          <a:xfrm>
            <a:off x="2188695" y="7829550"/>
            <a:ext cx="5886450" cy="5886450"/>
          </a:xfrm>
          <a:prstGeom prst="rect">
            <a:avLst/>
          </a:prstGeom>
          <a:noFill/>
          <a:ln>
            <a:noFill/>
          </a:ln>
        </p:spPr>
      </p:pic>
      <p:pic>
        <p:nvPicPr>
          <p:cNvPr id="491" name="Google Shape;491;p25"/>
          <p:cNvPicPr preferRelativeResize="0"/>
          <p:nvPr/>
        </p:nvPicPr>
        <p:blipFill>
          <a:blip r:embed="rId4">
            <a:alphaModFix/>
          </a:blip>
          <a:stretch>
            <a:fillRect/>
          </a:stretch>
        </p:blipFill>
        <p:spPr>
          <a:xfrm>
            <a:off x="8318500" y="7759725"/>
            <a:ext cx="6026099" cy="6026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6"/>
          <p:cNvSpPr txBox="1"/>
          <p:nvPr/>
        </p:nvSpPr>
        <p:spPr>
          <a:xfrm>
            <a:off x="1495875" y="5688150"/>
            <a:ext cx="14203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0">
                <a:latin typeface="Lato"/>
                <a:ea typeface="Lato"/>
                <a:cs typeface="Lato"/>
                <a:sym typeface="Lato"/>
              </a:rPr>
              <a:t>Reproducible analyses save everyone time and effort!</a:t>
            </a:r>
            <a:endParaRPr sz="90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7"/>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pic>
        <p:nvPicPr>
          <p:cNvPr id="502" name="Google Shape;502;p27"/>
          <p:cNvPicPr preferRelativeResize="0"/>
          <p:nvPr/>
        </p:nvPicPr>
        <p:blipFill>
          <a:blip r:embed="rId3">
            <a:alphaModFix/>
          </a:blip>
          <a:stretch>
            <a:fillRect/>
          </a:stretch>
        </p:blipFill>
        <p:spPr>
          <a:xfrm>
            <a:off x="7376217" y="3194125"/>
            <a:ext cx="2235825" cy="2235825"/>
          </a:xfrm>
          <a:prstGeom prst="rect">
            <a:avLst/>
          </a:prstGeom>
          <a:noFill/>
          <a:ln>
            <a:noFill/>
          </a:ln>
        </p:spPr>
      </p:pic>
      <p:sp>
        <p:nvSpPr>
          <p:cNvPr id="503" name="Google Shape;503;p27"/>
          <p:cNvSpPr txBox="1"/>
          <p:nvPr/>
        </p:nvSpPr>
        <p:spPr>
          <a:xfrm rot="-257">
            <a:off x="6488637" y="2612086"/>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code</a:t>
            </a:r>
            <a:endParaRPr sz="5000">
              <a:solidFill>
                <a:schemeClr val="lt1"/>
              </a:solidFill>
              <a:latin typeface="Lato"/>
              <a:ea typeface="Lato"/>
              <a:cs typeface="Lato"/>
              <a:sym typeface="Lato"/>
            </a:endParaRPr>
          </a:p>
        </p:txBody>
      </p:sp>
      <p:pic>
        <p:nvPicPr>
          <p:cNvPr id="504" name="Google Shape;504;p27"/>
          <p:cNvPicPr preferRelativeResize="0"/>
          <p:nvPr/>
        </p:nvPicPr>
        <p:blipFill>
          <a:blip r:embed="rId4">
            <a:alphaModFix/>
          </a:blip>
          <a:stretch>
            <a:fillRect/>
          </a:stretch>
        </p:blipFill>
        <p:spPr>
          <a:xfrm>
            <a:off x="1333498" y="4016625"/>
            <a:ext cx="5358001" cy="5682750"/>
          </a:xfrm>
          <a:prstGeom prst="rect">
            <a:avLst/>
          </a:prstGeom>
          <a:noFill/>
          <a:ln>
            <a:noFill/>
          </a:ln>
        </p:spPr>
      </p:pic>
      <p:grpSp>
        <p:nvGrpSpPr>
          <p:cNvPr id="505" name="Google Shape;505;p27"/>
          <p:cNvGrpSpPr/>
          <p:nvPr/>
        </p:nvGrpSpPr>
        <p:grpSpPr>
          <a:xfrm>
            <a:off x="6488208" y="5430012"/>
            <a:ext cx="4010742" cy="4527427"/>
            <a:chOff x="10877550" y="3067050"/>
            <a:chExt cx="6400801" cy="7353300"/>
          </a:xfrm>
        </p:grpSpPr>
        <p:sp>
          <p:nvSpPr>
            <p:cNvPr id="506" name="Google Shape;506;p27"/>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7"/>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508" name="Google Shape;508;p27"/>
            <p:cNvPicPr preferRelativeResize="0"/>
            <p:nvPr/>
          </p:nvPicPr>
          <p:blipFill>
            <a:blip r:embed="rId5">
              <a:alphaModFix/>
            </a:blip>
            <a:stretch>
              <a:fillRect/>
            </a:stretch>
          </p:blipFill>
          <p:spPr>
            <a:xfrm>
              <a:off x="10877550" y="5562600"/>
              <a:ext cx="6400801" cy="4857750"/>
            </a:xfrm>
            <a:prstGeom prst="rect">
              <a:avLst/>
            </a:prstGeom>
            <a:noFill/>
            <a:ln>
              <a:noFill/>
            </a:ln>
          </p:spPr>
        </p:pic>
      </p:grpSp>
      <p:pic>
        <p:nvPicPr>
          <p:cNvPr id="509" name="Google Shape;509;p27"/>
          <p:cNvPicPr preferRelativeResize="0"/>
          <p:nvPr/>
        </p:nvPicPr>
        <p:blipFill>
          <a:blip r:embed="rId6">
            <a:alphaModFix/>
          </a:blip>
          <a:stretch>
            <a:fillRect/>
          </a:stretch>
        </p:blipFill>
        <p:spPr>
          <a:xfrm>
            <a:off x="7373990" y="5429957"/>
            <a:ext cx="2240316" cy="2214374"/>
          </a:xfrm>
          <a:prstGeom prst="rect">
            <a:avLst/>
          </a:prstGeom>
          <a:noFill/>
          <a:ln>
            <a:noFill/>
          </a:ln>
        </p:spPr>
      </p:pic>
      <p:grpSp>
        <p:nvGrpSpPr>
          <p:cNvPr id="510" name="Google Shape;510;p27"/>
          <p:cNvGrpSpPr/>
          <p:nvPr/>
        </p:nvGrpSpPr>
        <p:grpSpPr>
          <a:xfrm>
            <a:off x="19592696" y="5430012"/>
            <a:ext cx="4010742" cy="4527427"/>
            <a:chOff x="10877550" y="3067050"/>
            <a:chExt cx="6400801" cy="7353300"/>
          </a:xfrm>
        </p:grpSpPr>
        <p:sp>
          <p:nvSpPr>
            <p:cNvPr id="511" name="Google Shape;511;p27"/>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rgbClr val="FF0000"/>
                  </a:solidFill>
                </a:rPr>
                <a:t>ERROR</a:t>
              </a:r>
              <a:endParaRPr sz="5000">
                <a:solidFill>
                  <a:srgbClr val="FF0000"/>
                </a:solidFill>
              </a:endParaRPr>
            </a:p>
          </p:txBody>
        </p:sp>
        <p:pic>
          <p:nvPicPr>
            <p:cNvPr id="513" name="Google Shape;513;p27"/>
            <p:cNvPicPr preferRelativeResize="0"/>
            <p:nvPr/>
          </p:nvPicPr>
          <p:blipFill>
            <a:blip r:embed="rId5">
              <a:alphaModFix/>
            </a:blip>
            <a:stretch>
              <a:fillRect/>
            </a:stretch>
          </p:blipFill>
          <p:spPr>
            <a:xfrm>
              <a:off x="10877550" y="5562600"/>
              <a:ext cx="6400801" cy="4857750"/>
            </a:xfrm>
            <a:prstGeom prst="rect">
              <a:avLst/>
            </a:prstGeom>
            <a:noFill/>
            <a:ln>
              <a:noFill/>
            </a:ln>
          </p:spPr>
        </p:pic>
      </p:grpSp>
      <p:pic>
        <p:nvPicPr>
          <p:cNvPr id="514" name="Google Shape;514;p27"/>
          <p:cNvPicPr preferRelativeResize="0"/>
          <p:nvPr/>
        </p:nvPicPr>
        <p:blipFill>
          <a:blip r:embed="rId3">
            <a:alphaModFix/>
          </a:blip>
          <a:stretch>
            <a:fillRect/>
          </a:stretch>
        </p:blipFill>
        <p:spPr>
          <a:xfrm>
            <a:off x="20480130" y="3194125"/>
            <a:ext cx="2235825" cy="2235825"/>
          </a:xfrm>
          <a:prstGeom prst="rect">
            <a:avLst/>
          </a:prstGeom>
          <a:noFill/>
          <a:ln>
            <a:noFill/>
          </a:ln>
        </p:spPr>
      </p:pic>
      <p:sp>
        <p:nvSpPr>
          <p:cNvPr id="515" name="Google Shape;515;p27"/>
          <p:cNvSpPr txBox="1"/>
          <p:nvPr/>
        </p:nvSpPr>
        <p:spPr>
          <a:xfrm rot="-257">
            <a:off x="19592550" y="2612086"/>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code</a:t>
            </a:r>
            <a:endParaRPr sz="5000">
              <a:solidFill>
                <a:schemeClr val="lt1"/>
              </a:solidFill>
              <a:latin typeface="Lato"/>
              <a:ea typeface="Lato"/>
              <a:cs typeface="Lato"/>
              <a:sym typeface="Lato"/>
            </a:endParaRPr>
          </a:p>
        </p:txBody>
      </p:sp>
      <p:cxnSp>
        <p:nvCxnSpPr>
          <p:cNvPr id="516" name="Google Shape;516;p27"/>
          <p:cNvCxnSpPr/>
          <p:nvPr/>
        </p:nvCxnSpPr>
        <p:spPr>
          <a:xfrm>
            <a:off x="12323850" y="-96000"/>
            <a:ext cx="41100" cy="13908000"/>
          </a:xfrm>
          <a:prstGeom prst="straightConnector1">
            <a:avLst/>
          </a:prstGeom>
          <a:noFill/>
          <a:ln cap="flat" cmpd="sng" w="76200">
            <a:solidFill>
              <a:schemeClr val="dk2"/>
            </a:solidFill>
            <a:prstDash val="solid"/>
            <a:round/>
            <a:headEnd len="med" w="med" type="none"/>
            <a:tailEnd len="med" w="med" type="none"/>
          </a:ln>
        </p:spPr>
      </p:cxnSp>
      <p:sp>
        <p:nvSpPr>
          <p:cNvPr id="517" name="Google Shape;517;p27"/>
          <p:cNvSpPr txBox="1"/>
          <p:nvPr/>
        </p:nvSpPr>
        <p:spPr>
          <a:xfrm>
            <a:off x="0" y="1001400"/>
            <a:ext cx="12344400" cy="1031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500">
                <a:latin typeface="Lato"/>
                <a:ea typeface="Lato"/>
                <a:cs typeface="Lato"/>
                <a:sym typeface="Lato"/>
              </a:rPr>
              <a:t>Now Ruby</a:t>
            </a:r>
            <a:endParaRPr b="1" sz="5500">
              <a:latin typeface="Lato"/>
              <a:ea typeface="Lato"/>
              <a:cs typeface="Lato"/>
              <a:sym typeface="Lato"/>
            </a:endParaRPr>
          </a:p>
        </p:txBody>
      </p:sp>
      <p:sp>
        <p:nvSpPr>
          <p:cNvPr id="518" name="Google Shape;518;p27"/>
          <p:cNvSpPr txBox="1"/>
          <p:nvPr/>
        </p:nvSpPr>
        <p:spPr>
          <a:xfrm>
            <a:off x="12344400" y="1001400"/>
            <a:ext cx="12344400" cy="1031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500">
                <a:latin typeface="Lato"/>
                <a:ea typeface="Lato"/>
                <a:cs typeface="Lato"/>
                <a:sym typeface="Lato"/>
              </a:rPr>
              <a:t>Future Ruby</a:t>
            </a:r>
            <a:endParaRPr b="1" sz="5500">
              <a:latin typeface="Lato"/>
              <a:ea typeface="Lato"/>
              <a:cs typeface="Lato"/>
              <a:sym typeface="Lato"/>
            </a:endParaRPr>
          </a:p>
        </p:txBody>
      </p:sp>
      <p:pic>
        <p:nvPicPr>
          <p:cNvPr id="519" name="Google Shape;519;p27"/>
          <p:cNvPicPr preferRelativeResize="0"/>
          <p:nvPr/>
        </p:nvPicPr>
        <p:blipFill>
          <a:blip r:embed="rId7">
            <a:alphaModFix/>
          </a:blip>
          <a:stretch>
            <a:fillRect/>
          </a:stretch>
        </p:blipFill>
        <p:spPr>
          <a:xfrm>
            <a:off x="14533480" y="4016645"/>
            <a:ext cx="5358000" cy="56827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id="524" name="Google Shape;524;p28"/>
          <p:cNvPicPr preferRelativeResize="0"/>
          <p:nvPr/>
        </p:nvPicPr>
        <p:blipFill>
          <a:blip r:embed="rId3">
            <a:alphaModFix/>
          </a:blip>
          <a:stretch>
            <a:fillRect/>
          </a:stretch>
        </p:blipFill>
        <p:spPr>
          <a:xfrm>
            <a:off x="11265925" y="6992547"/>
            <a:ext cx="2589196" cy="2743201"/>
          </a:xfrm>
          <a:prstGeom prst="rect">
            <a:avLst/>
          </a:prstGeom>
          <a:noFill/>
          <a:ln>
            <a:noFill/>
          </a:ln>
        </p:spPr>
      </p:pic>
      <p:sp>
        <p:nvSpPr>
          <p:cNvPr id="525" name="Google Shape;525;p28"/>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pic>
        <p:nvPicPr>
          <p:cNvPr id="526" name="Google Shape;526;p28"/>
          <p:cNvPicPr preferRelativeResize="0"/>
          <p:nvPr/>
        </p:nvPicPr>
        <p:blipFill>
          <a:blip r:embed="rId4">
            <a:alphaModFix/>
          </a:blip>
          <a:stretch>
            <a:fillRect/>
          </a:stretch>
        </p:blipFill>
        <p:spPr>
          <a:xfrm>
            <a:off x="13629017" y="1540725"/>
            <a:ext cx="2235825" cy="2235825"/>
          </a:xfrm>
          <a:prstGeom prst="rect">
            <a:avLst/>
          </a:prstGeom>
          <a:noFill/>
          <a:ln>
            <a:noFill/>
          </a:ln>
        </p:spPr>
      </p:pic>
      <p:sp>
        <p:nvSpPr>
          <p:cNvPr id="527" name="Google Shape;527;p28"/>
          <p:cNvSpPr txBox="1"/>
          <p:nvPr/>
        </p:nvSpPr>
        <p:spPr>
          <a:xfrm rot="-278">
            <a:off x="12741472" y="958383"/>
            <a:ext cx="111354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code - </a:t>
            </a:r>
            <a:r>
              <a:rPr lang="en" sz="5000">
                <a:solidFill>
                  <a:srgbClr val="FF0000"/>
                </a:solidFill>
                <a:latin typeface="Lato"/>
                <a:ea typeface="Lato"/>
                <a:cs typeface="Lato"/>
                <a:sym typeface="Lato"/>
              </a:rPr>
              <a:t>not as reproducible</a:t>
            </a:r>
            <a:endParaRPr sz="5000">
              <a:solidFill>
                <a:srgbClr val="FF0000"/>
              </a:solidFill>
              <a:latin typeface="Lato"/>
              <a:ea typeface="Lato"/>
              <a:cs typeface="Lato"/>
              <a:sym typeface="Lato"/>
            </a:endParaRPr>
          </a:p>
        </p:txBody>
      </p:sp>
      <p:pic>
        <p:nvPicPr>
          <p:cNvPr id="528" name="Google Shape;528;p28"/>
          <p:cNvPicPr preferRelativeResize="0"/>
          <p:nvPr/>
        </p:nvPicPr>
        <p:blipFill>
          <a:blip r:embed="rId5">
            <a:alphaModFix/>
          </a:blip>
          <a:stretch>
            <a:fillRect/>
          </a:stretch>
        </p:blipFill>
        <p:spPr>
          <a:xfrm>
            <a:off x="16766914" y="6992549"/>
            <a:ext cx="2582465" cy="2743201"/>
          </a:xfrm>
          <a:prstGeom prst="rect">
            <a:avLst/>
          </a:prstGeom>
          <a:noFill/>
          <a:ln>
            <a:noFill/>
          </a:ln>
        </p:spPr>
      </p:pic>
      <p:pic>
        <p:nvPicPr>
          <p:cNvPr id="529" name="Google Shape;529;p28"/>
          <p:cNvPicPr preferRelativeResize="0"/>
          <p:nvPr/>
        </p:nvPicPr>
        <p:blipFill>
          <a:blip r:embed="rId6">
            <a:alphaModFix/>
          </a:blip>
          <a:stretch>
            <a:fillRect/>
          </a:stretch>
        </p:blipFill>
        <p:spPr>
          <a:xfrm>
            <a:off x="19518465" y="6992546"/>
            <a:ext cx="2582465" cy="2743201"/>
          </a:xfrm>
          <a:prstGeom prst="rect">
            <a:avLst/>
          </a:prstGeom>
          <a:noFill/>
          <a:ln>
            <a:noFill/>
          </a:ln>
        </p:spPr>
      </p:pic>
      <p:pic>
        <p:nvPicPr>
          <p:cNvPr id="530" name="Google Shape;530;p28"/>
          <p:cNvPicPr preferRelativeResize="0"/>
          <p:nvPr/>
        </p:nvPicPr>
        <p:blipFill>
          <a:blip r:embed="rId7">
            <a:alphaModFix/>
          </a:blip>
          <a:stretch>
            <a:fillRect/>
          </a:stretch>
        </p:blipFill>
        <p:spPr>
          <a:xfrm>
            <a:off x="13986966" y="6992559"/>
            <a:ext cx="2585466" cy="2743201"/>
          </a:xfrm>
          <a:prstGeom prst="rect">
            <a:avLst/>
          </a:prstGeom>
          <a:noFill/>
          <a:ln>
            <a:noFill/>
          </a:ln>
        </p:spPr>
      </p:pic>
      <p:pic>
        <p:nvPicPr>
          <p:cNvPr id="531" name="Google Shape;531;p28"/>
          <p:cNvPicPr preferRelativeResize="0"/>
          <p:nvPr/>
        </p:nvPicPr>
        <p:blipFill>
          <a:blip r:embed="rId8">
            <a:alphaModFix/>
          </a:blip>
          <a:stretch>
            <a:fillRect/>
          </a:stretch>
        </p:blipFill>
        <p:spPr>
          <a:xfrm>
            <a:off x="8555658" y="6974235"/>
            <a:ext cx="2589196" cy="2743201"/>
          </a:xfrm>
          <a:prstGeom prst="rect">
            <a:avLst/>
          </a:prstGeom>
          <a:noFill/>
          <a:ln>
            <a:noFill/>
          </a:ln>
        </p:spPr>
      </p:pic>
      <p:pic>
        <p:nvPicPr>
          <p:cNvPr id="532" name="Google Shape;532;p28"/>
          <p:cNvPicPr preferRelativeResize="0"/>
          <p:nvPr/>
        </p:nvPicPr>
        <p:blipFill>
          <a:blip r:embed="rId9">
            <a:alphaModFix/>
          </a:blip>
          <a:stretch>
            <a:fillRect/>
          </a:stretch>
        </p:blipFill>
        <p:spPr>
          <a:xfrm>
            <a:off x="5845387" y="6992557"/>
            <a:ext cx="2589196" cy="2743201"/>
          </a:xfrm>
          <a:prstGeom prst="rect">
            <a:avLst/>
          </a:prstGeom>
          <a:noFill/>
          <a:ln>
            <a:noFill/>
          </a:ln>
        </p:spPr>
      </p:pic>
      <p:pic>
        <p:nvPicPr>
          <p:cNvPr id="533" name="Google Shape;533;p28"/>
          <p:cNvPicPr preferRelativeResize="0"/>
          <p:nvPr/>
        </p:nvPicPr>
        <p:blipFill>
          <a:blip r:embed="rId10">
            <a:alphaModFix/>
          </a:blip>
          <a:stretch>
            <a:fillRect/>
          </a:stretch>
        </p:blipFill>
        <p:spPr>
          <a:xfrm>
            <a:off x="3036686" y="6992561"/>
            <a:ext cx="2589196" cy="2743201"/>
          </a:xfrm>
          <a:prstGeom prst="rect">
            <a:avLst/>
          </a:prstGeom>
          <a:noFill/>
          <a:ln>
            <a:noFill/>
          </a:ln>
        </p:spPr>
      </p:pic>
      <p:grpSp>
        <p:nvGrpSpPr>
          <p:cNvPr id="534" name="Google Shape;534;p28"/>
          <p:cNvGrpSpPr/>
          <p:nvPr/>
        </p:nvGrpSpPr>
        <p:grpSpPr>
          <a:xfrm>
            <a:off x="19537842" y="9742959"/>
            <a:ext cx="2500793" cy="2859547"/>
            <a:chOff x="10862129" y="3067050"/>
            <a:chExt cx="6400801" cy="7362376"/>
          </a:xfrm>
        </p:grpSpPr>
        <p:sp>
          <p:nvSpPr>
            <p:cNvPr id="535" name="Google Shape;535;p28"/>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37" name="Google Shape;537;p28"/>
            <p:cNvPicPr preferRelativeResize="0"/>
            <p:nvPr/>
          </p:nvPicPr>
          <p:blipFill>
            <a:blip r:embed="rId11">
              <a:alphaModFix/>
            </a:blip>
            <a:stretch>
              <a:fillRect/>
            </a:stretch>
          </p:blipFill>
          <p:spPr>
            <a:xfrm>
              <a:off x="10862129" y="5571676"/>
              <a:ext cx="6400801" cy="4857750"/>
            </a:xfrm>
            <a:prstGeom prst="rect">
              <a:avLst/>
            </a:prstGeom>
            <a:noFill/>
            <a:ln>
              <a:noFill/>
            </a:ln>
          </p:spPr>
        </p:pic>
      </p:grpSp>
      <p:grpSp>
        <p:nvGrpSpPr>
          <p:cNvPr id="538" name="Google Shape;538;p28"/>
          <p:cNvGrpSpPr/>
          <p:nvPr/>
        </p:nvGrpSpPr>
        <p:grpSpPr>
          <a:xfrm>
            <a:off x="16848592" y="9742959"/>
            <a:ext cx="2500793" cy="2856022"/>
            <a:chOff x="10877550" y="3067050"/>
            <a:chExt cx="6400801" cy="7353300"/>
          </a:xfrm>
        </p:grpSpPr>
        <p:sp>
          <p:nvSpPr>
            <p:cNvPr id="539" name="Google Shape;539;p28"/>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41" name="Google Shape;541;p28"/>
            <p:cNvPicPr preferRelativeResize="0"/>
            <p:nvPr/>
          </p:nvPicPr>
          <p:blipFill>
            <a:blip r:embed="rId11">
              <a:alphaModFix/>
            </a:blip>
            <a:stretch>
              <a:fillRect/>
            </a:stretch>
          </p:blipFill>
          <p:spPr>
            <a:xfrm>
              <a:off x="10877550" y="5562600"/>
              <a:ext cx="6400801" cy="4857750"/>
            </a:xfrm>
            <a:prstGeom prst="rect">
              <a:avLst/>
            </a:prstGeom>
            <a:noFill/>
            <a:ln>
              <a:noFill/>
            </a:ln>
          </p:spPr>
        </p:pic>
      </p:grpSp>
      <p:grpSp>
        <p:nvGrpSpPr>
          <p:cNvPr id="542" name="Google Shape;542;p28"/>
          <p:cNvGrpSpPr/>
          <p:nvPr/>
        </p:nvGrpSpPr>
        <p:grpSpPr>
          <a:xfrm>
            <a:off x="14044142" y="9742959"/>
            <a:ext cx="2500793" cy="2856022"/>
            <a:chOff x="10877550" y="3067050"/>
            <a:chExt cx="6400801" cy="7353300"/>
          </a:xfrm>
        </p:grpSpPr>
        <p:sp>
          <p:nvSpPr>
            <p:cNvPr id="543" name="Google Shape;543;p28"/>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45" name="Google Shape;545;p28"/>
            <p:cNvPicPr preferRelativeResize="0"/>
            <p:nvPr/>
          </p:nvPicPr>
          <p:blipFill>
            <a:blip r:embed="rId11">
              <a:alphaModFix/>
            </a:blip>
            <a:stretch>
              <a:fillRect/>
            </a:stretch>
          </p:blipFill>
          <p:spPr>
            <a:xfrm>
              <a:off x="10877550" y="5562600"/>
              <a:ext cx="6400801" cy="4857750"/>
            </a:xfrm>
            <a:prstGeom prst="rect">
              <a:avLst/>
            </a:prstGeom>
            <a:noFill/>
            <a:ln>
              <a:noFill/>
            </a:ln>
          </p:spPr>
        </p:pic>
      </p:grpSp>
      <p:grpSp>
        <p:nvGrpSpPr>
          <p:cNvPr id="546" name="Google Shape;546;p28"/>
          <p:cNvGrpSpPr/>
          <p:nvPr/>
        </p:nvGrpSpPr>
        <p:grpSpPr>
          <a:xfrm>
            <a:off x="11331455" y="9741122"/>
            <a:ext cx="2500793" cy="2856022"/>
            <a:chOff x="10877550" y="3067050"/>
            <a:chExt cx="6400801" cy="7353300"/>
          </a:xfrm>
        </p:grpSpPr>
        <p:sp>
          <p:nvSpPr>
            <p:cNvPr id="547" name="Google Shape;547;p28"/>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49" name="Google Shape;549;p28"/>
            <p:cNvPicPr preferRelativeResize="0"/>
            <p:nvPr/>
          </p:nvPicPr>
          <p:blipFill>
            <a:blip r:embed="rId11">
              <a:alphaModFix/>
            </a:blip>
            <a:stretch>
              <a:fillRect/>
            </a:stretch>
          </p:blipFill>
          <p:spPr>
            <a:xfrm>
              <a:off x="10877550" y="5562600"/>
              <a:ext cx="6400801" cy="4857750"/>
            </a:xfrm>
            <a:prstGeom prst="rect">
              <a:avLst/>
            </a:prstGeom>
            <a:noFill/>
            <a:ln>
              <a:noFill/>
            </a:ln>
          </p:spPr>
        </p:pic>
      </p:grpSp>
      <p:grpSp>
        <p:nvGrpSpPr>
          <p:cNvPr id="550" name="Google Shape;550;p28"/>
          <p:cNvGrpSpPr/>
          <p:nvPr/>
        </p:nvGrpSpPr>
        <p:grpSpPr>
          <a:xfrm>
            <a:off x="8651530" y="9744709"/>
            <a:ext cx="2500793" cy="2856022"/>
            <a:chOff x="10877550" y="3067050"/>
            <a:chExt cx="6400801" cy="7353300"/>
          </a:xfrm>
        </p:grpSpPr>
        <p:sp>
          <p:nvSpPr>
            <p:cNvPr id="551" name="Google Shape;551;p28"/>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53" name="Google Shape;553;p28"/>
            <p:cNvPicPr preferRelativeResize="0"/>
            <p:nvPr/>
          </p:nvPicPr>
          <p:blipFill>
            <a:blip r:embed="rId11">
              <a:alphaModFix/>
            </a:blip>
            <a:stretch>
              <a:fillRect/>
            </a:stretch>
          </p:blipFill>
          <p:spPr>
            <a:xfrm>
              <a:off x="10877550" y="5562600"/>
              <a:ext cx="6400801" cy="4857750"/>
            </a:xfrm>
            <a:prstGeom prst="rect">
              <a:avLst/>
            </a:prstGeom>
            <a:noFill/>
            <a:ln>
              <a:noFill/>
            </a:ln>
          </p:spPr>
        </p:pic>
      </p:grpSp>
      <p:grpSp>
        <p:nvGrpSpPr>
          <p:cNvPr id="554" name="Google Shape;554;p28"/>
          <p:cNvGrpSpPr/>
          <p:nvPr/>
        </p:nvGrpSpPr>
        <p:grpSpPr>
          <a:xfrm>
            <a:off x="5878205" y="9741134"/>
            <a:ext cx="2500793" cy="2856022"/>
            <a:chOff x="10877550" y="3067050"/>
            <a:chExt cx="6400801" cy="7353300"/>
          </a:xfrm>
        </p:grpSpPr>
        <p:sp>
          <p:nvSpPr>
            <p:cNvPr id="555" name="Google Shape;555;p28"/>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57" name="Google Shape;557;p28"/>
            <p:cNvPicPr preferRelativeResize="0"/>
            <p:nvPr/>
          </p:nvPicPr>
          <p:blipFill>
            <a:blip r:embed="rId11">
              <a:alphaModFix/>
            </a:blip>
            <a:stretch>
              <a:fillRect/>
            </a:stretch>
          </p:blipFill>
          <p:spPr>
            <a:xfrm>
              <a:off x="10877550" y="5562600"/>
              <a:ext cx="6400801" cy="4857750"/>
            </a:xfrm>
            <a:prstGeom prst="rect">
              <a:avLst/>
            </a:prstGeom>
            <a:noFill/>
            <a:ln>
              <a:noFill/>
            </a:ln>
          </p:spPr>
        </p:pic>
      </p:grpSp>
      <p:grpSp>
        <p:nvGrpSpPr>
          <p:cNvPr id="558" name="Google Shape;558;p28"/>
          <p:cNvGrpSpPr/>
          <p:nvPr/>
        </p:nvGrpSpPr>
        <p:grpSpPr>
          <a:xfrm>
            <a:off x="3080880" y="9741134"/>
            <a:ext cx="2500793" cy="2856022"/>
            <a:chOff x="10877550" y="3067050"/>
            <a:chExt cx="6400801" cy="7353300"/>
          </a:xfrm>
        </p:grpSpPr>
        <p:sp>
          <p:nvSpPr>
            <p:cNvPr id="559" name="Google Shape;559;p28"/>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61" name="Google Shape;561;p28"/>
            <p:cNvPicPr preferRelativeResize="0"/>
            <p:nvPr/>
          </p:nvPicPr>
          <p:blipFill>
            <a:blip r:embed="rId11">
              <a:alphaModFix/>
            </a:blip>
            <a:stretch>
              <a:fillRect/>
            </a:stretch>
          </p:blipFill>
          <p:spPr>
            <a:xfrm>
              <a:off x="10877550" y="5562600"/>
              <a:ext cx="6400801" cy="4857750"/>
            </a:xfrm>
            <a:prstGeom prst="rect">
              <a:avLst/>
            </a:prstGeom>
            <a:noFill/>
            <a:ln>
              <a:noFill/>
            </a:ln>
          </p:spPr>
        </p:pic>
      </p:grpSp>
      <p:cxnSp>
        <p:nvCxnSpPr>
          <p:cNvPr id="562" name="Google Shape;562;p28"/>
          <p:cNvCxnSpPr>
            <a:endCxn id="533" idx="0"/>
          </p:cNvCxnSpPr>
          <p:nvPr/>
        </p:nvCxnSpPr>
        <p:spPr>
          <a:xfrm flipH="1">
            <a:off x="4331284" y="3776561"/>
            <a:ext cx="10415700" cy="3216000"/>
          </a:xfrm>
          <a:prstGeom prst="straightConnector1">
            <a:avLst/>
          </a:prstGeom>
          <a:noFill/>
          <a:ln cap="flat" cmpd="sng" w="76200">
            <a:solidFill>
              <a:schemeClr val="dk2"/>
            </a:solidFill>
            <a:prstDash val="solid"/>
            <a:round/>
            <a:headEnd len="med" w="med" type="none"/>
            <a:tailEnd len="med" w="med" type="triangle"/>
          </a:ln>
        </p:spPr>
      </p:cxnSp>
      <p:cxnSp>
        <p:nvCxnSpPr>
          <p:cNvPr id="563" name="Google Shape;563;p28"/>
          <p:cNvCxnSpPr>
            <a:endCxn id="532" idx="0"/>
          </p:cNvCxnSpPr>
          <p:nvPr/>
        </p:nvCxnSpPr>
        <p:spPr>
          <a:xfrm flipH="1">
            <a:off x="7139985" y="3776557"/>
            <a:ext cx="7606800" cy="3216000"/>
          </a:xfrm>
          <a:prstGeom prst="straightConnector1">
            <a:avLst/>
          </a:prstGeom>
          <a:noFill/>
          <a:ln cap="flat" cmpd="sng" w="76200">
            <a:solidFill>
              <a:schemeClr val="dk2"/>
            </a:solidFill>
            <a:prstDash val="solid"/>
            <a:round/>
            <a:headEnd len="med" w="med" type="none"/>
            <a:tailEnd len="med" w="med" type="triangle"/>
          </a:ln>
        </p:spPr>
      </p:cxnSp>
      <p:cxnSp>
        <p:nvCxnSpPr>
          <p:cNvPr id="564" name="Google Shape;564;p28"/>
          <p:cNvCxnSpPr>
            <a:endCxn id="531" idx="0"/>
          </p:cNvCxnSpPr>
          <p:nvPr/>
        </p:nvCxnSpPr>
        <p:spPr>
          <a:xfrm flipH="1">
            <a:off x="9850256" y="3776535"/>
            <a:ext cx="4896600" cy="3197700"/>
          </a:xfrm>
          <a:prstGeom prst="straightConnector1">
            <a:avLst/>
          </a:prstGeom>
          <a:noFill/>
          <a:ln cap="flat" cmpd="sng" w="76200">
            <a:solidFill>
              <a:schemeClr val="dk2"/>
            </a:solidFill>
            <a:prstDash val="solid"/>
            <a:round/>
            <a:headEnd len="med" w="med" type="none"/>
            <a:tailEnd len="med" w="med" type="triangle"/>
          </a:ln>
        </p:spPr>
      </p:cxnSp>
      <p:cxnSp>
        <p:nvCxnSpPr>
          <p:cNvPr id="565" name="Google Shape;565;p28"/>
          <p:cNvCxnSpPr/>
          <p:nvPr/>
        </p:nvCxnSpPr>
        <p:spPr>
          <a:xfrm flipH="1">
            <a:off x="12663730" y="3776550"/>
            <a:ext cx="2083200" cy="3208800"/>
          </a:xfrm>
          <a:prstGeom prst="straightConnector1">
            <a:avLst/>
          </a:prstGeom>
          <a:noFill/>
          <a:ln cap="flat" cmpd="sng" w="76200">
            <a:solidFill>
              <a:schemeClr val="dk2"/>
            </a:solidFill>
            <a:prstDash val="solid"/>
            <a:round/>
            <a:headEnd len="med" w="med" type="none"/>
            <a:tailEnd len="med" w="med" type="triangle"/>
          </a:ln>
        </p:spPr>
      </p:cxnSp>
      <p:cxnSp>
        <p:nvCxnSpPr>
          <p:cNvPr id="566" name="Google Shape;566;p28"/>
          <p:cNvCxnSpPr>
            <a:endCxn id="530" idx="0"/>
          </p:cNvCxnSpPr>
          <p:nvPr/>
        </p:nvCxnSpPr>
        <p:spPr>
          <a:xfrm>
            <a:off x="14746899" y="3776559"/>
            <a:ext cx="532800" cy="3216000"/>
          </a:xfrm>
          <a:prstGeom prst="straightConnector1">
            <a:avLst/>
          </a:prstGeom>
          <a:noFill/>
          <a:ln cap="flat" cmpd="sng" w="76200">
            <a:solidFill>
              <a:schemeClr val="dk2"/>
            </a:solidFill>
            <a:prstDash val="solid"/>
            <a:round/>
            <a:headEnd len="med" w="med" type="none"/>
            <a:tailEnd len="med" w="med" type="triangle"/>
          </a:ln>
        </p:spPr>
      </p:cxnSp>
      <p:cxnSp>
        <p:nvCxnSpPr>
          <p:cNvPr id="567" name="Google Shape;567;p28"/>
          <p:cNvCxnSpPr>
            <a:endCxn id="528" idx="0"/>
          </p:cNvCxnSpPr>
          <p:nvPr/>
        </p:nvCxnSpPr>
        <p:spPr>
          <a:xfrm>
            <a:off x="14747047" y="3776549"/>
            <a:ext cx="3311100" cy="3216000"/>
          </a:xfrm>
          <a:prstGeom prst="straightConnector1">
            <a:avLst/>
          </a:prstGeom>
          <a:noFill/>
          <a:ln cap="flat" cmpd="sng" w="76200">
            <a:solidFill>
              <a:schemeClr val="dk2"/>
            </a:solidFill>
            <a:prstDash val="solid"/>
            <a:round/>
            <a:headEnd len="med" w="med" type="none"/>
            <a:tailEnd len="med" w="med" type="triangle"/>
          </a:ln>
        </p:spPr>
      </p:cxnSp>
      <p:cxnSp>
        <p:nvCxnSpPr>
          <p:cNvPr id="568" name="Google Shape;568;p28"/>
          <p:cNvCxnSpPr>
            <a:endCxn id="529" idx="0"/>
          </p:cNvCxnSpPr>
          <p:nvPr/>
        </p:nvCxnSpPr>
        <p:spPr>
          <a:xfrm>
            <a:off x="14746998" y="3776546"/>
            <a:ext cx="6062700" cy="3216000"/>
          </a:xfrm>
          <a:prstGeom prst="straightConnector1">
            <a:avLst/>
          </a:prstGeom>
          <a:noFill/>
          <a:ln cap="flat" cmpd="sng" w="76200">
            <a:solidFill>
              <a:schemeClr val="dk2"/>
            </a:solidFill>
            <a:prstDash val="solid"/>
            <a:round/>
            <a:headEnd len="med" w="med" type="none"/>
            <a:tailEnd len="med" w="med" type="triangle"/>
          </a:ln>
        </p:spPr>
      </p:cxnSp>
      <p:pic>
        <p:nvPicPr>
          <p:cNvPr id="569" name="Google Shape;569;p28"/>
          <p:cNvPicPr preferRelativeResize="0"/>
          <p:nvPr/>
        </p:nvPicPr>
        <p:blipFill>
          <a:blip r:embed="rId12">
            <a:alphaModFix/>
          </a:blip>
          <a:stretch>
            <a:fillRect/>
          </a:stretch>
        </p:blipFill>
        <p:spPr>
          <a:xfrm>
            <a:off x="10377402" y="-1"/>
            <a:ext cx="3251631" cy="3447289"/>
          </a:xfrm>
          <a:prstGeom prst="rect">
            <a:avLst/>
          </a:prstGeom>
          <a:noFill/>
          <a:ln>
            <a:noFill/>
          </a:ln>
        </p:spPr>
      </p:pic>
      <p:cxnSp>
        <p:nvCxnSpPr>
          <p:cNvPr id="570" name="Google Shape;570;p28"/>
          <p:cNvCxnSpPr/>
          <p:nvPr/>
        </p:nvCxnSpPr>
        <p:spPr>
          <a:xfrm>
            <a:off x="28450" y="12602500"/>
            <a:ext cx="24717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pic>
        <p:nvPicPr>
          <p:cNvPr id="575" name="Google Shape;575;p29"/>
          <p:cNvPicPr preferRelativeResize="0"/>
          <p:nvPr/>
        </p:nvPicPr>
        <p:blipFill>
          <a:blip r:embed="rId3">
            <a:alphaModFix/>
          </a:blip>
          <a:stretch>
            <a:fillRect/>
          </a:stretch>
        </p:blipFill>
        <p:spPr>
          <a:xfrm>
            <a:off x="13987950" y="6986938"/>
            <a:ext cx="2583500" cy="2740074"/>
          </a:xfrm>
          <a:prstGeom prst="rect">
            <a:avLst/>
          </a:prstGeom>
          <a:noFill/>
          <a:ln>
            <a:noFill/>
          </a:ln>
        </p:spPr>
      </p:pic>
      <p:sp>
        <p:nvSpPr>
          <p:cNvPr id="576" name="Google Shape;576;p29"/>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pic>
        <p:nvPicPr>
          <p:cNvPr id="577" name="Google Shape;577;p29"/>
          <p:cNvPicPr preferRelativeResize="0"/>
          <p:nvPr/>
        </p:nvPicPr>
        <p:blipFill>
          <a:blip r:embed="rId4">
            <a:alphaModFix/>
          </a:blip>
          <a:stretch>
            <a:fillRect/>
          </a:stretch>
        </p:blipFill>
        <p:spPr>
          <a:xfrm>
            <a:off x="13629017" y="1540725"/>
            <a:ext cx="2235825" cy="2235825"/>
          </a:xfrm>
          <a:prstGeom prst="rect">
            <a:avLst/>
          </a:prstGeom>
          <a:noFill/>
          <a:ln>
            <a:noFill/>
          </a:ln>
        </p:spPr>
      </p:pic>
      <p:sp>
        <p:nvSpPr>
          <p:cNvPr id="578" name="Google Shape;578;p29"/>
          <p:cNvSpPr txBox="1"/>
          <p:nvPr/>
        </p:nvSpPr>
        <p:spPr>
          <a:xfrm rot="-219">
            <a:off x="13366654" y="926775"/>
            <a:ext cx="94104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code - </a:t>
            </a:r>
            <a:r>
              <a:rPr lang="en" sz="5000">
                <a:solidFill>
                  <a:srgbClr val="0000FF"/>
                </a:solidFill>
                <a:latin typeface="Lato"/>
                <a:ea typeface="Lato"/>
                <a:cs typeface="Lato"/>
                <a:sym typeface="Lato"/>
              </a:rPr>
              <a:t>made reproducibly</a:t>
            </a:r>
            <a:endParaRPr sz="5000">
              <a:solidFill>
                <a:srgbClr val="0000FF"/>
              </a:solidFill>
              <a:latin typeface="Lato"/>
              <a:ea typeface="Lato"/>
              <a:cs typeface="Lato"/>
              <a:sym typeface="Lato"/>
            </a:endParaRPr>
          </a:p>
        </p:txBody>
      </p:sp>
      <p:pic>
        <p:nvPicPr>
          <p:cNvPr id="579" name="Google Shape;579;p29"/>
          <p:cNvPicPr preferRelativeResize="0"/>
          <p:nvPr/>
        </p:nvPicPr>
        <p:blipFill>
          <a:blip r:embed="rId5">
            <a:alphaModFix/>
          </a:blip>
          <a:stretch>
            <a:fillRect/>
          </a:stretch>
        </p:blipFill>
        <p:spPr>
          <a:xfrm>
            <a:off x="10379150" y="0"/>
            <a:ext cx="3249876" cy="3446850"/>
          </a:xfrm>
          <a:prstGeom prst="rect">
            <a:avLst/>
          </a:prstGeom>
          <a:noFill/>
          <a:ln>
            <a:noFill/>
          </a:ln>
        </p:spPr>
      </p:pic>
      <p:pic>
        <p:nvPicPr>
          <p:cNvPr id="580" name="Google Shape;580;p29"/>
          <p:cNvPicPr preferRelativeResize="0"/>
          <p:nvPr/>
        </p:nvPicPr>
        <p:blipFill>
          <a:blip r:embed="rId6">
            <a:alphaModFix/>
          </a:blip>
          <a:stretch>
            <a:fillRect/>
          </a:stretch>
        </p:blipFill>
        <p:spPr>
          <a:xfrm>
            <a:off x="11371973" y="6985376"/>
            <a:ext cx="2583493" cy="2743201"/>
          </a:xfrm>
          <a:prstGeom prst="rect">
            <a:avLst/>
          </a:prstGeom>
          <a:noFill/>
          <a:ln>
            <a:noFill/>
          </a:ln>
        </p:spPr>
      </p:pic>
      <p:pic>
        <p:nvPicPr>
          <p:cNvPr id="581" name="Google Shape;581;p29"/>
          <p:cNvPicPr preferRelativeResize="0"/>
          <p:nvPr/>
        </p:nvPicPr>
        <p:blipFill>
          <a:blip r:embed="rId7">
            <a:alphaModFix/>
          </a:blip>
          <a:stretch>
            <a:fillRect/>
          </a:stretch>
        </p:blipFill>
        <p:spPr>
          <a:xfrm>
            <a:off x="5935831" y="6946800"/>
            <a:ext cx="2590054" cy="2743191"/>
          </a:xfrm>
          <a:prstGeom prst="rect">
            <a:avLst/>
          </a:prstGeom>
          <a:noFill/>
          <a:ln>
            <a:noFill/>
          </a:ln>
        </p:spPr>
      </p:pic>
      <p:pic>
        <p:nvPicPr>
          <p:cNvPr id="582" name="Google Shape;582;p29"/>
          <p:cNvPicPr preferRelativeResize="0"/>
          <p:nvPr/>
        </p:nvPicPr>
        <p:blipFill>
          <a:blip r:embed="rId8">
            <a:alphaModFix/>
          </a:blip>
          <a:stretch>
            <a:fillRect/>
          </a:stretch>
        </p:blipFill>
        <p:spPr>
          <a:xfrm>
            <a:off x="8653921" y="6946801"/>
            <a:ext cx="2590042" cy="2743178"/>
          </a:xfrm>
          <a:prstGeom prst="rect">
            <a:avLst/>
          </a:prstGeom>
          <a:noFill/>
          <a:ln>
            <a:noFill/>
          </a:ln>
        </p:spPr>
      </p:pic>
      <p:pic>
        <p:nvPicPr>
          <p:cNvPr id="583" name="Google Shape;583;p29"/>
          <p:cNvPicPr preferRelativeResize="0"/>
          <p:nvPr/>
        </p:nvPicPr>
        <p:blipFill>
          <a:blip r:embed="rId9">
            <a:alphaModFix/>
          </a:blip>
          <a:stretch>
            <a:fillRect/>
          </a:stretch>
        </p:blipFill>
        <p:spPr>
          <a:xfrm>
            <a:off x="19515284" y="6932950"/>
            <a:ext cx="2590042" cy="2743178"/>
          </a:xfrm>
          <a:prstGeom prst="rect">
            <a:avLst/>
          </a:prstGeom>
          <a:noFill/>
          <a:ln>
            <a:noFill/>
          </a:ln>
        </p:spPr>
      </p:pic>
      <p:cxnSp>
        <p:nvCxnSpPr>
          <p:cNvPr id="584" name="Google Shape;584;p29"/>
          <p:cNvCxnSpPr>
            <a:stCxn id="577" idx="2"/>
            <a:endCxn id="585" idx="0"/>
          </p:cNvCxnSpPr>
          <p:nvPr/>
        </p:nvCxnSpPr>
        <p:spPr>
          <a:xfrm flipH="1">
            <a:off x="4327330" y="3776550"/>
            <a:ext cx="10419600" cy="3170100"/>
          </a:xfrm>
          <a:prstGeom prst="straightConnector1">
            <a:avLst/>
          </a:prstGeom>
          <a:noFill/>
          <a:ln cap="flat" cmpd="sng" w="76200">
            <a:solidFill>
              <a:schemeClr val="dk2"/>
            </a:solidFill>
            <a:prstDash val="solid"/>
            <a:round/>
            <a:headEnd len="med" w="med" type="none"/>
            <a:tailEnd len="med" w="med" type="triangle"/>
          </a:ln>
        </p:spPr>
      </p:cxnSp>
      <p:cxnSp>
        <p:nvCxnSpPr>
          <p:cNvPr id="586" name="Google Shape;586;p29"/>
          <p:cNvCxnSpPr>
            <a:stCxn id="577" idx="2"/>
            <a:endCxn id="581" idx="0"/>
          </p:cNvCxnSpPr>
          <p:nvPr/>
        </p:nvCxnSpPr>
        <p:spPr>
          <a:xfrm flipH="1">
            <a:off x="7230730" y="3776550"/>
            <a:ext cx="7516200" cy="3170100"/>
          </a:xfrm>
          <a:prstGeom prst="straightConnector1">
            <a:avLst/>
          </a:prstGeom>
          <a:noFill/>
          <a:ln cap="flat" cmpd="sng" w="76200">
            <a:solidFill>
              <a:schemeClr val="dk2"/>
            </a:solidFill>
            <a:prstDash val="solid"/>
            <a:round/>
            <a:headEnd len="med" w="med" type="none"/>
            <a:tailEnd len="med" w="med" type="triangle"/>
          </a:ln>
        </p:spPr>
      </p:cxnSp>
      <p:cxnSp>
        <p:nvCxnSpPr>
          <p:cNvPr id="587" name="Google Shape;587;p29"/>
          <p:cNvCxnSpPr>
            <a:stCxn id="577" idx="2"/>
            <a:endCxn id="582" idx="0"/>
          </p:cNvCxnSpPr>
          <p:nvPr/>
        </p:nvCxnSpPr>
        <p:spPr>
          <a:xfrm flipH="1">
            <a:off x="9949030" y="3776550"/>
            <a:ext cx="4797900" cy="3170400"/>
          </a:xfrm>
          <a:prstGeom prst="straightConnector1">
            <a:avLst/>
          </a:prstGeom>
          <a:noFill/>
          <a:ln cap="flat" cmpd="sng" w="76200">
            <a:solidFill>
              <a:schemeClr val="dk2"/>
            </a:solidFill>
            <a:prstDash val="solid"/>
            <a:round/>
            <a:headEnd len="med" w="med" type="none"/>
            <a:tailEnd len="med" w="med" type="triangle"/>
          </a:ln>
        </p:spPr>
      </p:cxnSp>
      <p:cxnSp>
        <p:nvCxnSpPr>
          <p:cNvPr id="588" name="Google Shape;588;p29"/>
          <p:cNvCxnSpPr>
            <a:stCxn id="577" idx="2"/>
            <a:endCxn id="580" idx="0"/>
          </p:cNvCxnSpPr>
          <p:nvPr/>
        </p:nvCxnSpPr>
        <p:spPr>
          <a:xfrm flipH="1">
            <a:off x="12663730" y="3776550"/>
            <a:ext cx="2083200" cy="3208800"/>
          </a:xfrm>
          <a:prstGeom prst="straightConnector1">
            <a:avLst/>
          </a:prstGeom>
          <a:noFill/>
          <a:ln cap="flat" cmpd="sng" w="76200">
            <a:solidFill>
              <a:schemeClr val="dk2"/>
            </a:solidFill>
            <a:prstDash val="solid"/>
            <a:round/>
            <a:headEnd len="med" w="med" type="none"/>
            <a:tailEnd len="med" w="med" type="triangle"/>
          </a:ln>
        </p:spPr>
      </p:cxnSp>
      <p:cxnSp>
        <p:nvCxnSpPr>
          <p:cNvPr id="589" name="Google Shape;589;p29"/>
          <p:cNvCxnSpPr>
            <a:stCxn id="577" idx="2"/>
            <a:endCxn id="590" idx="0"/>
          </p:cNvCxnSpPr>
          <p:nvPr/>
        </p:nvCxnSpPr>
        <p:spPr>
          <a:xfrm>
            <a:off x="14746930" y="3776550"/>
            <a:ext cx="540000" cy="3170400"/>
          </a:xfrm>
          <a:prstGeom prst="straightConnector1">
            <a:avLst/>
          </a:prstGeom>
          <a:noFill/>
          <a:ln cap="flat" cmpd="sng" w="76200">
            <a:solidFill>
              <a:schemeClr val="dk2"/>
            </a:solidFill>
            <a:prstDash val="solid"/>
            <a:round/>
            <a:headEnd len="med" w="med" type="none"/>
            <a:tailEnd len="med" w="med" type="triangle"/>
          </a:ln>
        </p:spPr>
      </p:cxnSp>
      <p:cxnSp>
        <p:nvCxnSpPr>
          <p:cNvPr id="591" name="Google Shape;591;p29"/>
          <p:cNvCxnSpPr>
            <a:stCxn id="577" idx="2"/>
            <a:endCxn id="592" idx="0"/>
          </p:cNvCxnSpPr>
          <p:nvPr/>
        </p:nvCxnSpPr>
        <p:spPr>
          <a:xfrm>
            <a:off x="14746930" y="3776550"/>
            <a:ext cx="3324900" cy="3170100"/>
          </a:xfrm>
          <a:prstGeom prst="straightConnector1">
            <a:avLst/>
          </a:prstGeom>
          <a:noFill/>
          <a:ln cap="flat" cmpd="sng" w="76200">
            <a:solidFill>
              <a:schemeClr val="dk2"/>
            </a:solidFill>
            <a:prstDash val="solid"/>
            <a:round/>
            <a:headEnd len="med" w="med" type="none"/>
            <a:tailEnd len="med" w="med" type="triangle"/>
          </a:ln>
        </p:spPr>
      </p:cxnSp>
      <p:cxnSp>
        <p:nvCxnSpPr>
          <p:cNvPr id="593" name="Google Shape;593;p29"/>
          <p:cNvCxnSpPr>
            <a:stCxn id="577" idx="2"/>
            <a:endCxn id="583" idx="0"/>
          </p:cNvCxnSpPr>
          <p:nvPr/>
        </p:nvCxnSpPr>
        <p:spPr>
          <a:xfrm>
            <a:off x="14746930" y="3776550"/>
            <a:ext cx="6063300" cy="3156300"/>
          </a:xfrm>
          <a:prstGeom prst="straightConnector1">
            <a:avLst/>
          </a:prstGeom>
          <a:noFill/>
          <a:ln cap="flat" cmpd="sng" w="76200">
            <a:solidFill>
              <a:schemeClr val="dk2"/>
            </a:solidFill>
            <a:prstDash val="solid"/>
            <a:round/>
            <a:headEnd len="med" w="med" type="none"/>
            <a:tailEnd len="med" w="med" type="triangle"/>
          </a:ln>
        </p:spPr>
      </p:cxnSp>
      <p:grpSp>
        <p:nvGrpSpPr>
          <p:cNvPr id="594" name="Google Shape;594;p29"/>
          <p:cNvGrpSpPr/>
          <p:nvPr/>
        </p:nvGrpSpPr>
        <p:grpSpPr>
          <a:xfrm>
            <a:off x="19491742" y="9676309"/>
            <a:ext cx="2500793" cy="2856022"/>
            <a:chOff x="10877550" y="3067050"/>
            <a:chExt cx="6400801" cy="7353300"/>
          </a:xfrm>
        </p:grpSpPr>
        <p:sp>
          <p:nvSpPr>
            <p:cNvPr id="595" name="Google Shape;595;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597" name="Google Shape;597;p29"/>
            <p:cNvPicPr preferRelativeResize="0"/>
            <p:nvPr/>
          </p:nvPicPr>
          <p:blipFill>
            <a:blip r:embed="rId10">
              <a:alphaModFix/>
            </a:blip>
            <a:stretch>
              <a:fillRect/>
            </a:stretch>
          </p:blipFill>
          <p:spPr>
            <a:xfrm>
              <a:off x="10877550" y="5562600"/>
              <a:ext cx="6400801" cy="4857750"/>
            </a:xfrm>
            <a:prstGeom prst="rect">
              <a:avLst/>
            </a:prstGeom>
            <a:noFill/>
            <a:ln>
              <a:noFill/>
            </a:ln>
          </p:spPr>
        </p:pic>
      </p:grpSp>
      <p:grpSp>
        <p:nvGrpSpPr>
          <p:cNvPr id="598" name="Google Shape;598;p29"/>
          <p:cNvGrpSpPr/>
          <p:nvPr/>
        </p:nvGrpSpPr>
        <p:grpSpPr>
          <a:xfrm>
            <a:off x="16740192" y="9676309"/>
            <a:ext cx="2500793" cy="2856022"/>
            <a:chOff x="10877550" y="3067050"/>
            <a:chExt cx="6400801" cy="7353300"/>
          </a:xfrm>
        </p:grpSpPr>
        <p:sp>
          <p:nvSpPr>
            <p:cNvPr id="599" name="Google Shape;599;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601" name="Google Shape;601;p29"/>
            <p:cNvPicPr preferRelativeResize="0"/>
            <p:nvPr/>
          </p:nvPicPr>
          <p:blipFill>
            <a:blip r:embed="rId10">
              <a:alphaModFix/>
            </a:blip>
            <a:stretch>
              <a:fillRect/>
            </a:stretch>
          </p:blipFill>
          <p:spPr>
            <a:xfrm>
              <a:off x="10877550" y="5562600"/>
              <a:ext cx="6400801" cy="4857750"/>
            </a:xfrm>
            <a:prstGeom prst="rect">
              <a:avLst/>
            </a:prstGeom>
            <a:noFill/>
            <a:ln>
              <a:noFill/>
            </a:ln>
          </p:spPr>
        </p:pic>
      </p:grpSp>
      <p:grpSp>
        <p:nvGrpSpPr>
          <p:cNvPr id="602" name="Google Shape;602;p29"/>
          <p:cNvGrpSpPr/>
          <p:nvPr/>
        </p:nvGrpSpPr>
        <p:grpSpPr>
          <a:xfrm>
            <a:off x="13988642" y="9676309"/>
            <a:ext cx="2500793" cy="2856022"/>
            <a:chOff x="10877550" y="3067050"/>
            <a:chExt cx="6400801" cy="7353300"/>
          </a:xfrm>
        </p:grpSpPr>
        <p:sp>
          <p:nvSpPr>
            <p:cNvPr id="603" name="Google Shape;603;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605" name="Google Shape;605;p29"/>
            <p:cNvPicPr preferRelativeResize="0"/>
            <p:nvPr/>
          </p:nvPicPr>
          <p:blipFill>
            <a:blip r:embed="rId10">
              <a:alphaModFix/>
            </a:blip>
            <a:stretch>
              <a:fillRect/>
            </a:stretch>
          </p:blipFill>
          <p:spPr>
            <a:xfrm>
              <a:off x="10877550" y="5562600"/>
              <a:ext cx="6400801" cy="4857750"/>
            </a:xfrm>
            <a:prstGeom prst="rect">
              <a:avLst/>
            </a:prstGeom>
            <a:noFill/>
            <a:ln>
              <a:noFill/>
            </a:ln>
          </p:spPr>
        </p:pic>
      </p:grpSp>
      <p:grpSp>
        <p:nvGrpSpPr>
          <p:cNvPr id="606" name="Google Shape;606;p29"/>
          <p:cNvGrpSpPr/>
          <p:nvPr/>
        </p:nvGrpSpPr>
        <p:grpSpPr>
          <a:xfrm>
            <a:off x="11318417" y="9637909"/>
            <a:ext cx="2500793" cy="2856022"/>
            <a:chOff x="10877550" y="3067050"/>
            <a:chExt cx="6400801" cy="7353300"/>
          </a:xfrm>
        </p:grpSpPr>
        <p:sp>
          <p:nvSpPr>
            <p:cNvPr id="607" name="Google Shape;607;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609" name="Google Shape;609;p29"/>
            <p:cNvPicPr preferRelativeResize="0"/>
            <p:nvPr/>
          </p:nvPicPr>
          <p:blipFill>
            <a:blip r:embed="rId10">
              <a:alphaModFix/>
            </a:blip>
            <a:stretch>
              <a:fillRect/>
            </a:stretch>
          </p:blipFill>
          <p:spPr>
            <a:xfrm>
              <a:off x="10877550" y="5562600"/>
              <a:ext cx="6400801" cy="4857750"/>
            </a:xfrm>
            <a:prstGeom prst="rect">
              <a:avLst/>
            </a:prstGeom>
            <a:noFill/>
            <a:ln>
              <a:noFill/>
            </a:ln>
          </p:spPr>
        </p:pic>
      </p:grpSp>
      <p:grpSp>
        <p:nvGrpSpPr>
          <p:cNvPr id="610" name="Google Shape;610;p29"/>
          <p:cNvGrpSpPr/>
          <p:nvPr/>
        </p:nvGrpSpPr>
        <p:grpSpPr>
          <a:xfrm>
            <a:off x="8654080" y="9676309"/>
            <a:ext cx="2500793" cy="2856022"/>
            <a:chOff x="10877550" y="3067050"/>
            <a:chExt cx="6400801" cy="7353300"/>
          </a:xfrm>
        </p:grpSpPr>
        <p:sp>
          <p:nvSpPr>
            <p:cNvPr id="611" name="Google Shape;611;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613" name="Google Shape;613;p29"/>
            <p:cNvPicPr preferRelativeResize="0"/>
            <p:nvPr/>
          </p:nvPicPr>
          <p:blipFill>
            <a:blip r:embed="rId10">
              <a:alphaModFix/>
            </a:blip>
            <a:stretch>
              <a:fillRect/>
            </a:stretch>
          </p:blipFill>
          <p:spPr>
            <a:xfrm>
              <a:off x="10877550" y="5562600"/>
              <a:ext cx="6400801" cy="4857750"/>
            </a:xfrm>
            <a:prstGeom prst="rect">
              <a:avLst/>
            </a:prstGeom>
            <a:noFill/>
            <a:ln>
              <a:noFill/>
            </a:ln>
          </p:spPr>
        </p:pic>
      </p:grpSp>
      <p:grpSp>
        <p:nvGrpSpPr>
          <p:cNvPr id="614" name="Google Shape;614;p29"/>
          <p:cNvGrpSpPr/>
          <p:nvPr/>
        </p:nvGrpSpPr>
        <p:grpSpPr>
          <a:xfrm>
            <a:off x="5971617" y="9637909"/>
            <a:ext cx="2500793" cy="2856022"/>
            <a:chOff x="10877550" y="3067050"/>
            <a:chExt cx="6400801" cy="7353300"/>
          </a:xfrm>
        </p:grpSpPr>
        <p:sp>
          <p:nvSpPr>
            <p:cNvPr id="615" name="Google Shape;615;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617" name="Google Shape;617;p29"/>
            <p:cNvPicPr preferRelativeResize="0"/>
            <p:nvPr/>
          </p:nvPicPr>
          <p:blipFill>
            <a:blip r:embed="rId10">
              <a:alphaModFix/>
            </a:blip>
            <a:stretch>
              <a:fillRect/>
            </a:stretch>
          </p:blipFill>
          <p:spPr>
            <a:xfrm>
              <a:off x="10877550" y="5562600"/>
              <a:ext cx="6400801" cy="4857750"/>
            </a:xfrm>
            <a:prstGeom prst="rect">
              <a:avLst/>
            </a:prstGeom>
            <a:noFill/>
            <a:ln>
              <a:noFill/>
            </a:ln>
          </p:spPr>
        </p:pic>
      </p:grpSp>
      <p:grpSp>
        <p:nvGrpSpPr>
          <p:cNvPr id="618" name="Google Shape;618;p29"/>
          <p:cNvGrpSpPr/>
          <p:nvPr/>
        </p:nvGrpSpPr>
        <p:grpSpPr>
          <a:xfrm>
            <a:off x="3104880" y="9676309"/>
            <a:ext cx="2500793" cy="2856022"/>
            <a:chOff x="10877550" y="3067050"/>
            <a:chExt cx="6400801" cy="7353300"/>
          </a:xfrm>
        </p:grpSpPr>
        <p:sp>
          <p:nvSpPr>
            <p:cNvPr id="619" name="Google Shape;619;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621" name="Google Shape;621;p29"/>
            <p:cNvPicPr preferRelativeResize="0"/>
            <p:nvPr/>
          </p:nvPicPr>
          <p:blipFill>
            <a:blip r:embed="rId10">
              <a:alphaModFix/>
            </a:blip>
            <a:stretch>
              <a:fillRect/>
            </a:stretch>
          </p:blipFill>
          <p:spPr>
            <a:xfrm>
              <a:off x="10877550" y="5562600"/>
              <a:ext cx="6400801" cy="4857750"/>
            </a:xfrm>
            <a:prstGeom prst="rect">
              <a:avLst/>
            </a:prstGeom>
            <a:noFill/>
            <a:ln>
              <a:noFill/>
            </a:ln>
          </p:spPr>
        </p:pic>
      </p:grpSp>
      <p:pic>
        <p:nvPicPr>
          <p:cNvPr id="622" name="Google Shape;622;p29"/>
          <p:cNvPicPr preferRelativeResize="0"/>
          <p:nvPr/>
        </p:nvPicPr>
        <p:blipFill>
          <a:blip r:embed="rId11">
            <a:alphaModFix/>
          </a:blip>
          <a:stretch>
            <a:fillRect/>
          </a:stretch>
        </p:blipFill>
        <p:spPr>
          <a:xfrm>
            <a:off x="3656876" y="9676201"/>
            <a:ext cx="1396801" cy="1396801"/>
          </a:xfrm>
          <a:prstGeom prst="rect">
            <a:avLst/>
          </a:prstGeom>
          <a:noFill/>
          <a:ln>
            <a:noFill/>
          </a:ln>
        </p:spPr>
      </p:pic>
      <p:pic>
        <p:nvPicPr>
          <p:cNvPr id="623" name="Google Shape;623;p29"/>
          <p:cNvPicPr preferRelativeResize="0"/>
          <p:nvPr/>
        </p:nvPicPr>
        <p:blipFill>
          <a:blip r:embed="rId11">
            <a:alphaModFix/>
          </a:blip>
          <a:stretch>
            <a:fillRect/>
          </a:stretch>
        </p:blipFill>
        <p:spPr>
          <a:xfrm>
            <a:off x="6523614" y="9676201"/>
            <a:ext cx="1396801" cy="1396801"/>
          </a:xfrm>
          <a:prstGeom prst="rect">
            <a:avLst/>
          </a:prstGeom>
          <a:noFill/>
          <a:ln>
            <a:noFill/>
          </a:ln>
        </p:spPr>
      </p:pic>
      <p:pic>
        <p:nvPicPr>
          <p:cNvPr id="624" name="Google Shape;624;p29"/>
          <p:cNvPicPr preferRelativeResize="0"/>
          <p:nvPr/>
        </p:nvPicPr>
        <p:blipFill>
          <a:blip r:embed="rId11">
            <a:alphaModFix/>
          </a:blip>
          <a:stretch>
            <a:fillRect/>
          </a:stretch>
        </p:blipFill>
        <p:spPr>
          <a:xfrm>
            <a:off x="9197014" y="9676301"/>
            <a:ext cx="1396801" cy="1396801"/>
          </a:xfrm>
          <a:prstGeom prst="rect">
            <a:avLst/>
          </a:prstGeom>
          <a:noFill/>
          <a:ln>
            <a:noFill/>
          </a:ln>
        </p:spPr>
      </p:pic>
      <p:pic>
        <p:nvPicPr>
          <p:cNvPr id="625" name="Google Shape;625;p29"/>
          <p:cNvPicPr preferRelativeResize="0"/>
          <p:nvPr/>
        </p:nvPicPr>
        <p:blipFill>
          <a:blip r:embed="rId11">
            <a:alphaModFix/>
          </a:blip>
          <a:stretch>
            <a:fillRect/>
          </a:stretch>
        </p:blipFill>
        <p:spPr>
          <a:xfrm>
            <a:off x="14581301" y="9676301"/>
            <a:ext cx="1396801" cy="1396801"/>
          </a:xfrm>
          <a:prstGeom prst="rect">
            <a:avLst/>
          </a:prstGeom>
          <a:noFill/>
          <a:ln>
            <a:noFill/>
          </a:ln>
        </p:spPr>
      </p:pic>
      <p:pic>
        <p:nvPicPr>
          <p:cNvPr id="626" name="Google Shape;626;p29"/>
          <p:cNvPicPr preferRelativeResize="0"/>
          <p:nvPr/>
        </p:nvPicPr>
        <p:blipFill>
          <a:blip r:embed="rId11">
            <a:alphaModFix/>
          </a:blip>
          <a:stretch>
            <a:fillRect/>
          </a:stretch>
        </p:blipFill>
        <p:spPr>
          <a:xfrm>
            <a:off x="17292189" y="9676301"/>
            <a:ext cx="1396801" cy="1396801"/>
          </a:xfrm>
          <a:prstGeom prst="rect">
            <a:avLst/>
          </a:prstGeom>
          <a:noFill/>
          <a:ln>
            <a:noFill/>
          </a:ln>
        </p:spPr>
      </p:pic>
      <p:pic>
        <p:nvPicPr>
          <p:cNvPr id="627" name="Google Shape;627;p29"/>
          <p:cNvPicPr preferRelativeResize="0"/>
          <p:nvPr/>
        </p:nvPicPr>
        <p:blipFill>
          <a:blip r:embed="rId11">
            <a:alphaModFix/>
          </a:blip>
          <a:stretch>
            <a:fillRect/>
          </a:stretch>
        </p:blipFill>
        <p:spPr>
          <a:xfrm>
            <a:off x="20083951" y="9676301"/>
            <a:ext cx="1396801" cy="1396801"/>
          </a:xfrm>
          <a:prstGeom prst="rect">
            <a:avLst/>
          </a:prstGeom>
          <a:noFill/>
          <a:ln>
            <a:noFill/>
          </a:ln>
        </p:spPr>
      </p:pic>
      <p:pic>
        <p:nvPicPr>
          <p:cNvPr id="585" name="Google Shape;585;p29"/>
          <p:cNvPicPr preferRelativeResize="0"/>
          <p:nvPr/>
        </p:nvPicPr>
        <p:blipFill>
          <a:blip r:embed="rId12">
            <a:alphaModFix/>
          </a:blip>
          <a:stretch>
            <a:fillRect/>
          </a:stretch>
        </p:blipFill>
        <p:spPr>
          <a:xfrm>
            <a:off x="3032300" y="6946800"/>
            <a:ext cx="2590042" cy="2743178"/>
          </a:xfrm>
          <a:prstGeom prst="rect">
            <a:avLst/>
          </a:prstGeom>
          <a:noFill/>
          <a:ln>
            <a:noFill/>
          </a:ln>
        </p:spPr>
      </p:pic>
      <p:pic>
        <p:nvPicPr>
          <p:cNvPr id="592" name="Google Shape;592;p29"/>
          <p:cNvPicPr preferRelativeResize="0"/>
          <p:nvPr/>
        </p:nvPicPr>
        <p:blipFill>
          <a:blip r:embed="rId13">
            <a:alphaModFix/>
          </a:blip>
          <a:stretch>
            <a:fillRect/>
          </a:stretch>
        </p:blipFill>
        <p:spPr>
          <a:xfrm>
            <a:off x="16776842" y="6946792"/>
            <a:ext cx="2590042" cy="27431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30"/>
          <p:cNvSpPr txBox="1"/>
          <p:nvPr>
            <p:ph idx="4294967295" type="body"/>
          </p:nvPr>
        </p:nvSpPr>
        <p:spPr>
          <a:xfrm>
            <a:off x="1495868" y="12532500"/>
            <a:ext cx="18727200" cy="1396800"/>
          </a:xfrm>
          <a:prstGeom prst="rect">
            <a:avLst/>
          </a:prstGeom>
        </p:spPr>
        <p:txBody>
          <a:bodyPr anchorCtr="0" anchor="t" bIns="172700" lIns="172700" spcFirstLastPara="1" rIns="172700" wrap="square" tIns="172700">
            <a:normAutofit/>
          </a:bodyPr>
          <a:lstStyle/>
          <a:p>
            <a:pPr indent="0" lvl="0" marL="0" rtl="0" algn="l">
              <a:spcBef>
                <a:spcPts val="0"/>
              </a:spcBef>
              <a:spcAft>
                <a:spcPts val="2300"/>
              </a:spcAft>
              <a:buNone/>
            </a:pPr>
            <a:r>
              <a:rPr lang="en"/>
              <a:t>Patil,  Peng, Leek (2016) https://www.biorxiv.org/content/10.1101/066803v1</a:t>
            </a:r>
            <a:endParaRPr/>
          </a:p>
        </p:txBody>
      </p:sp>
      <p:sp>
        <p:nvSpPr>
          <p:cNvPr id="633" name="Google Shape;633;p30"/>
          <p:cNvSpPr txBox="1"/>
          <p:nvPr/>
        </p:nvSpPr>
        <p:spPr>
          <a:xfrm>
            <a:off x="1495875" y="2564200"/>
            <a:ext cx="14736000" cy="772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0">
                <a:latin typeface="Lato"/>
                <a:ea typeface="Lato"/>
                <a:cs typeface="Lato"/>
                <a:sym typeface="Lato"/>
              </a:rPr>
              <a:t>If your results are not repeatable they will NOT be reproducible. </a:t>
            </a:r>
            <a:endParaRPr b="1" sz="7000">
              <a:latin typeface="Lato"/>
              <a:ea typeface="Lato"/>
              <a:cs typeface="Lato"/>
              <a:sym typeface="Lato"/>
            </a:endParaRPr>
          </a:p>
          <a:p>
            <a:pPr indent="0" lvl="0" marL="0" rtl="0" algn="l">
              <a:spcBef>
                <a:spcPts val="0"/>
              </a:spcBef>
              <a:spcAft>
                <a:spcPts val="0"/>
              </a:spcAft>
              <a:buNone/>
            </a:pPr>
            <a:r>
              <a:t/>
            </a:r>
            <a:endParaRPr b="1" sz="7000">
              <a:latin typeface="Lato"/>
              <a:ea typeface="Lato"/>
              <a:cs typeface="Lato"/>
              <a:sym typeface="Lato"/>
            </a:endParaRPr>
          </a:p>
          <a:p>
            <a:pPr indent="0" lvl="0" marL="0" rtl="0" algn="l">
              <a:spcBef>
                <a:spcPts val="0"/>
              </a:spcBef>
              <a:spcAft>
                <a:spcPts val="0"/>
              </a:spcAft>
              <a:buNone/>
            </a:pPr>
            <a:r>
              <a:rPr lang="en" sz="7000">
                <a:latin typeface="Lato"/>
                <a:ea typeface="Lato"/>
                <a:cs typeface="Lato"/>
                <a:sym typeface="Lato"/>
              </a:rPr>
              <a:t>In other words, if you can’t get the same answer twice, other researchers won’t be able to get your answer reliably either. </a:t>
            </a:r>
            <a:endParaRPr sz="70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31"/>
          <p:cNvSpPr txBox="1"/>
          <p:nvPr>
            <p:ph type="title"/>
          </p:nvPr>
        </p:nvSpPr>
        <p:spPr>
          <a:xfrm>
            <a:off x="1126900" y="2311400"/>
            <a:ext cx="17257800" cy="103743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sz="6000">
                <a:solidFill>
                  <a:srgbClr val="000000"/>
                </a:solidFill>
                <a:highlight>
                  <a:schemeClr val="dk1"/>
                </a:highlight>
                <a:latin typeface="Lato"/>
                <a:ea typeface="Lato"/>
                <a:cs typeface="Lato"/>
                <a:sym typeface="Lato"/>
              </a:rPr>
              <a:t>Step 1) Get your code to work once</a:t>
            </a:r>
            <a:endParaRPr sz="6000">
              <a:solidFill>
                <a:srgbClr val="000000"/>
              </a:solidFill>
              <a:highlight>
                <a:schemeClr val="dk1"/>
              </a:highlight>
              <a:latin typeface="Lato"/>
              <a:ea typeface="Lato"/>
              <a:cs typeface="Lato"/>
              <a:sym typeface="Lato"/>
            </a:endParaRPr>
          </a:p>
          <a:p>
            <a:pPr indent="0" lvl="0" marL="0" rtl="0" algn="l">
              <a:spcBef>
                <a:spcPts val="0"/>
              </a:spcBef>
              <a:spcAft>
                <a:spcPts val="0"/>
              </a:spcAft>
              <a:buNone/>
            </a:pPr>
            <a:r>
              <a:t/>
            </a:r>
            <a:endParaRPr sz="6000">
              <a:solidFill>
                <a:srgbClr val="000000"/>
              </a:solidFill>
              <a:highlight>
                <a:schemeClr val="dk1"/>
              </a:highlight>
              <a:latin typeface="Lato"/>
              <a:ea typeface="Lato"/>
              <a:cs typeface="Lato"/>
              <a:sym typeface="Lato"/>
            </a:endParaRPr>
          </a:p>
          <a:p>
            <a:pPr indent="0" lvl="0" marL="0" rtl="0" algn="l">
              <a:spcBef>
                <a:spcPts val="0"/>
              </a:spcBef>
              <a:spcAft>
                <a:spcPts val="0"/>
              </a:spcAft>
              <a:buNone/>
            </a:pPr>
            <a:r>
              <a:rPr lang="en" sz="6000">
                <a:solidFill>
                  <a:srgbClr val="000000"/>
                </a:solidFill>
                <a:highlight>
                  <a:schemeClr val="dk1"/>
                </a:highlight>
                <a:latin typeface="Lato"/>
                <a:ea typeface="Lato"/>
                <a:cs typeface="Lato"/>
                <a:sym typeface="Lato"/>
              </a:rPr>
              <a:t>Step 2) Get your code to work reliably for you</a:t>
            </a:r>
            <a:endParaRPr sz="6000">
              <a:solidFill>
                <a:srgbClr val="000000"/>
              </a:solidFill>
              <a:highlight>
                <a:schemeClr val="dk1"/>
              </a:highlight>
              <a:latin typeface="Lato"/>
              <a:ea typeface="Lato"/>
              <a:cs typeface="Lato"/>
              <a:sym typeface="Lato"/>
            </a:endParaRPr>
          </a:p>
          <a:p>
            <a:pPr indent="0" lvl="0" marL="0" rtl="0" algn="l">
              <a:spcBef>
                <a:spcPts val="0"/>
              </a:spcBef>
              <a:spcAft>
                <a:spcPts val="0"/>
              </a:spcAft>
              <a:buNone/>
            </a:pPr>
            <a:r>
              <a:t/>
            </a:r>
            <a:endParaRPr sz="6000">
              <a:solidFill>
                <a:srgbClr val="000000"/>
              </a:solidFill>
              <a:highlight>
                <a:schemeClr val="dk1"/>
              </a:highlight>
              <a:latin typeface="Lato"/>
              <a:ea typeface="Lato"/>
              <a:cs typeface="Lato"/>
              <a:sym typeface="Lato"/>
            </a:endParaRPr>
          </a:p>
          <a:p>
            <a:pPr indent="0" lvl="0" marL="0" rtl="0" algn="l">
              <a:spcBef>
                <a:spcPts val="0"/>
              </a:spcBef>
              <a:spcAft>
                <a:spcPts val="0"/>
              </a:spcAft>
              <a:buNone/>
            </a:pPr>
            <a:r>
              <a:rPr lang="en" sz="6000">
                <a:solidFill>
                  <a:srgbClr val="000000"/>
                </a:solidFill>
                <a:highlight>
                  <a:schemeClr val="dk1"/>
                </a:highlight>
                <a:latin typeface="Lato"/>
                <a:ea typeface="Lato"/>
                <a:cs typeface="Lato"/>
                <a:sym typeface="Lato"/>
              </a:rPr>
              <a:t>Step 3) Get your code to work for someone else</a:t>
            </a:r>
            <a:endParaRPr sz="6000">
              <a:solidFill>
                <a:srgbClr val="000000"/>
              </a:solidFill>
              <a:highlight>
                <a:schemeClr val="dk1"/>
              </a:highlight>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idx="4294967295" type="body"/>
          </p:nvPr>
        </p:nvSpPr>
        <p:spPr>
          <a:xfrm>
            <a:off x="1495868" y="12532500"/>
            <a:ext cx="18727200" cy="1396800"/>
          </a:xfrm>
          <a:prstGeom prst="rect">
            <a:avLst/>
          </a:prstGeom>
        </p:spPr>
        <p:txBody>
          <a:bodyPr anchorCtr="0" anchor="t" bIns="172700" lIns="172700" spcFirstLastPara="1" rIns="172700" wrap="square" tIns="172700">
            <a:normAutofit/>
          </a:bodyPr>
          <a:lstStyle/>
          <a:p>
            <a:pPr indent="0" lvl="0" marL="0" rtl="0" algn="l">
              <a:spcBef>
                <a:spcPts val="0"/>
              </a:spcBef>
              <a:spcAft>
                <a:spcPts val="2300"/>
              </a:spcAft>
              <a:buNone/>
            </a:pPr>
            <a:r>
              <a:rPr lang="en"/>
              <a:t>Patil,  Peng, Leek (2016) https://www.biorxiv.org/content/10.1101/066803v1</a:t>
            </a:r>
            <a:endParaRPr/>
          </a:p>
        </p:txBody>
      </p:sp>
      <p:sp>
        <p:nvSpPr>
          <p:cNvPr id="142" name="Google Shape;142;p14"/>
          <p:cNvSpPr txBox="1"/>
          <p:nvPr/>
        </p:nvSpPr>
        <p:spPr>
          <a:xfrm>
            <a:off x="1495875" y="2031250"/>
            <a:ext cx="19961700" cy="664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0">
                <a:latin typeface="Lato"/>
                <a:ea typeface="Lato"/>
                <a:cs typeface="Lato"/>
                <a:sym typeface="Lato"/>
              </a:rPr>
              <a:t>Reproducibility</a:t>
            </a:r>
            <a:r>
              <a:rPr lang="en" sz="7000">
                <a:latin typeface="Lato"/>
                <a:ea typeface="Lato"/>
                <a:cs typeface="Lato"/>
                <a:sym typeface="Lato"/>
              </a:rPr>
              <a:t>:</a:t>
            </a:r>
            <a:endParaRPr sz="7000">
              <a:latin typeface="Lato"/>
              <a:ea typeface="Lato"/>
              <a:cs typeface="Lato"/>
              <a:sym typeface="Lato"/>
            </a:endParaRPr>
          </a:p>
          <a:p>
            <a:pPr indent="0" lvl="0" marL="0" rtl="0" algn="l">
              <a:spcBef>
                <a:spcPts val="0"/>
              </a:spcBef>
              <a:spcAft>
                <a:spcPts val="0"/>
              </a:spcAft>
              <a:buNone/>
            </a:pPr>
            <a:r>
              <a:t/>
            </a:r>
            <a:endParaRPr sz="7000">
              <a:latin typeface="Lato"/>
              <a:ea typeface="Lato"/>
              <a:cs typeface="Lato"/>
              <a:sym typeface="Lato"/>
            </a:endParaRPr>
          </a:p>
          <a:p>
            <a:pPr indent="0" lvl="0" marL="0" rtl="0" algn="l">
              <a:spcBef>
                <a:spcPts val="0"/>
              </a:spcBef>
              <a:spcAft>
                <a:spcPts val="0"/>
              </a:spcAft>
              <a:buNone/>
            </a:pPr>
            <a:r>
              <a:rPr lang="en" sz="7000">
                <a:solidFill>
                  <a:schemeClr val="lt1"/>
                </a:solidFill>
                <a:latin typeface="Lato"/>
                <a:ea typeface="Lato"/>
                <a:cs typeface="Lato"/>
                <a:sym typeface="Lato"/>
              </a:rPr>
              <a:t>a different analyst </a:t>
            </a:r>
            <a:r>
              <a:rPr lang="en" sz="7000">
                <a:latin typeface="Lato"/>
                <a:ea typeface="Lato"/>
                <a:cs typeface="Lato"/>
                <a:sym typeface="Lato"/>
              </a:rPr>
              <a:t>re­-performs the analysis with </a:t>
            </a:r>
            <a:endParaRPr sz="7000">
              <a:latin typeface="Lato"/>
              <a:ea typeface="Lato"/>
              <a:cs typeface="Lato"/>
              <a:sym typeface="Lato"/>
            </a:endParaRPr>
          </a:p>
          <a:p>
            <a:pPr indent="0" lvl="0" marL="0" rtl="0" algn="l">
              <a:spcBef>
                <a:spcPts val="0"/>
              </a:spcBef>
              <a:spcAft>
                <a:spcPts val="0"/>
              </a:spcAft>
              <a:buNone/>
            </a:pPr>
            <a:r>
              <a:rPr lang="en" sz="7000">
                <a:latin typeface="Lato"/>
                <a:ea typeface="Lato"/>
                <a:cs typeface="Lato"/>
                <a:sym typeface="Lato"/>
              </a:rPr>
              <a:t>the </a:t>
            </a:r>
            <a:r>
              <a:rPr b="1" lang="en" sz="7000">
                <a:latin typeface="Lato"/>
                <a:ea typeface="Lato"/>
                <a:cs typeface="Lato"/>
                <a:sym typeface="Lato"/>
              </a:rPr>
              <a:t>same code</a:t>
            </a:r>
            <a:r>
              <a:rPr lang="en" sz="7000">
                <a:latin typeface="Lato"/>
                <a:ea typeface="Lato"/>
                <a:cs typeface="Lato"/>
                <a:sym typeface="Lato"/>
              </a:rPr>
              <a:t> and </a:t>
            </a:r>
            <a:endParaRPr sz="7000">
              <a:latin typeface="Lato"/>
              <a:ea typeface="Lato"/>
              <a:cs typeface="Lato"/>
              <a:sym typeface="Lato"/>
            </a:endParaRPr>
          </a:p>
          <a:p>
            <a:pPr indent="0" lvl="0" marL="0" rtl="0" algn="l">
              <a:spcBef>
                <a:spcPts val="0"/>
              </a:spcBef>
              <a:spcAft>
                <a:spcPts val="0"/>
              </a:spcAft>
              <a:buNone/>
            </a:pPr>
            <a:r>
              <a:rPr lang="en" sz="7000">
                <a:latin typeface="Lato"/>
                <a:ea typeface="Lato"/>
                <a:cs typeface="Lato"/>
                <a:sym typeface="Lato"/>
              </a:rPr>
              <a:t>the </a:t>
            </a:r>
            <a:r>
              <a:rPr b="1" lang="en" sz="7000">
                <a:latin typeface="Lato"/>
                <a:ea typeface="Lato"/>
                <a:cs typeface="Lato"/>
                <a:sym typeface="Lato"/>
              </a:rPr>
              <a:t>same data</a:t>
            </a:r>
            <a:r>
              <a:rPr lang="en" sz="7000">
                <a:latin typeface="Lato"/>
                <a:ea typeface="Lato"/>
                <a:cs typeface="Lato"/>
                <a:sym typeface="Lato"/>
              </a:rPr>
              <a:t> and obtains </a:t>
            </a:r>
            <a:endParaRPr sz="7000">
              <a:latin typeface="Lato"/>
              <a:ea typeface="Lato"/>
              <a:cs typeface="Lato"/>
              <a:sym typeface="Lato"/>
            </a:endParaRPr>
          </a:p>
          <a:p>
            <a:pPr indent="0" lvl="0" marL="0" rtl="0" algn="l">
              <a:spcBef>
                <a:spcPts val="0"/>
              </a:spcBef>
              <a:spcAft>
                <a:spcPts val="0"/>
              </a:spcAft>
              <a:buNone/>
            </a:pPr>
            <a:r>
              <a:rPr lang="en" sz="7000">
                <a:latin typeface="Lato"/>
                <a:ea typeface="Lato"/>
                <a:cs typeface="Lato"/>
                <a:sym typeface="Lato"/>
              </a:rPr>
              <a:t>the </a:t>
            </a:r>
            <a:r>
              <a:rPr b="1" lang="en" sz="7000">
                <a:latin typeface="Lato"/>
                <a:ea typeface="Lato"/>
                <a:cs typeface="Lato"/>
                <a:sym typeface="Lato"/>
              </a:rPr>
              <a:t>same result</a:t>
            </a:r>
            <a:r>
              <a:rPr lang="en" sz="7000">
                <a:latin typeface="Lato"/>
                <a:ea typeface="Lato"/>
                <a:cs typeface="Lato"/>
                <a:sym typeface="Lato"/>
              </a:rPr>
              <a:t>.</a:t>
            </a:r>
            <a:endParaRPr sz="70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32"/>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a:t>
            </a:r>
            <a:endParaRPr/>
          </a:p>
        </p:txBody>
      </p:sp>
      <p:sp>
        <p:nvSpPr>
          <p:cNvPr id="644" name="Google Shape;644;p32"/>
          <p:cNvSpPr/>
          <p:nvPr/>
        </p:nvSpPr>
        <p:spPr>
          <a:xfrm>
            <a:off x="4644475" y="7908825"/>
            <a:ext cx="12209100" cy="1683900"/>
          </a:xfrm>
          <a:prstGeom prst="leftRightArrow">
            <a:avLst>
              <a:gd fmla="val 50000" name="adj1"/>
              <a:gd fmla="val 50000" name="adj2"/>
            </a:avLst>
          </a:prstGeom>
          <a:gradFill>
            <a:gsLst>
              <a:gs pos="0">
                <a:srgbClr val="CFE2F3"/>
              </a:gs>
              <a:gs pos="100000">
                <a:srgbClr val="0B5394"/>
              </a:gs>
            </a:gsLst>
            <a:lin ang="0" scaled="0"/>
          </a:gra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5" name="Google Shape;645;p32"/>
          <p:cNvCxnSpPr>
            <a:stCxn id="644" idx="3"/>
            <a:endCxn id="646" idx="1"/>
          </p:cNvCxnSpPr>
          <p:nvPr/>
        </p:nvCxnSpPr>
        <p:spPr>
          <a:xfrm rot="10800000">
            <a:off x="4639975" y="7290075"/>
            <a:ext cx="4500" cy="1460700"/>
          </a:xfrm>
          <a:prstGeom prst="straightConnector1">
            <a:avLst/>
          </a:prstGeom>
          <a:noFill/>
          <a:ln cap="flat" cmpd="sng" w="76200">
            <a:solidFill>
              <a:schemeClr val="dk2"/>
            </a:solidFill>
            <a:prstDash val="solid"/>
            <a:round/>
            <a:headEnd len="med" w="med" type="none"/>
            <a:tailEnd len="med" w="med" type="none"/>
          </a:ln>
        </p:spPr>
      </p:cxnSp>
      <p:sp>
        <p:nvSpPr>
          <p:cNvPr id="646" name="Google Shape;646;p32"/>
          <p:cNvSpPr txBox="1"/>
          <p:nvPr/>
        </p:nvSpPr>
        <p:spPr>
          <a:xfrm rot="-2700000">
            <a:off x="4063527" y="5529053"/>
            <a:ext cx="3936746" cy="73864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Lato"/>
                <a:ea typeface="Lato"/>
                <a:cs typeface="Lato"/>
                <a:sym typeface="Lato"/>
              </a:rPr>
              <a:t>Ran once</a:t>
            </a:r>
            <a:endParaRPr sz="3600">
              <a:latin typeface="Lato"/>
              <a:ea typeface="Lato"/>
              <a:cs typeface="Lato"/>
              <a:sym typeface="Lato"/>
            </a:endParaRPr>
          </a:p>
        </p:txBody>
      </p:sp>
      <p:cxnSp>
        <p:nvCxnSpPr>
          <p:cNvPr id="647" name="Google Shape;647;p32"/>
          <p:cNvCxnSpPr/>
          <p:nvPr/>
        </p:nvCxnSpPr>
        <p:spPr>
          <a:xfrm rot="10800000">
            <a:off x="8894375" y="6841350"/>
            <a:ext cx="4500" cy="1460400"/>
          </a:xfrm>
          <a:prstGeom prst="straightConnector1">
            <a:avLst/>
          </a:prstGeom>
          <a:noFill/>
          <a:ln cap="flat" cmpd="sng" w="76200">
            <a:solidFill>
              <a:schemeClr val="dk2"/>
            </a:solidFill>
            <a:prstDash val="solid"/>
            <a:round/>
            <a:headEnd len="med" w="med" type="none"/>
            <a:tailEnd len="med" w="med" type="none"/>
          </a:ln>
        </p:spPr>
      </p:cxnSp>
      <p:sp>
        <p:nvSpPr>
          <p:cNvPr id="648" name="Google Shape;648;p32"/>
          <p:cNvSpPr txBox="1"/>
          <p:nvPr/>
        </p:nvSpPr>
        <p:spPr>
          <a:xfrm rot="-2700000">
            <a:off x="7786187" y="3911455"/>
            <a:ext cx="7156911" cy="73864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Lato"/>
                <a:ea typeface="Lato"/>
                <a:cs typeface="Lato"/>
                <a:sym typeface="Lato"/>
              </a:rPr>
              <a:t>Re-runs sometimes</a:t>
            </a:r>
            <a:endParaRPr sz="3600">
              <a:latin typeface="Lato"/>
              <a:ea typeface="Lato"/>
              <a:cs typeface="Lato"/>
              <a:sym typeface="Lato"/>
            </a:endParaRPr>
          </a:p>
        </p:txBody>
      </p:sp>
      <p:sp>
        <p:nvSpPr>
          <p:cNvPr id="649" name="Google Shape;649;p32"/>
          <p:cNvSpPr txBox="1"/>
          <p:nvPr/>
        </p:nvSpPr>
        <p:spPr>
          <a:xfrm rot="-2700000">
            <a:off x="15494333" y="3965309"/>
            <a:ext cx="7576083" cy="129273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latin typeface="Lato"/>
                <a:ea typeface="Lato"/>
                <a:cs typeface="Lato"/>
                <a:sym typeface="Lato"/>
              </a:rPr>
              <a:t>Re-runs in every situation and gets the same result every time</a:t>
            </a:r>
            <a:endParaRPr sz="3600">
              <a:latin typeface="Lato"/>
              <a:ea typeface="Lato"/>
              <a:cs typeface="Lato"/>
              <a:sym typeface="Lato"/>
            </a:endParaRPr>
          </a:p>
        </p:txBody>
      </p:sp>
      <p:cxnSp>
        <p:nvCxnSpPr>
          <p:cNvPr id="650" name="Google Shape;650;p32"/>
          <p:cNvCxnSpPr/>
          <p:nvPr/>
        </p:nvCxnSpPr>
        <p:spPr>
          <a:xfrm rot="10800000">
            <a:off x="16853675" y="7290375"/>
            <a:ext cx="4500" cy="1460400"/>
          </a:xfrm>
          <a:prstGeom prst="straightConnector1">
            <a:avLst/>
          </a:prstGeom>
          <a:noFill/>
          <a:ln cap="flat" cmpd="sng" w="76200">
            <a:solidFill>
              <a:schemeClr val="dk2"/>
            </a:solidFill>
            <a:prstDash val="solid"/>
            <a:round/>
            <a:headEnd len="med" w="med" type="none"/>
            <a:tailEnd len="med" w="med" type="none"/>
          </a:ln>
        </p:spPr>
      </p:cxnSp>
      <p:sp>
        <p:nvSpPr>
          <p:cNvPr id="651" name="Google Shape;651;p32"/>
          <p:cNvSpPr txBox="1"/>
          <p:nvPr/>
        </p:nvSpPr>
        <p:spPr>
          <a:xfrm rot="-2700000">
            <a:off x="11515062" y="3911455"/>
            <a:ext cx="7156911" cy="73864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Lato"/>
                <a:ea typeface="Lato"/>
                <a:cs typeface="Lato"/>
                <a:sym typeface="Lato"/>
              </a:rPr>
              <a:t>Re-runs reliably in most contexts</a:t>
            </a:r>
            <a:endParaRPr sz="3600">
              <a:latin typeface="Lato"/>
              <a:ea typeface="Lato"/>
              <a:cs typeface="Lato"/>
              <a:sym typeface="Lato"/>
            </a:endParaRPr>
          </a:p>
        </p:txBody>
      </p:sp>
      <p:cxnSp>
        <p:nvCxnSpPr>
          <p:cNvPr id="652" name="Google Shape;652;p32"/>
          <p:cNvCxnSpPr/>
          <p:nvPr/>
        </p:nvCxnSpPr>
        <p:spPr>
          <a:xfrm rot="10800000">
            <a:off x="12653325" y="6841350"/>
            <a:ext cx="4500" cy="1460400"/>
          </a:xfrm>
          <a:prstGeom prst="straightConnector1">
            <a:avLst/>
          </a:prstGeom>
          <a:noFill/>
          <a:ln cap="flat" cmpd="sng" w="76200">
            <a:solidFill>
              <a:schemeClr val="dk2"/>
            </a:solidFill>
            <a:prstDash val="solid"/>
            <a:round/>
            <a:headEnd len="med" w="med" type="none"/>
            <a:tailEnd len="med" w="med" type="none"/>
          </a:ln>
        </p:spPr>
      </p:cxnSp>
      <p:sp>
        <p:nvSpPr>
          <p:cNvPr id="653" name="Google Shape;653;p32"/>
          <p:cNvSpPr txBox="1"/>
          <p:nvPr/>
        </p:nvSpPr>
        <p:spPr>
          <a:xfrm>
            <a:off x="13277537" y="9862017"/>
            <a:ext cx="71568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latin typeface="Lato"/>
                <a:ea typeface="Lato"/>
                <a:cs typeface="Lato"/>
                <a:sym typeface="Lato"/>
              </a:rPr>
              <a:t>Perfectly reproducible</a:t>
            </a:r>
            <a:endParaRPr b="1" sz="3600">
              <a:latin typeface="Lato"/>
              <a:ea typeface="Lato"/>
              <a:cs typeface="Lato"/>
              <a:sym typeface="Lato"/>
            </a:endParaRPr>
          </a:p>
          <a:p>
            <a:pPr indent="0" lvl="0" marL="0" rtl="0" algn="ctr">
              <a:spcBef>
                <a:spcPts val="0"/>
              </a:spcBef>
              <a:spcAft>
                <a:spcPts val="0"/>
              </a:spcAft>
              <a:buNone/>
            </a:pPr>
            <a:r>
              <a:t/>
            </a:r>
            <a:endParaRPr b="1" sz="3600">
              <a:latin typeface="Lato"/>
              <a:ea typeface="Lato"/>
              <a:cs typeface="Lato"/>
              <a:sym typeface="Lato"/>
            </a:endParaRPr>
          </a:p>
          <a:p>
            <a:pPr indent="0" lvl="0" marL="0" rtl="0" algn="ctr">
              <a:spcBef>
                <a:spcPts val="0"/>
              </a:spcBef>
              <a:spcAft>
                <a:spcPts val="0"/>
              </a:spcAft>
              <a:buNone/>
            </a:pPr>
            <a:r>
              <a:rPr i="1" lang="en" sz="3600">
                <a:solidFill>
                  <a:srgbClr val="FF0000"/>
                </a:solidFill>
                <a:latin typeface="Lato"/>
                <a:ea typeface="Lato"/>
                <a:cs typeface="Lato"/>
                <a:sym typeface="Lato"/>
              </a:rPr>
              <a:t>No analysis reaches here</a:t>
            </a:r>
            <a:endParaRPr sz="3600">
              <a:solidFill>
                <a:schemeClr val="lt1"/>
              </a:solidFill>
              <a:latin typeface="Lato"/>
              <a:ea typeface="Lato"/>
              <a:cs typeface="Lato"/>
              <a:sym typeface="Lato"/>
            </a:endParaRPr>
          </a:p>
          <a:p>
            <a:pPr indent="0" lvl="0" marL="0" rtl="0" algn="ctr">
              <a:spcBef>
                <a:spcPts val="0"/>
              </a:spcBef>
              <a:spcAft>
                <a:spcPts val="0"/>
              </a:spcAft>
              <a:buNone/>
            </a:pPr>
            <a:r>
              <a:t/>
            </a:r>
            <a:endParaRPr b="1" sz="3600">
              <a:latin typeface="Lato"/>
              <a:ea typeface="Lato"/>
              <a:cs typeface="Lato"/>
              <a:sym typeface="Lato"/>
            </a:endParaRPr>
          </a:p>
        </p:txBody>
      </p:sp>
      <p:sp>
        <p:nvSpPr>
          <p:cNvPr id="654" name="Google Shape;654;p32"/>
          <p:cNvSpPr txBox="1"/>
          <p:nvPr/>
        </p:nvSpPr>
        <p:spPr>
          <a:xfrm>
            <a:off x="869527" y="9950175"/>
            <a:ext cx="85890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latin typeface="Lato"/>
                <a:ea typeface="Lato"/>
                <a:cs typeface="Lato"/>
                <a:sym typeface="Lato"/>
              </a:rPr>
              <a:t>Not repeatable</a:t>
            </a:r>
            <a:endParaRPr b="1" sz="3600">
              <a:latin typeface="Lato"/>
              <a:ea typeface="Lato"/>
              <a:cs typeface="Lato"/>
              <a:sym typeface="Lato"/>
            </a:endParaRPr>
          </a:p>
          <a:p>
            <a:pPr indent="0" lvl="0" marL="0" rtl="0" algn="ctr">
              <a:spcBef>
                <a:spcPts val="0"/>
              </a:spcBef>
              <a:spcAft>
                <a:spcPts val="0"/>
              </a:spcAft>
              <a:buNone/>
            </a:pPr>
            <a:r>
              <a:t/>
            </a:r>
            <a:endParaRPr b="1" sz="3600">
              <a:latin typeface="Lato"/>
              <a:ea typeface="Lato"/>
              <a:cs typeface="Lato"/>
              <a:sym typeface="Lato"/>
            </a:endParaRPr>
          </a:p>
          <a:p>
            <a:pPr indent="0" lvl="0" marL="0" rtl="0" algn="ctr">
              <a:spcBef>
                <a:spcPts val="0"/>
              </a:spcBef>
              <a:spcAft>
                <a:spcPts val="0"/>
              </a:spcAft>
              <a:buNone/>
            </a:pPr>
            <a:r>
              <a:rPr i="1" lang="en" sz="3600">
                <a:solidFill>
                  <a:srgbClr val="FF0000"/>
                </a:solidFill>
                <a:latin typeface="Lato"/>
                <a:ea typeface="Lato"/>
                <a:cs typeface="Lato"/>
                <a:sym typeface="Lato"/>
              </a:rPr>
              <a:t>Every analysis starts here</a:t>
            </a:r>
            <a:endParaRPr i="1" sz="3600">
              <a:solidFill>
                <a:srgbClr val="FF0000"/>
              </a:solidFill>
              <a:latin typeface="Lato"/>
              <a:ea typeface="Lato"/>
              <a:cs typeface="Lato"/>
              <a:sym typeface="Lato"/>
            </a:endParaRPr>
          </a:p>
        </p:txBody>
      </p:sp>
      <p:sp>
        <p:nvSpPr>
          <p:cNvPr id="655" name="Google Shape;655;p32"/>
          <p:cNvSpPr txBox="1"/>
          <p:nvPr/>
        </p:nvSpPr>
        <p:spPr>
          <a:xfrm>
            <a:off x="14981553" y="3398100"/>
            <a:ext cx="5427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3600">
              <a:solidFill>
                <a:srgbClr val="FF000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3"/>
          <p:cNvSpPr txBox="1"/>
          <p:nvPr>
            <p:ph type="title"/>
          </p:nvPr>
        </p:nvSpPr>
        <p:spPr>
          <a:xfrm>
            <a:off x="713077" y="3991880"/>
            <a:ext cx="17679600" cy="47910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R Markdown notebooks are a handy tool for reproducibility!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34"/>
          <p:cNvSpPr/>
          <p:nvPr/>
        </p:nvSpPr>
        <p:spPr>
          <a:xfrm>
            <a:off x="12559200" y="2869325"/>
            <a:ext cx="11987700" cy="7977300"/>
          </a:xfrm>
          <a:prstGeom prst="wedgeRectCallout">
            <a:avLst>
              <a:gd fmla="val -61655" name="adj1"/>
              <a:gd fmla="val 198"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4"/>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sp>
        <p:nvSpPr>
          <p:cNvPr id="667" name="Google Shape;667;p34"/>
          <p:cNvSpPr txBox="1"/>
          <p:nvPr/>
        </p:nvSpPr>
        <p:spPr>
          <a:xfrm rot="-257">
            <a:off x="2004962" y="9826823"/>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sp>
        <p:nvSpPr>
          <p:cNvPr id="668" name="Google Shape;668;p34"/>
          <p:cNvSpPr/>
          <p:nvPr/>
        </p:nvSpPr>
        <p:spPr>
          <a:xfrm>
            <a:off x="571500" y="662150"/>
            <a:ext cx="11420700" cy="2983500"/>
          </a:xfrm>
          <a:prstGeom prst="wedgeRectCallout">
            <a:avLst>
              <a:gd fmla="val -21889" name="adj1"/>
              <a:gd fmla="val 93448"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4500">
                <a:latin typeface="Lato"/>
                <a:ea typeface="Lato"/>
                <a:cs typeface="Lato"/>
                <a:sym typeface="Lato"/>
              </a:rPr>
              <a:t>Working from this notebook allows me to interactively develop on my data analysis and write down my thoughts about the process all in one place!</a:t>
            </a:r>
            <a:endParaRPr sz="4500">
              <a:latin typeface="Lato"/>
              <a:ea typeface="Lato"/>
              <a:cs typeface="Lato"/>
              <a:sym typeface="Lato"/>
            </a:endParaRPr>
          </a:p>
        </p:txBody>
      </p:sp>
      <p:pic>
        <p:nvPicPr>
          <p:cNvPr id="669" name="Google Shape;669;p34"/>
          <p:cNvPicPr preferRelativeResize="0"/>
          <p:nvPr/>
        </p:nvPicPr>
        <p:blipFill>
          <a:blip r:embed="rId3">
            <a:alphaModFix/>
          </a:blip>
          <a:stretch>
            <a:fillRect/>
          </a:stretch>
        </p:blipFill>
        <p:spPr>
          <a:xfrm>
            <a:off x="1495863" y="4627513"/>
            <a:ext cx="5029200" cy="5334000"/>
          </a:xfrm>
          <a:prstGeom prst="rect">
            <a:avLst/>
          </a:prstGeom>
          <a:noFill/>
          <a:ln>
            <a:noFill/>
          </a:ln>
        </p:spPr>
      </p:pic>
      <p:pic>
        <p:nvPicPr>
          <p:cNvPr id="670" name="Google Shape;670;p34"/>
          <p:cNvPicPr preferRelativeResize="0"/>
          <p:nvPr/>
        </p:nvPicPr>
        <p:blipFill>
          <a:blip r:embed="rId4">
            <a:alphaModFix/>
          </a:blip>
          <a:stretch>
            <a:fillRect/>
          </a:stretch>
        </p:blipFill>
        <p:spPr>
          <a:xfrm>
            <a:off x="12842638" y="3484175"/>
            <a:ext cx="11420800" cy="6747650"/>
          </a:xfrm>
          <a:prstGeom prst="rect">
            <a:avLst/>
          </a:prstGeom>
          <a:noFill/>
          <a:ln cap="flat" cmpd="sng" w="38100">
            <a:solidFill>
              <a:schemeClr val="dk2"/>
            </a:solidFill>
            <a:prstDash val="solid"/>
            <a:round/>
            <a:headEnd len="sm" w="sm" type="none"/>
            <a:tailEnd len="sm" w="sm" type="none"/>
          </a:ln>
        </p:spPr>
      </p:pic>
      <p:grpSp>
        <p:nvGrpSpPr>
          <p:cNvPr id="671" name="Google Shape;671;p34"/>
          <p:cNvGrpSpPr/>
          <p:nvPr/>
        </p:nvGrpSpPr>
        <p:grpSpPr>
          <a:xfrm>
            <a:off x="6268220" y="5314729"/>
            <a:ext cx="5029109" cy="5548800"/>
            <a:chOff x="10877550" y="3067050"/>
            <a:chExt cx="6400801" cy="7353300"/>
          </a:xfrm>
        </p:grpSpPr>
        <p:sp>
          <p:nvSpPr>
            <p:cNvPr id="672" name="Google Shape;672;p34"/>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4"/>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4" name="Google Shape;674;p34"/>
            <p:cNvPicPr preferRelativeResize="0"/>
            <p:nvPr/>
          </p:nvPicPr>
          <p:blipFill>
            <a:blip r:embed="rId5">
              <a:alphaModFix/>
            </a:blip>
            <a:stretch>
              <a:fillRect/>
            </a:stretch>
          </p:blipFill>
          <p:spPr>
            <a:xfrm>
              <a:off x="10877550" y="5562600"/>
              <a:ext cx="6400801" cy="4857750"/>
            </a:xfrm>
            <a:prstGeom prst="rect">
              <a:avLst/>
            </a:prstGeom>
            <a:noFill/>
            <a:ln>
              <a:noFill/>
            </a:ln>
          </p:spPr>
        </p:pic>
      </p:grpSp>
      <p:pic>
        <p:nvPicPr>
          <p:cNvPr id="675" name="Google Shape;675;p34"/>
          <p:cNvPicPr preferRelativeResize="0"/>
          <p:nvPr/>
        </p:nvPicPr>
        <p:blipFill>
          <a:blip r:embed="rId4">
            <a:alphaModFix/>
          </a:blip>
          <a:stretch>
            <a:fillRect/>
          </a:stretch>
        </p:blipFill>
        <p:spPr>
          <a:xfrm>
            <a:off x="7059137" y="5802712"/>
            <a:ext cx="3448561" cy="1956758"/>
          </a:xfrm>
          <a:prstGeom prst="rect">
            <a:avLst/>
          </a:prstGeom>
          <a:noFill/>
          <a:ln cap="flat" cmpd="sng" w="38100">
            <a:solidFill>
              <a:schemeClr val="dk1"/>
            </a:solidFill>
            <a:prstDash val="solid"/>
            <a:round/>
            <a:headEnd len="sm" w="sm" type="none"/>
            <a:tailEnd len="sm" w="sm" type="none"/>
          </a:ln>
        </p:spPr>
      </p:pic>
      <p:sp>
        <p:nvSpPr>
          <p:cNvPr id="676" name="Google Shape;676;p34"/>
          <p:cNvSpPr txBox="1"/>
          <p:nvPr/>
        </p:nvSpPr>
        <p:spPr>
          <a:xfrm>
            <a:off x="12940350" y="450775"/>
            <a:ext cx="112254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0">
                <a:highlight>
                  <a:srgbClr val="B6D7A8"/>
                </a:highlight>
                <a:latin typeface="Lato"/>
                <a:ea typeface="Lato"/>
                <a:cs typeface="Lato"/>
                <a:sym typeface="Lato"/>
              </a:rPr>
              <a:t>RMarkdown is conducive to interactive development!</a:t>
            </a:r>
            <a:endParaRPr b="1" sz="6000">
              <a:highlight>
                <a:srgbClr val="B6D7A8"/>
              </a:highlight>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1000"/>
                                        <p:tgtEl>
                                          <p:spTgt spid="6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grpSp>
        <p:nvGrpSpPr>
          <p:cNvPr id="681" name="Google Shape;681;p35"/>
          <p:cNvGrpSpPr/>
          <p:nvPr/>
        </p:nvGrpSpPr>
        <p:grpSpPr>
          <a:xfrm>
            <a:off x="9144000" y="5179200"/>
            <a:ext cx="6400801" cy="7353300"/>
            <a:chOff x="10877550" y="3067050"/>
            <a:chExt cx="6400801" cy="7353300"/>
          </a:xfrm>
        </p:grpSpPr>
        <p:sp>
          <p:nvSpPr>
            <p:cNvPr id="682" name="Google Shape;682;p35"/>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5"/>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4" name="Google Shape;684;p35"/>
            <p:cNvPicPr preferRelativeResize="0"/>
            <p:nvPr/>
          </p:nvPicPr>
          <p:blipFill>
            <a:blip r:embed="rId3">
              <a:alphaModFix/>
            </a:blip>
            <a:stretch>
              <a:fillRect/>
            </a:stretch>
          </p:blipFill>
          <p:spPr>
            <a:xfrm>
              <a:off x="10877550" y="5562600"/>
              <a:ext cx="6400801" cy="4857750"/>
            </a:xfrm>
            <a:prstGeom prst="rect">
              <a:avLst/>
            </a:prstGeom>
            <a:noFill/>
            <a:ln>
              <a:noFill/>
            </a:ln>
          </p:spPr>
        </p:pic>
      </p:grpSp>
      <p:sp>
        <p:nvSpPr>
          <p:cNvPr id="685" name="Google Shape;685;p35"/>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sp>
        <p:nvSpPr>
          <p:cNvPr id="686" name="Google Shape;686;p35"/>
          <p:cNvSpPr txBox="1"/>
          <p:nvPr/>
        </p:nvSpPr>
        <p:spPr>
          <a:xfrm rot="-257">
            <a:off x="3625100" y="108504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sp>
        <p:nvSpPr>
          <p:cNvPr id="687" name="Google Shape;687;p35"/>
          <p:cNvSpPr txBox="1"/>
          <p:nvPr/>
        </p:nvSpPr>
        <p:spPr>
          <a:xfrm rot="-257">
            <a:off x="17009500" y="108504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sp>
        <p:nvSpPr>
          <p:cNvPr id="688" name="Google Shape;688;p35"/>
          <p:cNvSpPr txBox="1"/>
          <p:nvPr/>
        </p:nvSpPr>
        <p:spPr>
          <a:xfrm rot="-257">
            <a:off x="19540625" y="2947236"/>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 = 0.893</a:t>
            </a:r>
            <a:endParaRPr sz="5000">
              <a:solidFill>
                <a:schemeClr val="lt1"/>
              </a:solidFill>
              <a:latin typeface="Lato"/>
              <a:ea typeface="Lato"/>
              <a:cs typeface="Lato"/>
              <a:sym typeface="Lato"/>
            </a:endParaRPr>
          </a:p>
        </p:txBody>
      </p:sp>
      <p:pic>
        <p:nvPicPr>
          <p:cNvPr id="689" name="Google Shape;689;p35"/>
          <p:cNvPicPr preferRelativeResize="0"/>
          <p:nvPr/>
        </p:nvPicPr>
        <p:blipFill>
          <a:blip r:embed="rId4">
            <a:alphaModFix/>
          </a:blip>
          <a:stretch>
            <a:fillRect/>
          </a:stretch>
        </p:blipFill>
        <p:spPr>
          <a:xfrm>
            <a:off x="3115988" y="5647450"/>
            <a:ext cx="5029200" cy="5334000"/>
          </a:xfrm>
          <a:prstGeom prst="rect">
            <a:avLst/>
          </a:prstGeom>
          <a:noFill/>
          <a:ln>
            <a:noFill/>
          </a:ln>
        </p:spPr>
      </p:pic>
      <p:sp>
        <p:nvSpPr>
          <p:cNvPr id="690" name="Google Shape;690;p35"/>
          <p:cNvSpPr/>
          <p:nvPr/>
        </p:nvSpPr>
        <p:spPr>
          <a:xfrm>
            <a:off x="979700" y="387925"/>
            <a:ext cx="10008300" cy="3708600"/>
          </a:xfrm>
          <a:prstGeom prst="wedgeRectCallout">
            <a:avLst>
              <a:gd fmla="val -8663" name="adj1"/>
              <a:gd fmla="val 95398"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0"/>
              <a:t>Avi, here’s some output from this scientific notebook I’ve been developing from!</a:t>
            </a:r>
            <a:endParaRPr sz="6000"/>
          </a:p>
        </p:txBody>
      </p:sp>
      <p:pic>
        <p:nvPicPr>
          <p:cNvPr id="691" name="Google Shape;691;p35"/>
          <p:cNvPicPr preferRelativeResize="0"/>
          <p:nvPr/>
        </p:nvPicPr>
        <p:blipFill>
          <a:blip r:embed="rId5">
            <a:alphaModFix/>
          </a:blip>
          <a:stretch>
            <a:fillRect/>
          </a:stretch>
        </p:blipFill>
        <p:spPr>
          <a:xfrm>
            <a:off x="16543600" y="5647438"/>
            <a:ext cx="5029200" cy="5334000"/>
          </a:xfrm>
          <a:prstGeom prst="rect">
            <a:avLst/>
          </a:prstGeom>
          <a:noFill/>
          <a:ln>
            <a:noFill/>
          </a:ln>
        </p:spPr>
      </p:pic>
      <p:sp>
        <p:nvSpPr>
          <p:cNvPr id="692" name="Google Shape;692;p35"/>
          <p:cNvSpPr/>
          <p:nvPr/>
        </p:nvSpPr>
        <p:spPr>
          <a:xfrm>
            <a:off x="13826050" y="387925"/>
            <a:ext cx="10008300" cy="3708600"/>
          </a:xfrm>
          <a:prstGeom prst="wedgeRectCallout">
            <a:avLst>
              <a:gd fmla="val -7074" name="adj1"/>
              <a:gd fmla="val 97314"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0"/>
              <a:t>This is so easy to follow and read, even though I didn’t write the code. Thanks for sharing your exciting results!</a:t>
            </a:r>
            <a:endParaRPr sz="6000"/>
          </a:p>
        </p:txBody>
      </p:sp>
      <p:pic>
        <p:nvPicPr>
          <p:cNvPr id="693" name="Google Shape;693;p35"/>
          <p:cNvPicPr preferRelativeResize="0"/>
          <p:nvPr/>
        </p:nvPicPr>
        <p:blipFill>
          <a:blip r:embed="rId6">
            <a:alphaModFix/>
          </a:blip>
          <a:stretch>
            <a:fillRect/>
          </a:stretch>
        </p:blipFill>
        <p:spPr>
          <a:xfrm>
            <a:off x="10149950" y="5825800"/>
            <a:ext cx="4388900" cy="2593051"/>
          </a:xfrm>
          <a:prstGeom prst="rect">
            <a:avLst/>
          </a:prstGeom>
          <a:noFill/>
          <a:ln cap="flat" cmpd="sng" w="38100">
            <a:solidFill>
              <a:schemeClr val="dk1"/>
            </a:solidFill>
            <a:prstDash val="solid"/>
            <a:round/>
            <a:headEnd len="sm" w="sm" type="none"/>
            <a:tailEnd len="sm" w="sm" type="none"/>
          </a:ln>
        </p:spPr>
      </p:pic>
      <p:sp>
        <p:nvSpPr>
          <p:cNvPr id="694" name="Google Shape;694;p35"/>
          <p:cNvSpPr txBox="1"/>
          <p:nvPr/>
        </p:nvSpPr>
        <p:spPr>
          <a:xfrm>
            <a:off x="6731700" y="11494425"/>
            <a:ext cx="112254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0">
                <a:highlight>
                  <a:srgbClr val="B6D7A8"/>
                </a:highlight>
                <a:latin typeface="Lato"/>
                <a:ea typeface="Lato"/>
                <a:cs typeface="Lato"/>
                <a:sym typeface="Lato"/>
              </a:rPr>
              <a:t>RMarkdown creates easily shareable output!</a:t>
            </a:r>
            <a:endParaRPr b="1" sz="6000">
              <a:highlight>
                <a:srgbClr val="B6D7A8"/>
              </a:highlight>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000"/>
                                        <p:tgtEl>
                                          <p:spTgt spid="6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36"/>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Clr>
                <a:schemeClr val="lt1"/>
              </a:buClr>
              <a:buSzPts val="1100"/>
              <a:buFont typeface="Arial"/>
              <a:buNone/>
            </a:pPr>
            <a:r>
              <a:rPr lang="en"/>
              <a:t>Image created by Candace Savonen using Avataars.</a:t>
            </a:r>
            <a:endParaRPr/>
          </a:p>
          <a:p>
            <a:pPr indent="0" lvl="0" marL="0" rtl="0" algn="l">
              <a:spcBef>
                <a:spcPts val="0"/>
              </a:spcBef>
              <a:spcAft>
                <a:spcPts val="0"/>
              </a:spcAft>
              <a:buNone/>
            </a:pPr>
            <a:r>
              <a:t/>
            </a:r>
            <a:endParaRPr/>
          </a:p>
        </p:txBody>
      </p:sp>
      <p:grpSp>
        <p:nvGrpSpPr>
          <p:cNvPr id="700" name="Google Shape;700;p36"/>
          <p:cNvGrpSpPr/>
          <p:nvPr/>
        </p:nvGrpSpPr>
        <p:grpSpPr>
          <a:xfrm>
            <a:off x="12496800" y="5137300"/>
            <a:ext cx="6400801" cy="7353300"/>
            <a:chOff x="10877550" y="3067050"/>
            <a:chExt cx="6400801" cy="7353300"/>
          </a:xfrm>
        </p:grpSpPr>
        <p:sp>
          <p:nvSpPr>
            <p:cNvPr id="701" name="Google Shape;701;p36"/>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6"/>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3" name="Google Shape;703;p36"/>
            <p:cNvPicPr preferRelativeResize="0"/>
            <p:nvPr/>
          </p:nvPicPr>
          <p:blipFill>
            <a:blip r:embed="rId3">
              <a:alphaModFix/>
            </a:blip>
            <a:stretch>
              <a:fillRect/>
            </a:stretch>
          </p:blipFill>
          <p:spPr>
            <a:xfrm>
              <a:off x="10877550" y="5562600"/>
              <a:ext cx="6400801" cy="4857750"/>
            </a:xfrm>
            <a:prstGeom prst="rect">
              <a:avLst/>
            </a:prstGeom>
            <a:noFill/>
            <a:ln>
              <a:noFill/>
            </a:ln>
          </p:spPr>
        </p:pic>
      </p:grpSp>
      <p:sp>
        <p:nvSpPr>
          <p:cNvPr id="704" name="Google Shape;704;p36"/>
          <p:cNvSpPr txBox="1"/>
          <p:nvPr/>
        </p:nvSpPr>
        <p:spPr>
          <a:xfrm rot="-257">
            <a:off x="6977900" y="108085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pic>
        <p:nvPicPr>
          <p:cNvPr id="705" name="Google Shape;705;p36"/>
          <p:cNvPicPr preferRelativeResize="0"/>
          <p:nvPr/>
        </p:nvPicPr>
        <p:blipFill>
          <a:blip r:embed="rId4">
            <a:alphaModFix/>
          </a:blip>
          <a:stretch>
            <a:fillRect/>
          </a:stretch>
        </p:blipFill>
        <p:spPr>
          <a:xfrm>
            <a:off x="6468788" y="5605550"/>
            <a:ext cx="5029200" cy="5334000"/>
          </a:xfrm>
          <a:prstGeom prst="rect">
            <a:avLst/>
          </a:prstGeom>
          <a:noFill/>
          <a:ln>
            <a:noFill/>
          </a:ln>
        </p:spPr>
      </p:pic>
      <p:sp>
        <p:nvSpPr>
          <p:cNvPr id="706" name="Google Shape;706;p36"/>
          <p:cNvSpPr/>
          <p:nvPr/>
        </p:nvSpPr>
        <p:spPr>
          <a:xfrm>
            <a:off x="1495875" y="346025"/>
            <a:ext cx="21021000" cy="3708600"/>
          </a:xfrm>
          <a:prstGeom prst="wedgeRectCallout">
            <a:avLst>
              <a:gd fmla="val -14885" name="adj1"/>
              <a:gd fmla="val 92716"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0"/>
              <a:t>Yay! I just got the data for 5 more samples. Because of my handy notebook set up, I can easily call one command and re-run the analysis so it is updated with the new samples included!</a:t>
            </a:r>
            <a:endParaRPr sz="6000"/>
          </a:p>
        </p:txBody>
      </p:sp>
      <p:pic>
        <p:nvPicPr>
          <p:cNvPr id="707" name="Google Shape;707;p36"/>
          <p:cNvPicPr preferRelativeResize="0"/>
          <p:nvPr/>
        </p:nvPicPr>
        <p:blipFill>
          <a:blip r:embed="rId5">
            <a:alphaModFix/>
          </a:blip>
          <a:stretch>
            <a:fillRect/>
          </a:stretch>
        </p:blipFill>
        <p:spPr>
          <a:xfrm>
            <a:off x="13502750" y="5783900"/>
            <a:ext cx="4388900" cy="2593051"/>
          </a:xfrm>
          <a:prstGeom prst="rect">
            <a:avLst/>
          </a:prstGeom>
          <a:noFill/>
          <a:ln cap="flat" cmpd="sng" w="38100">
            <a:solidFill>
              <a:schemeClr val="dk1"/>
            </a:solidFill>
            <a:prstDash val="solid"/>
            <a:round/>
            <a:headEnd len="sm" w="sm" type="none"/>
            <a:tailEnd len="sm" w="sm" type="none"/>
          </a:ln>
        </p:spPr>
      </p:pic>
      <p:sp>
        <p:nvSpPr>
          <p:cNvPr id="708" name="Google Shape;708;p36"/>
          <p:cNvSpPr txBox="1"/>
          <p:nvPr/>
        </p:nvSpPr>
        <p:spPr>
          <a:xfrm>
            <a:off x="12006625" y="11365625"/>
            <a:ext cx="112254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0">
                <a:highlight>
                  <a:srgbClr val="B6D7A8"/>
                </a:highlight>
                <a:latin typeface="Lato"/>
                <a:ea typeface="Lato"/>
                <a:cs typeface="Lato"/>
                <a:sym typeface="Lato"/>
              </a:rPr>
              <a:t>RMarkdown is handy for creating updateable reports!</a:t>
            </a:r>
            <a:endParaRPr b="1" sz="6000">
              <a:highlight>
                <a:srgbClr val="B6D7A8"/>
              </a:highlight>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1000"/>
                                        <p:tgtEl>
                                          <p:spTgt spid="7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2" name="Shape 712"/>
        <p:cNvGrpSpPr/>
        <p:nvPr/>
      </p:nvGrpSpPr>
      <p:grpSpPr>
        <a:xfrm>
          <a:off x="0" y="0"/>
          <a:ext cx="0" cy="0"/>
          <a:chOff x="0" y="0"/>
          <a:chExt cx="0" cy="0"/>
        </a:xfrm>
      </p:grpSpPr>
      <p:pic>
        <p:nvPicPr>
          <p:cNvPr id="713" name="Google Shape;713;p37"/>
          <p:cNvPicPr preferRelativeResize="0"/>
          <p:nvPr/>
        </p:nvPicPr>
        <p:blipFill>
          <a:blip r:embed="rId3">
            <a:alphaModFix/>
          </a:blip>
          <a:stretch>
            <a:fillRect/>
          </a:stretch>
        </p:blipFill>
        <p:spPr>
          <a:xfrm>
            <a:off x="2980800" y="371791"/>
            <a:ext cx="18727199" cy="12426883"/>
          </a:xfrm>
          <a:prstGeom prst="rect">
            <a:avLst/>
          </a:prstGeom>
          <a:noFill/>
          <a:ln>
            <a:noFill/>
          </a:ln>
        </p:spPr>
      </p:pic>
      <p:sp>
        <p:nvSpPr>
          <p:cNvPr id="714" name="Google Shape;714;p37"/>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Screenshot by Candace Savonen</a:t>
            </a:r>
            <a:endParaRPr/>
          </a:p>
        </p:txBody>
      </p:sp>
      <p:cxnSp>
        <p:nvCxnSpPr>
          <p:cNvPr id="715" name="Google Shape;715;p37"/>
          <p:cNvCxnSpPr/>
          <p:nvPr/>
        </p:nvCxnSpPr>
        <p:spPr>
          <a:xfrm rot="10800000">
            <a:off x="10269300" y="1570475"/>
            <a:ext cx="2075100" cy="200400"/>
          </a:xfrm>
          <a:prstGeom prst="straightConnector1">
            <a:avLst/>
          </a:prstGeom>
          <a:noFill/>
          <a:ln cap="flat" cmpd="sng" w="76200">
            <a:solidFill>
              <a:schemeClr val="lt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38"/>
          <p:cNvSpPr txBox="1"/>
          <p:nvPr>
            <p:ph type="title"/>
          </p:nvPr>
        </p:nvSpPr>
        <p:spPr>
          <a:xfrm>
            <a:off x="713075" y="3637700"/>
            <a:ext cx="19442400" cy="5119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Package versions affect reproducibility!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4" name="Shape 724"/>
        <p:cNvGrpSpPr/>
        <p:nvPr/>
      </p:nvGrpSpPr>
      <p:grpSpPr>
        <a:xfrm>
          <a:off x="0" y="0"/>
          <a:ext cx="0" cy="0"/>
          <a:chOff x="0" y="0"/>
          <a:chExt cx="0" cy="0"/>
        </a:xfrm>
      </p:grpSpPr>
      <p:sp>
        <p:nvSpPr>
          <p:cNvPr id="725" name="Google Shape;725;p39"/>
          <p:cNvSpPr txBox="1"/>
          <p:nvPr>
            <p:ph idx="1" type="body"/>
          </p:nvPr>
        </p:nvSpPr>
        <p:spPr>
          <a:xfrm>
            <a:off x="1742294" y="12742725"/>
            <a:ext cx="45363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sz="2500"/>
              <a:t>Created by Candace Savonen</a:t>
            </a:r>
            <a:endParaRPr sz="2500"/>
          </a:p>
        </p:txBody>
      </p:sp>
      <p:pic>
        <p:nvPicPr>
          <p:cNvPr id="726" name="Google Shape;726;p39"/>
          <p:cNvPicPr preferRelativeResize="0"/>
          <p:nvPr/>
        </p:nvPicPr>
        <p:blipFill>
          <a:blip r:embed="rId3">
            <a:alphaModFix/>
          </a:blip>
          <a:stretch>
            <a:fillRect/>
          </a:stretch>
        </p:blipFill>
        <p:spPr>
          <a:xfrm>
            <a:off x="16435805" y="6743163"/>
            <a:ext cx="2235825" cy="2235825"/>
          </a:xfrm>
          <a:prstGeom prst="rect">
            <a:avLst/>
          </a:prstGeom>
          <a:noFill/>
          <a:ln>
            <a:noFill/>
          </a:ln>
        </p:spPr>
      </p:pic>
      <p:grpSp>
        <p:nvGrpSpPr>
          <p:cNvPr id="727" name="Google Shape;727;p39"/>
          <p:cNvGrpSpPr/>
          <p:nvPr/>
        </p:nvGrpSpPr>
        <p:grpSpPr>
          <a:xfrm>
            <a:off x="2166163" y="115875"/>
            <a:ext cx="10947087" cy="7076769"/>
            <a:chOff x="2179704" y="514461"/>
            <a:chExt cx="10749300" cy="8654481"/>
          </a:xfrm>
        </p:grpSpPr>
        <p:grpSp>
          <p:nvGrpSpPr>
            <p:cNvPr id="728" name="Google Shape;728;p39"/>
            <p:cNvGrpSpPr/>
            <p:nvPr/>
          </p:nvGrpSpPr>
          <p:grpSpPr>
            <a:xfrm>
              <a:off x="2908200" y="1644425"/>
              <a:ext cx="9410700" cy="7524517"/>
              <a:chOff x="1993800" y="1644425"/>
              <a:chExt cx="9410700" cy="7524517"/>
            </a:xfrm>
          </p:grpSpPr>
          <p:sp>
            <p:nvSpPr>
              <p:cNvPr id="729" name="Google Shape;729;p39"/>
              <p:cNvSpPr/>
              <p:nvPr/>
            </p:nvSpPr>
            <p:spPr>
              <a:xfrm>
                <a:off x="1993800" y="1644425"/>
                <a:ext cx="9410700" cy="6779400"/>
              </a:xfrm>
              <a:prstGeom prst="flowChartAlternateProcess">
                <a:avLst/>
              </a:prstGeom>
              <a:solidFill>
                <a:srgbClr val="C9DAF8"/>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0" name="Google Shape;730;p39"/>
              <p:cNvGrpSpPr/>
              <p:nvPr/>
            </p:nvGrpSpPr>
            <p:grpSpPr>
              <a:xfrm>
                <a:off x="4654368" y="3182004"/>
                <a:ext cx="6496017" cy="5986938"/>
                <a:chOff x="13683136" y="4751132"/>
                <a:chExt cx="7469262" cy="7022801"/>
              </a:xfrm>
            </p:grpSpPr>
            <p:sp>
              <p:nvSpPr>
                <p:cNvPr id="731" name="Google Shape;731;p39"/>
                <p:cNvSpPr/>
                <p:nvPr/>
              </p:nvSpPr>
              <p:spPr>
                <a:xfrm>
                  <a:off x="14921237" y="8553911"/>
                  <a:ext cx="2208900" cy="2172000"/>
                </a:xfrm>
                <a:prstGeom prst="roundRect">
                  <a:avLst>
                    <a:gd fmla="val 16667" name="adj"/>
                  </a:avLst>
                </a:prstGeom>
                <a:solidFill>
                  <a:srgbClr val="FFFFFF"/>
                </a:solidFill>
                <a:ln cap="flat" cmpd="sng" w="9525">
                  <a:solidFill>
                    <a:srgbClr val="30303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245825" lIns="245825" spcFirstLastPara="1" rIns="245825" wrap="square" tIns="245825">
                  <a:noAutofit/>
                </a:bodyPr>
                <a:lstStyle/>
                <a:p>
                  <a:pPr indent="0" lvl="0" marL="0" rtl="0" algn="l">
                    <a:spcBef>
                      <a:spcPts val="0"/>
                    </a:spcBef>
                    <a:spcAft>
                      <a:spcPts val="0"/>
                    </a:spcAft>
                    <a:buNone/>
                  </a:pPr>
                  <a:r>
                    <a:t/>
                  </a:r>
                  <a:endParaRPr/>
                </a:p>
              </p:txBody>
            </p:sp>
            <p:grpSp>
              <p:nvGrpSpPr>
                <p:cNvPr id="732" name="Google Shape;732;p39"/>
                <p:cNvGrpSpPr/>
                <p:nvPr/>
              </p:nvGrpSpPr>
              <p:grpSpPr>
                <a:xfrm>
                  <a:off x="17130133" y="4751132"/>
                  <a:ext cx="4022265" cy="2102607"/>
                  <a:chOff x="3358072" y="1069351"/>
                  <a:chExt cx="1451400" cy="773700"/>
                </a:xfrm>
              </p:grpSpPr>
              <p:sp>
                <p:nvSpPr>
                  <p:cNvPr id="733" name="Google Shape;733;p39"/>
                  <p:cNvSpPr/>
                  <p:nvPr/>
                </p:nvSpPr>
                <p:spPr>
                  <a:xfrm>
                    <a:off x="3358072" y="1069351"/>
                    <a:ext cx="1451400" cy="773700"/>
                  </a:xfrm>
                  <a:prstGeom prst="roundRect">
                    <a:avLst>
                      <a:gd fmla="val 16667" name="adj"/>
                    </a:avLst>
                  </a:prstGeom>
                  <a:solidFill>
                    <a:srgbClr val="FFFFFF"/>
                  </a:solidFill>
                  <a:ln cap="flat" cmpd="sng" w="9525">
                    <a:solidFill>
                      <a:srgbClr val="30303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245825" lIns="245825" spcFirstLastPara="1" rIns="245825" wrap="square" tIns="245825">
                    <a:noAutofit/>
                  </a:bodyPr>
                  <a:lstStyle/>
                  <a:p>
                    <a:pPr indent="0" lvl="0" marL="0" rtl="0" algn="l">
                      <a:spcBef>
                        <a:spcPts val="0"/>
                      </a:spcBef>
                      <a:spcAft>
                        <a:spcPts val="0"/>
                      </a:spcAft>
                      <a:buNone/>
                    </a:pPr>
                    <a:r>
                      <a:t/>
                    </a:r>
                    <a:endParaRPr/>
                  </a:p>
                </p:txBody>
              </p:sp>
              <p:pic>
                <p:nvPicPr>
                  <p:cNvPr id="734" name="Google Shape;734;p39"/>
                  <p:cNvPicPr preferRelativeResize="0"/>
                  <p:nvPr/>
                </p:nvPicPr>
                <p:blipFill>
                  <a:blip r:embed="rId4">
                    <a:alphaModFix/>
                  </a:blip>
                  <a:stretch>
                    <a:fillRect/>
                  </a:stretch>
                </p:blipFill>
                <p:spPr>
                  <a:xfrm>
                    <a:off x="3370149" y="1155401"/>
                    <a:ext cx="1382536" cy="629041"/>
                  </a:xfrm>
                  <a:prstGeom prst="rect">
                    <a:avLst/>
                  </a:prstGeom>
                  <a:noFill/>
                  <a:ln>
                    <a:noFill/>
                  </a:ln>
                  <a:effectLst>
                    <a:outerShdw blurRad="57150" rotWithShape="0" algn="bl" dir="5400000" dist="19050">
                      <a:srgbClr val="000000">
                        <a:alpha val="50000"/>
                      </a:srgbClr>
                    </a:outerShdw>
                  </a:effectLst>
                </p:spPr>
              </p:pic>
            </p:grpSp>
            <p:pic>
              <p:nvPicPr>
                <p:cNvPr id="735" name="Google Shape;735;p39"/>
                <p:cNvPicPr preferRelativeResize="0"/>
                <p:nvPr/>
              </p:nvPicPr>
              <p:blipFill>
                <a:blip r:embed="rId5">
                  <a:alphaModFix/>
                </a:blip>
                <a:stretch>
                  <a:fillRect/>
                </a:stretch>
              </p:blipFill>
              <p:spPr>
                <a:xfrm>
                  <a:off x="15093245" y="8801178"/>
                  <a:ext cx="1745898" cy="1682840"/>
                </a:xfrm>
                <a:prstGeom prst="rect">
                  <a:avLst/>
                </a:prstGeom>
                <a:noFill/>
                <a:ln>
                  <a:noFill/>
                </a:ln>
                <a:effectLst>
                  <a:outerShdw blurRad="57150" rotWithShape="0" algn="bl" dir="5400000" dist="19050">
                    <a:srgbClr val="000000">
                      <a:alpha val="50000"/>
                    </a:srgbClr>
                  </a:outerShdw>
                </a:effectLst>
              </p:spPr>
            </p:pic>
            <p:cxnSp>
              <p:nvCxnSpPr>
                <p:cNvPr id="736" name="Google Shape;736;p39"/>
                <p:cNvCxnSpPr>
                  <a:stCxn id="733" idx="2"/>
                  <a:endCxn id="731" idx="0"/>
                </p:cNvCxnSpPr>
                <p:nvPr/>
              </p:nvCxnSpPr>
              <p:spPr>
                <a:xfrm flipH="1">
                  <a:off x="16025766" y="6853739"/>
                  <a:ext cx="3115500" cy="1700100"/>
                </a:xfrm>
                <a:prstGeom prst="straightConnector1">
                  <a:avLst/>
                </a:prstGeom>
                <a:noFill/>
                <a:ln cap="flat" cmpd="sng" w="38100">
                  <a:solidFill>
                    <a:srgbClr val="000000"/>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37" name="Google Shape;737;p39"/>
                <p:cNvCxnSpPr>
                  <a:stCxn id="738" idx="1"/>
                  <a:endCxn id="731" idx="0"/>
                </p:cNvCxnSpPr>
                <p:nvPr/>
              </p:nvCxnSpPr>
              <p:spPr>
                <a:xfrm>
                  <a:off x="13683136" y="7376376"/>
                  <a:ext cx="2342700" cy="1177500"/>
                </a:xfrm>
                <a:prstGeom prst="straightConnector1">
                  <a:avLst/>
                </a:prstGeom>
                <a:noFill/>
                <a:ln cap="flat" cmpd="sng" w="38100">
                  <a:solidFill>
                    <a:srgbClr val="000000"/>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39" name="Google Shape;739;p39"/>
                <p:cNvCxnSpPr/>
                <p:nvPr/>
              </p:nvCxnSpPr>
              <p:spPr>
                <a:xfrm>
                  <a:off x="16025675" y="10893133"/>
                  <a:ext cx="0" cy="880800"/>
                </a:xfrm>
                <a:prstGeom prst="straightConnector1">
                  <a:avLst/>
                </a:prstGeom>
                <a:noFill/>
                <a:ln cap="flat" cmpd="sng" w="76200">
                  <a:solidFill>
                    <a:schemeClr val="lt1"/>
                  </a:solidFill>
                  <a:prstDash val="solid"/>
                  <a:round/>
                  <a:headEnd len="med" w="med" type="none"/>
                  <a:tailEnd len="med" w="med" type="none"/>
                </a:ln>
                <a:effectLst>
                  <a:outerShdw blurRad="57150" rotWithShape="0" algn="bl" dir="5400000" dist="19050">
                    <a:srgbClr val="000000">
                      <a:alpha val="50000"/>
                    </a:srgbClr>
                  </a:outerShdw>
                </a:effectLst>
              </p:spPr>
            </p:cxnSp>
          </p:grpSp>
        </p:grpSp>
        <p:sp>
          <p:nvSpPr>
            <p:cNvPr id="740" name="Google Shape;740;p39"/>
            <p:cNvSpPr txBox="1"/>
            <p:nvPr/>
          </p:nvSpPr>
          <p:spPr>
            <a:xfrm>
              <a:off x="2179704" y="514461"/>
              <a:ext cx="10749300" cy="116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latin typeface="Lato"/>
                  <a:ea typeface="Lato"/>
                  <a:cs typeface="Lato"/>
                  <a:sym typeface="Lato"/>
                </a:rPr>
                <a:t>Ruby’s local computing environment</a:t>
              </a:r>
              <a:endParaRPr b="1" sz="5000">
                <a:latin typeface="Lato"/>
                <a:ea typeface="Lato"/>
                <a:cs typeface="Lato"/>
                <a:sym typeface="Lato"/>
              </a:endParaRPr>
            </a:p>
          </p:txBody>
        </p:sp>
        <p:sp>
          <p:nvSpPr>
            <p:cNvPr id="741" name="Google Shape;741;p39"/>
            <p:cNvSpPr txBox="1"/>
            <p:nvPr/>
          </p:nvSpPr>
          <p:spPr>
            <a:xfrm rot="-282">
              <a:off x="7640399" y="6959273"/>
              <a:ext cx="3653700" cy="116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highlight>
                    <a:schemeClr val="dk1"/>
                  </a:highlight>
                  <a:latin typeface="Lato"/>
                  <a:ea typeface="Lato"/>
                  <a:cs typeface="Lato"/>
                  <a:sym typeface="Lato"/>
                </a:rPr>
                <a:t>4.1.1</a:t>
              </a:r>
              <a:endParaRPr sz="5000">
                <a:solidFill>
                  <a:schemeClr val="lt1"/>
                </a:solidFill>
                <a:highlight>
                  <a:schemeClr val="dk1"/>
                </a:highlight>
                <a:latin typeface="Lato"/>
                <a:ea typeface="Lato"/>
                <a:cs typeface="Lato"/>
                <a:sym typeface="Lato"/>
              </a:endParaRPr>
            </a:p>
          </p:txBody>
        </p:sp>
        <p:cxnSp>
          <p:nvCxnSpPr>
            <p:cNvPr id="742" name="Google Shape;742;p39"/>
            <p:cNvCxnSpPr>
              <a:stCxn id="743" idx="1"/>
              <a:endCxn id="731" idx="0"/>
            </p:cNvCxnSpPr>
            <p:nvPr/>
          </p:nvCxnSpPr>
          <p:spPr>
            <a:xfrm>
              <a:off x="6847743" y="4631237"/>
              <a:ext cx="758400" cy="1792500"/>
            </a:xfrm>
            <a:prstGeom prst="straightConnector1">
              <a:avLst/>
            </a:prstGeom>
            <a:noFill/>
            <a:ln cap="flat" cmpd="sng" w="38100">
              <a:solidFill>
                <a:srgbClr val="000000"/>
              </a:solidFill>
              <a:prstDash val="solid"/>
              <a:round/>
              <a:headEnd len="med" w="med" type="none"/>
              <a:tailEnd len="med" w="med" type="none"/>
            </a:ln>
            <a:effectLst>
              <a:outerShdw blurRad="57150" rotWithShape="0" algn="bl" dir="5400000" dist="19050">
                <a:srgbClr val="000000">
                  <a:alpha val="50000"/>
                </a:srgbClr>
              </a:outerShdw>
            </a:effectLst>
          </p:spPr>
        </p:cxnSp>
        <p:grpSp>
          <p:nvGrpSpPr>
            <p:cNvPr id="744" name="Google Shape;744;p39"/>
            <p:cNvGrpSpPr/>
            <p:nvPr/>
          </p:nvGrpSpPr>
          <p:grpSpPr>
            <a:xfrm>
              <a:off x="4329338" y="1723800"/>
              <a:ext cx="2798788" cy="3696225"/>
              <a:chOff x="3414938" y="1723800"/>
              <a:chExt cx="2798788" cy="3696225"/>
            </a:xfrm>
          </p:grpSpPr>
          <p:sp>
            <p:nvSpPr>
              <p:cNvPr id="745" name="Google Shape;745;p39"/>
              <p:cNvSpPr/>
              <p:nvPr/>
            </p:nvSpPr>
            <p:spPr>
              <a:xfrm>
                <a:off x="3414950" y="2479000"/>
                <a:ext cx="1519800" cy="1396800"/>
              </a:xfrm>
              <a:prstGeom prst="hexagon">
                <a:avLst>
                  <a:gd fmla="val 25000" name="adj"/>
                  <a:gd fmla="val 115470" name="vf"/>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9"/>
              <p:cNvSpPr/>
              <p:nvPr/>
            </p:nvSpPr>
            <p:spPr>
              <a:xfrm>
                <a:off x="4693925" y="1723800"/>
                <a:ext cx="1519800" cy="1396800"/>
              </a:xfrm>
              <a:prstGeom prst="hexagon">
                <a:avLst>
                  <a:gd fmla="val 25000" name="adj"/>
                  <a:gd fmla="val 115470"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9"/>
              <p:cNvSpPr/>
              <p:nvPr/>
            </p:nvSpPr>
            <p:spPr>
              <a:xfrm>
                <a:off x="4693925" y="3234438"/>
                <a:ext cx="1519800" cy="1396800"/>
              </a:xfrm>
              <a:prstGeom prst="hexagon">
                <a:avLst>
                  <a:gd fmla="val 25000" name="adj"/>
                  <a:gd fmla="val 115470" name="vf"/>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9"/>
              <p:cNvSpPr/>
              <p:nvPr/>
            </p:nvSpPr>
            <p:spPr>
              <a:xfrm>
                <a:off x="3414950" y="4023225"/>
                <a:ext cx="1519800" cy="1396800"/>
              </a:xfrm>
              <a:prstGeom prst="hexagon">
                <a:avLst>
                  <a:gd fmla="val 25000"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9"/>
              <p:cNvSpPr txBox="1"/>
              <p:nvPr/>
            </p:nvSpPr>
            <p:spPr>
              <a:xfrm>
                <a:off x="4693925" y="3628870"/>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4.2.1</a:t>
                </a:r>
                <a:endParaRPr b="1" sz="3000">
                  <a:solidFill>
                    <a:schemeClr val="lt1"/>
                  </a:solidFill>
                  <a:highlight>
                    <a:schemeClr val="dk1"/>
                  </a:highlight>
                  <a:latin typeface="Lato"/>
                  <a:ea typeface="Lato"/>
                  <a:cs typeface="Lato"/>
                  <a:sym typeface="Lato"/>
                </a:endParaRPr>
              </a:p>
            </p:txBody>
          </p:sp>
          <p:sp>
            <p:nvSpPr>
              <p:cNvPr id="748" name="Google Shape;748;p39"/>
              <p:cNvSpPr txBox="1"/>
              <p:nvPr/>
            </p:nvSpPr>
            <p:spPr>
              <a:xfrm>
                <a:off x="4693925" y="2155882"/>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2.1.0</a:t>
                </a:r>
                <a:endParaRPr b="1" sz="3000">
                  <a:solidFill>
                    <a:schemeClr val="lt1"/>
                  </a:solidFill>
                  <a:highlight>
                    <a:schemeClr val="dk1"/>
                  </a:highlight>
                  <a:latin typeface="Lato"/>
                  <a:ea typeface="Lato"/>
                  <a:cs typeface="Lato"/>
                  <a:sym typeface="Lato"/>
                </a:endParaRPr>
              </a:p>
            </p:txBody>
          </p:sp>
          <p:sp>
            <p:nvSpPr>
              <p:cNvPr id="749" name="Google Shape;749;p39"/>
              <p:cNvSpPr txBox="1"/>
              <p:nvPr/>
            </p:nvSpPr>
            <p:spPr>
              <a:xfrm>
                <a:off x="3414938" y="4421820"/>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5.1.0</a:t>
                </a:r>
                <a:endParaRPr b="1" sz="3000">
                  <a:solidFill>
                    <a:schemeClr val="lt1"/>
                  </a:solidFill>
                  <a:highlight>
                    <a:schemeClr val="dk1"/>
                  </a:highlight>
                  <a:latin typeface="Lato"/>
                  <a:ea typeface="Lato"/>
                  <a:cs typeface="Lato"/>
                  <a:sym typeface="Lato"/>
                </a:endParaRPr>
              </a:p>
            </p:txBody>
          </p:sp>
          <p:sp>
            <p:nvSpPr>
              <p:cNvPr id="750" name="Google Shape;750;p39"/>
              <p:cNvSpPr txBox="1"/>
              <p:nvPr/>
            </p:nvSpPr>
            <p:spPr>
              <a:xfrm>
                <a:off x="3414950" y="2854157"/>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2.0.1</a:t>
                </a:r>
                <a:endParaRPr b="1" sz="3000">
                  <a:solidFill>
                    <a:schemeClr val="lt1"/>
                  </a:solidFill>
                  <a:highlight>
                    <a:schemeClr val="dk1"/>
                  </a:highlight>
                  <a:latin typeface="Lato"/>
                  <a:ea typeface="Lato"/>
                  <a:cs typeface="Lato"/>
                  <a:sym typeface="Lato"/>
                </a:endParaRPr>
              </a:p>
            </p:txBody>
          </p:sp>
        </p:grpSp>
      </p:grpSp>
      <p:grpSp>
        <p:nvGrpSpPr>
          <p:cNvPr id="751" name="Google Shape;751;p39"/>
          <p:cNvGrpSpPr/>
          <p:nvPr/>
        </p:nvGrpSpPr>
        <p:grpSpPr>
          <a:xfrm>
            <a:off x="12849174" y="85600"/>
            <a:ext cx="10139642" cy="7107059"/>
            <a:chOff x="15017288" y="477437"/>
            <a:chExt cx="10186500" cy="8691524"/>
          </a:xfrm>
        </p:grpSpPr>
        <p:sp>
          <p:nvSpPr>
            <p:cNvPr id="752" name="Google Shape;752;p39"/>
            <p:cNvSpPr/>
            <p:nvPr/>
          </p:nvSpPr>
          <p:spPr>
            <a:xfrm>
              <a:off x="15017300" y="1644425"/>
              <a:ext cx="9410700" cy="6779400"/>
            </a:xfrm>
            <a:prstGeom prst="flowChartAlternateProcess">
              <a:avLst/>
            </a:prstGeom>
            <a:solidFill>
              <a:srgbClr val="F4CCCC"/>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3" name="Google Shape;753;p39"/>
            <p:cNvCxnSpPr/>
            <p:nvPr/>
          </p:nvCxnSpPr>
          <p:spPr>
            <a:xfrm flipH="1">
              <a:off x="19715282" y="4890290"/>
              <a:ext cx="2895900" cy="1851600"/>
            </a:xfrm>
            <a:prstGeom prst="straightConnector1">
              <a:avLst/>
            </a:prstGeom>
            <a:noFill/>
            <a:ln cap="flat" cmpd="sng" w="38100">
              <a:solidFill>
                <a:srgbClr val="000000"/>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54" name="Google Shape;754;p39"/>
            <p:cNvCxnSpPr/>
            <p:nvPr/>
          </p:nvCxnSpPr>
          <p:spPr>
            <a:xfrm>
              <a:off x="18712047" y="5165558"/>
              <a:ext cx="1003200" cy="1576200"/>
            </a:xfrm>
            <a:prstGeom prst="straightConnector1">
              <a:avLst/>
            </a:prstGeom>
            <a:noFill/>
            <a:ln cap="flat" cmpd="sng" w="38100">
              <a:solidFill>
                <a:srgbClr val="000000"/>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55" name="Google Shape;755;p39"/>
            <p:cNvCxnSpPr/>
            <p:nvPr/>
          </p:nvCxnSpPr>
          <p:spPr>
            <a:xfrm>
              <a:off x="19715174" y="8418060"/>
              <a:ext cx="0" cy="750900"/>
            </a:xfrm>
            <a:prstGeom prst="straightConnector1">
              <a:avLst/>
            </a:prstGeom>
            <a:noFill/>
            <a:ln cap="flat" cmpd="sng" w="76200">
              <a:solidFill>
                <a:schemeClr val="lt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756" name="Google Shape;756;p39"/>
            <p:cNvSpPr txBox="1"/>
            <p:nvPr/>
          </p:nvSpPr>
          <p:spPr>
            <a:xfrm rot="-287">
              <a:off x="15033825" y="7056802"/>
              <a:ext cx="3589500" cy="1167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5000">
                  <a:solidFill>
                    <a:schemeClr val="lt1"/>
                  </a:solidFill>
                  <a:highlight>
                    <a:schemeClr val="dk1"/>
                  </a:highlight>
                  <a:latin typeface="Lato"/>
                  <a:ea typeface="Lato"/>
                  <a:cs typeface="Lato"/>
                  <a:sym typeface="Lato"/>
                </a:rPr>
                <a:t>3.9.0</a:t>
              </a:r>
              <a:endParaRPr sz="5000">
                <a:solidFill>
                  <a:srgbClr val="FF0000"/>
                </a:solidFill>
                <a:latin typeface="Lato"/>
                <a:ea typeface="Lato"/>
                <a:cs typeface="Lato"/>
                <a:sym typeface="Lato"/>
              </a:endParaRPr>
            </a:p>
          </p:txBody>
        </p:sp>
        <p:sp>
          <p:nvSpPr>
            <p:cNvPr id="757" name="Google Shape;757;p39"/>
            <p:cNvSpPr txBox="1"/>
            <p:nvPr/>
          </p:nvSpPr>
          <p:spPr>
            <a:xfrm>
              <a:off x="15017288" y="477437"/>
              <a:ext cx="10186500" cy="116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latin typeface="Lato"/>
                  <a:ea typeface="Lato"/>
                  <a:cs typeface="Lato"/>
                  <a:sym typeface="Lato"/>
                </a:rPr>
                <a:t>Avi’s local computing environment</a:t>
              </a:r>
              <a:endParaRPr b="1" sz="5000">
                <a:latin typeface="Lato"/>
                <a:ea typeface="Lato"/>
                <a:cs typeface="Lato"/>
                <a:sym typeface="Lato"/>
              </a:endParaRPr>
            </a:p>
          </p:txBody>
        </p:sp>
        <p:sp>
          <p:nvSpPr>
            <p:cNvPr id="758" name="Google Shape;758;p39"/>
            <p:cNvSpPr/>
            <p:nvPr/>
          </p:nvSpPr>
          <p:spPr>
            <a:xfrm>
              <a:off x="16387700" y="3021675"/>
              <a:ext cx="1519800" cy="1396800"/>
            </a:xfrm>
            <a:prstGeom prst="hexagon">
              <a:avLst>
                <a:gd fmla="val 25000" name="adj"/>
                <a:gd fmla="val 115470" name="vf"/>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9"/>
            <p:cNvSpPr/>
            <p:nvPr/>
          </p:nvSpPr>
          <p:spPr>
            <a:xfrm>
              <a:off x="18962750" y="3021675"/>
              <a:ext cx="1519800" cy="1396800"/>
            </a:xfrm>
            <a:prstGeom prst="hexagon">
              <a:avLst>
                <a:gd fmla="val 25000" name="adj"/>
                <a:gd fmla="val 115470"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9"/>
            <p:cNvSpPr/>
            <p:nvPr/>
          </p:nvSpPr>
          <p:spPr>
            <a:xfrm>
              <a:off x="17666675" y="3777113"/>
              <a:ext cx="1519800" cy="1396800"/>
            </a:xfrm>
            <a:prstGeom prst="hexagon">
              <a:avLst>
                <a:gd fmla="val 25000" name="adj"/>
                <a:gd fmla="val 115470" name="vf"/>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9"/>
            <p:cNvSpPr/>
            <p:nvPr/>
          </p:nvSpPr>
          <p:spPr>
            <a:xfrm>
              <a:off x="16387700" y="4565900"/>
              <a:ext cx="1519800" cy="1396800"/>
            </a:xfrm>
            <a:prstGeom prst="hexagon">
              <a:avLst>
                <a:gd fmla="val 25000" name="adj"/>
                <a:gd fmla="val 115470" name="vf"/>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9"/>
            <p:cNvSpPr txBox="1"/>
            <p:nvPr/>
          </p:nvSpPr>
          <p:spPr>
            <a:xfrm>
              <a:off x="17666675" y="4171545"/>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3.1.0</a:t>
              </a:r>
              <a:endParaRPr b="1" sz="3000">
                <a:solidFill>
                  <a:schemeClr val="lt1"/>
                </a:solidFill>
                <a:highlight>
                  <a:schemeClr val="dk1"/>
                </a:highlight>
                <a:latin typeface="Lato"/>
                <a:ea typeface="Lato"/>
                <a:cs typeface="Lato"/>
                <a:sym typeface="Lato"/>
              </a:endParaRPr>
            </a:p>
          </p:txBody>
        </p:sp>
        <p:sp>
          <p:nvSpPr>
            <p:cNvPr id="763" name="Google Shape;763;p39"/>
            <p:cNvSpPr txBox="1"/>
            <p:nvPr/>
          </p:nvSpPr>
          <p:spPr>
            <a:xfrm>
              <a:off x="18962750" y="3396832"/>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2.1.0</a:t>
              </a:r>
              <a:endParaRPr b="1" sz="3000">
                <a:solidFill>
                  <a:schemeClr val="lt1"/>
                </a:solidFill>
                <a:highlight>
                  <a:schemeClr val="dk1"/>
                </a:highlight>
                <a:latin typeface="Lato"/>
                <a:ea typeface="Lato"/>
                <a:cs typeface="Lato"/>
                <a:sym typeface="Lato"/>
              </a:endParaRPr>
            </a:p>
          </p:txBody>
        </p:sp>
        <p:sp>
          <p:nvSpPr>
            <p:cNvPr id="764" name="Google Shape;764;p39"/>
            <p:cNvSpPr txBox="1"/>
            <p:nvPr/>
          </p:nvSpPr>
          <p:spPr>
            <a:xfrm>
              <a:off x="16387688" y="4964495"/>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1.0.1</a:t>
              </a:r>
              <a:endParaRPr b="1" sz="3000">
                <a:solidFill>
                  <a:schemeClr val="lt1"/>
                </a:solidFill>
                <a:highlight>
                  <a:schemeClr val="dk1"/>
                </a:highlight>
                <a:latin typeface="Lato"/>
                <a:ea typeface="Lato"/>
                <a:cs typeface="Lato"/>
                <a:sym typeface="Lato"/>
              </a:endParaRPr>
            </a:p>
          </p:txBody>
        </p:sp>
        <p:sp>
          <p:nvSpPr>
            <p:cNvPr id="765" name="Google Shape;765;p39"/>
            <p:cNvSpPr txBox="1"/>
            <p:nvPr/>
          </p:nvSpPr>
          <p:spPr>
            <a:xfrm>
              <a:off x="16387700" y="3396832"/>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3.0.1</a:t>
              </a:r>
              <a:endParaRPr b="1" sz="3000">
                <a:solidFill>
                  <a:schemeClr val="lt1"/>
                </a:solidFill>
                <a:highlight>
                  <a:schemeClr val="dk1"/>
                </a:highlight>
                <a:latin typeface="Lato"/>
                <a:ea typeface="Lato"/>
                <a:cs typeface="Lato"/>
                <a:sym typeface="Lato"/>
              </a:endParaRPr>
            </a:p>
          </p:txBody>
        </p:sp>
      </p:grpSp>
      <p:grpSp>
        <p:nvGrpSpPr>
          <p:cNvPr id="766" name="Google Shape;766;p39"/>
          <p:cNvGrpSpPr/>
          <p:nvPr/>
        </p:nvGrpSpPr>
        <p:grpSpPr>
          <a:xfrm>
            <a:off x="5075667" y="8520287"/>
            <a:ext cx="5080956" cy="5556889"/>
            <a:chOff x="5607992" y="8139187"/>
            <a:chExt cx="5080956" cy="5556889"/>
          </a:xfrm>
        </p:grpSpPr>
        <p:grpSp>
          <p:nvGrpSpPr>
            <p:cNvPr id="767" name="Google Shape;767;p39"/>
            <p:cNvGrpSpPr/>
            <p:nvPr/>
          </p:nvGrpSpPr>
          <p:grpSpPr>
            <a:xfrm>
              <a:off x="5607992" y="8139187"/>
              <a:ext cx="5080956" cy="5556889"/>
              <a:chOff x="10877550" y="3067050"/>
              <a:chExt cx="6400801" cy="7353300"/>
            </a:xfrm>
          </p:grpSpPr>
          <p:sp>
            <p:nvSpPr>
              <p:cNvPr id="768" name="Google Shape;768;p3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770" name="Google Shape;770;p39"/>
              <p:cNvPicPr preferRelativeResize="0"/>
              <p:nvPr/>
            </p:nvPicPr>
            <p:blipFill>
              <a:blip r:embed="rId6">
                <a:alphaModFix/>
              </a:blip>
              <a:stretch>
                <a:fillRect/>
              </a:stretch>
            </p:blipFill>
            <p:spPr>
              <a:xfrm>
                <a:off x="10877550" y="5562600"/>
                <a:ext cx="6400801" cy="4857750"/>
              </a:xfrm>
              <a:prstGeom prst="rect">
                <a:avLst/>
              </a:prstGeom>
              <a:noFill/>
              <a:ln>
                <a:noFill/>
              </a:ln>
            </p:spPr>
          </p:pic>
        </p:grpSp>
        <p:pic>
          <p:nvPicPr>
            <p:cNvPr id="771" name="Google Shape;771;p39"/>
            <p:cNvPicPr preferRelativeResize="0"/>
            <p:nvPr/>
          </p:nvPicPr>
          <p:blipFill>
            <a:blip r:embed="rId7">
              <a:alphaModFix/>
            </a:blip>
            <a:stretch>
              <a:fillRect/>
            </a:stretch>
          </p:blipFill>
          <p:spPr>
            <a:xfrm>
              <a:off x="6052876" y="8816389"/>
              <a:ext cx="1396801" cy="1396801"/>
            </a:xfrm>
            <a:prstGeom prst="rect">
              <a:avLst/>
            </a:prstGeom>
            <a:noFill/>
            <a:ln>
              <a:noFill/>
            </a:ln>
          </p:spPr>
        </p:pic>
        <p:sp>
          <p:nvSpPr>
            <p:cNvPr id="772" name="Google Shape;772;p39"/>
            <p:cNvSpPr txBox="1"/>
            <p:nvPr/>
          </p:nvSpPr>
          <p:spPr>
            <a:xfrm rot="-257">
              <a:off x="6651650" y="9037648"/>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 = 0.893</a:t>
              </a:r>
              <a:endParaRPr sz="5000">
                <a:solidFill>
                  <a:schemeClr val="lt1"/>
                </a:solidFill>
                <a:latin typeface="Lato"/>
                <a:ea typeface="Lato"/>
                <a:cs typeface="Lato"/>
                <a:sym typeface="Lato"/>
              </a:endParaRPr>
            </a:p>
          </p:txBody>
        </p:sp>
      </p:grpSp>
      <p:pic>
        <p:nvPicPr>
          <p:cNvPr id="773" name="Google Shape;773;p39"/>
          <p:cNvPicPr preferRelativeResize="0"/>
          <p:nvPr/>
        </p:nvPicPr>
        <p:blipFill>
          <a:blip r:embed="rId3">
            <a:alphaModFix/>
          </a:blip>
          <a:stretch>
            <a:fillRect/>
          </a:stretch>
        </p:blipFill>
        <p:spPr>
          <a:xfrm>
            <a:off x="6583017" y="6694300"/>
            <a:ext cx="2235825" cy="2235825"/>
          </a:xfrm>
          <a:prstGeom prst="rect">
            <a:avLst/>
          </a:prstGeom>
          <a:noFill/>
          <a:ln>
            <a:noFill/>
          </a:ln>
        </p:spPr>
      </p:pic>
      <p:grpSp>
        <p:nvGrpSpPr>
          <p:cNvPr id="774" name="Google Shape;774;p39"/>
          <p:cNvGrpSpPr/>
          <p:nvPr/>
        </p:nvGrpSpPr>
        <p:grpSpPr>
          <a:xfrm>
            <a:off x="16660938" y="2388176"/>
            <a:ext cx="5518939" cy="4165018"/>
            <a:chOff x="14921237" y="4751132"/>
            <a:chExt cx="6231161" cy="5974779"/>
          </a:xfrm>
        </p:grpSpPr>
        <p:sp>
          <p:nvSpPr>
            <p:cNvPr id="775" name="Google Shape;775;p39"/>
            <p:cNvSpPr/>
            <p:nvPr/>
          </p:nvSpPr>
          <p:spPr>
            <a:xfrm>
              <a:off x="14921237" y="8553911"/>
              <a:ext cx="2208900" cy="2172000"/>
            </a:xfrm>
            <a:prstGeom prst="roundRect">
              <a:avLst>
                <a:gd fmla="val 16667" name="adj"/>
              </a:avLst>
            </a:prstGeom>
            <a:solidFill>
              <a:srgbClr val="FFFFFF"/>
            </a:solidFill>
            <a:ln cap="flat" cmpd="sng" w="9525">
              <a:solidFill>
                <a:srgbClr val="30303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245825" lIns="245825" spcFirstLastPara="1" rIns="245825" wrap="square" tIns="245825">
              <a:noAutofit/>
            </a:bodyPr>
            <a:lstStyle/>
            <a:p>
              <a:pPr indent="0" lvl="0" marL="0" rtl="0" algn="l">
                <a:spcBef>
                  <a:spcPts val="0"/>
                </a:spcBef>
                <a:spcAft>
                  <a:spcPts val="0"/>
                </a:spcAft>
                <a:buNone/>
              </a:pPr>
              <a:r>
                <a:t/>
              </a:r>
              <a:endParaRPr/>
            </a:p>
          </p:txBody>
        </p:sp>
        <p:grpSp>
          <p:nvGrpSpPr>
            <p:cNvPr id="776" name="Google Shape;776;p39"/>
            <p:cNvGrpSpPr/>
            <p:nvPr/>
          </p:nvGrpSpPr>
          <p:grpSpPr>
            <a:xfrm>
              <a:off x="17130133" y="4751132"/>
              <a:ext cx="4022265" cy="2102607"/>
              <a:chOff x="3358072" y="1069351"/>
              <a:chExt cx="1451400" cy="773700"/>
            </a:xfrm>
          </p:grpSpPr>
          <p:sp>
            <p:nvSpPr>
              <p:cNvPr id="777" name="Google Shape;777;p39"/>
              <p:cNvSpPr/>
              <p:nvPr/>
            </p:nvSpPr>
            <p:spPr>
              <a:xfrm>
                <a:off x="3358072" y="1069351"/>
                <a:ext cx="1451400" cy="773700"/>
              </a:xfrm>
              <a:prstGeom prst="roundRect">
                <a:avLst>
                  <a:gd fmla="val 16667" name="adj"/>
                </a:avLst>
              </a:prstGeom>
              <a:solidFill>
                <a:srgbClr val="FFFFFF"/>
              </a:solidFill>
              <a:ln cap="flat" cmpd="sng" w="9525">
                <a:solidFill>
                  <a:srgbClr val="30303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245825" lIns="245825" spcFirstLastPara="1" rIns="245825" wrap="square" tIns="245825">
                <a:noAutofit/>
              </a:bodyPr>
              <a:lstStyle/>
              <a:p>
                <a:pPr indent="0" lvl="0" marL="0" rtl="0" algn="l">
                  <a:spcBef>
                    <a:spcPts val="0"/>
                  </a:spcBef>
                  <a:spcAft>
                    <a:spcPts val="0"/>
                  </a:spcAft>
                  <a:buNone/>
                </a:pPr>
                <a:r>
                  <a:t/>
                </a:r>
                <a:endParaRPr/>
              </a:p>
            </p:txBody>
          </p:sp>
          <p:pic>
            <p:nvPicPr>
              <p:cNvPr id="778" name="Google Shape;778;p39"/>
              <p:cNvPicPr preferRelativeResize="0"/>
              <p:nvPr/>
            </p:nvPicPr>
            <p:blipFill>
              <a:blip r:embed="rId4">
                <a:alphaModFix/>
              </a:blip>
              <a:stretch>
                <a:fillRect/>
              </a:stretch>
            </p:blipFill>
            <p:spPr>
              <a:xfrm>
                <a:off x="3370149" y="1155402"/>
                <a:ext cx="1382536" cy="629041"/>
              </a:xfrm>
              <a:prstGeom prst="rect">
                <a:avLst/>
              </a:prstGeom>
              <a:noFill/>
              <a:ln>
                <a:noFill/>
              </a:ln>
              <a:effectLst>
                <a:outerShdw blurRad="57150" rotWithShape="0" algn="bl" dir="5400000" dist="19050">
                  <a:srgbClr val="000000">
                    <a:alpha val="50000"/>
                  </a:srgbClr>
                </a:outerShdw>
              </a:effectLst>
            </p:spPr>
          </p:pic>
        </p:grpSp>
        <p:pic>
          <p:nvPicPr>
            <p:cNvPr id="779" name="Google Shape;779;p39"/>
            <p:cNvPicPr preferRelativeResize="0"/>
            <p:nvPr/>
          </p:nvPicPr>
          <p:blipFill>
            <a:blip r:embed="rId5">
              <a:alphaModFix/>
            </a:blip>
            <a:stretch>
              <a:fillRect/>
            </a:stretch>
          </p:blipFill>
          <p:spPr>
            <a:xfrm>
              <a:off x="15093245" y="8801178"/>
              <a:ext cx="1745898" cy="1682840"/>
            </a:xfrm>
            <a:prstGeom prst="rect">
              <a:avLst/>
            </a:prstGeom>
            <a:noFill/>
            <a:ln>
              <a:noFill/>
            </a:ln>
            <a:effectLst>
              <a:outerShdw blurRad="57150" rotWithShape="0" algn="bl" dir="5400000" dist="19050">
                <a:srgbClr val="000000">
                  <a:alpha val="50000"/>
                </a:srgbClr>
              </a:outerShdw>
            </a:effectLst>
          </p:spPr>
        </p:pic>
      </p:grpSp>
      <p:grpSp>
        <p:nvGrpSpPr>
          <p:cNvPr id="780" name="Google Shape;780;p39"/>
          <p:cNvGrpSpPr/>
          <p:nvPr/>
        </p:nvGrpSpPr>
        <p:grpSpPr>
          <a:xfrm>
            <a:off x="15013230" y="8520287"/>
            <a:ext cx="5080956" cy="5556889"/>
            <a:chOff x="10877550" y="3067050"/>
            <a:chExt cx="6400801" cy="7353300"/>
          </a:xfrm>
        </p:grpSpPr>
        <p:sp>
          <p:nvSpPr>
            <p:cNvPr id="781" name="Google Shape;781;p3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783" name="Google Shape;783;p39"/>
            <p:cNvPicPr preferRelativeResize="0"/>
            <p:nvPr/>
          </p:nvPicPr>
          <p:blipFill>
            <a:blip r:embed="rId6">
              <a:alphaModFix/>
            </a:blip>
            <a:stretch>
              <a:fillRect/>
            </a:stretch>
          </p:blipFill>
          <p:spPr>
            <a:xfrm>
              <a:off x="10877550" y="5562600"/>
              <a:ext cx="6400801" cy="4857750"/>
            </a:xfrm>
            <a:prstGeom prst="rect">
              <a:avLst/>
            </a:prstGeom>
            <a:noFill/>
            <a:ln>
              <a:noFill/>
            </a:ln>
          </p:spPr>
        </p:pic>
      </p:grpSp>
      <p:sp>
        <p:nvSpPr>
          <p:cNvPr id="784" name="Google Shape;784;p39"/>
          <p:cNvSpPr txBox="1"/>
          <p:nvPr/>
        </p:nvSpPr>
        <p:spPr>
          <a:xfrm rot="-257">
            <a:off x="16083162" y="9552786"/>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rgbClr val="FF0000"/>
                </a:solidFill>
                <a:latin typeface="Lato"/>
                <a:ea typeface="Lato"/>
                <a:cs typeface="Lato"/>
                <a:sym typeface="Lato"/>
              </a:rPr>
              <a:t>R = 0.891</a:t>
            </a:r>
            <a:endParaRPr sz="5000">
              <a:solidFill>
                <a:srgbClr val="FF0000"/>
              </a:solidFill>
              <a:latin typeface="Lato"/>
              <a:ea typeface="Lato"/>
              <a:cs typeface="Lato"/>
              <a:sym typeface="Lato"/>
            </a:endParaRPr>
          </a:p>
        </p:txBody>
      </p:sp>
      <p:pic>
        <p:nvPicPr>
          <p:cNvPr id="785" name="Google Shape;785;p39"/>
          <p:cNvPicPr preferRelativeResize="0"/>
          <p:nvPr/>
        </p:nvPicPr>
        <p:blipFill>
          <a:blip r:embed="rId8">
            <a:alphaModFix/>
          </a:blip>
          <a:stretch>
            <a:fillRect/>
          </a:stretch>
        </p:blipFill>
        <p:spPr>
          <a:xfrm>
            <a:off x="15461926" y="9430422"/>
            <a:ext cx="1199025" cy="1199003"/>
          </a:xfrm>
          <a:prstGeom prst="rect">
            <a:avLst/>
          </a:prstGeom>
          <a:noFill/>
          <a:ln>
            <a:noFill/>
          </a:ln>
        </p:spPr>
      </p:pic>
      <p:pic>
        <p:nvPicPr>
          <p:cNvPr id="786" name="Google Shape;786;p39"/>
          <p:cNvPicPr preferRelativeResize="0"/>
          <p:nvPr/>
        </p:nvPicPr>
        <p:blipFill>
          <a:blip r:embed="rId9">
            <a:alphaModFix/>
          </a:blip>
          <a:stretch>
            <a:fillRect/>
          </a:stretch>
        </p:blipFill>
        <p:spPr>
          <a:xfrm>
            <a:off x="19659600" y="7362925"/>
            <a:ext cx="5029200" cy="5334000"/>
          </a:xfrm>
          <a:prstGeom prst="rect">
            <a:avLst/>
          </a:prstGeom>
          <a:noFill/>
          <a:ln>
            <a:noFill/>
          </a:ln>
        </p:spPr>
      </p:pic>
      <p:pic>
        <p:nvPicPr>
          <p:cNvPr id="787" name="Google Shape;787;p39"/>
          <p:cNvPicPr preferRelativeResize="0"/>
          <p:nvPr/>
        </p:nvPicPr>
        <p:blipFill>
          <a:blip r:embed="rId10">
            <a:alphaModFix/>
          </a:blip>
          <a:stretch>
            <a:fillRect/>
          </a:stretch>
        </p:blipFill>
        <p:spPr>
          <a:xfrm>
            <a:off x="202175" y="7300688"/>
            <a:ext cx="5029200" cy="5334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40"/>
          <p:cNvSpPr/>
          <p:nvPr/>
        </p:nvSpPr>
        <p:spPr>
          <a:xfrm>
            <a:off x="0" y="1544100"/>
            <a:ext cx="12344400" cy="8667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0"/>
          <p:cNvSpPr/>
          <p:nvPr/>
        </p:nvSpPr>
        <p:spPr>
          <a:xfrm>
            <a:off x="12344400" y="1544100"/>
            <a:ext cx="12344400" cy="8667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4" name="Google Shape;794;p40"/>
          <p:cNvPicPr preferRelativeResize="0"/>
          <p:nvPr/>
        </p:nvPicPr>
        <p:blipFill rotWithShape="1">
          <a:blip r:embed="rId3">
            <a:alphaModFix/>
          </a:blip>
          <a:srcRect b="-3258" l="-1158" r="9179" t="-4291"/>
          <a:stretch/>
        </p:blipFill>
        <p:spPr>
          <a:xfrm>
            <a:off x="12514438" y="1846988"/>
            <a:ext cx="12004324" cy="8061825"/>
          </a:xfrm>
          <a:prstGeom prst="rect">
            <a:avLst/>
          </a:prstGeom>
          <a:noFill/>
          <a:ln>
            <a:noFill/>
          </a:ln>
        </p:spPr>
      </p:pic>
      <p:sp>
        <p:nvSpPr>
          <p:cNvPr id="795" name="Google Shape;795;p40"/>
          <p:cNvSpPr/>
          <p:nvPr/>
        </p:nvSpPr>
        <p:spPr>
          <a:xfrm>
            <a:off x="12801525" y="7077075"/>
            <a:ext cx="2832300" cy="450900"/>
          </a:xfrm>
          <a:prstGeom prst="rect">
            <a:avLst/>
          </a:prstGeom>
          <a:solidFill>
            <a:srgbClr val="00FF00">
              <a:alpha val="201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0"/>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by Candace Savonen</a:t>
            </a:r>
            <a:endParaRPr/>
          </a:p>
        </p:txBody>
      </p:sp>
      <p:pic>
        <p:nvPicPr>
          <p:cNvPr id="797" name="Google Shape;797;p40"/>
          <p:cNvPicPr preferRelativeResize="0"/>
          <p:nvPr/>
        </p:nvPicPr>
        <p:blipFill rotWithShape="1">
          <a:blip r:embed="rId4">
            <a:alphaModFix/>
          </a:blip>
          <a:srcRect b="3530" l="0" r="8045" t="0"/>
          <a:stretch/>
        </p:blipFill>
        <p:spPr>
          <a:xfrm>
            <a:off x="170125" y="1686975"/>
            <a:ext cx="11774227" cy="8361901"/>
          </a:xfrm>
          <a:prstGeom prst="rect">
            <a:avLst/>
          </a:prstGeom>
          <a:noFill/>
          <a:ln>
            <a:noFill/>
          </a:ln>
        </p:spPr>
      </p:pic>
      <p:sp>
        <p:nvSpPr>
          <p:cNvPr id="798" name="Google Shape;798;p40"/>
          <p:cNvSpPr/>
          <p:nvPr/>
        </p:nvSpPr>
        <p:spPr>
          <a:xfrm>
            <a:off x="352350" y="7000875"/>
            <a:ext cx="2362200" cy="450900"/>
          </a:xfrm>
          <a:prstGeom prst="rect">
            <a:avLst/>
          </a:prstGeom>
          <a:solidFill>
            <a:srgbClr val="00FF00">
              <a:alpha val="201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9" name="Google Shape;799;p40"/>
          <p:cNvCxnSpPr>
            <a:stCxn id="800" idx="1"/>
            <a:endCxn id="801" idx="3"/>
          </p:cNvCxnSpPr>
          <p:nvPr/>
        </p:nvCxnSpPr>
        <p:spPr>
          <a:xfrm rot="10800000">
            <a:off x="2343375" y="1912425"/>
            <a:ext cx="3933600" cy="450900"/>
          </a:xfrm>
          <a:prstGeom prst="straightConnector1">
            <a:avLst/>
          </a:prstGeom>
          <a:noFill/>
          <a:ln cap="flat" cmpd="sng" w="38100">
            <a:solidFill>
              <a:srgbClr val="FF0000"/>
            </a:solidFill>
            <a:prstDash val="solid"/>
            <a:round/>
            <a:headEnd len="med" w="med" type="none"/>
            <a:tailEnd len="med" w="med" type="triangle"/>
          </a:ln>
        </p:spPr>
      </p:cxnSp>
      <p:cxnSp>
        <p:nvCxnSpPr>
          <p:cNvPr id="802" name="Google Shape;802;p40"/>
          <p:cNvCxnSpPr>
            <a:stCxn id="800" idx="3"/>
          </p:cNvCxnSpPr>
          <p:nvPr/>
        </p:nvCxnSpPr>
        <p:spPr>
          <a:xfrm>
            <a:off x="11791875" y="2363325"/>
            <a:ext cx="1066800" cy="36900"/>
          </a:xfrm>
          <a:prstGeom prst="straightConnector1">
            <a:avLst/>
          </a:prstGeom>
          <a:noFill/>
          <a:ln cap="flat" cmpd="sng" w="38100">
            <a:solidFill>
              <a:srgbClr val="FF0000"/>
            </a:solidFill>
            <a:prstDash val="solid"/>
            <a:round/>
            <a:headEnd len="med" w="med" type="none"/>
            <a:tailEnd len="med" w="med" type="triangle"/>
          </a:ln>
        </p:spPr>
      </p:cxnSp>
      <p:sp>
        <p:nvSpPr>
          <p:cNvPr id="803" name="Google Shape;803;p40"/>
          <p:cNvSpPr txBox="1"/>
          <p:nvPr/>
        </p:nvSpPr>
        <p:spPr>
          <a:xfrm>
            <a:off x="583738" y="589800"/>
            <a:ext cx="10947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latin typeface="Lato"/>
                <a:ea typeface="Lato"/>
                <a:cs typeface="Lato"/>
                <a:sym typeface="Lato"/>
              </a:rPr>
              <a:t>Ruby’s session info print out</a:t>
            </a:r>
            <a:endParaRPr b="1" sz="5000">
              <a:latin typeface="Lato"/>
              <a:ea typeface="Lato"/>
              <a:cs typeface="Lato"/>
              <a:sym typeface="Lato"/>
            </a:endParaRPr>
          </a:p>
        </p:txBody>
      </p:sp>
      <p:sp>
        <p:nvSpPr>
          <p:cNvPr id="804" name="Google Shape;804;p40"/>
          <p:cNvSpPr txBox="1"/>
          <p:nvPr/>
        </p:nvSpPr>
        <p:spPr>
          <a:xfrm>
            <a:off x="12801513" y="589800"/>
            <a:ext cx="10947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latin typeface="Lato"/>
                <a:ea typeface="Lato"/>
                <a:cs typeface="Lato"/>
                <a:sym typeface="Lato"/>
              </a:rPr>
              <a:t>Avi’s session info print out</a:t>
            </a:r>
            <a:endParaRPr b="1" sz="5000">
              <a:latin typeface="Lato"/>
              <a:ea typeface="Lato"/>
              <a:cs typeface="Lato"/>
              <a:sym typeface="Lato"/>
            </a:endParaRPr>
          </a:p>
        </p:txBody>
      </p:sp>
      <p:sp>
        <p:nvSpPr>
          <p:cNvPr id="805" name="Google Shape;805;p40"/>
          <p:cNvSpPr txBox="1"/>
          <p:nvPr/>
        </p:nvSpPr>
        <p:spPr>
          <a:xfrm>
            <a:off x="6999550" y="9108425"/>
            <a:ext cx="5514900" cy="800400"/>
          </a:xfrm>
          <a:prstGeom prst="rect">
            <a:avLst/>
          </a:prstGeom>
          <a:solidFill>
            <a:schemeClr val="dk1"/>
          </a:solid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Lato"/>
                <a:ea typeface="Lato"/>
                <a:cs typeface="Lato"/>
                <a:sym typeface="Lato"/>
              </a:rPr>
              <a:t>rmarkdown 2.4 vs 2.10</a:t>
            </a:r>
            <a:endParaRPr b="1" sz="4000">
              <a:latin typeface="Lato"/>
              <a:ea typeface="Lato"/>
              <a:cs typeface="Lato"/>
              <a:sym typeface="Lato"/>
            </a:endParaRPr>
          </a:p>
        </p:txBody>
      </p:sp>
      <p:cxnSp>
        <p:nvCxnSpPr>
          <p:cNvPr id="806" name="Google Shape;806;p40"/>
          <p:cNvCxnSpPr>
            <a:stCxn id="805" idx="1"/>
            <a:endCxn id="798" idx="3"/>
          </p:cNvCxnSpPr>
          <p:nvPr/>
        </p:nvCxnSpPr>
        <p:spPr>
          <a:xfrm rot="10800000">
            <a:off x="2714650" y="7226225"/>
            <a:ext cx="4284900" cy="2282400"/>
          </a:xfrm>
          <a:prstGeom prst="straightConnector1">
            <a:avLst/>
          </a:prstGeom>
          <a:noFill/>
          <a:ln cap="flat" cmpd="sng" w="38100">
            <a:solidFill>
              <a:srgbClr val="FF0000"/>
            </a:solidFill>
            <a:prstDash val="solid"/>
            <a:round/>
            <a:headEnd len="med" w="med" type="none"/>
            <a:tailEnd len="med" w="med" type="triangle"/>
          </a:ln>
        </p:spPr>
      </p:cxnSp>
      <p:sp>
        <p:nvSpPr>
          <p:cNvPr id="801" name="Google Shape;801;p40"/>
          <p:cNvSpPr/>
          <p:nvPr/>
        </p:nvSpPr>
        <p:spPr>
          <a:xfrm>
            <a:off x="1495875" y="1686975"/>
            <a:ext cx="847500" cy="450900"/>
          </a:xfrm>
          <a:prstGeom prst="rect">
            <a:avLst/>
          </a:prstGeom>
          <a:solidFill>
            <a:srgbClr val="00FF00">
              <a:alpha val="201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0"/>
          <p:cNvSpPr/>
          <p:nvPr/>
        </p:nvSpPr>
        <p:spPr>
          <a:xfrm>
            <a:off x="14200425" y="2137875"/>
            <a:ext cx="847500" cy="450900"/>
          </a:xfrm>
          <a:prstGeom prst="rect">
            <a:avLst/>
          </a:prstGeom>
          <a:solidFill>
            <a:srgbClr val="00FF00">
              <a:alpha val="201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0"/>
          <p:cNvSpPr txBox="1"/>
          <p:nvPr/>
        </p:nvSpPr>
        <p:spPr>
          <a:xfrm>
            <a:off x="6276975" y="1963125"/>
            <a:ext cx="5514900" cy="800400"/>
          </a:xfrm>
          <a:prstGeom prst="rect">
            <a:avLst/>
          </a:prstGeom>
          <a:solidFill>
            <a:schemeClr val="dk1"/>
          </a:solid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Lato"/>
                <a:ea typeface="Lato"/>
                <a:cs typeface="Lato"/>
                <a:sym typeface="Lato"/>
              </a:rPr>
              <a:t>R version 4.0.2 vs 4.0.5</a:t>
            </a:r>
            <a:endParaRPr b="1" sz="4000">
              <a:latin typeface="Lato"/>
              <a:ea typeface="Lato"/>
              <a:cs typeface="Lato"/>
              <a:sym typeface="Lato"/>
            </a:endParaRPr>
          </a:p>
        </p:txBody>
      </p:sp>
      <p:cxnSp>
        <p:nvCxnSpPr>
          <p:cNvPr id="808" name="Google Shape;808;p40"/>
          <p:cNvCxnSpPr>
            <a:stCxn id="805" idx="3"/>
          </p:cNvCxnSpPr>
          <p:nvPr/>
        </p:nvCxnSpPr>
        <p:spPr>
          <a:xfrm flipH="1" rot="10800000">
            <a:off x="12514450" y="7515125"/>
            <a:ext cx="2573100" cy="1993500"/>
          </a:xfrm>
          <a:prstGeom prst="straightConnector1">
            <a:avLst/>
          </a:prstGeom>
          <a:noFill/>
          <a:ln cap="flat" cmpd="sng" w="38100">
            <a:solidFill>
              <a:srgbClr val="FF0000"/>
            </a:solidFill>
            <a:prstDash val="solid"/>
            <a:round/>
            <a:headEnd len="med" w="med" type="none"/>
            <a:tailEnd len="med" w="med" type="triangle"/>
          </a:ln>
        </p:spPr>
      </p:cxnSp>
      <p:sp>
        <p:nvSpPr>
          <p:cNvPr id="809" name="Google Shape;809;p40"/>
          <p:cNvSpPr txBox="1"/>
          <p:nvPr/>
        </p:nvSpPr>
        <p:spPr>
          <a:xfrm>
            <a:off x="876450" y="10664100"/>
            <a:ext cx="223863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Lato"/>
                <a:ea typeface="Lato"/>
                <a:cs typeface="Lato"/>
                <a:sym typeface="Lato"/>
              </a:rPr>
              <a:t>If Avi and Ruby have discrepancies in their results, the session info print out gives a record which may have clues to why that might be!</a:t>
            </a:r>
            <a:endParaRPr b="1" sz="4000">
              <a:latin typeface="Lato"/>
              <a:ea typeface="Lato"/>
              <a:cs typeface="Lato"/>
              <a:sym typeface="Lato"/>
            </a:endParaRPr>
          </a:p>
        </p:txBody>
      </p:sp>
      <p:sp>
        <p:nvSpPr>
          <p:cNvPr id="810" name="Google Shape;810;p40"/>
          <p:cNvSpPr/>
          <p:nvPr/>
        </p:nvSpPr>
        <p:spPr>
          <a:xfrm>
            <a:off x="14924325" y="2861775"/>
            <a:ext cx="2832300" cy="450900"/>
          </a:xfrm>
          <a:prstGeom prst="rect">
            <a:avLst/>
          </a:prstGeom>
          <a:solidFill>
            <a:srgbClr val="00FF00">
              <a:alpha val="201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0"/>
          <p:cNvSpPr/>
          <p:nvPr/>
        </p:nvSpPr>
        <p:spPr>
          <a:xfrm>
            <a:off x="2217975" y="2410875"/>
            <a:ext cx="2573100" cy="332400"/>
          </a:xfrm>
          <a:prstGeom prst="rect">
            <a:avLst/>
          </a:prstGeom>
          <a:solidFill>
            <a:srgbClr val="00FF00">
              <a:alpha val="201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0"/>
          <p:cNvSpPr txBox="1"/>
          <p:nvPr/>
        </p:nvSpPr>
        <p:spPr>
          <a:xfrm>
            <a:off x="5372100" y="4594675"/>
            <a:ext cx="6972300" cy="800400"/>
          </a:xfrm>
          <a:prstGeom prst="rect">
            <a:avLst/>
          </a:prstGeom>
          <a:solidFill>
            <a:schemeClr val="dk1"/>
          </a:solid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Lato"/>
                <a:ea typeface="Lato"/>
                <a:cs typeface="Lato"/>
                <a:sym typeface="Lato"/>
              </a:rPr>
              <a:t>Different operating systems!</a:t>
            </a:r>
            <a:endParaRPr b="1" sz="4000">
              <a:latin typeface="Lato"/>
              <a:ea typeface="Lato"/>
              <a:cs typeface="Lato"/>
              <a:sym typeface="Lato"/>
            </a:endParaRPr>
          </a:p>
        </p:txBody>
      </p:sp>
      <p:cxnSp>
        <p:nvCxnSpPr>
          <p:cNvPr id="813" name="Google Shape;813;p40"/>
          <p:cNvCxnSpPr>
            <a:stCxn id="812" idx="3"/>
            <a:endCxn id="810" idx="2"/>
          </p:cNvCxnSpPr>
          <p:nvPr/>
        </p:nvCxnSpPr>
        <p:spPr>
          <a:xfrm flipH="1" rot="10800000">
            <a:off x="12344400" y="3312775"/>
            <a:ext cx="3996000" cy="1682100"/>
          </a:xfrm>
          <a:prstGeom prst="straightConnector1">
            <a:avLst/>
          </a:prstGeom>
          <a:noFill/>
          <a:ln cap="flat" cmpd="sng" w="38100">
            <a:solidFill>
              <a:srgbClr val="FF0000"/>
            </a:solidFill>
            <a:prstDash val="solid"/>
            <a:round/>
            <a:headEnd len="med" w="med" type="none"/>
            <a:tailEnd len="med" w="med" type="triangle"/>
          </a:ln>
        </p:spPr>
      </p:cxnSp>
      <p:cxnSp>
        <p:nvCxnSpPr>
          <p:cNvPr id="814" name="Google Shape;814;p40"/>
          <p:cNvCxnSpPr>
            <a:stCxn id="812" idx="1"/>
          </p:cNvCxnSpPr>
          <p:nvPr/>
        </p:nvCxnSpPr>
        <p:spPr>
          <a:xfrm rot="10800000">
            <a:off x="3531600" y="2790775"/>
            <a:ext cx="1840500" cy="22041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41"/>
          <p:cNvSpPr txBox="1"/>
          <p:nvPr>
            <p:ph type="title"/>
          </p:nvPr>
        </p:nvSpPr>
        <p:spPr>
          <a:xfrm>
            <a:off x="2224403" y="2311400"/>
            <a:ext cx="18791700" cy="93897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DRY code: Don’t repeat yourself!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p:nvPr/>
        </p:nvSpPr>
        <p:spPr>
          <a:xfrm>
            <a:off x="3135075" y="1353775"/>
            <a:ext cx="16906800" cy="2430000"/>
          </a:xfrm>
          <a:prstGeom prst="wedgeRectCallout">
            <a:avLst>
              <a:gd fmla="val -15658" name="adj1"/>
              <a:gd fmla="val 148352" name="adj2"/>
            </a:avLst>
          </a:prstGeom>
          <a:solidFill>
            <a:srgbClr val="EFEFEF"/>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100"/>
              <a:t>My data analysis is showing a pattern that is very </a:t>
            </a:r>
            <a:endParaRPr sz="5100"/>
          </a:p>
          <a:p>
            <a:pPr indent="0" lvl="0" marL="0" rtl="0" algn="l">
              <a:spcBef>
                <a:spcPts val="0"/>
              </a:spcBef>
              <a:spcAft>
                <a:spcPts val="0"/>
              </a:spcAft>
              <a:buNone/>
            </a:pPr>
            <a:r>
              <a:rPr lang="en" sz="5100"/>
              <a:t>informative for the ongoing research in my field.</a:t>
            </a:r>
            <a:endParaRPr sz="5100"/>
          </a:p>
        </p:txBody>
      </p:sp>
      <p:sp>
        <p:nvSpPr>
          <p:cNvPr id="148" name="Google Shape;148;p15"/>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pic>
        <p:nvPicPr>
          <p:cNvPr id="149" name="Google Shape;149;p15"/>
          <p:cNvPicPr preferRelativeResize="0"/>
          <p:nvPr/>
        </p:nvPicPr>
        <p:blipFill>
          <a:blip r:embed="rId3">
            <a:alphaModFix/>
          </a:blip>
          <a:stretch>
            <a:fillRect/>
          </a:stretch>
        </p:blipFill>
        <p:spPr>
          <a:xfrm>
            <a:off x="7001425" y="6048675"/>
            <a:ext cx="5029200" cy="5334000"/>
          </a:xfrm>
          <a:prstGeom prst="rect">
            <a:avLst/>
          </a:prstGeom>
          <a:noFill/>
          <a:ln>
            <a:noFill/>
          </a:ln>
        </p:spPr>
      </p:pic>
      <p:grpSp>
        <p:nvGrpSpPr>
          <p:cNvPr id="150" name="Google Shape;150;p15"/>
          <p:cNvGrpSpPr/>
          <p:nvPr/>
        </p:nvGrpSpPr>
        <p:grpSpPr>
          <a:xfrm>
            <a:off x="12982575" y="5039025"/>
            <a:ext cx="6400801" cy="7353300"/>
            <a:chOff x="10877550" y="3067050"/>
            <a:chExt cx="6400801" cy="7353300"/>
          </a:xfrm>
        </p:grpSpPr>
        <p:sp>
          <p:nvSpPr>
            <p:cNvPr id="151" name="Google Shape;151;p15"/>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15"/>
            <p:cNvPicPr preferRelativeResize="0"/>
            <p:nvPr/>
          </p:nvPicPr>
          <p:blipFill>
            <a:blip r:embed="rId4">
              <a:alphaModFix/>
            </a:blip>
            <a:stretch>
              <a:fillRect/>
            </a:stretch>
          </p:blipFill>
          <p:spPr>
            <a:xfrm>
              <a:off x="10877550" y="5562600"/>
              <a:ext cx="6400801" cy="4857750"/>
            </a:xfrm>
            <a:prstGeom prst="rect">
              <a:avLst/>
            </a:prstGeom>
            <a:noFill/>
            <a:ln>
              <a:noFill/>
            </a:ln>
          </p:spPr>
        </p:pic>
      </p:grpSp>
      <p:grpSp>
        <p:nvGrpSpPr>
          <p:cNvPr id="154" name="Google Shape;154;p15"/>
          <p:cNvGrpSpPr/>
          <p:nvPr/>
        </p:nvGrpSpPr>
        <p:grpSpPr>
          <a:xfrm>
            <a:off x="14458603" y="5619710"/>
            <a:ext cx="3181508" cy="2745595"/>
            <a:chOff x="12686877" y="4191000"/>
            <a:chExt cx="2362623" cy="2180774"/>
          </a:xfrm>
        </p:grpSpPr>
        <p:sp>
          <p:nvSpPr>
            <p:cNvPr id="155" name="Google Shape;155;p15"/>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13820775" y="4781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136302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1403032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14277975" y="49339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13973175" y="53911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14430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 name="Google Shape;167;p15"/>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168" name="Google Shape;168;p15"/>
            <p:cNvSpPr txBox="1"/>
            <p:nvPr/>
          </p:nvSpPr>
          <p:spPr>
            <a:xfrm rot="-531">
              <a:off x="13106394" y="5943824"/>
              <a:ext cx="1943100" cy="42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A</a:t>
              </a:r>
              <a:endParaRPr sz="2300">
                <a:latin typeface="Lato"/>
                <a:ea typeface="Lato"/>
                <a:cs typeface="Lato"/>
                <a:sym typeface="Lato"/>
              </a:endParaRPr>
            </a:p>
          </p:txBody>
        </p:sp>
        <p:sp>
          <p:nvSpPr>
            <p:cNvPr id="169" name="Google Shape;169;p15"/>
            <p:cNvSpPr txBox="1"/>
            <p:nvPr/>
          </p:nvSpPr>
          <p:spPr>
            <a:xfrm rot="-5400603">
              <a:off x="12032127" y="4876303"/>
              <a:ext cx="1709700" cy="39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a:t>
              </a:r>
              <a:r>
                <a:rPr lang="en" sz="2300">
                  <a:latin typeface="Lato"/>
                  <a:ea typeface="Lato"/>
                  <a:cs typeface="Lato"/>
                  <a:sym typeface="Lato"/>
                </a:rPr>
                <a:t> B</a:t>
              </a:r>
              <a:endParaRPr sz="2300">
                <a:latin typeface="Lato"/>
                <a:ea typeface="Lato"/>
                <a:cs typeface="Lato"/>
                <a:sym typeface="Lato"/>
              </a:endParaRPr>
            </a:p>
          </p:txBody>
        </p:sp>
      </p:grpSp>
      <p:pic>
        <p:nvPicPr>
          <p:cNvPr id="170" name="Google Shape;170;p15"/>
          <p:cNvPicPr preferRelativeResize="0"/>
          <p:nvPr/>
        </p:nvPicPr>
        <p:blipFill>
          <a:blip r:embed="rId5">
            <a:alphaModFix/>
          </a:blip>
          <a:stretch>
            <a:fillRect/>
          </a:stretch>
        </p:blipFill>
        <p:spPr>
          <a:xfrm>
            <a:off x="17640100" y="1353775"/>
            <a:ext cx="2430001" cy="2430001"/>
          </a:xfrm>
          <a:prstGeom prst="rect">
            <a:avLst/>
          </a:prstGeom>
          <a:noFill/>
          <a:ln>
            <a:noFill/>
          </a:ln>
        </p:spPr>
      </p:pic>
      <p:sp>
        <p:nvSpPr>
          <p:cNvPr id="171" name="Google Shape;171;p15"/>
          <p:cNvSpPr txBox="1"/>
          <p:nvPr/>
        </p:nvSpPr>
        <p:spPr>
          <a:xfrm>
            <a:off x="4301575" y="11277600"/>
            <a:ext cx="104289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latin typeface="Lato"/>
                <a:ea typeface="Lato"/>
                <a:cs typeface="Lato"/>
                <a:sym typeface="Lato"/>
              </a:rPr>
              <a:t>Ruby the Researcher</a:t>
            </a:r>
            <a:endParaRPr sz="6000">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42"/>
          <p:cNvSpPr txBox="1"/>
          <p:nvPr>
            <p:ph type="title"/>
          </p:nvPr>
        </p:nvSpPr>
        <p:spPr>
          <a:xfrm>
            <a:off x="1407375" y="1444875"/>
            <a:ext cx="17589000" cy="106935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sz="6000">
                <a:latin typeface="Lato"/>
                <a:ea typeface="Lato"/>
                <a:cs typeface="Lato"/>
                <a:sym typeface="Lato"/>
              </a:rPr>
              <a:t>DRY code is easier on readers because they don't have to review the same thing twice, but also because they don't have to review the same thing twice.</a:t>
            </a:r>
            <a:endParaRPr sz="60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1000"/>
                                        <p:tgtEl>
                                          <p:spTgt spid="8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43"/>
          <p:cNvSpPr txBox="1"/>
          <p:nvPr>
            <p:ph type="title"/>
          </p:nvPr>
        </p:nvSpPr>
        <p:spPr>
          <a:xfrm>
            <a:off x="1407375" y="1444875"/>
            <a:ext cx="17589000" cy="106935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sz="6000">
                <a:latin typeface="Lato"/>
                <a:ea typeface="Lato"/>
                <a:cs typeface="Lato"/>
                <a:sym typeface="Lato"/>
              </a:rPr>
              <a:t>DRY code is easier on readers because they don't have </a:t>
            </a:r>
            <a:r>
              <a:rPr lang="en" sz="6000" u="sng">
                <a:latin typeface="Lato"/>
                <a:ea typeface="Lato"/>
                <a:cs typeface="Lato"/>
                <a:sym typeface="Lato"/>
              </a:rPr>
              <a:t>to review the same thing twice</a:t>
            </a:r>
            <a:r>
              <a:rPr lang="en" sz="6000">
                <a:latin typeface="Lato"/>
                <a:ea typeface="Lato"/>
                <a:cs typeface="Lato"/>
                <a:sym typeface="Lato"/>
              </a:rPr>
              <a:t>, but also because they don't have </a:t>
            </a:r>
            <a:r>
              <a:rPr lang="en" sz="6000" u="sng">
                <a:latin typeface="Lato"/>
                <a:ea typeface="Lato"/>
                <a:cs typeface="Lato"/>
                <a:sym typeface="Lato"/>
              </a:rPr>
              <a:t>to review the same thing twice</a:t>
            </a:r>
            <a:r>
              <a:rPr lang="en" sz="6000">
                <a:latin typeface="Lato"/>
                <a:ea typeface="Lato"/>
                <a:cs typeface="Lato"/>
                <a:sym typeface="Lato"/>
              </a:rPr>
              <a:t>.</a:t>
            </a:r>
            <a:endParaRPr sz="60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9"/>
                                        </p:tgtEl>
                                        <p:attrNameLst>
                                          <p:attrName>style.visibility</p:attrName>
                                        </p:attrNameLst>
                                      </p:cBhvr>
                                      <p:to>
                                        <p:strVal val="visible"/>
                                      </p:to>
                                    </p:set>
                                    <p:animEffect filter="fade" transition="in">
                                      <p:cBhvr>
                                        <p:cTn dur="1000"/>
                                        <p:tgtEl>
                                          <p:spTgt spid="8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44"/>
          <p:cNvSpPr txBox="1"/>
          <p:nvPr>
            <p:ph type="title"/>
          </p:nvPr>
        </p:nvSpPr>
        <p:spPr>
          <a:xfrm>
            <a:off x="1511500" y="598850"/>
            <a:ext cx="20588100" cy="121761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After you get your code working, next step is to make it: </a:t>
            </a:r>
            <a:endParaRPr/>
          </a:p>
          <a:p>
            <a:pPr indent="0" lvl="0" marL="0" rtl="0" algn="l">
              <a:spcBef>
                <a:spcPts val="0"/>
              </a:spcBef>
              <a:spcAft>
                <a:spcPts val="0"/>
              </a:spcAft>
              <a:buNone/>
            </a:pPr>
            <a:r>
              <a:t/>
            </a:r>
            <a:endParaRPr/>
          </a:p>
          <a:p>
            <a:pPr indent="-685800" lvl="0" marL="457200" rtl="0" algn="l">
              <a:spcBef>
                <a:spcPts val="0"/>
              </a:spcBef>
              <a:spcAft>
                <a:spcPts val="0"/>
              </a:spcAft>
              <a:buSzPts val="7200"/>
              <a:buAutoNum type="arabicParenR"/>
            </a:pPr>
            <a:r>
              <a:rPr b="1" lang="en"/>
              <a:t>Readable</a:t>
            </a:r>
            <a:r>
              <a:rPr lang="en"/>
              <a:t> - can others understand what you are doing? </a:t>
            </a:r>
            <a:endParaRPr/>
          </a:p>
          <a:p>
            <a:pPr indent="-685800" lvl="0" marL="457200" rtl="0" algn="l">
              <a:spcBef>
                <a:spcPts val="0"/>
              </a:spcBef>
              <a:spcAft>
                <a:spcPts val="0"/>
              </a:spcAft>
              <a:buSzPts val="7200"/>
              <a:buAutoNum type="arabicParenR"/>
            </a:pPr>
            <a:r>
              <a:rPr b="1" lang="en"/>
              <a:t>Efficient</a:t>
            </a:r>
            <a:r>
              <a:rPr lang="en"/>
              <a:t> - Is this the best way to do this?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45"/>
          <p:cNvSpPr txBox="1"/>
          <p:nvPr>
            <p:ph type="title"/>
          </p:nvPr>
        </p:nvSpPr>
        <p:spPr>
          <a:xfrm>
            <a:off x="2224401" y="2311400"/>
            <a:ext cx="14542800" cy="9389700"/>
          </a:xfrm>
          <a:prstGeom prst="rect">
            <a:avLst/>
          </a:prstGeom>
        </p:spPr>
        <p:txBody>
          <a:bodyPr anchorCtr="0" anchor="ctr" bIns="172700" lIns="172700" spcFirstLastPara="1" rIns="172700" wrap="square" tIns="172700">
            <a:normAutofit/>
          </a:bodyPr>
          <a:lstStyle/>
          <a:p>
            <a:pPr indent="0" lvl="0" marL="0" rtl="0" algn="l">
              <a:lnSpc>
                <a:spcPct val="115000"/>
              </a:lnSpc>
              <a:spcBef>
                <a:spcPts val="0"/>
              </a:spcBef>
              <a:spcAft>
                <a:spcPts val="0"/>
              </a:spcAft>
              <a:buClr>
                <a:schemeClr val="lt1"/>
              </a:buClr>
              <a:buSzPts val="1100"/>
              <a:buFont typeface="Arial"/>
              <a:buNone/>
            </a:pPr>
            <a:r>
              <a:rPr lang="en" sz="4150">
                <a:solidFill>
                  <a:srgbClr val="333333"/>
                </a:solidFill>
                <a:highlight>
                  <a:srgbClr val="FFFFFF"/>
                </a:highlight>
                <a:latin typeface="Arial"/>
                <a:ea typeface="Arial"/>
                <a:cs typeface="Arial"/>
                <a:sym typeface="Arial"/>
              </a:rPr>
              <a:t>For more on these topics: </a:t>
            </a:r>
            <a:endParaRPr sz="4150">
              <a:solidFill>
                <a:srgbClr val="333333"/>
              </a:solidFill>
              <a:highlight>
                <a:srgbClr val="FFFFFF"/>
              </a:highlight>
              <a:latin typeface="Arial"/>
              <a:ea typeface="Arial"/>
              <a:cs typeface="Arial"/>
              <a:sym typeface="Arial"/>
            </a:endParaRPr>
          </a:p>
          <a:p>
            <a:pPr indent="-492125" lvl="0" marL="457200" rtl="0" algn="l">
              <a:lnSpc>
                <a:spcPct val="115000"/>
              </a:lnSpc>
              <a:spcBef>
                <a:spcPts val="800"/>
              </a:spcBef>
              <a:spcAft>
                <a:spcPts val="0"/>
              </a:spcAft>
              <a:buClr>
                <a:srgbClr val="337AB7"/>
              </a:buClr>
              <a:buSzPts val="4150"/>
              <a:buFont typeface="Arial"/>
              <a:buChar char="●"/>
            </a:pPr>
            <a:r>
              <a:rPr lang="en" sz="4150" u="sng">
                <a:solidFill>
                  <a:srgbClr val="337AB7"/>
                </a:solidFill>
                <a:highlight>
                  <a:srgbClr val="FFFFFF"/>
                </a:highlight>
                <a:latin typeface="Arial"/>
                <a:ea typeface="Arial"/>
                <a:cs typeface="Arial"/>
                <a:sym typeface="Arial"/>
                <a:hlinkClick r:id="rId3">
                  <a:extLst>
                    <a:ext uri="{A12FA001-AC4F-418D-AE19-62706E023703}">
                      <ahyp:hlinkClr val="tx"/>
                    </a:ext>
                  </a:extLst>
                </a:hlinkClick>
              </a:rPr>
              <a:t>The RMarkdown book</a:t>
            </a:r>
            <a:endParaRPr sz="4150" u="sng">
              <a:solidFill>
                <a:srgbClr val="337AB7"/>
              </a:solidFill>
              <a:highlight>
                <a:srgbClr val="FFFFFF"/>
              </a:highlight>
              <a:latin typeface="Arial"/>
              <a:ea typeface="Arial"/>
              <a:cs typeface="Arial"/>
              <a:sym typeface="Arial"/>
            </a:endParaRPr>
          </a:p>
          <a:p>
            <a:pPr indent="-492125" lvl="0" marL="457200" rtl="0" algn="l">
              <a:lnSpc>
                <a:spcPct val="115000"/>
              </a:lnSpc>
              <a:spcBef>
                <a:spcPts val="0"/>
              </a:spcBef>
              <a:spcAft>
                <a:spcPts val="0"/>
              </a:spcAft>
              <a:buClr>
                <a:srgbClr val="337AB7"/>
              </a:buClr>
              <a:buSzPts val="4150"/>
              <a:buFont typeface="Arial"/>
              <a:buChar char="●"/>
            </a:pPr>
            <a:r>
              <a:rPr lang="en" sz="4150" u="sng">
                <a:solidFill>
                  <a:srgbClr val="337AB7"/>
                </a:solidFill>
                <a:highlight>
                  <a:srgbClr val="FFFFFF"/>
                </a:highlight>
                <a:latin typeface="Arial"/>
                <a:ea typeface="Arial"/>
                <a:cs typeface="Arial"/>
                <a:sym typeface="Arial"/>
                <a:hlinkClick r:id="rId4">
                  <a:extLst>
                    <a:ext uri="{A12FA001-AC4F-418D-AE19-62706E023703}">
                      <ahyp:hlinkClr val="tx"/>
                    </a:ext>
                  </a:extLst>
                </a:hlinkClick>
              </a:rPr>
              <a:t>Writing in Markdown</a:t>
            </a:r>
            <a:endParaRPr sz="4150">
              <a:solidFill>
                <a:srgbClr val="337AB7"/>
              </a:solidFill>
              <a:highlight>
                <a:srgbClr val="FFFFFF"/>
              </a:highlight>
              <a:latin typeface="Arial"/>
              <a:ea typeface="Arial"/>
              <a:cs typeface="Arial"/>
              <a:sym typeface="Arial"/>
            </a:endParaRPr>
          </a:p>
          <a:p>
            <a:pPr indent="-492125" lvl="0" marL="457200" rtl="0" algn="l">
              <a:lnSpc>
                <a:spcPct val="115000"/>
              </a:lnSpc>
              <a:spcBef>
                <a:spcPts val="0"/>
              </a:spcBef>
              <a:spcAft>
                <a:spcPts val="0"/>
              </a:spcAft>
              <a:buClr>
                <a:srgbClr val="337AB7"/>
              </a:buClr>
              <a:buSzPts val="4150"/>
              <a:buFont typeface="Arial"/>
              <a:buChar char="●"/>
            </a:pPr>
            <a:r>
              <a:rPr lang="en" sz="4150" u="sng">
                <a:solidFill>
                  <a:srgbClr val="337AB7"/>
                </a:solidFill>
                <a:highlight>
                  <a:srgbClr val="FFFFFF"/>
                </a:highlight>
                <a:latin typeface="Arial"/>
                <a:ea typeface="Arial"/>
                <a:cs typeface="Arial"/>
                <a:sym typeface="Arial"/>
                <a:hlinkClick r:id="rId5">
                  <a:extLst>
                    <a:ext uri="{A12FA001-AC4F-418D-AE19-62706E023703}">
                      <ahyp:hlinkClr val="tx"/>
                    </a:ext>
                  </a:extLst>
                </a:hlinkClick>
              </a:rPr>
              <a:t>Jenny Bryan’s organizational strategies</a:t>
            </a:r>
            <a:r>
              <a:rPr lang="en" sz="4150" u="sng">
                <a:solidFill>
                  <a:srgbClr val="337AB7"/>
                </a:solidFill>
                <a:highlight>
                  <a:srgbClr val="FFFFFF"/>
                </a:highlight>
                <a:latin typeface="Arial"/>
                <a:ea typeface="Arial"/>
                <a:cs typeface="Arial"/>
                <a:sym typeface="Arial"/>
              </a:rPr>
              <a:t>.</a:t>
            </a:r>
            <a:endParaRPr sz="4150" u="sng">
              <a:solidFill>
                <a:srgbClr val="337AB7"/>
              </a:solidFill>
              <a:highlight>
                <a:srgbClr val="FFFFFF"/>
              </a:highlight>
              <a:latin typeface="Arial"/>
              <a:ea typeface="Arial"/>
              <a:cs typeface="Arial"/>
              <a:sym typeface="Arial"/>
            </a:endParaRPr>
          </a:p>
          <a:p>
            <a:pPr indent="-492125" lvl="0" marL="457200" rtl="0" algn="l">
              <a:lnSpc>
                <a:spcPct val="115000"/>
              </a:lnSpc>
              <a:spcBef>
                <a:spcPts val="0"/>
              </a:spcBef>
              <a:spcAft>
                <a:spcPts val="0"/>
              </a:spcAft>
              <a:buClr>
                <a:srgbClr val="337AB7"/>
              </a:buClr>
              <a:buSzPts val="4150"/>
              <a:buFont typeface="Arial"/>
              <a:buChar char="●"/>
            </a:pPr>
            <a:r>
              <a:rPr lang="en" sz="4150" u="sng">
                <a:solidFill>
                  <a:srgbClr val="337AB7"/>
                </a:solidFill>
                <a:highlight>
                  <a:srgbClr val="FFFFFF"/>
                </a:highlight>
                <a:latin typeface="Arial"/>
                <a:ea typeface="Arial"/>
                <a:cs typeface="Arial"/>
                <a:sym typeface="Arial"/>
                <a:hlinkClick r:id="rId6">
                  <a:extLst>
                    <a:ext uri="{A12FA001-AC4F-418D-AE19-62706E023703}">
                      <ahyp:hlinkClr val="tx"/>
                    </a:ext>
                  </a:extLst>
                </a:hlinkClick>
              </a:rPr>
              <a:t>Write efficient R code for science</a:t>
            </a:r>
            <a:r>
              <a:rPr lang="en" sz="4150" u="sng">
                <a:solidFill>
                  <a:srgbClr val="337AB7"/>
                </a:solidFill>
                <a:highlight>
                  <a:srgbClr val="FFFFFF"/>
                </a:highlight>
                <a:latin typeface="Arial"/>
                <a:ea typeface="Arial"/>
                <a:cs typeface="Arial"/>
                <a:sym typeface="Arial"/>
              </a:rPr>
              <a:t>.</a:t>
            </a:r>
            <a:endParaRPr sz="4150" u="sng">
              <a:solidFill>
                <a:srgbClr val="337AB7"/>
              </a:solidFill>
              <a:highlight>
                <a:srgbClr val="FFFFFF"/>
              </a:highlight>
              <a:latin typeface="Arial"/>
              <a:ea typeface="Arial"/>
              <a:cs typeface="Arial"/>
              <a:sym typeface="Arial"/>
            </a:endParaRPr>
          </a:p>
          <a:p>
            <a:pPr indent="-492125" lvl="0" marL="457200" rtl="0" algn="l">
              <a:lnSpc>
                <a:spcPct val="115000"/>
              </a:lnSpc>
              <a:spcBef>
                <a:spcPts val="0"/>
              </a:spcBef>
              <a:spcAft>
                <a:spcPts val="0"/>
              </a:spcAft>
              <a:buClr>
                <a:srgbClr val="337AB7"/>
              </a:buClr>
              <a:buSzPts val="4150"/>
              <a:buFont typeface="Arial"/>
              <a:buChar char="●"/>
            </a:pPr>
            <a:r>
              <a:rPr lang="en" sz="4150" u="sng">
                <a:solidFill>
                  <a:srgbClr val="337AB7"/>
                </a:solidFill>
                <a:highlight>
                  <a:srgbClr val="FFFFFF"/>
                </a:highlight>
                <a:latin typeface="Arial"/>
                <a:ea typeface="Arial"/>
                <a:cs typeface="Arial"/>
                <a:sym typeface="Arial"/>
                <a:hlinkClick r:id="rId7">
                  <a:extLst>
                    <a:ext uri="{A12FA001-AC4F-418D-AE19-62706E023703}">
                      <ahyp:hlinkClr val="tx"/>
                    </a:ext>
                  </a:extLst>
                </a:hlinkClick>
              </a:rPr>
              <a:t>Reproducibility in Cancer Informatics course</a:t>
            </a:r>
            <a:endParaRPr sz="4150" u="sng">
              <a:solidFill>
                <a:srgbClr val="337AB7"/>
              </a:solidFill>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46"/>
          <p:cNvSpPr txBox="1"/>
          <p:nvPr>
            <p:ph type="ctrTitle"/>
          </p:nvPr>
        </p:nvSpPr>
        <p:spPr>
          <a:xfrm>
            <a:off x="8390950" y="4358900"/>
            <a:ext cx="15831300" cy="4344000"/>
          </a:xfrm>
          <a:prstGeom prst="rect">
            <a:avLst/>
          </a:prstGeom>
        </p:spPr>
        <p:txBody>
          <a:bodyPr anchorCtr="0" anchor="t" bIns="172700" lIns="172700" spcFirstLastPara="1" rIns="172700" wrap="square" tIns="172700">
            <a:normAutofit fontScale="90000"/>
          </a:bodyPr>
          <a:lstStyle/>
          <a:p>
            <a:pPr indent="0" lvl="0" marL="0" rtl="0" algn="l">
              <a:spcBef>
                <a:spcPts val="0"/>
              </a:spcBef>
              <a:spcAft>
                <a:spcPts val="0"/>
              </a:spcAft>
              <a:buNone/>
            </a:pPr>
            <a:r>
              <a:rPr lang="en" sz="9400"/>
              <a:t>Introduction to Reproducibility in Cancer Informatics</a:t>
            </a:r>
            <a:endParaRPr sz="9400"/>
          </a:p>
        </p:txBody>
      </p:sp>
      <p:pic>
        <p:nvPicPr>
          <p:cNvPr id="845" name="Google Shape;845;p46"/>
          <p:cNvPicPr preferRelativeResize="0"/>
          <p:nvPr/>
        </p:nvPicPr>
        <p:blipFill>
          <a:blip r:embed="rId3">
            <a:alphaModFix/>
          </a:blip>
          <a:stretch>
            <a:fillRect/>
          </a:stretch>
        </p:blipFill>
        <p:spPr>
          <a:xfrm>
            <a:off x="1065675" y="7448025"/>
            <a:ext cx="5550701" cy="5550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16"/>
          <p:cNvPicPr preferRelativeResize="0"/>
          <p:nvPr/>
        </p:nvPicPr>
        <p:blipFill>
          <a:blip r:embed="rId3">
            <a:alphaModFix amt="19000"/>
          </a:blip>
          <a:stretch>
            <a:fillRect/>
          </a:stretch>
        </p:blipFill>
        <p:spPr>
          <a:xfrm>
            <a:off x="2902850" y="5128650"/>
            <a:ext cx="15699626" cy="8792700"/>
          </a:xfrm>
          <a:prstGeom prst="rect">
            <a:avLst/>
          </a:prstGeom>
          <a:noFill/>
          <a:ln>
            <a:noFill/>
          </a:ln>
        </p:spPr>
      </p:pic>
      <p:sp>
        <p:nvSpPr>
          <p:cNvPr id="177" name="Google Shape;177;p16"/>
          <p:cNvSpPr/>
          <p:nvPr/>
        </p:nvSpPr>
        <p:spPr>
          <a:xfrm>
            <a:off x="16935300" y="5917150"/>
            <a:ext cx="7560600" cy="7048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grpSp>
        <p:nvGrpSpPr>
          <p:cNvPr id="179" name="Google Shape;179;p16"/>
          <p:cNvGrpSpPr/>
          <p:nvPr/>
        </p:nvGrpSpPr>
        <p:grpSpPr>
          <a:xfrm>
            <a:off x="12134486" y="8105776"/>
            <a:ext cx="1143675" cy="2838452"/>
            <a:chOff x="19126200" y="3238350"/>
            <a:chExt cx="1657500" cy="4400700"/>
          </a:xfrm>
        </p:grpSpPr>
        <p:sp>
          <p:nvSpPr>
            <p:cNvPr id="180" name="Google Shape;180;p16"/>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16"/>
          <p:cNvSpPr txBox="1"/>
          <p:nvPr/>
        </p:nvSpPr>
        <p:spPr>
          <a:xfrm rot="-288">
            <a:off x="10853575" y="6196688"/>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Data</a:t>
            </a:r>
            <a:endParaRPr sz="5000">
              <a:solidFill>
                <a:schemeClr val="lt1"/>
              </a:solidFill>
              <a:latin typeface="Lato"/>
              <a:ea typeface="Lato"/>
              <a:cs typeface="Lato"/>
              <a:sym typeface="Lato"/>
            </a:endParaRPr>
          </a:p>
        </p:txBody>
      </p:sp>
      <p:sp>
        <p:nvSpPr>
          <p:cNvPr id="185" name="Google Shape;185;p16"/>
          <p:cNvSpPr txBox="1"/>
          <p:nvPr/>
        </p:nvSpPr>
        <p:spPr>
          <a:xfrm rot="-288">
            <a:off x="6751725" y="6196713"/>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Code</a:t>
            </a:r>
            <a:endParaRPr sz="5000">
              <a:solidFill>
                <a:schemeClr val="lt1"/>
              </a:solidFill>
              <a:latin typeface="Lato"/>
              <a:ea typeface="Lato"/>
              <a:cs typeface="Lato"/>
              <a:sym typeface="Lato"/>
            </a:endParaRPr>
          </a:p>
        </p:txBody>
      </p:sp>
      <p:pic>
        <p:nvPicPr>
          <p:cNvPr id="186" name="Google Shape;186;p16"/>
          <p:cNvPicPr preferRelativeResize="0"/>
          <p:nvPr/>
        </p:nvPicPr>
        <p:blipFill>
          <a:blip r:embed="rId4">
            <a:alphaModFix/>
          </a:blip>
          <a:stretch>
            <a:fillRect/>
          </a:stretch>
        </p:blipFill>
        <p:spPr>
          <a:xfrm>
            <a:off x="6537823" y="7151175"/>
            <a:ext cx="4011001" cy="4011001"/>
          </a:xfrm>
          <a:prstGeom prst="rect">
            <a:avLst/>
          </a:prstGeom>
          <a:noFill/>
          <a:ln>
            <a:noFill/>
          </a:ln>
        </p:spPr>
      </p:pic>
      <p:grpSp>
        <p:nvGrpSpPr>
          <p:cNvPr id="187" name="Google Shape;187;p16"/>
          <p:cNvGrpSpPr/>
          <p:nvPr/>
        </p:nvGrpSpPr>
        <p:grpSpPr>
          <a:xfrm>
            <a:off x="17932449" y="7737590"/>
            <a:ext cx="5029315" cy="4182855"/>
            <a:chOff x="12686877" y="4191000"/>
            <a:chExt cx="2362623" cy="2138474"/>
          </a:xfrm>
        </p:grpSpPr>
        <p:sp>
          <p:nvSpPr>
            <p:cNvPr id="188" name="Google Shape;188;p16"/>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13820775" y="4781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136302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1403032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14277975" y="49339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13973175" y="53911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14430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16"/>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201" name="Google Shape;201;p16"/>
            <p:cNvSpPr txBox="1"/>
            <p:nvPr/>
          </p:nvSpPr>
          <p:spPr>
            <a:xfrm rot="-531">
              <a:off x="13106394" y="5943824"/>
              <a:ext cx="1943100" cy="38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700">
                  <a:solidFill>
                    <a:schemeClr val="lt1"/>
                  </a:solidFill>
                  <a:latin typeface="Lato"/>
                  <a:ea typeface="Lato"/>
                  <a:cs typeface="Lato"/>
                  <a:sym typeface="Lato"/>
                </a:rPr>
                <a:t>Variable A</a:t>
              </a:r>
              <a:endParaRPr sz="3700">
                <a:solidFill>
                  <a:schemeClr val="lt1"/>
                </a:solidFill>
                <a:latin typeface="Lato"/>
                <a:ea typeface="Lato"/>
                <a:cs typeface="Lato"/>
                <a:sym typeface="Lato"/>
              </a:endParaRPr>
            </a:p>
          </p:txBody>
        </p:sp>
        <p:sp>
          <p:nvSpPr>
            <p:cNvPr id="202" name="Google Shape;202;p16"/>
            <p:cNvSpPr txBox="1"/>
            <p:nvPr/>
          </p:nvSpPr>
          <p:spPr>
            <a:xfrm rot="-5400603">
              <a:off x="12009327" y="4899103"/>
              <a:ext cx="1709700" cy="3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700">
                  <a:solidFill>
                    <a:schemeClr val="lt1"/>
                  </a:solidFill>
                  <a:latin typeface="Lato"/>
                  <a:ea typeface="Lato"/>
                  <a:cs typeface="Lato"/>
                  <a:sym typeface="Lato"/>
                </a:rPr>
                <a:t>Variable  B</a:t>
              </a:r>
              <a:endParaRPr sz="3700">
                <a:solidFill>
                  <a:schemeClr val="lt1"/>
                </a:solidFill>
                <a:latin typeface="Lato"/>
                <a:ea typeface="Lato"/>
                <a:cs typeface="Lato"/>
                <a:sym typeface="Lato"/>
              </a:endParaRPr>
            </a:p>
          </p:txBody>
        </p:sp>
      </p:grpSp>
      <p:sp>
        <p:nvSpPr>
          <p:cNvPr id="203" name="Google Shape;203;p16"/>
          <p:cNvSpPr txBox="1"/>
          <p:nvPr/>
        </p:nvSpPr>
        <p:spPr>
          <a:xfrm rot="-288">
            <a:off x="19051925" y="6393050"/>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Results</a:t>
            </a:r>
            <a:endParaRPr sz="5000">
              <a:solidFill>
                <a:schemeClr val="lt1"/>
              </a:solidFill>
              <a:latin typeface="Lato"/>
              <a:ea typeface="Lato"/>
              <a:cs typeface="Lato"/>
              <a:sym typeface="Lato"/>
            </a:endParaRPr>
          </a:p>
        </p:txBody>
      </p:sp>
      <p:sp>
        <p:nvSpPr>
          <p:cNvPr id="204" name="Google Shape;204;p16"/>
          <p:cNvSpPr txBox="1"/>
          <p:nvPr/>
        </p:nvSpPr>
        <p:spPr>
          <a:xfrm rot="-257">
            <a:off x="779225" y="5427236"/>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pic>
        <p:nvPicPr>
          <p:cNvPr id="205" name="Google Shape;205;p16"/>
          <p:cNvPicPr preferRelativeResize="0"/>
          <p:nvPr/>
        </p:nvPicPr>
        <p:blipFill>
          <a:blip r:embed="rId5">
            <a:alphaModFix/>
          </a:blip>
          <a:stretch>
            <a:fillRect/>
          </a:stretch>
        </p:blipFill>
        <p:spPr>
          <a:xfrm>
            <a:off x="270125" y="6965650"/>
            <a:ext cx="5029200" cy="5334000"/>
          </a:xfrm>
          <a:prstGeom prst="rect">
            <a:avLst/>
          </a:prstGeom>
          <a:noFill/>
          <a:ln>
            <a:noFill/>
          </a:ln>
        </p:spPr>
      </p:pic>
      <p:sp>
        <p:nvSpPr>
          <p:cNvPr id="206" name="Google Shape;206;p16"/>
          <p:cNvSpPr txBox="1"/>
          <p:nvPr/>
        </p:nvSpPr>
        <p:spPr>
          <a:xfrm rot="-209">
            <a:off x="0" y="1621613"/>
            <a:ext cx="24688800" cy="233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0">
                <a:solidFill>
                  <a:schemeClr val="lt1"/>
                </a:solidFill>
                <a:latin typeface="Lato"/>
                <a:ea typeface="Lato"/>
                <a:cs typeface="Lato"/>
                <a:sym typeface="Lato"/>
              </a:rPr>
              <a:t>Repeatable: </a:t>
            </a:r>
            <a:r>
              <a:rPr lang="en" sz="6000">
                <a:solidFill>
                  <a:schemeClr val="lt1"/>
                </a:solidFill>
                <a:latin typeface="Lato"/>
                <a:ea typeface="Lato"/>
                <a:cs typeface="Lato"/>
                <a:sym typeface="Lato"/>
              </a:rPr>
              <a:t>keeping everything the same but repeating the analysis - do </a:t>
            </a:r>
            <a:r>
              <a:rPr lang="en" sz="6000">
                <a:solidFill>
                  <a:schemeClr val="lt1"/>
                </a:solidFill>
                <a:latin typeface="Lato"/>
                <a:ea typeface="Lato"/>
                <a:cs typeface="Lato"/>
                <a:sym typeface="Lato"/>
              </a:rPr>
              <a:t>we get the same results? </a:t>
            </a:r>
            <a:endParaRPr sz="6000">
              <a:solidFill>
                <a:schemeClr val="lt1"/>
              </a:solidFill>
              <a:latin typeface="Lato"/>
              <a:ea typeface="Lato"/>
              <a:cs typeface="Lato"/>
              <a:sym typeface="Lato"/>
            </a:endParaRPr>
          </a:p>
        </p:txBody>
      </p:sp>
      <p:pic>
        <p:nvPicPr>
          <p:cNvPr id="207" name="Google Shape;207;p16"/>
          <p:cNvPicPr preferRelativeResize="0"/>
          <p:nvPr/>
        </p:nvPicPr>
        <p:blipFill>
          <a:blip r:embed="rId6">
            <a:alphaModFix/>
          </a:blip>
          <a:stretch>
            <a:fillRect/>
          </a:stretch>
        </p:blipFill>
        <p:spPr>
          <a:xfrm>
            <a:off x="19296375" y="3164350"/>
            <a:ext cx="2838449" cy="2838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17"/>
          <p:cNvPicPr preferRelativeResize="0"/>
          <p:nvPr/>
        </p:nvPicPr>
        <p:blipFill>
          <a:blip r:embed="rId3">
            <a:alphaModFix amt="19000"/>
          </a:blip>
          <a:stretch>
            <a:fillRect/>
          </a:stretch>
        </p:blipFill>
        <p:spPr>
          <a:xfrm>
            <a:off x="9905375" y="4692950"/>
            <a:ext cx="10935275" cy="9363051"/>
          </a:xfrm>
          <a:prstGeom prst="rect">
            <a:avLst/>
          </a:prstGeom>
          <a:noFill/>
          <a:ln>
            <a:noFill/>
          </a:ln>
        </p:spPr>
      </p:pic>
      <p:sp>
        <p:nvSpPr>
          <p:cNvPr id="213" name="Google Shape;213;p17"/>
          <p:cNvSpPr/>
          <p:nvPr/>
        </p:nvSpPr>
        <p:spPr>
          <a:xfrm>
            <a:off x="19524400" y="7198500"/>
            <a:ext cx="5237100" cy="5334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grpSp>
        <p:nvGrpSpPr>
          <p:cNvPr id="215" name="Google Shape;215;p17"/>
          <p:cNvGrpSpPr/>
          <p:nvPr/>
        </p:nvGrpSpPr>
        <p:grpSpPr>
          <a:xfrm>
            <a:off x="16564011" y="8506314"/>
            <a:ext cx="1143675" cy="2838452"/>
            <a:chOff x="19126200" y="3238350"/>
            <a:chExt cx="1657500" cy="4400700"/>
          </a:xfrm>
        </p:grpSpPr>
        <p:sp>
          <p:nvSpPr>
            <p:cNvPr id="216" name="Google Shape;216;p17"/>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17"/>
          <p:cNvSpPr txBox="1"/>
          <p:nvPr/>
        </p:nvSpPr>
        <p:spPr>
          <a:xfrm rot="-288">
            <a:off x="15344250" y="7406750"/>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Data</a:t>
            </a:r>
            <a:endParaRPr sz="5000">
              <a:solidFill>
                <a:schemeClr val="lt1"/>
              </a:solidFill>
              <a:latin typeface="Lato"/>
              <a:ea typeface="Lato"/>
              <a:cs typeface="Lato"/>
              <a:sym typeface="Lato"/>
            </a:endParaRPr>
          </a:p>
        </p:txBody>
      </p:sp>
      <p:sp>
        <p:nvSpPr>
          <p:cNvPr id="221" name="Google Shape;221;p17"/>
          <p:cNvSpPr txBox="1"/>
          <p:nvPr/>
        </p:nvSpPr>
        <p:spPr>
          <a:xfrm rot="-288">
            <a:off x="12200062" y="7406738"/>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Code</a:t>
            </a:r>
            <a:endParaRPr sz="5000">
              <a:solidFill>
                <a:schemeClr val="lt1"/>
              </a:solidFill>
              <a:latin typeface="Lato"/>
              <a:ea typeface="Lato"/>
              <a:cs typeface="Lato"/>
              <a:sym typeface="Lato"/>
            </a:endParaRPr>
          </a:p>
        </p:txBody>
      </p:sp>
      <p:pic>
        <p:nvPicPr>
          <p:cNvPr id="222" name="Google Shape;222;p17"/>
          <p:cNvPicPr preferRelativeResize="0"/>
          <p:nvPr/>
        </p:nvPicPr>
        <p:blipFill>
          <a:blip r:embed="rId4">
            <a:alphaModFix/>
          </a:blip>
          <a:stretch>
            <a:fillRect/>
          </a:stretch>
        </p:blipFill>
        <p:spPr>
          <a:xfrm>
            <a:off x="11986186" y="7774900"/>
            <a:ext cx="4011001" cy="4011001"/>
          </a:xfrm>
          <a:prstGeom prst="rect">
            <a:avLst/>
          </a:prstGeom>
          <a:noFill/>
          <a:ln>
            <a:noFill/>
          </a:ln>
        </p:spPr>
      </p:pic>
      <p:grpSp>
        <p:nvGrpSpPr>
          <p:cNvPr id="223" name="Google Shape;223;p17"/>
          <p:cNvGrpSpPr/>
          <p:nvPr/>
        </p:nvGrpSpPr>
        <p:grpSpPr>
          <a:xfrm>
            <a:off x="19711514" y="7343932"/>
            <a:ext cx="4558068" cy="4933895"/>
            <a:chOff x="14500724" y="8518091"/>
            <a:chExt cx="5029315" cy="5246034"/>
          </a:xfrm>
        </p:grpSpPr>
        <p:grpSp>
          <p:nvGrpSpPr>
            <p:cNvPr id="224" name="Google Shape;224;p17"/>
            <p:cNvGrpSpPr/>
            <p:nvPr/>
          </p:nvGrpSpPr>
          <p:grpSpPr>
            <a:xfrm>
              <a:off x="14500724" y="9533152"/>
              <a:ext cx="5029315" cy="4230973"/>
              <a:chOff x="12686877" y="4191000"/>
              <a:chExt cx="2362623" cy="2163074"/>
            </a:xfrm>
          </p:grpSpPr>
          <p:sp>
            <p:nvSpPr>
              <p:cNvPr id="225" name="Google Shape;225;p17"/>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13820775" y="4781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136302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1403032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14277975" y="49339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13973175" y="53911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14430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17"/>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238" name="Google Shape;238;p17"/>
              <p:cNvSpPr txBox="1"/>
              <p:nvPr/>
            </p:nvSpPr>
            <p:spPr>
              <a:xfrm rot="-531">
                <a:off x="13106394" y="5943824"/>
                <a:ext cx="1943100" cy="410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700">
                    <a:solidFill>
                      <a:schemeClr val="lt1"/>
                    </a:solidFill>
                    <a:latin typeface="Lato"/>
                    <a:ea typeface="Lato"/>
                    <a:cs typeface="Lato"/>
                    <a:sym typeface="Lato"/>
                  </a:rPr>
                  <a:t>Variable A</a:t>
                </a:r>
                <a:endParaRPr sz="3700">
                  <a:solidFill>
                    <a:schemeClr val="lt1"/>
                  </a:solidFill>
                  <a:latin typeface="Lato"/>
                  <a:ea typeface="Lato"/>
                  <a:cs typeface="Lato"/>
                  <a:sym typeface="Lato"/>
                </a:endParaRPr>
              </a:p>
            </p:txBody>
          </p:sp>
          <p:sp>
            <p:nvSpPr>
              <p:cNvPr id="239" name="Google Shape;239;p17"/>
              <p:cNvSpPr txBox="1"/>
              <p:nvPr/>
            </p:nvSpPr>
            <p:spPr>
              <a:xfrm rot="-5400603">
                <a:off x="12027627" y="4880803"/>
                <a:ext cx="1709700" cy="39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700">
                    <a:solidFill>
                      <a:schemeClr val="lt1"/>
                    </a:solidFill>
                    <a:latin typeface="Lato"/>
                    <a:ea typeface="Lato"/>
                    <a:cs typeface="Lato"/>
                    <a:sym typeface="Lato"/>
                  </a:rPr>
                  <a:t>Variable  B</a:t>
                </a:r>
                <a:endParaRPr sz="3700">
                  <a:solidFill>
                    <a:schemeClr val="lt1"/>
                  </a:solidFill>
                  <a:latin typeface="Lato"/>
                  <a:ea typeface="Lato"/>
                  <a:cs typeface="Lato"/>
                  <a:sym typeface="Lato"/>
                </a:endParaRPr>
              </a:p>
            </p:txBody>
          </p:sp>
        </p:grpSp>
        <p:sp>
          <p:nvSpPr>
            <p:cNvPr id="240" name="Google Shape;240;p17"/>
            <p:cNvSpPr txBox="1"/>
            <p:nvPr/>
          </p:nvSpPr>
          <p:spPr>
            <a:xfrm rot="-288">
              <a:off x="15333788" y="8518241"/>
              <a:ext cx="3583200" cy="1014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Results</a:t>
              </a:r>
              <a:endParaRPr sz="5000">
                <a:solidFill>
                  <a:schemeClr val="lt1"/>
                </a:solidFill>
                <a:latin typeface="Lato"/>
                <a:ea typeface="Lato"/>
                <a:cs typeface="Lato"/>
                <a:sym typeface="Lato"/>
              </a:endParaRPr>
            </a:p>
          </p:txBody>
        </p:sp>
      </p:grpSp>
      <p:sp>
        <p:nvSpPr>
          <p:cNvPr id="241" name="Google Shape;241;p17"/>
          <p:cNvSpPr txBox="1"/>
          <p:nvPr/>
        </p:nvSpPr>
        <p:spPr>
          <a:xfrm rot="-257">
            <a:off x="644162" y="54483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sp>
        <p:nvSpPr>
          <p:cNvPr id="242" name="Google Shape;242;p17"/>
          <p:cNvSpPr txBox="1"/>
          <p:nvPr/>
        </p:nvSpPr>
        <p:spPr>
          <a:xfrm rot="-292">
            <a:off x="75" y="1457100"/>
            <a:ext cx="24688800" cy="227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800">
                <a:solidFill>
                  <a:schemeClr val="lt1"/>
                </a:solidFill>
                <a:latin typeface="Lato"/>
                <a:ea typeface="Lato"/>
                <a:cs typeface="Lato"/>
                <a:sym typeface="Lato"/>
              </a:rPr>
              <a:t>Reproducible: </a:t>
            </a:r>
            <a:r>
              <a:rPr lang="en" sz="5300">
                <a:solidFill>
                  <a:schemeClr val="lt1"/>
                </a:solidFill>
                <a:latin typeface="Lato"/>
                <a:ea typeface="Lato"/>
                <a:cs typeface="Lato"/>
                <a:sym typeface="Lato"/>
              </a:rPr>
              <a:t>using the same data and analysis but </a:t>
            </a:r>
            <a:r>
              <a:rPr lang="en" sz="5300">
                <a:solidFill>
                  <a:schemeClr val="lt1"/>
                </a:solidFill>
                <a:latin typeface="Lato"/>
                <a:ea typeface="Lato"/>
                <a:cs typeface="Lato"/>
                <a:sym typeface="Lato"/>
              </a:rPr>
              <a:t>i</a:t>
            </a:r>
            <a:r>
              <a:rPr lang="en" sz="5300">
                <a:solidFill>
                  <a:schemeClr val="lt1"/>
                </a:solidFill>
                <a:latin typeface="Lato"/>
                <a:ea typeface="Lato"/>
                <a:cs typeface="Lato"/>
                <a:sym typeface="Lato"/>
              </a:rPr>
              <a:t>n the hands of </a:t>
            </a:r>
            <a:r>
              <a:rPr i="1" lang="en" sz="5300">
                <a:solidFill>
                  <a:schemeClr val="lt1"/>
                </a:solidFill>
                <a:latin typeface="Lato"/>
                <a:ea typeface="Lato"/>
                <a:cs typeface="Lato"/>
                <a:sym typeface="Lato"/>
              </a:rPr>
              <a:t>another researcher</a:t>
            </a:r>
            <a:r>
              <a:rPr lang="en" sz="5300">
                <a:solidFill>
                  <a:schemeClr val="lt1"/>
                </a:solidFill>
                <a:latin typeface="Lato"/>
                <a:ea typeface="Lato"/>
                <a:cs typeface="Lato"/>
                <a:sym typeface="Lato"/>
              </a:rPr>
              <a:t> - do we get the same results?</a:t>
            </a:r>
            <a:r>
              <a:rPr lang="en" sz="5800">
                <a:solidFill>
                  <a:schemeClr val="lt1"/>
                </a:solidFill>
                <a:latin typeface="Lato"/>
                <a:ea typeface="Lato"/>
                <a:cs typeface="Lato"/>
                <a:sym typeface="Lato"/>
              </a:rPr>
              <a:t> </a:t>
            </a:r>
            <a:endParaRPr sz="5800">
              <a:solidFill>
                <a:schemeClr val="lt1"/>
              </a:solidFill>
              <a:latin typeface="Lato"/>
              <a:ea typeface="Lato"/>
              <a:cs typeface="Lato"/>
              <a:sym typeface="Lato"/>
            </a:endParaRPr>
          </a:p>
        </p:txBody>
      </p:sp>
      <p:pic>
        <p:nvPicPr>
          <p:cNvPr id="243" name="Google Shape;243;p17"/>
          <p:cNvPicPr preferRelativeResize="0"/>
          <p:nvPr/>
        </p:nvPicPr>
        <p:blipFill>
          <a:blip r:embed="rId5">
            <a:alphaModFix/>
          </a:blip>
          <a:stretch>
            <a:fillRect/>
          </a:stretch>
        </p:blipFill>
        <p:spPr>
          <a:xfrm>
            <a:off x="7109388" y="7198488"/>
            <a:ext cx="5029200" cy="5334000"/>
          </a:xfrm>
          <a:prstGeom prst="rect">
            <a:avLst/>
          </a:prstGeom>
          <a:noFill/>
          <a:ln>
            <a:noFill/>
          </a:ln>
        </p:spPr>
      </p:pic>
      <p:pic>
        <p:nvPicPr>
          <p:cNvPr id="244" name="Google Shape;244;p17"/>
          <p:cNvPicPr preferRelativeResize="0"/>
          <p:nvPr/>
        </p:nvPicPr>
        <p:blipFill>
          <a:blip r:embed="rId6">
            <a:alphaModFix/>
          </a:blip>
          <a:stretch>
            <a:fillRect/>
          </a:stretch>
        </p:blipFill>
        <p:spPr>
          <a:xfrm>
            <a:off x="135063" y="7172300"/>
            <a:ext cx="5029200" cy="5334000"/>
          </a:xfrm>
          <a:prstGeom prst="rect">
            <a:avLst/>
          </a:prstGeom>
          <a:noFill/>
          <a:ln>
            <a:noFill/>
          </a:ln>
        </p:spPr>
      </p:pic>
      <p:sp>
        <p:nvSpPr>
          <p:cNvPr id="245" name="Google Shape;245;p17"/>
          <p:cNvSpPr txBox="1"/>
          <p:nvPr/>
        </p:nvSpPr>
        <p:spPr>
          <a:xfrm rot="-257">
            <a:off x="7618487" y="54483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grpSp>
        <p:nvGrpSpPr>
          <p:cNvPr id="246" name="Google Shape;246;p17"/>
          <p:cNvGrpSpPr/>
          <p:nvPr/>
        </p:nvGrpSpPr>
        <p:grpSpPr>
          <a:xfrm>
            <a:off x="6729761" y="7448903"/>
            <a:ext cx="634657" cy="1724194"/>
            <a:chOff x="19126200" y="3238350"/>
            <a:chExt cx="1657500" cy="4400700"/>
          </a:xfrm>
        </p:grpSpPr>
        <p:sp>
          <p:nvSpPr>
            <p:cNvPr id="247" name="Google Shape;247;p17"/>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1" name="Google Shape;251;p17"/>
          <p:cNvPicPr preferRelativeResize="0"/>
          <p:nvPr/>
        </p:nvPicPr>
        <p:blipFill>
          <a:blip r:embed="rId4">
            <a:alphaModFix/>
          </a:blip>
          <a:stretch>
            <a:fillRect/>
          </a:stretch>
        </p:blipFill>
        <p:spPr>
          <a:xfrm>
            <a:off x="4274180" y="7172300"/>
            <a:ext cx="2235825" cy="2235825"/>
          </a:xfrm>
          <a:prstGeom prst="rect">
            <a:avLst/>
          </a:prstGeom>
          <a:noFill/>
          <a:ln>
            <a:noFill/>
          </a:ln>
        </p:spPr>
      </p:pic>
      <p:sp>
        <p:nvSpPr>
          <p:cNvPr id="252" name="Google Shape;252;p17"/>
          <p:cNvSpPr/>
          <p:nvPr/>
        </p:nvSpPr>
        <p:spPr>
          <a:xfrm>
            <a:off x="4163375" y="9791500"/>
            <a:ext cx="3583053" cy="648569"/>
          </a:xfrm>
          <a:custGeom>
            <a:rect b="b" l="l" r="r" t="t"/>
            <a:pathLst>
              <a:path extrusionOk="0" h="38428" w="137387">
                <a:moveTo>
                  <a:pt x="0" y="38428"/>
                </a:moveTo>
                <a:cubicBezTo>
                  <a:pt x="9522" y="32080"/>
                  <a:pt x="34234" y="1700"/>
                  <a:pt x="57132" y="340"/>
                </a:cubicBezTo>
                <a:cubicBezTo>
                  <a:pt x="80030" y="-1020"/>
                  <a:pt x="124011" y="25278"/>
                  <a:pt x="137387" y="30266"/>
                </a:cubicBezTo>
              </a:path>
            </a:pathLst>
          </a:custGeom>
          <a:noFill/>
          <a:ln cap="flat" cmpd="sng" w="76200">
            <a:solidFill>
              <a:schemeClr val="dk2"/>
            </a:solidFill>
            <a:prstDash val="solid"/>
            <a:round/>
            <a:headEnd len="med" w="med" type="none"/>
            <a:tailEnd len="med" w="med" type="stealth"/>
          </a:ln>
        </p:spPr>
      </p:sp>
      <p:pic>
        <p:nvPicPr>
          <p:cNvPr id="253" name="Google Shape;253;p17"/>
          <p:cNvPicPr preferRelativeResize="0"/>
          <p:nvPr/>
        </p:nvPicPr>
        <p:blipFill>
          <a:blip r:embed="rId7">
            <a:alphaModFix/>
          </a:blip>
          <a:stretch>
            <a:fillRect/>
          </a:stretch>
        </p:blipFill>
        <p:spPr>
          <a:xfrm>
            <a:off x="20840650" y="4333850"/>
            <a:ext cx="2838449" cy="2838449"/>
          </a:xfrm>
          <a:prstGeom prst="rect">
            <a:avLst/>
          </a:prstGeom>
          <a:noFill/>
          <a:ln>
            <a:noFill/>
          </a:ln>
        </p:spPr>
      </p:pic>
      <p:sp>
        <p:nvSpPr>
          <p:cNvPr id="254" name="Google Shape;254;p17"/>
          <p:cNvSpPr txBox="1"/>
          <p:nvPr/>
        </p:nvSpPr>
        <p:spPr>
          <a:xfrm rot="-288">
            <a:off x="5255475" y="6858150"/>
            <a:ext cx="3583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Lato"/>
                <a:ea typeface="Lato"/>
                <a:cs typeface="Lato"/>
                <a:sym typeface="Lato"/>
              </a:rPr>
              <a:t>Data</a:t>
            </a:r>
            <a:endParaRPr sz="2500">
              <a:solidFill>
                <a:schemeClr val="lt1"/>
              </a:solidFill>
              <a:latin typeface="Lato"/>
              <a:ea typeface="Lato"/>
              <a:cs typeface="Lato"/>
              <a:sym typeface="Lato"/>
            </a:endParaRPr>
          </a:p>
        </p:txBody>
      </p:sp>
      <p:sp>
        <p:nvSpPr>
          <p:cNvPr id="255" name="Google Shape;255;p17"/>
          <p:cNvSpPr txBox="1"/>
          <p:nvPr/>
        </p:nvSpPr>
        <p:spPr>
          <a:xfrm rot="-288">
            <a:off x="3600475" y="7129513"/>
            <a:ext cx="3583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Lato"/>
                <a:ea typeface="Lato"/>
                <a:cs typeface="Lato"/>
                <a:sym typeface="Lato"/>
              </a:rPr>
              <a:t>Code</a:t>
            </a:r>
            <a:endParaRPr sz="25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8"/>
          <p:cNvSpPr/>
          <p:nvPr/>
        </p:nvSpPr>
        <p:spPr>
          <a:xfrm>
            <a:off x="19219600" y="7198500"/>
            <a:ext cx="5237100" cy="5334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grpSp>
        <p:nvGrpSpPr>
          <p:cNvPr id="262" name="Google Shape;262;p18"/>
          <p:cNvGrpSpPr/>
          <p:nvPr/>
        </p:nvGrpSpPr>
        <p:grpSpPr>
          <a:xfrm>
            <a:off x="16768049" y="8446264"/>
            <a:ext cx="1143675" cy="2838452"/>
            <a:chOff x="19126200" y="3238350"/>
            <a:chExt cx="1657500" cy="4400700"/>
          </a:xfrm>
        </p:grpSpPr>
        <p:sp>
          <p:nvSpPr>
            <p:cNvPr id="263" name="Google Shape;263;p18"/>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
            <p:cNvSpPr/>
            <p:nvPr/>
          </p:nvSpPr>
          <p:spPr>
            <a:xfrm>
              <a:off x="19126200" y="4171950"/>
              <a:ext cx="1657500" cy="3467100"/>
            </a:xfrm>
            <a:prstGeom prst="roundRect">
              <a:avLst>
                <a:gd fmla="val 16667" name="adj"/>
              </a:avLst>
            </a:prstGeom>
            <a:solidFill>
              <a:srgbClr val="FF0000"/>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18"/>
          <p:cNvSpPr txBox="1"/>
          <p:nvPr/>
        </p:nvSpPr>
        <p:spPr>
          <a:xfrm rot="-288">
            <a:off x="15548275" y="7406750"/>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New </a:t>
            </a:r>
            <a:r>
              <a:rPr lang="en" sz="5000">
                <a:solidFill>
                  <a:schemeClr val="lt1"/>
                </a:solidFill>
                <a:latin typeface="Lato"/>
                <a:ea typeface="Lato"/>
                <a:cs typeface="Lato"/>
                <a:sym typeface="Lato"/>
              </a:rPr>
              <a:t>Data</a:t>
            </a:r>
            <a:endParaRPr sz="5000">
              <a:solidFill>
                <a:schemeClr val="lt1"/>
              </a:solidFill>
              <a:latin typeface="Lato"/>
              <a:ea typeface="Lato"/>
              <a:cs typeface="Lato"/>
              <a:sym typeface="Lato"/>
            </a:endParaRPr>
          </a:p>
        </p:txBody>
      </p:sp>
      <p:sp>
        <p:nvSpPr>
          <p:cNvPr id="268" name="Google Shape;268;p18"/>
          <p:cNvSpPr txBox="1"/>
          <p:nvPr/>
        </p:nvSpPr>
        <p:spPr>
          <a:xfrm rot="-288">
            <a:off x="12200062" y="7406738"/>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Same </a:t>
            </a:r>
            <a:r>
              <a:rPr lang="en" sz="5000">
                <a:solidFill>
                  <a:schemeClr val="lt1"/>
                </a:solidFill>
                <a:latin typeface="Lato"/>
                <a:ea typeface="Lato"/>
                <a:cs typeface="Lato"/>
                <a:sym typeface="Lato"/>
              </a:rPr>
              <a:t>Code</a:t>
            </a:r>
            <a:endParaRPr sz="5000">
              <a:solidFill>
                <a:schemeClr val="lt1"/>
              </a:solidFill>
              <a:latin typeface="Lato"/>
              <a:ea typeface="Lato"/>
              <a:cs typeface="Lato"/>
              <a:sym typeface="Lato"/>
            </a:endParaRPr>
          </a:p>
        </p:txBody>
      </p:sp>
      <p:pic>
        <p:nvPicPr>
          <p:cNvPr id="269" name="Google Shape;269;p18"/>
          <p:cNvPicPr preferRelativeResize="0"/>
          <p:nvPr/>
        </p:nvPicPr>
        <p:blipFill>
          <a:blip r:embed="rId3">
            <a:alphaModFix/>
          </a:blip>
          <a:stretch>
            <a:fillRect/>
          </a:stretch>
        </p:blipFill>
        <p:spPr>
          <a:xfrm>
            <a:off x="11986186" y="7774900"/>
            <a:ext cx="4011001" cy="4011001"/>
          </a:xfrm>
          <a:prstGeom prst="rect">
            <a:avLst/>
          </a:prstGeom>
          <a:noFill/>
          <a:ln>
            <a:noFill/>
          </a:ln>
        </p:spPr>
      </p:pic>
      <p:sp>
        <p:nvSpPr>
          <p:cNvPr id="270" name="Google Shape;270;p18"/>
          <p:cNvSpPr txBox="1"/>
          <p:nvPr/>
        </p:nvSpPr>
        <p:spPr>
          <a:xfrm rot="-257">
            <a:off x="644162" y="54483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a:t>
            </a:r>
            <a:r>
              <a:rPr lang="en" sz="5000">
                <a:solidFill>
                  <a:schemeClr val="lt1"/>
                </a:solidFill>
                <a:latin typeface="Lato"/>
                <a:ea typeface="Lato"/>
                <a:cs typeface="Lato"/>
                <a:sym typeface="Lato"/>
              </a:rPr>
              <a:t> Researcher</a:t>
            </a:r>
            <a:endParaRPr sz="5000">
              <a:solidFill>
                <a:schemeClr val="lt1"/>
              </a:solidFill>
              <a:latin typeface="Lato"/>
              <a:ea typeface="Lato"/>
              <a:cs typeface="Lato"/>
              <a:sym typeface="Lato"/>
            </a:endParaRPr>
          </a:p>
        </p:txBody>
      </p:sp>
      <p:sp>
        <p:nvSpPr>
          <p:cNvPr id="271" name="Google Shape;271;p18"/>
          <p:cNvSpPr txBox="1"/>
          <p:nvPr/>
        </p:nvSpPr>
        <p:spPr>
          <a:xfrm rot="-292">
            <a:off x="75" y="1457102"/>
            <a:ext cx="24688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0">
                <a:solidFill>
                  <a:schemeClr val="lt1"/>
                </a:solidFill>
                <a:latin typeface="Lato"/>
                <a:ea typeface="Lato"/>
                <a:cs typeface="Lato"/>
                <a:sym typeface="Lato"/>
              </a:rPr>
              <a:t>Replicable</a:t>
            </a:r>
            <a:r>
              <a:rPr b="1" lang="en" sz="8000">
                <a:solidFill>
                  <a:schemeClr val="lt1"/>
                </a:solidFill>
                <a:latin typeface="Lato"/>
                <a:ea typeface="Lato"/>
                <a:cs typeface="Lato"/>
                <a:sym typeface="Lato"/>
              </a:rPr>
              <a:t>: </a:t>
            </a:r>
            <a:r>
              <a:rPr lang="en" sz="5500">
                <a:solidFill>
                  <a:schemeClr val="lt1"/>
                </a:solidFill>
                <a:latin typeface="Lato"/>
                <a:ea typeface="Lato"/>
                <a:cs typeface="Lato"/>
                <a:sym typeface="Lato"/>
              </a:rPr>
              <a:t>with new data do we obtain the same inferences</a:t>
            </a:r>
            <a:r>
              <a:rPr lang="en" sz="5500">
                <a:solidFill>
                  <a:schemeClr val="lt1"/>
                </a:solidFill>
                <a:latin typeface="Lato"/>
                <a:ea typeface="Lato"/>
                <a:cs typeface="Lato"/>
                <a:sym typeface="Lato"/>
              </a:rPr>
              <a:t>?</a:t>
            </a:r>
            <a:r>
              <a:rPr lang="en" sz="6000">
                <a:solidFill>
                  <a:schemeClr val="lt1"/>
                </a:solidFill>
                <a:latin typeface="Lato"/>
                <a:ea typeface="Lato"/>
                <a:cs typeface="Lato"/>
                <a:sym typeface="Lato"/>
              </a:rPr>
              <a:t> </a:t>
            </a:r>
            <a:endParaRPr sz="6000">
              <a:solidFill>
                <a:schemeClr val="lt1"/>
              </a:solidFill>
              <a:latin typeface="Lato"/>
              <a:ea typeface="Lato"/>
              <a:cs typeface="Lato"/>
              <a:sym typeface="Lato"/>
            </a:endParaRPr>
          </a:p>
        </p:txBody>
      </p:sp>
      <p:pic>
        <p:nvPicPr>
          <p:cNvPr id="272" name="Google Shape;272;p18"/>
          <p:cNvPicPr preferRelativeResize="0"/>
          <p:nvPr/>
        </p:nvPicPr>
        <p:blipFill>
          <a:blip r:embed="rId4">
            <a:alphaModFix/>
          </a:blip>
          <a:stretch>
            <a:fillRect/>
          </a:stretch>
        </p:blipFill>
        <p:spPr>
          <a:xfrm>
            <a:off x="7109388" y="7198488"/>
            <a:ext cx="5029200" cy="5334000"/>
          </a:xfrm>
          <a:prstGeom prst="rect">
            <a:avLst/>
          </a:prstGeom>
          <a:noFill/>
          <a:ln>
            <a:noFill/>
          </a:ln>
        </p:spPr>
      </p:pic>
      <p:pic>
        <p:nvPicPr>
          <p:cNvPr id="273" name="Google Shape;273;p18"/>
          <p:cNvPicPr preferRelativeResize="0"/>
          <p:nvPr/>
        </p:nvPicPr>
        <p:blipFill>
          <a:blip r:embed="rId5">
            <a:alphaModFix/>
          </a:blip>
          <a:stretch>
            <a:fillRect/>
          </a:stretch>
        </p:blipFill>
        <p:spPr>
          <a:xfrm>
            <a:off x="135063" y="7172300"/>
            <a:ext cx="5029200" cy="5334000"/>
          </a:xfrm>
          <a:prstGeom prst="rect">
            <a:avLst/>
          </a:prstGeom>
          <a:noFill/>
          <a:ln>
            <a:noFill/>
          </a:ln>
        </p:spPr>
      </p:pic>
      <p:sp>
        <p:nvSpPr>
          <p:cNvPr id="274" name="Google Shape;274;p18"/>
          <p:cNvSpPr txBox="1"/>
          <p:nvPr/>
        </p:nvSpPr>
        <p:spPr>
          <a:xfrm rot="-257">
            <a:off x="7618487" y="54483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pic>
        <p:nvPicPr>
          <p:cNvPr id="275" name="Google Shape;275;p18"/>
          <p:cNvPicPr preferRelativeResize="0"/>
          <p:nvPr/>
        </p:nvPicPr>
        <p:blipFill>
          <a:blip r:embed="rId3">
            <a:alphaModFix/>
          </a:blip>
          <a:stretch>
            <a:fillRect/>
          </a:stretch>
        </p:blipFill>
        <p:spPr>
          <a:xfrm>
            <a:off x="4812105" y="7406588"/>
            <a:ext cx="2235825" cy="2235825"/>
          </a:xfrm>
          <a:prstGeom prst="rect">
            <a:avLst/>
          </a:prstGeom>
          <a:noFill/>
          <a:ln>
            <a:noFill/>
          </a:ln>
        </p:spPr>
      </p:pic>
      <p:sp>
        <p:nvSpPr>
          <p:cNvPr id="276" name="Google Shape;276;p18"/>
          <p:cNvSpPr/>
          <p:nvPr/>
        </p:nvSpPr>
        <p:spPr>
          <a:xfrm>
            <a:off x="4163375" y="9791500"/>
            <a:ext cx="3583053" cy="648569"/>
          </a:xfrm>
          <a:custGeom>
            <a:rect b="b" l="l" r="r" t="t"/>
            <a:pathLst>
              <a:path extrusionOk="0" h="38428" w="137387">
                <a:moveTo>
                  <a:pt x="0" y="38428"/>
                </a:moveTo>
                <a:cubicBezTo>
                  <a:pt x="9522" y="32080"/>
                  <a:pt x="34234" y="1700"/>
                  <a:pt x="57132" y="340"/>
                </a:cubicBezTo>
                <a:cubicBezTo>
                  <a:pt x="80030" y="-1020"/>
                  <a:pt x="124011" y="25278"/>
                  <a:pt x="137387" y="30266"/>
                </a:cubicBezTo>
              </a:path>
            </a:pathLst>
          </a:custGeom>
          <a:noFill/>
          <a:ln cap="flat" cmpd="sng" w="76200">
            <a:solidFill>
              <a:schemeClr val="dk2"/>
            </a:solidFill>
            <a:prstDash val="solid"/>
            <a:round/>
            <a:headEnd len="med" w="med" type="none"/>
            <a:tailEnd len="med" w="med" type="stealth"/>
          </a:ln>
        </p:spPr>
      </p:sp>
      <p:pic>
        <p:nvPicPr>
          <p:cNvPr id="277" name="Google Shape;277;p18"/>
          <p:cNvPicPr preferRelativeResize="0"/>
          <p:nvPr/>
        </p:nvPicPr>
        <p:blipFill>
          <a:blip r:embed="rId6">
            <a:alphaModFix/>
          </a:blip>
          <a:stretch>
            <a:fillRect/>
          </a:stretch>
        </p:blipFill>
        <p:spPr>
          <a:xfrm>
            <a:off x="20535850" y="4333850"/>
            <a:ext cx="2838449" cy="2838449"/>
          </a:xfrm>
          <a:prstGeom prst="rect">
            <a:avLst/>
          </a:prstGeom>
          <a:noFill/>
          <a:ln>
            <a:noFill/>
          </a:ln>
        </p:spPr>
      </p:pic>
      <p:sp>
        <p:nvSpPr>
          <p:cNvPr id="278" name="Google Shape;278;p18"/>
          <p:cNvSpPr txBox="1"/>
          <p:nvPr/>
        </p:nvSpPr>
        <p:spPr>
          <a:xfrm rot="-230">
            <a:off x="19715425" y="8533598"/>
            <a:ext cx="4479300" cy="249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Variable A and B are positively correlated</a:t>
            </a:r>
            <a:endParaRPr sz="5000">
              <a:solidFill>
                <a:schemeClr val="lt1"/>
              </a:solidFill>
              <a:latin typeface="Lato"/>
              <a:ea typeface="Lato"/>
              <a:cs typeface="Lato"/>
              <a:sym typeface="Lato"/>
            </a:endParaRPr>
          </a:p>
        </p:txBody>
      </p:sp>
      <p:sp>
        <p:nvSpPr>
          <p:cNvPr id="279" name="Google Shape;279;p18"/>
          <p:cNvSpPr txBox="1"/>
          <p:nvPr/>
        </p:nvSpPr>
        <p:spPr>
          <a:xfrm rot="-288">
            <a:off x="4111487" y="7330538"/>
            <a:ext cx="3583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Lato"/>
                <a:ea typeface="Lato"/>
                <a:cs typeface="Lato"/>
                <a:sym typeface="Lato"/>
              </a:rPr>
              <a:t>Code</a:t>
            </a:r>
            <a:endParaRPr sz="25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9"/>
          <p:cNvSpPr txBox="1"/>
          <p:nvPr>
            <p:ph idx="4294967295" type="body"/>
          </p:nvPr>
        </p:nvSpPr>
        <p:spPr>
          <a:xfrm>
            <a:off x="1495868" y="12532500"/>
            <a:ext cx="18727200" cy="1396800"/>
          </a:xfrm>
          <a:prstGeom prst="rect">
            <a:avLst/>
          </a:prstGeom>
        </p:spPr>
        <p:txBody>
          <a:bodyPr anchorCtr="0" anchor="t" bIns="172700" lIns="172700" spcFirstLastPara="1" rIns="172700" wrap="square" tIns="172700">
            <a:normAutofit/>
          </a:bodyPr>
          <a:lstStyle/>
          <a:p>
            <a:pPr indent="0" lvl="0" marL="0" rtl="0" algn="l">
              <a:spcBef>
                <a:spcPts val="0"/>
              </a:spcBef>
              <a:spcAft>
                <a:spcPts val="2300"/>
              </a:spcAft>
              <a:buNone/>
            </a:pPr>
            <a:r>
              <a:rPr lang="en"/>
              <a:t>Based off of a figure from Essawy et al, 2020 </a:t>
            </a:r>
            <a:r>
              <a:rPr lang="en" sz="3000">
                <a:solidFill>
                  <a:srgbClr val="0C7DBB"/>
                </a:solidFill>
                <a:uFill>
                  <a:noFill/>
                </a:uFill>
                <a:latin typeface="Arial"/>
                <a:ea typeface="Arial"/>
                <a:cs typeface="Arial"/>
                <a:sym typeface="Arial"/>
                <a:hlinkClick r:id="rId3">
                  <a:extLst>
                    <a:ext uri="{A12FA001-AC4F-418D-AE19-62706E023703}">
                      <ahyp:hlinkClr val="tx"/>
                    </a:ext>
                  </a:extLst>
                </a:hlinkClick>
              </a:rPr>
              <a:t>https://doi.org/10.1016/j.envsoft.2020.104753</a:t>
            </a:r>
            <a:endParaRPr sz="3000"/>
          </a:p>
        </p:txBody>
      </p:sp>
      <p:grpSp>
        <p:nvGrpSpPr>
          <p:cNvPr id="285" name="Google Shape;285;p19"/>
          <p:cNvGrpSpPr/>
          <p:nvPr/>
        </p:nvGrpSpPr>
        <p:grpSpPr>
          <a:xfrm>
            <a:off x="5352450" y="685800"/>
            <a:ext cx="13983900" cy="11465700"/>
            <a:chOff x="5352450" y="685800"/>
            <a:chExt cx="13983900" cy="11465700"/>
          </a:xfrm>
        </p:grpSpPr>
        <p:sp>
          <p:nvSpPr>
            <p:cNvPr id="286" name="Google Shape;286;p19"/>
            <p:cNvSpPr/>
            <p:nvPr/>
          </p:nvSpPr>
          <p:spPr>
            <a:xfrm>
              <a:off x="5352450" y="685800"/>
              <a:ext cx="13983900" cy="11465700"/>
            </a:xfrm>
            <a:prstGeom prst="triangle">
              <a:avLst>
                <a:gd fmla="val 50000" name="adj"/>
              </a:avLst>
            </a:prstGeom>
            <a:solidFill>
              <a:srgbClr val="CFE2F3"/>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7048500" y="685800"/>
              <a:ext cx="10611000" cy="8744100"/>
            </a:xfrm>
            <a:prstGeom prst="triangle">
              <a:avLst>
                <a:gd fmla="val 50000" name="adj"/>
              </a:avLst>
            </a:prstGeom>
            <a:solidFill>
              <a:srgbClr val="6FA8DC"/>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9067800" y="685800"/>
              <a:ext cx="6515100" cy="5372100"/>
            </a:xfrm>
            <a:prstGeom prst="triangle">
              <a:avLst>
                <a:gd fmla="val 50000" name="adj"/>
              </a:avLst>
            </a:prstGeom>
            <a:solidFill>
              <a:srgbClr val="0B5394"/>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9" name="Google Shape;289;p19"/>
          <p:cNvCxnSpPr/>
          <p:nvPr/>
        </p:nvCxnSpPr>
        <p:spPr>
          <a:xfrm flipH="1" rot="10800000">
            <a:off x="4572000" y="876450"/>
            <a:ext cx="6877200" cy="11220300"/>
          </a:xfrm>
          <a:prstGeom prst="straightConnector1">
            <a:avLst/>
          </a:prstGeom>
          <a:noFill/>
          <a:ln cap="flat" cmpd="sng" w="38100">
            <a:solidFill>
              <a:schemeClr val="dk2"/>
            </a:solidFill>
            <a:prstDash val="solid"/>
            <a:round/>
            <a:headEnd len="med" w="med" type="none"/>
            <a:tailEnd len="med" w="med" type="triangle"/>
          </a:ln>
        </p:spPr>
      </p:cxnSp>
      <p:cxnSp>
        <p:nvCxnSpPr>
          <p:cNvPr id="290" name="Google Shape;290;p19"/>
          <p:cNvCxnSpPr/>
          <p:nvPr/>
        </p:nvCxnSpPr>
        <p:spPr>
          <a:xfrm rot="10800000">
            <a:off x="13098675" y="876450"/>
            <a:ext cx="7124400" cy="11220300"/>
          </a:xfrm>
          <a:prstGeom prst="straightConnector1">
            <a:avLst/>
          </a:prstGeom>
          <a:noFill/>
          <a:ln cap="flat" cmpd="sng" w="38100">
            <a:solidFill>
              <a:schemeClr val="dk2"/>
            </a:solidFill>
            <a:prstDash val="solid"/>
            <a:round/>
            <a:headEnd len="med" w="med" type="none"/>
            <a:tailEnd len="med" w="med" type="triangle"/>
          </a:ln>
        </p:spPr>
      </p:cxnSp>
      <p:sp>
        <p:nvSpPr>
          <p:cNvPr id="291" name="Google Shape;291;p19"/>
          <p:cNvSpPr txBox="1"/>
          <p:nvPr/>
        </p:nvSpPr>
        <p:spPr>
          <a:xfrm rot="-3518383">
            <a:off x="2346839" y="5574937"/>
            <a:ext cx="10972914" cy="87728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a:latin typeface="Lato"/>
                <a:ea typeface="Lato"/>
                <a:cs typeface="Lato"/>
                <a:sym typeface="Lato"/>
              </a:rPr>
              <a:t>Effort</a:t>
            </a:r>
            <a:endParaRPr sz="4500">
              <a:latin typeface="Lato"/>
              <a:ea typeface="Lato"/>
              <a:cs typeface="Lato"/>
              <a:sym typeface="Lato"/>
            </a:endParaRPr>
          </a:p>
        </p:txBody>
      </p:sp>
      <p:sp>
        <p:nvSpPr>
          <p:cNvPr id="292" name="Google Shape;292;p19"/>
          <p:cNvSpPr txBox="1"/>
          <p:nvPr/>
        </p:nvSpPr>
        <p:spPr>
          <a:xfrm rot="3446063">
            <a:off x="11700276" y="6047957"/>
            <a:ext cx="10973029" cy="877401"/>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a:latin typeface="Lato"/>
                <a:ea typeface="Lato"/>
                <a:cs typeface="Lato"/>
                <a:sym typeface="Lato"/>
              </a:rPr>
              <a:t>Time</a:t>
            </a:r>
            <a:endParaRPr sz="4500">
              <a:latin typeface="Lato"/>
              <a:ea typeface="Lato"/>
              <a:cs typeface="Lato"/>
              <a:sym typeface="Lato"/>
            </a:endParaRPr>
          </a:p>
        </p:txBody>
      </p:sp>
      <p:sp>
        <p:nvSpPr>
          <p:cNvPr id="293" name="Google Shape;293;p19"/>
          <p:cNvSpPr txBox="1"/>
          <p:nvPr/>
        </p:nvSpPr>
        <p:spPr>
          <a:xfrm rot="-195">
            <a:off x="9696299" y="4108144"/>
            <a:ext cx="52962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a:solidFill>
                  <a:schemeClr val="dk1"/>
                </a:solidFill>
                <a:latin typeface="Lato"/>
                <a:ea typeface="Lato"/>
                <a:cs typeface="Lato"/>
                <a:sym typeface="Lato"/>
              </a:rPr>
              <a:t>Replicability</a:t>
            </a:r>
            <a:endParaRPr sz="4500">
              <a:solidFill>
                <a:schemeClr val="dk1"/>
              </a:solidFill>
              <a:latin typeface="Lato"/>
              <a:ea typeface="Lato"/>
              <a:cs typeface="Lato"/>
              <a:sym typeface="Lato"/>
            </a:endParaRPr>
          </a:p>
          <a:p>
            <a:pPr indent="0" lvl="0" marL="0" rtl="0" algn="ctr">
              <a:spcBef>
                <a:spcPts val="0"/>
              </a:spcBef>
              <a:spcAft>
                <a:spcPts val="0"/>
              </a:spcAft>
              <a:buNone/>
            </a:pPr>
            <a:r>
              <a:rPr lang="en" sz="2900">
                <a:solidFill>
                  <a:schemeClr val="dk1"/>
                </a:solidFill>
                <a:latin typeface="Lato"/>
                <a:ea typeface="Lato"/>
                <a:cs typeface="Lato"/>
                <a:sym typeface="Lato"/>
              </a:rPr>
              <a:t>new researcher, new data</a:t>
            </a:r>
            <a:endParaRPr sz="2900">
              <a:solidFill>
                <a:schemeClr val="dk1"/>
              </a:solidFill>
              <a:latin typeface="Lato"/>
              <a:ea typeface="Lato"/>
              <a:cs typeface="Lato"/>
              <a:sym typeface="Lato"/>
            </a:endParaRPr>
          </a:p>
        </p:txBody>
      </p:sp>
      <p:sp>
        <p:nvSpPr>
          <p:cNvPr id="294" name="Google Shape;294;p19"/>
          <p:cNvSpPr txBox="1"/>
          <p:nvPr/>
        </p:nvSpPr>
        <p:spPr>
          <a:xfrm rot="-195">
            <a:off x="9696299" y="7060894"/>
            <a:ext cx="52962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a:latin typeface="Lato"/>
                <a:ea typeface="Lato"/>
                <a:cs typeface="Lato"/>
                <a:sym typeface="Lato"/>
              </a:rPr>
              <a:t>Reproducibility</a:t>
            </a:r>
            <a:endParaRPr sz="4500">
              <a:latin typeface="Lato"/>
              <a:ea typeface="Lato"/>
              <a:cs typeface="Lato"/>
              <a:sym typeface="Lato"/>
            </a:endParaRPr>
          </a:p>
          <a:p>
            <a:pPr indent="0" lvl="0" marL="0" rtl="0" algn="ctr">
              <a:spcBef>
                <a:spcPts val="0"/>
              </a:spcBef>
              <a:spcAft>
                <a:spcPts val="0"/>
              </a:spcAft>
              <a:buNone/>
            </a:pPr>
            <a:r>
              <a:rPr lang="en" sz="2900">
                <a:latin typeface="Lato"/>
                <a:ea typeface="Lato"/>
                <a:cs typeface="Lato"/>
                <a:sym typeface="Lato"/>
              </a:rPr>
              <a:t>new researcher, same data</a:t>
            </a:r>
            <a:endParaRPr sz="2900">
              <a:latin typeface="Lato"/>
              <a:ea typeface="Lato"/>
              <a:cs typeface="Lato"/>
              <a:sym typeface="Lato"/>
            </a:endParaRPr>
          </a:p>
        </p:txBody>
      </p:sp>
      <p:sp>
        <p:nvSpPr>
          <p:cNvPr id="295" name="Google Shape;295;p19"/>
          <p:cNvSpPr txBox="1"/>
          <p:nvPr/>
        </p:nvSpPr>
        <p:spPr>
          <a:xfrm rot="-195">
            <a:off x="9696299" y="10127944"/>
            <a:ext cx="52962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a:latin typeface="Lato"/>
                <a:ea typeface="Lato"/>
                <a:cs typeface="Lato"/>
                <a:sym typeface="Lato"/>
              </a:rPr>
              <a:t>Repeatability</a:t>
            </a:r>
            <a:endParaRPr sz="4500">
              <a:latin typeface="Lato"/>
              <a:ea typeface="Lato"/>
              <a:cs typeface="Lato"/>
              <a:sym typeface="Lato"/>
            </a:endParaRPr>
          </a:p>
          <a:p>
            <a:pPr indent="0" lvl="0" marL="0" rtl="0" algn="ctr">
              <a:spcBef>
                <a:spcPts val="0"/>
              </a:spcBef>
              <a:spcAft>
                <a:spcPts val="0"/>
              </a:spcAft>
              <a:buNone/>
            </a:pPr>
            <a:r>
              <a:rPr lang="en" sz="2900">
                <a:latin typeface="Lato"/>
                <a:ea typeface="Lato"/>
                <a:cs typeface="Lato"/>
                <a:sym typeface="Lato"/>
              </a:rPr>
              <a:t>same</a:t>
            </a:r>
            <a:r>
              <a:rPr lang="en" sz="2900">
                <a:latin typeface="Lato"/>
                <a:ea typeface="Lato"/>
                <a:cs typeface="Lato"/>
                <a:sym typeface="Lato"/>
              </a:rPr>
              <a:t> researcher, same data</a:t>
            </a:r>
            <a:endParaRPr sz="29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0"/>
          <p:cNvSpPr/>
          <p:nvPr/>
        </p:nvSpPr>
        <p:spPr>
          <a:xfrm>
            <a:off x="3135075" y="1353775"/>
            <a:ext cx="17848500" cy="2430000"/>
          </a:xfrm>
          <a:prstGeom prst="wedgeRectCallout">
            <a:avLst>
              <a:gd fmla="val 35302" name="adj1"/>
              <a:gd fmla="val 141097" name="adj2"/>
            </a:avLst>
          </a:prstGeom>
          <a:solidFill>
            <a:srgbClr val="EFEFEF"/>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100"/>
              <a:t>Ruby’s findings are super relevant to my work and I’m interested in using her methods!</a:t>
            </a:r>
            <a:endParaRPr sz="5100"/>
          </a:p>
        </p:txBody>
      </p:sp>
      <p:sp>
        <p:nvSpPr>
          <p:cNvPr id="301" name="Google Shape;301;p20"/>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grpSp>
        <p:nvGrpSpPr>
          <p:cNvPr id="302" name="Google Shape;302;p20"/>
          <p:cNvGrpSpPr/>
          <p:nvPr/>
        </p:nvGrpSpPr>
        <p:grpSpPr>
          <a:xfrm>
            <a:off x="9020175" y="5039025"/>
            <a:ext cx="6400801" cy="7353300"/>
            <a:chOff x="10877550" y="3067050"/>
            <a:chExt cx="6400801" cy="7353300"/>
          </a:xfrm>
        </p:grpSpPr>
        <p:sp>
          <p:nvSpPr>
            <p:cNvPr id="303" name="Google Shape;303;p2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5" name="Google Shape;305;p20"/>
            <p:cNvPicPr preferRelativeResize="0"/>
            <p:nvPr/>
          </p:nvPicPr>
          <p:blipFill>
            <a:blip r:embed="rId3">
              <a:alphaModFix/>
            </a:blip>
            <a:stretch>
              <a:fillRect/>
            </a:stretch>
          </p:blipFill>
          <p:spPr>
            <a:xfrm>
              <a:off x="10877550" y="5562600"/>
              <a:ext cx="6400801" cy="4857750"/>
            </a:xfrm>
            <a:prstGeom prst="rect">
              <a:avLst/>
            </a:prstGeom>
            <a:noFill/>
            <a:ln>
              <a:noFill/>
            </a:ln>
          </p:spPr>
        </p:pic>
      </p:grpSp>
      <p:grpSp>
        <p:nvGrpSpPr>
          <p:cNvPr id="306" name="Google Shape;306;p20"/>
          <p:cNvGrpSpPr/>
          <p:nvPr/>
        </p:nvGrpSpPr>
        <p:grpSpPr>
          <a:xfrm>
            <a:off x="10496203" y="5619710"/>
            <a:ext cx="3181508" cy="2745595"/>
            <a:chOff x="12686877" y="4191000"/>
            <a:chExt cx="2362623" cy="2180774"/>
          </a:xfrm>
        </p:grpSpPr>
        <p:sp>
          <p:nvSpPr>
            <p:cNvPr id="307" name="Google Shape;307;p20"/>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13820775" y="4781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136302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1403032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14277975" y="49339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p:nvPr/>
          </p:nvSpPr>
          <p:spPr>
            <a:xfrm>
              <a:off x="13973175" y="53911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a:off x="14430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20"/>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320" name="Google Shape;320;p20"/>
            <p:cNvSpPr txBox="1"/>
            <p:nvPr/>
          </p:nvSpPr>
          <p:spPr>
            <a:xfrm rot="-531">
              <a:off x="13106394" y="5943824"/>
              <a:ext cx="1943100" cy="42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a:t>
              </a:r>
              <a:r>
                <a:rPr lang="en" sz="2300">
                  <a:latin typeface="Lato"/>
                  <a:ea typeface="Lato"/>
                  <a:cs typeface="Lato"/>
                  <a:sym typeface="Lato"/>
                </a:rPr>
                <a:t> A</a:t>
              </a:r>
              <a:endParaRPr sz="2300">
                <a:latin typeface="Lato"/>
                <a:ea typeface="Lato"/>
                <a:cs typeface="Lato"/>
                <a:sym typeface="Lato"/>
              </a:endParaRPr>
            </a:p>
          </p:txBody>
        </p:sp>
        <p:sp>
          <p:nvSpPr>
            <p:cNvPr id="321" name="Google Shape;321;p20"/>
            <p:cNvSpPr txBox="1"/>
            <p:nvPr/>
          </p:nvSpPr>
          <p:spPr>
            <a:xfrm rot="-5400603">
              <a:off x="12032127" y="4876303"/>
              <a:ext cx="1709700" cy="39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a:t>
              </a:r>
              <a:r>
                <a:rPr lang="en" sz="2300">
                  <a:latin typeface="Lato"/>
                  <a:ea typeface="Lato"/>
                  <a:cs typeface="Lato"/>
                  <a:sym typeface="Lato"/>
                </a:rPr>
                <a:t> B</a:t>
              </a:r>
              <a:endParaRPr sz="2300">
                <a:latin typeface="Lato"/>
                <a:ea typeface="Lato"/>
                <a:cs typeface="Lato"/>
                <a:sym typeface="Lato"/>
              </a:endParaRPr>
            </a:p>
          </p:txBody>
        </p:sp>
      </p:grpSp>
      <p:pic>
        <p:nvPicPr>
          <p:cNvPr id="322" name="Google Shape;322;p20"/>
          <p:cNvPicPr preferRelativeResize="0"/>
          <p:nvPr/>
        </p:nvPicPr>
        <p:blipFill>
          <a:blip r:embed="rId4">
            <a:alphaModFix/>
          </a:blip>
          <a:stretch>
            <a:fillRect/>
          </a:stretch>
        </p:blipFill>
        <p:spPr>
          <a:xfrm>
            <a:off x="16919726" y="5943600"/>
            <a:ext cx="5029200" cy="5334000"/>
          </a:xfrm>
          <a:prstGeom prst="rect">
            <a:avLst/>
          </a:prstGeom>
          <a:noFill/>
          <a:ln>
            <a:noFill/>
          </a:ln>
        </p:spPr>
      </p:pic>
      <p:sp>
        <p:nvSpPr>
          <p:cNvPr id="323" name="Google Shape;323;p20"/>
          <p:cNvSpPr txBox="1"/>
          <p:nvPr/>
        </p:nvSpPr>
        <p:spPr>
          <a:xfrm>
            <a:off x="339175" y="11277600"/>
            <a:ext cx="104289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latin typeface="Lato"/>
                <a:ea typeface="Lato"/>
                <a:cs typeface="Lato"/>
                <a:sym typeface="Lato"/>
              </a:rPr>
              <a:t>Ruby the Researcher</a:t>
            </a:r>
            <a:endParaRPr sz="6000">
              <a:latin typeface="Lato"/>
              <a:ea typeface="Lato"/>
              <a:cs typeface="Lato"/>
              <a:sym typeface="Lato"/>
            </a:endParaRPr>
          </a:p>
        </p:txBody>
      </p:sp>
      <p:sp>
        <p:nvSpPr>
          <p:cNvPr id="324" name="Google Shape;324;p20"/>
          <p:cNvSpPr txBox="1"/>
          <p:nvPr/>
        </p:nvSpPr>
        <p:spPr>
          <a:xfrm>
            <a:off x="14219875" y="11277600"/>
            <a:ext cx="104289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latin typeface="Lato"/>
                <a:ea typeface="Lato"/>
                <a:cs typeface="Lato"/>
                <a:sym typeface="Lato"/>
              </a:rPr>
              <a:t>Avi the Associate</a:t>
            </a:r>
            <a:endParaRPr sz="6000">
              <a:latin typeface="Lato"/>
              <a:ea typeface="Lato"/>
              <a:cs typeface="Lato"/>
              <a:sym typeface="Lato"/>
            </a:endParaRPr>
          </a:p>
        </p:txBody>
      </p:sp>
      <p:pic>
        <p:nvPicPr>
          <p:cNvPr id="325" name="Google Shape;325;p20"/>
          <p:cNvPicPr preferRelativeResize="0"/>
          <p:nvPr/>
        </p:nvPicPr>
        <p:blipFill>
          <a:blip r:embed="rId5">
            <a:alphaModFix/>
          </a:blip>
          <a:stretch>
            <a:fillRect/>
          </a:stretch>
        </p:blipFill>
        <p:spPr>
          <a:xfrm>
            <a:off x="3039025" y="6048675"/>
            <a:ext cx="5029200" cy="533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21"/>
          <p:cNvPicPr preferRelativeResize="0"/>
          <p:nvPr/>
        </p:nvPicPr>
        <p:blipFill>
          <a:blip r:embed="rId3">
            <a:alphaModFix amt="11000"/>
          </a:blip>
          <a:stretch>
            <a:fillRect/>
          </a:stretch>
        </p:blipFill>
        <p:spPr>
          <a:xfrm>
            <a:off x="9869975" y="7198848"/>
            <a:ext cx="4552849" cy="4552849"/>
          </a:xfrm>
          <a:prstGeom prst="rect">
            <a:avLst/>
          </a:prstGeom>
          <a:noFill/>
          <a:ln>
            <a:noFill/>
          </a:ln>
        </p:spPr>
      </p:pic>
      <p:sp>
        <p:nvSpPr>
          <p:cNvPr id="331" name="Google Shape;331;p21"/>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sp>
        <p:nvSpPr>
          <p:cNvPr id="332" name="Google Shape;332;p21"/>
          <p:cNvSpPr txBox="1"/>
          <p:nvPr/>
        </p:nvSpPr>
        <p:spPr>
          <a:xfrm rot="-257">
            <a:off x="6851725" y="119920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sp>
        <p:nvSpPr>
          <p:cNvPr id="333" name="Google Shape;333;p21"/>
          <p:cNvSpPr txBox="1"/>
          <p:nvPr/>
        </p:nvSpPr>
        <p:spPr>
          <a:xfrm rot="-257">
            <a:off x="13826050" y="119920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grpSp>
        <p:nvGrpSpPr>
          <p:cNvPr id="334" name="Google Shape;334;p21"/>
          <p:cNvGrpSpPr/>
          <p:nvPr/>
        </p:nvGrpSpPr>
        <p:grpSpPr>
          <a:xfrm>
            <a:off x="12937324" y="6991703"/>
            <a:ext cx="634657" cy="1724194"/>
            <a:chOff x="19126200" y="3238350"/>
            <a:chExt cx="1657500" cy="4400700"/>
          </a:xfrm>
        </p:grpSpPr>
        <p:sp>
          <p:nvSpPr>
            <p:cNvPr id="335" name="Google Shape;335;p21"/>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9" name="Google Shape;339;p21"/>
          <p:cNvPicPr preferRelativeResize="0"/>
          <p:nvPr/>
        </p:nvPicPr>
        <p:blipFill>
          <a:blip r:embed="rId4">
            <a:alphaModFix/>
          </a:blip>
          <a:stretch>
            <a:fillRect/>
          </a:stretch>
        </p:blipFill>
        <p:spPr>
          <a:xfrm>
            <a:off x="10481742" y="6715100"/>
            <a:ext cx="2235825" cy="2235825"/>
          </a:xfrm>
          <a:prstGeom prst="rect">
            <a:avLst/>
          </a:prstGeom>
          <a:noFill/>
          <a:ln>
            <a:noFill/>
          </a:ln>
        </p:spPr>
      </p:pic>
      <p:sp>
        <p:nvSpPr>
          <p:cNvPr id="340" name="Google Shape;340;p21"/>
          <p:cNvSpPr/>
          <p:nvPr/>
        </p:nvSpPr>
        <p:spPr>
          <a:xfrm>
            <a:off x="10370938" y="9334300"/>
            <a:ext cx="3583053" cy="648569"/>
          </a:xfrm>
          <a:custGeom>
            <a:rect b="b" l="l" r="r" t="t"/>
            <a:pathLst>
              <a:path extrusionOk="0" h="38428" w="137387">
                <a:moveTo>
                  <a:pt x="0" y="38428"/>
                </a:moveTo>
                <a:cubicBezTo>
                  <a:pt x="9522" y="32080"/>
                  <a:pt x="34234" y="1700"/>
                  <a:pt x="57132" y="340"/>
                </a:cubicBezTo>
                <a:cubicBezTo>
                  <a:pt x="80030" y="-1020"/>
                  <a:pt x="124011" y="25278"/>
                  <a:pt x="137387" y="30266"/>
                </a:cubicBezTo>
              </a:path>
            </a:pathLst>
          </a:custGeom>
          <a:noFill/>
          <a:ln cap="flat" cmpd="sng" w="76200">
            <a:solidFill>
              <a:schemeClr val="dk2"/>
            </a:solidFill>
            <a:prstDash val="solid"/>
            <a:round/>
            <a:headEnd len="med" w="med" type="none"/>
            <a:tailEnd len="med" w="med" type="stealth"/>
          </a:ln>
        </p:spPr>
      </p:sp>
      <p:grpSp>
        <p:nvGrpSpPr>
          <p:cNvPr id="341" name="Google Shape;341;p21"/>
          <p:cNvGrpSpPr/>
          <p:nvPr/>
        </p:nvGrpSpPr>
        <p:grpSpPr>
          <a:xfrm>
            <a:off x="450925" y="4405975"/>
            <a:ext cx="6400801" cy="7353300"/>
            <a:chOff x="10877550" y="3067050"/>
            <a:chExt cx="6400801" cy="7353300"/>
          </a:xfrm>
        </p:grpSpPr>
        <p:sp>
          <p:nvSpPr>
            <p:cNvPr id="342" name="Google Shape;342;p21"/>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21"/>
            <p:cNvPicPr preferRelativeResize="0"/>
            <p:nvPr/>
          </p:nvPicPr>
          <p:blipFill>
            <a:blip r:embed="rId5">
              <a:alphaModFix/>
            </a:blip>
            <a:stretch>
              <a:fillRect/>
            </a:stretch>
          </p:blipFill>
          <p:spPr>
            <a:xfrm>
              <a:off x="10877550" y="5562600"/>
              <a:ext cx="6400801" cy="4857750"/>
            </a:xfrm>
            <a:prstGeom prst="rect">
              <a:avLst/>
            </a:prstGeom>
            <a:noFill/>
            <a:ln>
              <a:noFill/>
            </a:ln>
          </p:spPr>
        </p:pic>
      </p:grpSp>
      <p:grpSp>
        <p:nvGrpSpPr>
          <p:cNvPr id="345" name="Google Shape;345;p21"/>
          <p:cNvGrpSpPr/>
          <p:nvPr/>
        </p:nvGrpSpPr>
        <p:grpSpPr>
          <a:xfrm>
            <a:off x="1926953" y="4986660"/>
            <a:ext cx="3181508" cy="2745595"/>
            <a:chOff x="12686877" y="4191000"/>
            <a:chExt cx="2362623" cy="2180774"/>
          </a:xfrm>
        </p:grpSpPr>
        <p:sp>
          <p:nvSpPr>
            <p:cNvPr id="346" name="Google Shape;346;p21"/>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13820775" y="4781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136302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1"/>
            <p:cNvSpPr/>
            <p:nvPr/>
          </p:nvSpPr>
          <p:spPr>
            <a:xfrm>
              <a:off x="1403032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p:nvPr/>
          </p:nvSpPr>
          <p:spPr>
            <a:xfrm>
              <a:off x="14277975" y="49339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13973175" y="53911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14430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8" name="Google Shape;358;p21"/>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359" name="Google Shape;359;p21"/>
            <p:cNvSpPr txBox="1"/>
            <p:nvPr/>
          </p:nvSpPr>
          <p:spPr>
            <a:xfrm rot="-531">
              <a:off x="13106394" y="5943824"/>
              <a:ext cx="1943100" cy="42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A</a:t>
              </a:r>
              <a:endParaRPr sz="2300">
                <a:latin typeface="Lato"/>
                <a:ea typeface="Lato"/>
                <a:cs typeface="Lato"/>
                <a:sym typeface="Lato"/>
              </a:endParaRPr>
            </a:p>
          </p:txBody>
        </p:sp>
        <p:sp>
          <p:nvSpPr>
            <p:cNvPr id="360" name="Google Shape;360;p21"/>
            <p:cNvSpPr txBox="1"/>
            <p:nvPr/>
          </p:nvSpPr>
          <p:spPr>
            <a:xfrm rot="-5400603">
              <a:off x="12032127" y="4876303"/>
              <a:ext cx="1709700" cy="39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B</a:t>
              </a:r>
              <a:endParaRPr sz="2300">
                <a:latin typeface="Lato"/>
                <a:ea typeface="Lato"/>
                <a:cs typeface="Lato"/>
                <a:sym typeface="Lato"/>
              </a:endParaRPr>
            </a:p>
          </p:txBody>
        </p:sp>
      </p:grpSp>
      <p:sp>
        <p:nvSpPr>
          <p:cNvPr id="361" name="Google Shape;361;p21"/>
          <p:cNvSpPr txBox="1"/>
          <p:nvPr/>
        </p:nvSpPr>
        <p:spPr>
          <a:xfrm rot="-257">
            <a:off x="1645825" y="1060721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computer</a:t>
            </a:r>
            <a:endParaRPr sz="5000">
              <a:solidFill>
                <a:schemeClr val="lt1"/>
              </a:solidFill>
              <a:latin typeface="Lato"/>
              <a:ea typeface="Lato"/>
              <a:cs typeface="Lato"/>
              <a:sym typeface="Lato"/>
            </a:endParaRPr>
          </a:p>
        </p:txBody>
      </p:sp>
      <p:grpSp>
        <p:nvGrpSpPr>
          <p:cNvPr id="362" name="Google Shape;362;p21"/>
          <p:cNvGrpSpPr/>
          <p:nvPr/>
        </p:nvGrpSpPr>
        <p:grpSpPr>
          <a:xfrm>
            <a:off x="17837050" y="4405975"/>
            <a:ext cx="6400801" cy="7353300"/>
            <a:chOff x="10877550" y="3067050"/>
            <a:chExt cx="6400801" cy="7353300"/>
          </a:xfrm>
        </p:grpSpPr>
        <p:sp>
          <p:nvSpPr>
            <p:cNvPr id="363" name="Google Shape;363;p21"/>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5" name="Google Shape;365;p21"/>
            <p:cNvPicPr preferRelativeResize="0"/>
            <p:nvPr/>
          </p:nvPicPr>
          <p:blipFill>
            <a:blip r:embed="rId5">
              <a:alphaModFix/>
            </a:blip>
            <a:stretch>
              <a:fillRect/>
            </a:stretch>
          </p:blipFill>
          <p:spPr>
            <a:xfrm>
              <a:off x="10877550" y="5562600"/>
              <a:ext cx="6400801" cy="4857750"/>
            </a:xfrm>
            <a:prstGeom prst="rect">
              <a:avLst/>
            </a:prstGeom>
            <a:noFill/>
            <a:ln>
              <a:noFill/>
            </a:ln>
          </p:spPr>
        </p:pic>
      </p:grpSp>
      <p:sp>
        <p:nvSpPr>
          <p:cNvPr id="366" name="Google Shape;366;p21"/>
          <p:cNvSpPr txBox="1"/>
          <p:nvPr/>
        </p:nvSpPr>
        <p:spPr>
          <a:xfrm rot="-257">
            <a:off x="19031950" y="1060721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Avi’s computer</a:t>
            </a:r>
            <a:endParaRPr sz="5000">
              <a:solidFill>
                <a:schemeClr val="lt1"/>
              </a:solidFill>
              <a:latin typeface="Lato"/>
              <a:ea typeface="Lato"/>
              <a:cs typeface="Lato"/>
              <a:sym typeface="Lato"/>
            </a:endParaRPr>
          </a:p>
        </p:txBody>
      </p:sp>
      <p:pic>
        <p:nvPicPr>
          <p:cNvPr id="367" name="Google Shape;367;p21"/>
          <p:cNvPicPr preferRelativeResize="0"/>
          <p:nvPr/>
        </p:nvPicPr>
        <p:blipFill>
          <a:blip r:embed="rId6">
            <a:alphaModFix/>
          </a:blip>
          <a:stretch>
            <a:fillRect/>
          </a:stretch>
        </p:blipFill>
        <p:spPr>
          <a:xfrm>
            <a:off x="909601" y="2669751"/>
            <a:ext cx="1396801" cy="1396801"/>
          </a:xfrm>
          <a:prstGeom prst="rect">
            <a:avLst/>
          </a:prstGeom>
          <a:noFill/>
          <a:ln>
            <a:noFill/>
          </a:ln>
        </p:spPr>
      </p:pic>
      <p:sp>
        <p:nvSpPr>
          <p:cNvPr id="368" name="Google Shape;368;p21"/>
          <p:cNvSpPr txBox="1"/>
          <p:nvPr/>
        </p:nvSpPr>
        <p:spPr>
          <a:xfrm rot="-257">
            <a:off x="1926950" y="2891011"/>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 = 0.893</a:t>
            </a:r>
            <a:endParaRPr sz="5000">
              <a:solidFill>
                <a:schemeClr val="lt1"/>
              </a:solidFill>
              <a:latin typeface="Lato"/>
              <a:ea typeface="Lato"/>
              <a:cs typeface="Lato"/>
              <a:sym typeface="Lato"/>
            </a:endParaRPr>
          </a:p>
        </p:txBody>
      </p:sp>
      <p:pic>
        <p:nvPicPr>
          <p:cNvPr id="369" name="Google Shape;369;p21"/>
          <p:cNvPicPr preferRelativeResize="0"/>
          <p:nvPr/>
        </p:nvPicPr>
        <p:blipFill>
          <a:blip r:embed="rId7">
            <a:alphaModFix/>
          </a:blip>
          <a:stretch>
            <a:fillRect/>
          </a:stretch>
        </p:blipFill>
        <p:spPr>
          <a:xfrm>
            <a:off x="6342613" y="6789050"/>
            <a:ext cx="5029200" cy="5334000"/>
          </a:xfrm>
          <a:prstGeom prst="rect">
            <a:avLst/>
          </a:prstGeom>
          <a:noFill/>
          <a:ln>
            <a:noFill/>
          </a:ln>
        </p:spPr>
      </p:pic>
      <p:sp>
        <p:nvSpPr>
          <p:cNvPr id="370" name="Google Shape;370;p21"/>
          <p:cNvSpPr/>
          <p:nvPr/>
        </p:nvSpPr>
        <p:spPr>
          <a:xfrm>
            <a:off x="5937950" y="387925"/>
            <a:ext cx="8691300" cy="2745600"/>
          </a:xfrm>
          <a:prstGeom prst="wedgeRectCallout">
            <a:avLst>
              <a:gd fmla="val -20005" name="adj1"/>
              <a:gd fmla="val 175819"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500"/>
              <a:t>Here, Avi, this code runs well on my computer, let me email it to you!</a:t>
            </a:r>
            <a:endParaRPr sz="5500"/>
          </a:p>
        </p:txBody>
      </p:sp>
      <p:pic>
        <p:nvPicPr>
          <p:cNvPr id="371" name="Google Shape;371;p21"/>
          <p:cNvPicPr preferRelativeResize="0"/>
          <p:nvPr/>
        </p:nvPicPr>
        <p:blipFill>
          <a:blip r:embed="rId8">
            <a:alphaModFix/>
          </a:blip>
          <a:stretch>
            <a:fillRect/>
          </a:stretch>
        </p:blipFill>
        <p:spPr>
          <a:xfrm>
            <a:off x="13360150" y="6789038"/>
            <a:ext cx="5029200" cy="5334000"/>
          </a:xfrm>
          <a:prstGeom prst="rect">
            <a:avLst/>
          </a:prstGeom>
          <a:noFill/>
          <a:ln>
            <a:noFill/>
          </a:ln>
        </p:spPr>
      </p:pic>
      <p:sp>
        <p:nvSpPr>
          <p:cNvPr id="372" name="Google Shape;372;p21"/>
          <p:cNvSpPr/>
          <p:nvPr/>
        </p:nvSpPr>
        <p:spPr>
          <a:xfrm>
            <a:off x="11512750" y="3845450"/>
            <a:ext cx="4312500" cy="1590000"/>
          </a:xfrm>
          <a:prstGeom prst="wedgeRectCallout">
            <a:avLst>
              <a:gd fmla="val 36214" name="adj1"/>
              <a:gd fmla="val 134797"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500"/>
              <a:t>So exciting!</a:t>
            </a:r>
            <a:endParaRPr sz="55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FFFFFF"/>
      </a:dk1>
      <a:lt1>
        <a:srgbClr val="000000"/>
      </a:lt1>
      <a:dk2>
        <a:srgbClr val="000000"/>
      </a:dk2>
      <a:lt2>
        <a:srgbClr val="E0461B"/>
      </a:lt2>
      <a:accent1>
        <a:srgbClr val="1A3C5F"/>
      </a:accent1>
      <a:accent2>
        <a:srgbClr val="EECE1A"/>
      </a:accent2>
      <a:accent3>
        <a:srgbClr val="000000"/>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