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13716000" cx="24688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7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ab57f2c44_0_22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ab57f2c4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1accd298e_0_99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1accd298e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 the associate is confused and sweating. His computer has the word ‘error’ written all over it and its on fire trying to use Ruby’s code on Ruby’s data. This is using a substantial amount of time and effort on Avi’s part.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1accd298e_0_106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1accd298e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and Avi are emailing back and forth. Avi is very confused about Ruby’s code and data. Avi’s computer says ‘</a:t>
            </a:r>
            <a:r>
              <a:rPr lang="en">
                <a:solidFill>
                  <a:srgbClr val="FF0000"/>
                </a:solidFill>
              </a:rPr>
              <a:t>Error: file path “Ruby’s computer/Ruby’s file/final_version10.R” not found’. Avi email says ‘</a:t>
            </a:r>
            <a:r>
              <a:rPr lang="en">
                <a:solidFill>
                  <a:schemeClr val="dk1"/>
                </a:solidFill>
              </a:rPr>
              <a:t>Re:Re:Re: Data Hi Ruby, I don’t understand what this code is supposed to be doing…’ Ruby is also confused and emails back to Avi ‘Re:Re:Re: Data Hi Avi, It works for 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1accd298e_0_67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1accd298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and Avi the associate are both very confused and </a:t>
            </a:r>
            <a:r>
              <a:rPr lang="en"/>
              <a:t>slightly horrified that they both ran the same code and data but received different results.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070a1ee60e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070a1ee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7bed24491_1_3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7bed2449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Reproducibility is a tortoise’s game - it’s an incremental and slow process </a:t>
            </a:r>
            <a:r>
              <a:rPr i="1" lang="en">
                <a:solidFill>
                  <a:schemeClr val="dk1"/>
                </a:solidFill>
              </a:rPr>
              <a:t>but</a:t>
            </a:r>
            <a:r>
              <a:rPr lang="en">
                <a:solidFill>
                  <a:schemeClr val="dk1"/>
                </a:solidFill>
              </a:rPr>
              <a:t> it has high payoffs!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1cd772e00_0_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1cd772e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Reproducible analyses save everyone time and effort!</a:t>
            </a:r>
            <a:endParaRPr b="1">
              <a:solidFill>
                <a:schemeClr val="lt1"/>
              </a:solidFill>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1cd772e00_0_33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f1cd772e0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researcher’s code works now as represented on her computer by a check mark. But Future Ruby, who has gray hair has an error running the same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1cd772e00_0_16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f1cd772e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Ruby’s code is less reproducible, every researcher who attempts to use Ruby’s code will encounter the same errors and each person will have to fix it. This adds up to a lot of spent researcher time and effort.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f1cd772e00_0_5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f1cd772e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Ruby’s code is built in a sturdier manner, it will save others’ time who might also need to perform a similar analysis. Ruby’s code is made reproducibly in this example and only one of her seven </a:t>
            </a:r>
            <a:r>
              <a:rPr lang="en"/>
              <a:t>colleagues</a:t>
            </a:r>
            <a:r>
              <a:rPr lang="en"/>
              <a:t> that are using her code needed to troubleshoot an error.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f1accd298e_0_56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f1accd298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your results are not repeatable they will NOT be reproducible. In other words, if you can’t get the same answer twice, other researchers won’t be able to get your answer either.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accd298e_0_14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accd298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Reproducibility means a different analyst re­-performing the same analysis with the same code and data obtains the same result.</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0ab57f2c44_0_221: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0ab57f2c4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Lato"/>
                <a:ea typeface="Lato"/>
                <a:cs typeface="Lato"/>
                <a:sym typeface="Lato"/>
              </a:rPr>
              <a:t>Step 1) Get your code to work once</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Lato"/>
                <a:ea typeface="Lato"/>
                <a:cs typeface="Lato"/>
                <a:sym typeface="Lato"/>
              </a:rPr>
              <a:t>Step 2) Get your code to work reliably for you</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rPr lang="en">
                <a:solidFill>
                  <a:schemeClr val="dk1"/>
                </a:solidFill>
                <a:highlight>
                  <a:schemeClr val="lt1"/>
                </a:highlight>
                <a:latin typeface="Lato"/>
                <a:ea typeface="Lato"/>
                <a:cs typeface="Lato"/>
                <a:sym typeface="Lato"/>
              </a:rPr>
              <a:t>Step 3) Get your code to work for someone else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ab57f2c44_0_20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0ab57f2c4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Reproducibility is on a continuum. This graph shows a two sided arrow with a gradient. On the very left is a ‘not repeatable analysis’ it was ran once. To the right of that is an analysis that ‘re-runs sometimes’. To the right of this, is an analysis that ‘Re-runs reliably in most contexts’.  And all the way to the right is a ‘perfectly reproducible analysis’ that ‘Re-runs in every situation and gets the same result every time’. In red lettering we note that every analysis is started by being run once but no analysis is ‘perfectly reproducible’.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ab57f2c44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ab57f2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f8f405fdab_0_18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f8f405fda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is looking at her computer that has a lovely notebook with a heatmap! Ruby says ‘</a:t>
            </a:r>
            <a:r>
              <a:rPr lang="en">
                <a:solidFill>
                  <a:schemeClr val="dk1"/>
                </a:solidFill>
              </a:rPr>
              <a:t>Working from this notebook allows me to interactively develop on my data analysis and write down my thoughts about the process all in one place!’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f8f405fdab_0_10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f8f405fd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her computer showing her notebook. Ruby says ‘</a:t>
            </a:r>
            <a:r>
              <a:rPr lang="en">
                <a:solidFill>
                  <a:schemeClr val="dk1"/>
                </a:solidFill>
              </a:rPr>
              <a:t>Avi, here’s some output from this scientific notebook I’ve been developing from!</a:t>
            </a:r>
            <a:r>
              <a:rPr lang="en"/>
              <a:t>’ Avi the associate says ‘</a:t>
            </a:r>
            <a:r>
              <a:rPr lang="en">
                <a:solidFill>
                  <a:schemeClr val="dk1"/>
                </a:solidFill>
              </a:rPr>
              <a:t>This is so easy to follow and read, even though I didn’t write the code. Thanks for sharing your exciting results!</a:t>
            </a:r>
            <a:r>
              <a:rPr lang="en"/>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f9440130d0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f944013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Ruby is looking at her computer that has a lovely notebook with a heatmap! Ruby says ‘Yay! I just got the data for 5 more samples. Because of my handy notebook set up, I can easily call one command and re-run the analysis so it is updated with the new samples included!’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faa026a583_0_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faa026a5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RStudio, you can create a new notebook by going to File &gt; New Files &gt; R Markdown. Then open up this chapter’s example code folder and open the make_heatmap.R file.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0ab57f2c44_0_19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ab57f2c4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f62875ddf7_0_404:notes"/>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f62875ddf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has a particular computing environment she has developed her code from. This computing environment is represented as a bubble above her computer with various hexagons with version numbers as well as Rstudio and R installed on her computer. Her code ran just fine on her particular computing environment. Avi attempted to run Ruby’s code on his very different local computing environment and got an error. His computer runs the same code but came up with a different result!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02dc56db08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02dc56d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session info print outs are show side by side. One is labeled as ‘</a:t>
            </a:r>
            <a:r>
              <a:rPr lang="en">
                <a:solidFill>
                  <a:schemeClr val="dk1"/>
                </a:solidFill>
                <a:latin typeface="Lato"/>
                <a:ea typeface="Lato"/>
                <a:cs typeface="Lato"/>
                <a:sym typeface="Lato"/>
              </a:rPr>
              <a:t>Ruby’s session info print out’ and the other as ‘Avi’s session info print out’. Highlighted we can see that they have different R versions: 4.0.2 vs 4.0.5. They also have different operating systems. The packages they have attached is rmarkdown but they also have different rmarkdown package versions!  If Avi and Ruby have discrepancies in their results, the session info print out gives a record which may have clues to why that might be! This can give them items to look into for determining why the results didn’t reproduce as expected.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1accd298e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1accd2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Ruby the researcher has found something very interesting through data analysis. Ruby has a scatterplot on her computer that shows blue and pink data points and a trendline. The scatterplot has Variable A on the x axis and Variable B on the y axis. Ruby says my data analysis is showing a pattern that is very informative for ongoing research in my field.</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0ab57f2c44_0_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0ab57f2c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0ab57f2c44_0_17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0ab57f2c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0ab57f2c44_0_19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0ab57f2c4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0ab57f2c44_0_1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0ab57f2c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0ab57f2c44_0_2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0ab57f2c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d422c5de97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d422c5d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Introduction to Reproducibility in Cancer Informatics. Written by: Candace Savonen. Contributed and Edited by Sarah Wheelan and Jeff Leek</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1accd298e_0_4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1accd298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Repeatable means that if you keep everything the same but repeat the analysis - do you get the same results? </a:t>
            </a:r>
            <a:r>
              <a:rPr lang="en"/>
              <a:t>Ruby the researcher has her same code and data but a repeat sign around them. If she re-runs the analysis, will she get the same scatterplot of results we’ve seen previously?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1accd298e_0_36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1accd298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Reproducible: using the same data and analysis but in the hands of </a:t>
            </a:r>
            <a:r>
              <a:rPr i="1" lang="en">
                <a:solidFill>
                  <a:schemeClr val="dk1"/>
                </a:solidFill>
              </a:rPr>
              <a:t>another researcher</a:t>
            </a:r>
            <a:r>
              <a:rPr lang="en">
                <a:solidFill>
                  <a:schemeClr val="dk1"/>
                </a:solidFill>
              </a:rPr>
              <a:t> - do we get the same results? </a:t>
            </a:r>
            <a:endParaRPr>
              <a:solidFill>
                <a:schemeClr val="dk1"/>
              </a:solidFill>
            </a:endParaRPr>
          </a:p>
          <a:p>
            <a:pPr indent="0" lvl="0" marL="0" rtl="0" algn="l">
              <a:spcBef>
                <a:spcPts val="0"/>
              </a:spcBef>
              <a:spcAft>
                <a:spcPts val="0"/>
              </a:spcAft>
              <a:buNone/>
            </a:pPr>
            <a:r>
              <a:rPr lang="en"/>
              <a:t>Ruby the researcher sends her code and data to Avi the Associate who then tries to re-run the same analysis on his own computer. Will Avi get the same scatterplot and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1accd298e_0_46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1accd298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Replicable: with new data do we obtain the same inferences? Ruby the researcher sends her code to Avi the Associate who then tries to re-run the same analysis on his own computer but now with new data (represented by a different color flashdrive). Will Avi come to the same inference that Ruby’s analysis did?</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1cd772e00_0_1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1cd772e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triangular</a:t>
            </a:r>
            <a:r>
              <a:rPr lang="en"/>
              <a:t> graph shows a hierarchy of research. Repeatability is a the bottom ‘same researcher, same machine’, Reproducibility is above that, ‘new researcher, same data’ and on the very top is Replicability ‘new researcher, new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1accd298e_0_179: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1accd298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found something very interesting through data analysis. Ruby has a scatterplot on her computer that shows blue data points and an trendline that shows a positive correlation. The scatterplot has Variable A on the x axis and Variable B on the y axis. Avi the associate sees Ruby the researcher’s results and is also excited about the findings. Avi says ‘</a:t>
            </a:r>
            <a:r>
              <a:rPr lang="en">
                <a:solidFill>
                  <a:schemeClr val="dk1"/>
                </a:solidFill>
              </a:rPr>
              <a:t>Ruby’s findings are super relevant to my work and I’m interested in using her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1accd298e_0_94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1accd298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her computer with a plot and a significant and exciting research result. Ruby says ‘Here, Avi, this code runs well on my computer, let me email it to you!’ Avi the associate says ‘so exciting’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5.png"/><Relationship Id="rId4"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creativecommons.org/licenses/by/4.0/" TargetMode="External"/><Relationship Id="rId3" Type="http://schemas.openxmlformats.org/officeDocument/2006/relationships/hyperlink" Target="https://creativecommons.org/licenses/by/4.0/" TargetMode="Externa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R2"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6469" l="4087" r="16841" t="7958"/>
          <a:stretch/>
        </p:blipFill>
        <p:spPr>
          <a:xfrm>
            <a:off x="20869178" y="11688400"/>
            <a:ext cx="2840736" cy="1791333"/>
          </a:xfrm>
          <a:prstGeom prst="rect">
            <a:avLst/>
          </a:prstGeom>
          <a:noFill/>
          <a:ln>
            <a:noFill/>
          </a:ln>
        </p:spPr>
      </p:pic>
      <p:sp>
        <p:nvSpPr>
          <p:cNvPr id="11" name="Google Shape;11;p2"/>
          <p:cNvSpPr/>
          <p:nvPr/>
        </p:nvSpPr>
        <p:spPr>
          <a:xfrm rot="5400000">
            <a:off x="20278350" y="-25803"/>
            <a:ext cx="4383300" cy="4437600"/>
          </a:xfrm>
          <a:prstGeom prst="diagStripe">
            <a:avLst>
              <a:gd fmla="val 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8391060" y="2041800"/>
            <a:ext cx="15138900" cy="4210500"/>
          </a:xfrm>
          <a:prstGeom prst="rect">
            <a:avLst/>
          </a:prstGeom>
        </p:spPr>
        <p:txBody>
          <a:bodyPr anchorCtr="0" anchor="t" bIns="172700" lIns="172700" spcFirstLastPara="1" rIns="172700" wrap="square" tIns="172700">
            <a:normAutofit/>
          </a:bodyPr>
          <a:lstStyle>
            <a:lvl1pPr lvl="0">
              <a:spcBef>
                <a:spcPts val="0"/>
              </a:spcBef>
              <a:spcAft>
                <a:spcPts val="0"/>
              </a:spcAft>
              <a:buSzPts val="9100"/>
              <a:buNone/>
              <a:defRPr sz="91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p:txBody>
      </p:sp>
      <p:sp>
        <p:nvSpPr>
          <p:cNvPr id="13" name="Google Shape;13;p2"/>
          <p:cNvSpPr txBox="1"/>
          <p:nvPr>
            <p:ph idx="1" type="subTitle"/>
          </p:nvPr>
        </p:nvSpPr>
        <p:spPr>
          <a:xfrm>
            <a:off x="10657575" y="7004467"/>
            <a:ext cx="9371100" cy="1349700"/>
          </a:xfrm>
          <a:prstGeom prst="rect">
            <a:avLst/>
          </a:prstGeom>
        </p:spPr>
        <p:txBody>
          <a:bodyPr anchorCtr="0" anchor="t" bIns="172700" lIns="172700" spcFirstLastPara="1" rIns="172700" wrap="square" tIns="172700">
            <a:normAutofit/>
          </a:bodyPr>
          <a:lstStyle>
            <a:lvl1pPr lvl="0">
              <a:lnSpc>
                <a:spcPct val="100000"/>
              </a:lnSpc>
              <a:spcBef>
                <a:spcPts val="0"/>
              </a:spcBef>
              <a:spcAft>
                <a:spcPts val="0"/>
              </a:spcAft>
              <a:buClr>
                <a:srgbClr val="434343"/>
              </a:buClr>
              <a:buSzPts val="5500"/>
              <a:buNone/>
              <a:defRPr sz="5500">
                <a:solidFill>
                  <a:srgbClr val="434343"/>
                </a:solidFill>
              </a:defRPr>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14" name="Google Shape;14;p2"/>
          <p:cNvSpPr txBox="1"/>
          <p:nvPr>
            <p:ph idx="12" type="sldNum"/>
          </p:nvPr>
        </p:nvSpPr>
        <p:spPr>
          <a:xfrm>
            <a:off x="22955016" y="12550578"/>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 name="Google Shape;15;p2"/>
          <p:cNvGrpSpPr/>
          <p:nvPr/>
        </p:nvGrpSpPr>
        <p:grpSpPr>
          <a:xfrm>
            <a:off x="4039" y="1307"/>
            <a:ext cx="7968848" cy="7678381"/>
            <a:chOff x="1496" y="75"/>
            <a:chExt cx="2951425" cy="2889760"/>
          </a:xfrm>
        </p:grpSpPr>
        <p:sp>
          <p:nvSpPr>
            <p:cNvPr id="16" name="Google Shape;16;p2"/>
            <p:cNvSpPr/>
            <p:nvPr/>
          </p:nvSpPr>
          <p:spPr>
            <a:xfrm rot="-5400000">
              <a:off x="1646" y="-75"/>
              <a:ext cx="2299800" cy="23001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7" name="Google Shape;17;p2"/>
            <p:cNvSpPr/>
            <p:nvPr/>
          </p:nvSpPr>
          <p:spPr>
            <a:xfrm flipH="1">
              <a:off x="652821" y="590035"/>
              <a:ext cx="2300100" cy="2299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8" name="Google Shape;18;p2"/>
          <p:cNvSpPr/>
          <p:nvPr/>
        </p:nvSpPr>
        <p:spPr>
          <a:xfrm rot="-5400000">
            <a:off x="-35349" y="-348317"/>
            <a:ext cx="13740900" cy="13915200"/>
          </a:xfrm>
          <a:prstGeom prst="diagStripe">
            <a:avLst>
              <a:gd fmla="val 50000" name="adj"/>
            </a:avLst>
          </a:prstGeom>
          <a:solidFill>
            <a:srgbClr val="000000">
              <a:alpha val="3030"/>
            </a:srgb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9" name="Google Shape;19;p2"/>
          <p:cNvSpPr/>
          <p:nvPr/>
        </p:nvSpPr>
        <p:spPr>
          <a:xfrm rot="-5400000">
            <a:off x="43440" y="2875500"/>
            <a:ext cx="10657500" cy="10791900"/>
          </a:xfrm>
          <a:prstGeom prst="diagStripe">
            <a:avLst>
              <a:gd fmla="val 58774" name="adj"/>
            </a:avLst>
          </a:prstGeom>
          <a:solidFill>
            <a:srgbClr val="000000">
              <a:alpha val="3030"/>
            </a:srgb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3">
            <a:alphaModFix/>
          </a:blip>
          <a:stretch>
            <a:fillRect/>
          </a:stretch>
        </p:blipFill>
        <p:spPr>
          <a:xfrm>
            <a:off x="16703638" y="11728138"/>
            <a:ext cx="1944750" cy="1711848"/>
          </a:xfrm>
          <a:prstGeom prst="rect">
            <a:avLst/>
          </a:prstGeom>
          <a:noFill/>
          <a:ln>
            <a:noFill/>
          </a:ln>
        </p:spPr>
      </p:pic>
      <p:pic>
        <p:nvPicPr>
          <p:cNvPr id="21" name="Google Shape;21;p2"/>
          <p:cNvPicPr preferRelativeResize="0"/>
          <p:nvPr/>
        </p:nvPicPr>
        <p:blipFill rotWithShape="1">
          <a:blip r:embed="rId4">
            <a:alphaModFix/>
          </a:blip>
          <a:srcRect b="0" l="17864" r="22409" t="0"/>
          <a:stretch/>
        </p:blipFill>
        <p:spPr>
          <a:xfrm>
            <a:off x="18786397" y="11605667"/>
            <a:ext cx="1944746" cy="18089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1"/>
          <p:cNvGrpSpPr/>
          <p:nvPr/>
        </p:nvGrpSpPr>
        <p:grpSpPr>
          <a:xfrm>
            <a:off x="11897280" y="0"/>
            <a:ext cx="12791520" cy="13715011"/>
            <a:chOff x="4406400" y="0"/>
            <a:chExt cx="4737600" cy="5143065"/>
          </a:xfrm>
        </p:grpSpPr>
        <p:sp>
          <p:nvSpPr>
            <p:cNvPr id="109" name="Google Shape;109;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0" name="Google Shape;110;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1" name="Google Shape;111;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2" name="Google Shape;112;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3" name="Google Shape;113;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4" name="Google Shape;114;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5" name="Google Shape;115;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6" name="Google Shape;116;p11"/>
            <p:cNvSpPr/>
            <p:nvPr/>
          </p:nvSpPr>
          <p:spPr>
            <a:xfrm flipH="1">
              <a:off x="6908099" y="2069505"/>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7" name="Google Shape;117;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8" name="Google Shape;118;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9" name="Google Shape;119;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0" name="Google Shape;120;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1" name="Google Shape;121;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2" name="Google Shape;122;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3" name="Google Shape;123;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4" name="Google Shape;124;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5" name="Google Shape;125;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6" name="Google Shape;126;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27" name="Google Shape;127;p11"/>
          <p:cNvSpPr txBox="1"/>
          <p:nvPr>
            <p:ph hasCustomPrompt="1" type="title"/>
          </p:nvPr>
        </p:nvSpPr>
        <p:spPr>
          <a:xfrm>
            <a:off x="2224395" y="3425800"/>
            <a:ext cx="12895200" cy="3468900"/>
          </a:xfrm>
          <a:prstGeom prst="rect">
            <a:avLst/>
          </a:prstGeom>
        </p:spPr>
        <p:txBody>
          <a:bodyPr anchorCtr="0" anchor="t" bIns="172700" lIns="172700" spcFirstLastPara="1" rIns="172700" wrap="square" tIns="172700">
            <a:normAutofit/>
          </a:bodyPr>
          <a:lstStyle>
            <a:lvl1pPr lvl="0">
              <a:spcBef>
                <a:spcPts val="0"/>
              </a:spcBef>
              <a:spcAft>
                <a:spcPts val="0"/>
              </a:spcAft>
              <a:buSzPts val="15100"/>
              <a:buNone/>
              <a:defRPr sz="15100"/>
            </a:lvl1pPr>
            <a:lvl2pPr lvl="1">
              <a:spcBef>
                <a:spcPts val="0"/>
              </a:spcBef>
              <a:spcAft>
                <a:spcPts val="0"/>
              </a:spcAft>
              <a:buSzPts val="15100"/>
              <a:buNone/>
              <a:defRPr sz="15100"/>
            </a:lvl2pPr>
            <a:lvl3pPr lvl="2">
              <a:spcBef>
                <a:spcPts val="0"/>
              </a:spcBef>
              <a:spcAft>
                <a:spcPts val="0"/>
              </a:spcAft>
              <a:buSzPts val="15100"/>
              <a:buNone/>
              <a:defRPr sz="15100"/>
            </a:lvl3pPr>
            <a:lvl4pPr lvl="3">
              <a:spcBef>
                <a:spcPts val="0"/>
              </a:spcBef>
              <a:spcAft>
                <a:spcPts val="0"/>
              </a:spcAft>
              <a:buSzPts val="15100"/>
              <a:buNone/>
              <a:defRPr sz="15100"/>
            </a:lvl4pPr>
            <a:lvl5pPr lvl="4">
              <a:spcBef>
                <a:spcPts val="0"/>
              </a:spcBef>
              <a:spcAft>
                <a:spcPts val="0"/>
              </a:spcAft>
              <a:buSzPts val="15100"/>
              <a:buNone/>
              <a:defRPr sz="15100"/>
            </a:lvl5pPr>
            <a:lvl6pPr lvl="5">
              <a:spcBef>
                <a:spcPts val="0"/>
              </a:spcBef>
              <a:spcAft>
                <a:spcPts val="0"/>
              </a:spcAft>
              <a:buSzPts val="15100"/>
              <a:buNone/>
              <a:defRPr sz="15100"/>
            </a:lvl6pPr>
            <a:lvl7pPr lvl="6">
              <a:spcBef>
                <a:spcPts val="0"/>
              </a:spcBef>
              <a:spcAft>
                <a:spcPts val="0"/>
              </a:spcAft>
              <a:buSzPts val="15100"/>
              <a:buNone/>
              <a:defRPr sz="15100"/>
            </a:lvl7pPr>
            <a:lvl8pPr lvl="7">
              <a:spcBef>
                <a:spcPts val="0"/>
              </a:spcBef>
              <a:spcAft>
                <a:spcPts val="0"/>
              </a:spcAft>
              <a:buSzPts val="15100"/>
              <a:buNone/>
              <a:defRPr sz="15100"/>
            </a:lvl8pPr>
            <a:lvl9pPr lvl="8">
              <a:spcBef>
                <a:spcPts val="0"/>
              </a:spcBef>
              <a:spcAft>
                <a:spcPts val="0"/>
              </a:spcAft>
              <a:buSzPts val="15100"/>
              <a:buNone/>
              <a:defRPr sz="15100"/>
            </a:lvl9pPr>
          </a:lstStyle>
          <a:p>
            <a:r>
              <a:t>xx%</a:t>
            </a:r>
          </a:p>
        </p:txBody>
      </p:sp>
      <p:sp>
        <p:nvSpPr>
          <p:cNvPr id="128" name="Google Shape;128;p11"/>
          <p:cNvSpPr txBox="1"/>
          <p:nvPr>
            <p:ph idx="1" type="body"/>
          </p:nvPr>
        </p:nvSpPr>
        <p:spPr>
          <a:xfrm>
            <a:off x="2224395" y="7048331"/>
            <a:ext cx="12895200" cy="32505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129" name="Google Shape;129;p11"/>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2"/>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grpSp>
        <p:nvGrpSpPr>
          <p:cNvPr id="23" name="Google Shape;23;p3"/>
          <p:cNvGrpSpPr/>
          <p:nvPr/>
        </p:nvGrpSpPr>
        <p:grpSpPr>
          <a:xfrm>
            <a:off x="11897280" y="0"/>
            <a:ext cx="12791520" cy="13715011"/>
            <a:chOff x="4406400" y="0"/>
            <a:chExt cx="4737600" cy="5143065"/>
          </a:xfrm>
        </p:grpSpPr>
        <p:sp>
          <p:nvSpPr>
            <p:cNvPr id="24" name="Google Shape;24;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5" name="Google Shape;25;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6" name="Google Shape;26;p3"/>
            <p:cNvSpPr/>
            <p:nvPr/>
          </p:nvSpPr>
          <p:spPr>
            <a:xfrm rot="-5400000">
              <a:off x="5618399" y="1236468"/>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7" name="Google Shape;27;p3"/>
            <p:cNvSpPr/>
            <p:nvPr/>
          </p:nvSpPr>
          <p:spPr>
            <a:xfrm flipH="1">
              <a:off x="5849857" y="1443956"/>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8" name="Google Shape;28;p3"/>
            <p:cNvSpPr/>
            <p:nvPr/>
          </p:nvSpPr>
          <p:spPr>
            <a:xfrm rot="-5400000">
              <a:off x="5987081" y="2469465"/>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9" name="Google Shape;29;p3"/>
            <p:cNvSpPr/>
            <p:nvPr/>
          </p:nvSpPr>
          <p:spPr>
            <a:xfrm flipH="1">
              <a:off x="6222115" y="2676953"/>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0" name="Google Shape;30;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1" name="Google Shape;31;p3"/>
            <p:cNvSpPr/>
            <p:nvPr/>
          </p:nvSpPr>
          <p:spPr>
            <a:xfrm flipH="1">
              <a:off x="6908099" y="2069505"/>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2" name="Google Shape;32;p3"/>
            <p:cNvSpPr/>
            <p:nvPr/>
          </p:nvSpPr>
          <p:spPr>
            <a:xfrm rot="-5400000">
              <a:off x="6861141" y="2477810"/>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3" name="Google Shape;33;p3"/>
            <p:cNvSpPr/>
            <p:nvPr/>
          </p:nvSpPr>
          <p:spPr>
            <a:xfrm flipH="1">
              <a:off x="7965266" y="2692963"/>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4" name="Google Shape;34;p3"/>
            <p:cNvSpPr/>
            <p:nvPr/>
          </p:nvSpPr>
          <p:spPr>
            <a:xfrm flipH="1">
              <a:off x="8145082" y="3308755"/>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5" name="Google Shape;35;p3"/>
            <p:cNvSpPr/>
            <p:nvPr/>
          </p:nvSpPr>
          <p:spPr>
            <a:xfrm rot="-5400000">
              <a:off x="7047599" y="3095015"/>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6" name="Google Shape;36;p3"/>
            <p:cNvSpPr/>
            <p:nvPr/>
          </p:nvSpPr>
          <p:spPr>
            <a:xfrm flipH="1">
              <a:off x="7276649" y="3302502"/>
              <a:ext cx="808800" cy="808800"/>
            </a:xfrm>
            <a:prstGeom prst="diagStripe">
              <a:avLst>
                <a:gd fmla="val 5000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7" name="Google Shape;37;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8" name="Google Shape;38;p3"/>
            <p:cNvSpPr/>
            <p:nvPr/>
          </p:nvSpPr>
          <p:spPr>
            <a:xfrm flipH="1">
              <a:off x="7462448" y="3918294"/>
              <a:ext cx="808800" cy="808800"/>
            </a:xfrm>
            <a:prstGeom prst="diagStripe">
              <a:avLst>
                <a:gd fmla="val 5000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9" name="Google Shape;39;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0" name="Google Shape;40;p3"/>
            <p:cNvSpPr/>
            <p:nvPr/>
          </p:nvSpPr>
          <p:spPr>
            <a:xfrm flipH="1">
              <a:off x="8334533" y="3925960"/>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1" name="Google Shape;41;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42" name="Google Shape;42;p3"/>
          <p:cNvSpPr txBox="1"/>
          <p:nvPr>
            <p:ph type="title"/>
          </p:nvPr>
        </p:nvSpPr>
        <p:spPr>
          <a:xfrm>
            <a:off x="2224395" y="5474667"/>
            <a:ext cx="12384900" cy="3063300"/>
          </a:xfrm>
          <a:prstGeom prst="rect">
            <a:avLst/>
          </a:prstGeom>
        </p:spPr>
        <p:txBody>
          <a:bodyPr anchorCtr="0" anchor="ctr" bIns="172700" lIns="172700" spcFirstLastPara="1" rIns="172700" wrap="square" tIns="172700">
            <a:normAutofit/>
          </a:bodyPr>
          <a:lstStyle>
            <a:lvl1pPr lvl="0">
              <a:spcBef>
                <a:spcPts val="0"/>
              </a:spcBef>
              <a:spcAft>
                <a:spcPts val="0"/>
              </a:spcAft>
              <a:buSzPts val="7200"/>
              <a:buNone/>
              <a:defRPr sz="7200"/>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43" name="Google Shape;43;p3"/>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grpSp>
        <p:nvGrpSpPr>
          <p:cNvPr id="45" name="Google Shape;45;p4"/>
          <p:cNvGrpSpPr/>
          <p:nvPr/>
        </p:nvGrpSpPr>
        <p:grpSpPr>
          <a:xfrm>
            <a:off x="0" y="1016016"/>
            <a:ext cx="2802195" cy="2710133"/>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3082050" y="1050000"/>
            <a:ext cx="214488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6800"/>
              <a:buNone/>
              <a:defRPr sz="6800"/>
            </a:lvl2pPr>
            <a:lvl3pPr lvl="2">
              <a:spcBef>
                <a:spcPts val="0"/>
              </a:spcBef>
              <a:spcAft>
                <a:spcPts val="0"/>
              </a:spcAft>
              <a:buSzPts val="6800"/>
              <a:buNone/>
              <a:defRPr sz="6800"/>
            </a:lvl3pPr>
            <a:lvl4pPr lvl="3">
              <a:spcBef>
                <a:spcPts val="0"/>
              </a:spcBef>
              <a:spcAft>
                <a:spcPts val="0"/>
              </a:spcAft>
              <a:buSzPts val="6800"/>
              <a:buNone/>
              <a:defRPr sz="6800"/>
            </a:lvl4pPr>
            <a:lvl5pPr lvl="4">
              <a:spcBef>
                <a:spcPts val="0"/>
              </a:spcBef>
              <a:spcAft>
                <a:spcPts val="0"/>
              </a:spcAft>
              <a:buSzPts val="6800"/>
              <a:buNone/>
              <a:defRPr sz="6800"/>
            </a:lvl5pPr>
            <a:lvl6pPr lvl="5">
              <a:spcBef>
                <a:spcPts val="0"/>
              </a:spcBef>
              <a:spcAft>
                <a:spcPts val="0"/>
              </a:spcAft>
              <a:buSzPts val="6800"/>
              <a:buNone/>
              <a:defRPr sz="6800"/>
            </a:lvl6pPr>
            <a:lvl7pPr lvl="6">
              <a:spcBef>
                <a:spcPts val="0"/>
              </a:spcBef>
              <a:spcAft>
                <a:spcPts val="0"/>
              </a:spcAft>
              <a:buSzPts val="6800"/>
              <a:buNone/>
              <a:defRPr sz="6800"/>
            </a:lvl7pPr>
            <a:lvl8pPr lvl="7">
              <a:spcBef>
                <a:spcPts val="0"/>
              </a:spcBef>
              <a:spcAft>
                <a:spcPts val="0"/>
              </a:spcAft>
              <a:buSzPts val="6800"/>
              <a:buNone/>
              <a:defRPr sz="6800"/>
            </a:lvl8pPr>
            <a:lvl9pPr lvl="8">
              <a:spcBef>
                <a:spcPts val="0"/>
              </a:spcBef>
              <a:spcAft>
                <a:spcPts val="0"/>
              </a:spcAft>
              <a:buSzPts val="6800"/>
              <a:buNone/>
              <a:defRPr sz="6800"/>
            </a:lvl9pPr>
          </a:lstStyle>
          <a:p/>
        </p:txBody>
      </p:sp>
      <p:sp>
        <p:nvSpPr>
          <p:cNvPr id="49" name="Google Shape;49;p4"/>
          <p:cNvSpPr txBox="1"/>
          <p:nvPr>
            <p:ph idx="1" type="body"/>
          </p:nvPr>
        </p:nvSpPr>
        <p:spPr>
          <a:xfrm>
            <a:off x="3503250" y="4180133"/>
            <a:ext cx="19005300" cy="7763100"/>
          </a:xfrm>
          <a:prstGeom prst="rect">
            <a:avLst/>
          </a:prstGeom>
        </p:spPr>
        <p:txBody>
          <a:bodyPr anchorCtr="0" anchor="t" bIns="172700" lIns="172700" spcFirstLastPara="1" rIns="172700" wrap="square" tIns="172700">
            <a:normAutofit/>
          </a:bodyPr>
          <a:lstStyle>
            <a:lvl1pPr indent="-501650" lvl="0" marL="457200">
              <a:spcBef>
                <a:spcPts val="0"/>
              </a:spcBef>
              <a:spcAft>
                <a:spcPts val="0"/>
              </a:spcAft>
              <a:buSzPts val="4300"/>
              <a:buChar char="●"/>
              <a:defRPr sz="4300"/>
            </a:lvl1pPr>
            <a:lvl2pPr indent="-482600" lvl="1" marL="914400">
              <a:spcBef>
                <a:spcPts val="0"/>
              </a:spcBef>
              <a:spcAft>
                <a:spcPts val="0"/>
              </a:spcAft>
              <a:buSzPts val="4000"/>
              <a:buChar char="○"/>
              <a:defRPr sz="4000"/>
            </a:lvl2pPr>
            <a:lvl3pPr indent="-482600" lvl="2" marL="1371600">
              <a:spcBef>
                <a:spcPts val="0"/>
              </a:spcBef>
              <a:spcAft>
                <a:spcPts val="0"/>
              </a:spcAft>
              <a:buSzPts val="4000"/>
              <a:buChar char="■"/>
              <a:defRPr sz="4000"/>
            </a:lvl3pPr>
            <a:lvl4pPr indent="-482600" lvl="3" marL="1828800">
              <a:spcBef>
                <a:spcPts val="0"/>
              </a:spcBef>
              <a:spcAft>
                <a:spcPts val="0"/>
              </a:spcAft>
              <a:buSzPts val="4000"/>
              <a:buChar char="●"/>
              <a:defRPr sz="4000"/>
            </a:lvl4pPr>
            <a:lvl5pPr indent="-482600" lvl="4" marL="2286000">
              <a:spcBef>
                <a:spcPts val="0"/>
              </a:spcBef>
              <a:spcAft>
                <a:spcPts val="0"/>
              </a:spcAft>
              <a:buSzPts val="4000"/>
              <a:buChar char="○"/>
              <a:defRPr sz="4000"/>
            </a:lvl5pPr>
            <a:lvl6pPr indent="-482600" lvl="5" marL="2743200">
              <a:spcBef>
                <a:spcPts val="0"/>
              </a:spcBef>
              <a:spcAft>
                <a:spcPts val="0"/>
              </a:spcAft>
              <a:buSzPts val="4000"/>
              <a:buChar char="■"/>
              <a:defRPr sz="4000"/>
            </a:lvl6pPr>
            <a:lvl7pPr indent="-482600" lvl="6" marL="3200400">
              <a:spcBef>
                <a:spcPts val="0"/>
              </a:spcBef>
              <a:spcAft>
                <a:spcPts val="0"/>
              </a:spcAft>
              <a:buSzPts val="4000"/>
              <a:buChar char="●"/>
              <a:defRPr sz="4000"/>
            </a:lvl7pPr>
            <a:lvl8pPr indent="-482600" lvl="7" marL="3657600">
              <a:spcBef>
                <a:spcPts val="0"/>
              </a:spcBef>
              <a:spcAft>
                <a:spcPts val="0"/>
              </a:spcAft>
              <a:buSzPts val="4000"/>
              <a:buChar char="○"/>
              <a:defRPr sz="4000"/>
            </a:lvl8pPr>
            <a:lvl9pPr indent="-482600" lvl="8" marL="4114800">
              <a:spcBef>
                <a:spcPts val="0"/>
              </a:spcBef>
              <a:spcAft>
                <a:spcPts val="0"/>
              </a:spcAft>
              <a:buSzPts val="4000"/>
              <a:buChar char="■"/>
              <a:defRPr sz="4000"/>
            </a:lvl9pPr>
          </a:lstStyle>
          <a:p/>
        </p:txBody>
      </p:sp>
      <p:sp>
        <p:nvSpPr>
          <p:cNvPr id="50" name="Google Shape;50;p4"/>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grpSp>
        <p:nvGrpSpPr>
          <p:cNvPr id="52" name="Google Shape;52;p5"/>
          <p:cNvGrpSpPr/>
          <p:nvPr/>
        </p:nvGrpSpPr>
        <p:grpSpPr>
          <a:xfrm>
            <a:off x="0" y="1016016"/>
            <a:ext cx="2802195" cy="2710133"/>
            <a:chOff x="0" y="381001"/>
            <a:chExt cx="1037850" cy="1016287"/>
          </a:xfrm>
        </p:grpSpPr>
        <p:sp>
          <p:nvSpPr>
            <p:cNvPr id="53" name="Google Shape;53;p5"/>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54" name="Google Shape;54;p5"/>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55" name="Google Shape;55;p5"/>
          <p:cNvSpPr txBox="1"/>
          <p:nvPr>
            <p:ph type="title"/>
          </p:nvPr>
        </p:nvSpPr>
        <p:spPr>
          <a:xfrm>
            <a:off x="3201120" y="892933"/>
            <a:ext cx="212820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5700"/>
              <a:buNone/>
              <a:defRPr sz="5700"/>
            </a:lvl2pPr>
            <a:lvl3pPr lvl="2">
              <a:spcBef>
                <a:spcPts val="0"/>
              </a:spcBef>
              <a:spcAft>
                <a:spcPts val="0"/>
              </a:spcAft>
              <a:buSzPts val="5700"/>
              <a:buNone/>
              <a:defRPr sz="5700"/>
            </a:lvl3pPr>
            <a:lvl4pPr lvl="3">
              <a:spcBef>
                <a:spcPts val="0"/>
              </a:spcBef>
              <a:spcAft>
                <a:spcPts val="0"/>
              </a:spcAft>
              <a:buSzPts val="5700"/>
              <a:buNone/>
              <a:defRPr sz="5700"/>
            </a:lvl4pPr>
            <a:lvl5pPr lvl="4">
              <a:spcBef>
                <a:spcPts val="0"/>
              </a:spcBef>
              <a:spcAft>
                <a:spcPts val="0"/>
              </a:spcAft>
              <a:buSzPts val="5700"/>
              <a:buNone/>
              <a:defRPr sz="5700"/>
            </a:lvl5pPr>
            <a:lvl6pPr lvl="5">
              <a:spcBef>
                <a:spcPts val="0"/>
              </a:spcBef>
              <a:spcAft>
                <a:spcPts val="0"/>
              </a:spcAft>
              <a:buSzPts val="5700"/>
              <a:buNone/>
              <a:defRPr sz="5700"/>
            </a:lvl6pPr>
            <a:lvl7pPr lvl="6">
              <a:spcBef>
                <a:spcPts val="0"/>
              </a:spcBef>
              <a:spcAft>
                <a:spcPts val="0"/>
              </a:spcAft>
              <a:buSzPts val="5700"/>
              <a:buNone/>
              <a:defRPr sz="5700"/>
            </a:lvl7pPr>
            <a:lvl8pPr lvl="7">
              <a:spcBef>
                <a:spcPts val="0"/>
              </a:spcBef>
              <a:spcAft>
                <a:spcPts val="0"/>
              </a:spcAft>
              <a:buSzPts val="5700"/>
              <a:buNone/>
              <a:defRPr sz="5700"/>
            </a:lvl8pPr>
            <a:lvl9pPr lvl="8">
              <a:spcBef>
                <a:spcPts val="0"/>
              </a:spcBef>
              <a:spcAft>
                <a:spcPts val="0"/>
              </a:spcAft>
              <a:buSzPts val="5700"/>
              <a:buNone/>
              <a:defRPr sz="5700"/>
            </a:lvl9pPr>
          </a:lstStyle>
          <a:p/>
        </p:txBody>
      </p:sp>
      <p:sp>
        <p:nvSpPr>
          <p:cNvPr id="56" name="Google Shape;56;p5"/>
          <p:cNvSpPr txBox="1"/>
          <p:nvPr/>
        </p:nvSpPr>
        <p:spPr>
          <a:xfrm>
            <a:off x="3805988" y="3881133"/>
            <a:ext cx="10096500" cy="7763100"/>
          </a:xfrm>
          <a:prstGeom prst="rect">
            <a:avLst/>
          </a:prstGeom>
          <a:noFill/>
          <a:ln>
            <a:noFill/>
          </a:ln>
        </p:spPr>
        <p:txBody>
          <a:bodyPr anchorCtr="0" anchor="ctr" bIns="172700" lIns="172700" spcFirstLastPara="1" rIns="172700" wrap="square" tIns="172700">
            <a:noAutofit/>
          </a:bodyPr>
          <a:lstStyle/>
          <a:p>
            <a:pPr indent="0" lvl="0" marL="0" rtl="0" algn="l">
              <a:spcBef>
                <a:spcPts val="0"/>
              </a:spcBef>
              <a:spcAft>
                <a:spcPts val="0"/>
              </a:spcAft>
              <a:buNone/>
            </a:pPr>
            <a:r>
              <a:rPr lang="en" sz="2600">
                <a:latin typeface="Lato"/>
                <a:ea typeface="Lato"/>
                <a:cs typeface="Lato"/>
                <a:sym typeface="Lato"/>
              </a:rPr>
              <a:t>Except where otherwise indicated, The contents of this slide presentation are available for use under the </a:t>
            </a:r>
            <a:r>
              <a:rPr lang="en" sz="2600" u="sng">
                <a:solidFill>
                  <a:schemeClr val="hlink"/>
                </a:solidFill>
                <a:latin typeface="Lato"/>
                <a:ea typeface="Lato"/>
                <a:cs typeface="Lato"/>
                <a:sym typeface="Lato"/>
                <a:hlinkClick r:id="rId2"/>
              </a:rPr>
              <a:t>Creative Commons Attribution 4.0 license</a:t>
            </a:r>
            <a:r>
              <a:rPr lang="en" sz="2600">
                <a:latin typeface="Lato"/>
                <a:ea typeface="Lato"/>
                <a:cs typeface="Lato"/>
                <a:sym typeface="Lato"/>
              </a:rPr>
              <a:t>. </a:t>
            </a:r>
            <a:endParaRPr sz="2600">
              <a:latin typeface="Lato"/>
              <a:ea typeface="Lato"/>
              <a:cs typeface="Lato"/>
              <a:sym typeface="Lato"/>
            </a:endParaRPr>
          </a:p>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lang="en" sz="2600">
                <a:latin typeface="Lato"/>
                <a:ea typeface="Lato"/>
                <a:cs typeface="Lato"/>
                <a:sym typeface="Lato"/>
              </a:rPr>
              <a:t>You are free to adapt and share the work, but you must give appropriate credit, provide a link to the license, and indicate if changes were made.</a:t>
            </a:r>
            <a:endParaRPr sz="2600">
              <a:latin typeface="Lato"/>
              <a:ea typeface="Lato"/>
              <a:cs typeface="Lato"/>
              <a:sym typeface="Lato"/>
            </a:endParaRPr>
          </a:p>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b="1" lang="en" sz="2600">
                <a:latin typeface="Lato"/>
                <a:ea typeface="Lato"/>
                <a:cs typeface="Lato"/>
                <a:sym typeface="Lato"/>
              </a:rPr>
              <a:t>Sample attribution: </a:t>
            </a:r>
            <a:r>
              <a:rPr lang="en" sz="2600">
                <a:latin typeface="Lato"/>
                <a:ea typeface="Lato"/>
                <a:cs typeface="Lato"/>
                <a:sym typeface="Lato"/>
              </a:rPr>
              <a:t>Introduction to Reproducibility in Cancer Informatics</a:t>
            </a:r>
            <a:r>
              <a:rPr lang="en" sz="2600">
                <a:latin typeface="Lato"/>
                <a:ea typeface="Lato"/>
                <a:cs typeface="Lato"/>
                <a:sym typeface="Lato"/>
              </a:rPr>
              <a:t> by Johns Hopkins Data Science Lab. </a:t>
            </a:r>
            <a:r>
              <a:rPr lang="en" sz="2600" u="sng">
                <a:solidFill>
                  <a:schemeClr val="hlink"/>
                </a:solidFill>
                <a:latin typeface="Lato"/>
                <a:ea typeface="Lato"/>
                <a:cs typeface="Lato"/>
                <a:sym typeface="Lato"/>
                <a:hlinkClick r:id="rId3"/>
              </a:rPr>
              <a:t>CC-BY 4.0</a:t>
            </a:r>
            <a:endParaRPr sz="2600">
              <a:latin typeface="Lato"/>
              <a:ea typeface="Lato"/>
              <a:cs typeface="Lato"/>
              <a:sym typeface="Lato"/>
            </a:endParaRPr>
          </a:p>
        </p:txBody>
      </p:sp>
      <p:pic>
        <p:nvPicPr>
          <p:cNvPr id="57" name="Google Shape;57;p5"/>
          <p:cNvPicPr preferRelativeResize="0"/>
          <p:nvPr/>
        </p:nvPicPr>
        <p:blipFill>
          <a:blip r:embed="rId4">
            <a:alphaModFix/>
          </a:blip>
          <a:stretch>
            <a:fillRect/>
          </a:stretch>
        </p:blipFill>
        <p:spPr>
          <a:xfrm>
            <a:off x="16150661" y="5796468"/>
            <a:ext cx="3413175" cy="1194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6"/>
          <p:cNvGrpSpPr/>
          <p:nvPr/>
        </p:nvGrpSpPr>
        <p:grpSpPr>
          <a:xfrm>
            <a:off x="0" y="1016016"/>
            <a:ext cx="2802195" cy="2710133"/>
            <a:chOff x="0" y="381001"/>
            <a:chExt cx="1037850" cy="1016287"/>
          </a:xfrm>
        </p:grpSpPr>
        <p:sp>
          <p:nvSpPr>
            <p:cNvPr id="60" name="Google Shape;60;p6"/>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61" name="Google Shape;61;p6"/>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2973173" y="1050000"/>
            <a:ext cx="214665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3" name="Google Shape;63;p6"/>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7"/>
          <p:cNvGrpSpPr/>
          <p:nvPr/>
        </p:nvGrpSpPr>
        <p:grpSpPr>
          <a:xfrm>
            <a:off x="0" y="1016016"/>
            <a:ext cx="2802195" cy="2710133"/>
            <a:chOff x="0" y="381001"/>
            <a:chExt cx="1037850" cy="1016287"/>
          </a:xfrm>
        </p:grpSpPr>
        <p:sp>
          <p:nvSpPr>
            <p:cNvPr id="66" name="Google Shape;66;p7"/>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67" name="Google Shape;67;p7"/>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68" name="Google Shape;68;p7"/>
          <p:cNvSpPr txBox="1"/>
          <p:nvPr>
            <p:ph type="title"/>
          </p:nvPr>
        </p:nvSpPr>
        <p:spPr>
          <a:xfrm>
            <a:off x="3503250" y="1050000"/>
            <a:ext cx="10257300" cy="3981600"/>
          </a:xfrm>
          <a:prstGeom prst="rect">
            <a:avLst/>
          </a:prstGeom>
        </p:spPr>
        <p:txBody>
          <a:bodyPr anchorCtr="0" anchor="t" bIns="172700" lIns="172700" spcFirstLastPara="1" rIns="172700" wrap="square" tIns="172700">
            <a:norm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9" name="Google Shape;69;p7"/>
          <p:cNvSpPr txBox="1"/>
          <p:nvPr>
            <p:ph idx="1" type="body"/>
          </p:nvPr>
        </p:nvSpPr>
        <p:spPr>
          <a:xfrm>
            <a:off x="3503250" y="5260133"/>
            <a:ext cx="10257300" cy="64425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70" name="Google Shape;70;p7"/>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8"/>
          <p:cNvGrpSpPr/>
          <p:nvPr/>
        </p:nvGrpSpPr>
        <p:grpSpPr>
          <a:xfrm>
            <a:off x="11897280" y="0"/>
            <a:ext cx="12791520" cy="13716171"/>
            <a:chOff x="4406400" y="0"/>
            <a:chExt cx="4737600" cy="5143500"/>
          </a:xfrm>
        </p:grpSpPr>
        <p:sp>
          <p:nvSpPr>
            <p:cNvPr id="73" name="Google Shape;73;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4" name="Google Shape;74;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5" name="Google Shape;75;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6" name="Google Shape;76;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7" name="Google Shape;77;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8" name="Google Shape;78;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9" name="Google Shape;79;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0" name="Google Shape;80;p8"/>
            <p:cNvSpPr/>
            <p:nvPr/>
          </p:nvSpPr>
          <p:spPr>
            <a:xfrm flipH="1">
              <a:off x="6908099" y="2069680"/>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1" name="Google Shape;81;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2" name="Google Shape;82;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3" name="Google Shape;83;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4" name="Google Shape;84;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5" name="Google Shape;85;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6" name="Google Shape;86;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7" name="Google Shape;87;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8" name="Google Shape;88;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9" name="Google Shape;89;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90" name="Google Shape;90;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224395" y="2311400"/>
            <a:ext cx="12384900" cy="9389700"/>
          </a:xfrm>
          <a:prstGeom prst="rect">
            <a:avLst/>
          </a:prstGeom>
        </p:spPr>
        <p:txBody>
          <a:bodyPr anchorCtr="0" anchor="ctr" bIns="172700" lIns="172700" spcFirstLastPara="1" rIns="172700" wrap="square" tIns="172700">
            <a:normAutofit/>
          </a:bodyPr>
          <a:lstStyle>
            <a:lvl1pPr lvl="0">
              <a:spcBef>
                <a:spcPts val="0"/>
              </a:spcBef>
              <a:spcAft>
                <a:spcPts val="0"/>
              </a:spcAft>
              <a:buSzPts val="7200"/>
              <a:buNone/>
              <a:defRPr sz="7200"/>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92" name="Google Shape;92;p8"/>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0" y="1016016"/>
            <a:ext cx="2802195" cy="2710133"/>
            <a:chOff x="0" y="381001"/>
            <a:chExt cx="1037850" cy="1016287"/>
          </a:xfrm>
        </p:grpSpPr>
        <p:sp>
          <p:nvSpPr>
            <p:cNvPr id="95" name="Google Shape;95;p9"/>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96" name="Google Shape;96;p9"/>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97" name="Google Shape;97;p9"/>
          <p:cNvSpPr txBox="1"/>
          <p:nvPr>
            <p:ph type="title"/>
          </p:nvPr>
        </p:nvSpPr>
        <p:spPr>
          <a:xfrm>
            <a:off x="3503250" y="4422200"/>
            <a:ext cx="8197800" cy="4671300"/>
          </a:xfrm>
          <a:prstGeom prst="rect">
            <a:avLst/>
          </a:prstGeom>
        </p:spPr>
        <p:txBody>
          <a:bodyPr anchorCtr="0" anchor="t" bIns="172700" lIns="172700" spcFirstLastPara="1" rIns="172700" wrap="square" tIns="172700">
            <a:norm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98" name="Google Shape;98;p9"/>
          <p:cNvSpPr txBox="1"/>
          <p:nvPr>
            <p:ph idx="1" type="subTitle"/>
          </p:nvPr>
        </p:nvSpPr>
        <p:spPr>
          <a:xfrm>
            <a:off x="3503250" y="9434667"/>
            <a:ext cx="8197800" cy="1349700"/>
          </a:xfrm>
          <a:prstGeom prst="rect">
            <a:avLst/>
          </a:prstGeom>
        </p:spPr>
        <p:txBody>
          <a:bodyPr anchorCtr="0" anchor="t" bIns="172700" lIns="172700" spcFirstLastPara="1" rIns="172700" wrap="square" tIns="172700">
            <a:normAutofit/>
          </a:bodyPr>
          <a:lstStyle>
            <a:lvl1pPr lvl="0">
              <a:lnSpc>
                <a:spcPct val="100000"/>
              </a:lnSpc>
              <a:spcBef>
                <a:spcPts val="0"/>
              </a:spcBef>
              <a:spcAft>
                <a:spcPts val="0"/>
              </a:spcAft>
              <a:buSzPts val="2500"/>
              <a:buNone/>
              <a:defRPr/>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99" name="Google Shape;99;p9"/>
          <p:cNvSpPr txBox="1"/>
          <p:nvPr>
            <p:ph idx="2" type="body"/>
          </p:nvPr>
        </p:nvSpPr>
        <p:spPr>
          <a:xfrm>
            <a:off x="12550140" y="4524267"/>
            <a:ext cx="9927300" cy="62601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100" name="Google Shape;100;p9"/>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0"/>
          <p:cNvGrpSpPr/>
          <p:nvPr/>
        </p:nvGrpSpPr>
        <p:grpSpPr>
          <a:xfrm>
            <a:off x="142425" y="12746173"/>
            <a:ext cx="1353398" cy="969680"/>
            <a:chOff x="0" y="3785672"/>
            <a:chExt cx="698925" cy="684657"/>
          </a:xfrm>
        </p:grpSpPr>
        <p:sp>
          <p:nvSpPr>
            <p:cNvPr id="103" name="Google Shape;103;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04" name="Google Shape;104;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05" name="Google Shape;105;p1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lvl1pPr indent="-228600" lvl="0" marL="457200">
              <a:lnSpc>
                <a:spcPct val="100000"/>
              </a:lnSpc>
              <a:spcBef>
                <a:spcPts val="0"/>
              </a:spcBef>
              <a:spcAft>
                <a:spcPts val="0"/>
              </a:spcAft>
              <a:buSzPts val="1700"/>
              <a:buNone/>
              <a:defRPr sz="1700"/>
            </a:lvl1pPr>
          </a:lstStyle>
          <a:p/>
        </p:txBody>
      </p:sp>
      <p:sp>
        <p:nvSpPr>
          <p:cNvPr id="106" name="Google Shape;106;p10"/>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1590" y="1186733"/>
            <a:ext cx="23005500" cy="1527300"/>
          </a:xfrm>
          <a:prstGeom prst="rect">
            <a:avLst/>
          </a:prstGeom>
          <a:noFill/>
          <a:ln>
            <a:noFill/>
          </a:ln>
        </p:spPr>
        <p:txBody>
          <a:bodyPr anchorCtr="0" anchor="t" bIns="172700" lIns="172700" spcFirstLastPara="1" rIns="172700" wrap="square" tIns="172700">
            <a:normAutofit/>
          </a:bodyPr>
          <a:lstStyle>
            <a:lvl1pPr lvl="0">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1pPr>
            <a:lvl2pPr lvl="1">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2pPr>
            <a:lvl3pPr lvl="2">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3pPr>
            <a:lvl4pPr lvl="3">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4pPr>
            <a:lvl5pPr lvl="4">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5pPr>
            <a:lvl6pPr lvl="5">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6pPr>
            <a:lvl7pPr lvl="6">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7pPr>
            <a:lvl8pPr lvl="7">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8pPr>
            <a:lvl9pPr lvl="8">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841590" y="3073267"/>
            <a:ext cx="23005500" cy="9110400"/>
          </a:xfrm>
          <a:prstGeom prst="rect">
            <a:avLst/>
          </a:prstGeom>
          <a:noFill/>
          <a:ln>
            <a:noFill/>
          </a:ln>
        </p:spPr>
        <p:txBody>
          <a:bodyPr anchorCtr="0" anchor="t" bIns="172700" lIns="172700" spcFirstLastPara="1" rIns="172700" wrap="square" tIns="172700">
            <a:normAutofit/>
          </a:bodyPr>
          <a:lstStyle>
            <a:lvl1pPr indent="-387350" lvl="0" marL="457200">
              <a:lnSpc>
                <a:spcPct val="115000"/>
              </a:lnSpc>
              <a:spcBef>
                <a:spcPts val="0"/>
              </a:spcBef>
              <a:spcAft>
                <a:spcPts val="0"/>
              </a:spcAft>
              <a:buClr>
                <a:schemeClr val="lt1"/>
              </a:buClr>
              <a:buSzPts val="2500"/>
              <a:buFont typeface="Lato"/>
              <a:buChar char="●"/>
              <a:defRPr sz="2500">
                <a:solidFill>
                  <a:schemeClr val="lt1"/>
                </a:solidFill>
                <a:latin typeface="Lato"/>
                <a:ea typeface="Lato"/>
                <a:cs typeface="Lato"/>
                <a:sym typeface="Lato"/>
              </a:defRPr>
            </a:lvl1pPr>
            <a:lvl2pPr indent="-361950" lvl="1" marL="9144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2pPr>
            <a:lvl3pPr indent="-361950" lvl="2" marL="13716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3pPr>
            <a:lvl4pPr indent="-361950" lvl="3" marL="18288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4pPr>
            <a:lvl5pPr indent="-361950" lvl="4" marL="22860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5pPr>
            <a:lvl6pPr indent="-361950" lvl="5" marL="27432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6pPr>
            <a:lvl7pPr indent="-361950" lvl="6" marL="32004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7pPr>
            <a:lvl8pPr indent="-361950" lvl="7" marL="36576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8pPr>
            <a:lvl9pPr indent="-361950" lvl="8" marL="41148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9pPr>
          </a:lstStyle>
          <a:p/>
        </p:txBody>
      </p:sp>
      <p:sp>
        <p:nvSpPr>
          <p:cNvPr id="8" name="Google Shape;8;p1"/>
          <p:cNvSpPr txBox="1"/>
          <p:nvPr>
            <p:ph idx="12" type="sldNum"/>
          </p:nvPr>
        </p:nvSpPr>
        <p:spPr>
          <a:xfrm>
            <a:off x="22875636" y="12435245"/>
            <a:ext cx="1481700" cy="1049700"/>
          </a:xfrm>
          <a:prstGeom prst="rect">
            <a:avLst/>
          </a:prstGeom>
          <a:noFill/>
          <a:ln>
            <a:noFill/>
          </a:ln>
        </p:spPr>
        <p:txBody>
          <a:bodyPr anchorCtr="0" anchor="ctr" bIns="172700" lIns="172700" spcFirstLastPara="1" rIns="172700" wrap="square" tIns="172700">
            <a:normAutofit/>
          </a:bodyPr>
          <a:lstStyle>
            <a:lvl1pPr lvl="0" algn="r">
              <a:buNone/>
              <a:defRPr sz="1900">
                <a:solidFill>
                  <a:schemeClr val="lt1"/>
                </a:solidFill>
                <a:latin typeface="Lato"/>
                <a:ea typeface="Lato"/>
                <a:cs typeface="Lato"/>
                <a:sym typeface="Lato"/>
              </a:defRPr>
            </a:lvl1pPr>
            <a:lvl2pPr lvl="1" algn="r">
              <a:buNone/>
              <a:defRPr sz="1900">
                <a:solidFill>
                  <a:schemeClr val="lt1"/>
                </a:solidFill>
                <a:latin typeface="Lato"/>
                <a:ea typeface="Lato"/>
                <a:cs typeface="Lato"/>
                <a:sym typeface="Lato"/>
              </a:defRPr>
            </a:lvl2pPr>
            <a:lvl3pPr lvl="2" algn="r">
              <a:buNone/>
              <a:defRPr sz="1900">
                <a:solidFill>
                  <a:schemeClr val="lt1"/>
                </a:solidFill>
                <a:latin typeface="Lato"/>
                <a:ea typeface="Lato"/>
                <a:cs typeface="Lato"/>
                <a:sym typeface="Lato"/>
              </a:defRPr>
            </a:lvl3pPr>
            <a:lvl4pPr lvl="3" algn="r">
              <a:buNone/>
              <a:defRPr sz="1900">
                <a:solidFill>
                  <a:schemeClr val="lt1"/>
                </a:solidFill>
                <a:latin typeface="Lato"/>
                <a:ea typeface="Lato"/>
                <a:cs typeface="Lato"/>
                <a:sym typeface="Lato"/>
              </a:defRPr>
            </a:lvl4pPr>
            <a:lvl5pPr lvl="4" algn="r">
              <a:buNone/>
              <a:defRPr sz="1900">
                <a:solidFill>
                  <a:schemeClr val="lt1"/>
                </a:solidFill>
                <a:latin typeface="Lato"/>
                <a:ea typeface="Lato"/>
                <a:cs typeface="Lato"/>
                <a:sym typeface="Lato"/>
              </a:defRPr>
            </a:lvl5pPr>
            <a:lvl6pPr lvl="5" algn="r">
              <a:buNone/>
              <a:defRPr sz="1900">
                <a:solidFill>
                  <a:schemeClr val="lt1"/>
                </a:solidFill>
                <a:latin typeface="Lato"/>
                <a:ea typeface="Lato"/>
                <a:cs typeface="Lato"/>
                <a:sym typeface="Lato"/>
              </a:defRPr>
            </a:lvl6pPr>
            <a:lvl7pPr lvl="6" algn="r">
              <a:buNone/>
              <a:defRPr sz="1900">
                <a:solidFill>
                  <a:schemeClr val="lt1"/>
                </a:solidFill>
                <a:latin typeface="Lato"/>
                <a:ea typeface="Lato"/>
                <a:cs typeface="Lato"/>
                <a:sym typeface="Lato"/>
              </a:defRPr>
            </a:lvl7pPr>
            <a:lvl8pPr lvl="7" algn="r">
              <a:buNone/>
              <a:defRPr sz="1900">
                <a:solidFill>
                  <a:schemeClr val="lt1"/>
                </a:solidFill>
                <a:latin typeface="Lato"/>
                <a:ea typeface="Lato"/>
                <a:cs typeface="Lato"/>
                <a:sym typeface="Lato"/>
              </a:defRPr>
            </a:lvl8pPr>
            <a:lvl9pPr lvl="8" algn="r">
              <a:buNone/>
              <a:defRPr sz="19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png"/><Relationship Id="rId10" Type="http://schemas.openxmlformats.org/officeDocument/2006/relationships/image" Target="../media/image3.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28.png"/><Relationship Id="rId7" Type="http://schemas.openxmlformats.org/officeDocument/2006/relationships/image" Target="../media/image20.png"/><Relationship Id="rId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png"/><Relationship Id="rId11" Type="http://schemas.openxmlformats.org/officeDocument/2006/relationships/image" Target="../media/image11.png"/><Relationship Id="rId10" Type="http://schemas.openxmlformats.org/officeDocument/2006/relationships/image" Target="../media/image41.png"/><Relationship Id="rId12" Type="http://schemas.openxmlformats.org/officeDocument/2006/relationships/image" Target="../media/image28.png"/><Relationship Id="rId9" Type="http://schemas.openxmlformats.org/officeDocument/2006/relationships/image" Target="../media/image31.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43.png"/><Relationship Id="rId8" Type="http://schemas.openxmlformats.org/officeDocument/2006/relationships/image" Target="../media/image30.png"/></Relationships>
</file>

<file path=ppt/slides/_rels/slide18.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1.png"/><Relationship Id="rId13" Type="http://schemas.openxmlformats.org/officeDocument/2006/relationships/image" Target="../media/image32.png"/><Relationship Id="rId12" Type="http://schemas.openxmlformats.org/officeDocument/2006/relationships/image" Target="../media/image27.png"/><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2.png"/><Relationship Id="rId9" Type="http://schemas.openxmlformats.org/officeDocument/2006/relationships/image" Target="../media/image3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7.png"/><Relationship Id="rId8"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unsplash.com/@simonesecci?utm_content=creditCopyText&amp;utm_medium=referral&amp;utm_source=unsplash" TargetMode="External"/><Relationship Id="rId4" Type="http://schemas.openxmlformats.org/officeDocument/2006/relationships/hyperlink" Target="https://unsplash.com/@simonesecci?utm_content=creditCopyText&amp;utm_medium=referral&amp;utm_source=unsplash" TargetMode="External"/><Relationship Id="rId5" Type="http://schemas.openxmlformats.org/officeDocument/2006/relationships/hyperlink" Target="https://unsplash.com/photos/red-letters-neon-light-49uySSA678U?utm_content=creditCopyText&amp;utm_medium=referral&amp;utm_source=unsplash" TargetMode="External"/><Relationship Id="rId6" Type="http://schemas.openxmlformats.org/officeDocument/2006/relationships/hyperlink" Target="https://unsplash.com/photos/red-letters-neon-light-49uySSA678U?utm_content=creditCopyText&amp;utm_medium=referral&amp;utm_source=unsplash" TargetMode="External"/><Relationship Id="rId7"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5.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6.png"/><Relationship Id="rId9" Type="http://schemas.openxmlformats.org/officeDocument/2006/relationships/image" Target="../media/image16.png"/><Relationship Id="rId5" Type="http://schemas.openxmlformats.org/officeDocument/2006/relationships/image" Target="../media/image42.png"/><Relationship Id="rId6" Type="http://schemas.openxmlformats.org/officeDocument/2006/relationships/image" Target="../media/image11.png"/><Relationship Id="rId7" Type="http://schemas.openxmlformats.org/officeDocument/2006/relationships/image" Target="../media/image20.png"/><Relationship Id="rId8"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bookdown.org/yihui/rmarkdown/" TargetMode="External"/><Relationship Id="rId4" Type="http://schemas.openxmlformats.org/officeDocument/2006/relationships/hyperlink" Target="https://www.markdownguide.org/" TargetMode="External"/><Relationship Id="rId5" Type="http://schemas.openxmlformats.org/officeDocument/2006/relationships/hyperlink" Target="https://www.stat.ubc.ca/~jenny/STAT545A/block19_codeFormattingOrganization.html" TargetMode="External"/><Relationship Id="rId6" Type="http://schemas.openxmlformats.org/officeDocument/2006/relationships/hyperlink" Target="https://www.earthdatascience.org/courses/earth-analytics/automate-science-workflows/write-efficient-code-for-science-r/" TargetMode="External"/><Relationship Id="rId7" Type="http://schemas.openxmlformats.org/officeDocument/2006/relationships/hyperlink" Target="https://jhudatascience.org/Reproducibility_in_Cancer_Informatics/introduction.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i.org/10.1016/j.envsoft.2020.10475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6.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2224401" y="2311400"/>
            <a:ext cx="139707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b="1" lang="en"/>
              <a:t>Reproducibility - Intro to 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Candace Savonen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2"/>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379" name="Google Shape;379;p22"/>
          <p:cNvSpPr txBox="1"/>
          <p:nvPr/>
        </p:nvSpPr>
        <p:spPr>
          <a:xfrm rot="-257">
            <a:off x="5063050" y="109252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380" name="Google Shape;380;p22"/>
          <p:cNvGrpSpPr/>
          <p:nvPr/>
        </p:nvGrpSpPr>
        <p:grpSpPr>
          <a:xfrm rot="-5400000">
            <a:off x="15860911" y="5995903"/>
            <a:ext cx="634657" cy="1724194"/>
            <a:chOff x="19126200" y="3238350"/>
            <a:chExt cx="1657500" cy="4400700"/>
          </a:xfrm>
        </p:grpSpPr>
        <p:sp>
          <p:nvSpPr>
            <p:cNvPr id="381" name="Google Shape;381;p22"/>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5" name="Google Shape;385;p22"/>
          <p:cNvPicPr preferRelativeResize="0"/>
          <p:nvPr/>
        </p:nvPicPr>
        <p:blipFill>
          <a:blip r:embed="rId3">
            <a:alphaModFix/>
          </a:blip>
          <a:stretch>
            <a:fillRect/>
          </a:stretch>
        </p:blipFill>
        <p:spPr>
          <a:xfrm>
            <a:off x="17421330" y="5648288"/>
            <a:ext cx="2235825" cy="2235825"/>
          </a:xfrm>
          <a:prstGeom prst="rect">
            <a:avLst/>
          </a:prstGeom>
          <a:noFill/>
          <a:ln>
            <a:noFill/>
          </a:ln>
        </p:spPr>
      </p:pic>
      <p:grpSp>
        <p:nvGrpSpPr>
          <p:cNvPr id="386" name="Google Shape;386;p22"/>
          <p:cNvGrpSpPr/>
          <p:nvPr/>
        </p:nvGrpSpPr>
        <p:grpSpPr>
          <a:xfrm>
            <a:off x="9753600" y="4724025"/>
            <a:ext cx="6400801" cy="7353300"/>
            <a:chOff x="10877550" y="3067050"/>
            <a:chExt cx="6400801" cy="7353300"/>
          </a:xfrm>
        </p:grpSpPr>
        <p:sp>
          <p:nvSpPr>
            <p:cNvPr id="387" name="Google Shape;387;p22"/>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rgbClr val="FF0000"/>
                  </a:solidFill>
                </a:rPr>
                <a:t>ERROR ERROR ERROR ERROR ERROR ERROR </a:t>
              </a:r>
              <a:br>
                <a:rPr lang="en" sz="3900">
                  <a:solidFill>
                    <a:srgbClr val="FF0000"/>
                  </a:solidFill>
                </a:rPr>
              </a:br>
              <a:r>
                <a:rPr lang="en" sz="3900">
                  <a:solidFill>
                    <a:srgbClr val="FF0000"/>
                  </a:solidFill>
                </a:rPr>
                <a:t>ERROR ERROR</a:t>
              </a:r>
              <a:endParaRPr sz="3900">
                <a:solidFill>
                  <a:srgbClr val="FF0000"/>
                </a:solidFill>
              </a:endParaRPr>
            </a:p>
            <a:p>
              <a:pPr indent="0" lvl="0" marL="0" rtl="0" algn="ctr">
                <a:spcBef>
                  <a:spcPts val="0"/>
                </a:spcBef>
                <a:spcAft>
                  <a:spcPts val="0"/>
                </a:spcAft>
                <a:buNone/>
              </a:pPr>
              <a:r>
                <a:rPr lang="en" sz="3900">
                  <a:solidFill>
                    <a:srgbClr val="FF0000"/>
                  </a:solidFill>
                </a:rPr>
                <a:t>ERROR ERROR</a:t>
              </a:r>
              <a:endParaRPr sz="3900">
                <a:solidFill>
                  <a:srgbClr val="FF0000"/>
                </a:solidFill>
              </a:endParaRPr>
            </a:p>
            <a:p>
              <a:pPr indent="0" lvl="0" marL="0" rtl="0" algn="ctr">
                <a:spcBef>
                  <a:spcPts val="0"/>
                </a:spcBef>
                <a:spcAft>
                  <a:spcPts val="0"/>
                </a:spcAft>
                <a:buNone/>
              </a:pPr>
              <a:r>
                <a:t/>
              </a:r>
              <a:endParaRPr/>
            </a:p>
          </p:txBody>
        </p:sp>
        <p:pic>
          <p:nvPicPr>
            <p:cNvPr id="389" name="Google Shape;389;p22"/>
            <p:cNvPicPr preferRelativeResize="0"/>
            <p:nvPr/>
          </p:nvPicPr>
          <p:blipFill>
            <a:blip r:embed="rId4">
              <a:alphaModFix/>
            </a:blip>
            <a:stretch>
              <a:fillRect/>
            </a:stretch>
          </p:blipFill>
          <p:spPr>
            <a:xfrm>
              <a:off x="10877550" y="5562600"/>
              <a:ext cx="6400801" cy="4857750"/>
            </a:xfrm>
            <a:prstGeom prst="rect">
              <a:avLst/>
            </a:prstGeom>
            <a:noFill/>
            <a:ln>
              <a:noFill/>
            </a:ln>
          </p:spPr>
        </p:pic>
      </p:grpSp>
      <p:sp>
        <p:nvSpPr>
          <p:cNvPr id="390" name="Google Shape;390;p22"/>
          <p:cNvSpPr txBox="1"/>
          <p:nvPr/>
        </p:nvSpPr>
        <p:spPr>
          <a:xfrm rot="-257">
            <a:off x="10948500" y="109252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391" name="Google Shape;391;p22"/>
          <p:cNvPicPr preferRelativeResize="0"/>
          <p:nvPr/>
        </p:nvPicPr>
        <p:blipFill>
          <a:blip r:embed="rId5">
            <a:alphaModFix/>
          </a:blip>
          <a:stretch>
            <a:fillRect/>
          </a:stretch>
        </p:blipFill>
        <p:spPr>
          <a:xfrm>
            <a:off x="4737725" y="5648300"/>
            <a:ext cx="5029200" cy="5334000"/>
          </a:xfrm>
          <a:prstGeom prst="rect">
            <a:avLst/>
          </a:prstGeom>
          <a:noFill/>
          <a:ln>
            <a:noFill/>
          </a:ln>
        </p:spPr>
      </p:pic>
      <p:pic>
        <p:nvPicPr>
          <p:cNvPr id="392" name="Google Shape;392;p22"/>
          <p:cNvPicPr preferRelativeResize="0"/>
          <p:nvPr/>
        </p:nvPicPr>
        <p:blipFill>
          <a:blip r:embed="rId6">
            <a:alphaModFix/>
          </a:blip>
          <a:stretch>
            <a:fillRect/>
          </a:stretch>
        </p:blipFill>
        <p:spPr>
          <a:xfrm rot="9552701">
            <a:off x="3882801" y="4339007"/>
            <a:ext cx="2496599" cy="2496599"/>
          </a:xfrm>
          <a:prstGeom prst="rect">
            <a:avLst/>
          </a:prstGeom>
          <a:noFill/>
          <a:ln>
            <a:noFill/>
          </a:ln>
        </p:spPr>
      </p:pic>
      <p:sp>
        <p:nvSpPr>
          <p:cNvPr id="393" name="Google Shape;393;p22"/>
          <p:cNvSpPr txBox="1"/>
          <p:nvPr/>
        </p:nvSpPr>
        <p:spPr>
          <a:xfrm rot="-257">
            <a:off x="15786200" y="4321248"/>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and data</a:t>
            </a:r>
            <a:endParaRPr sz="5000">
              <a:solidFill>
                <a:schemeClr val="lt1"/>
              </a:solidFill>
              <a:latin typeface="Lato"/>
              <a:ea typeface="Lato"/>
              <a:cs typeface="Lato"/>
              <a:sym typeface="Lato"/>
            </a:endParaRPr>
          </a:p>
        </p:txBody>
      </p:sp>
      <p:pic>
        <p:nvPicPr>
          <p:cNvPr id="394" name="Google Shape;394;p22"/>
          <p:cNvPicPr preferRelativeResize="0"/>
          <p:nvPr/>
        </p:nvPicPr>
        <p:blipFill>
          <a:blip r:embed="rId7">
            <a:alphaModFix/>
          </a:blip>
          <a:stretch>
            <a:fillRect/>
          </a:stretch>
        </p:blipFill>
        <p:spPr>
          <a:xfrm>
            <a:off x="10830372" y="476750"/>
            <a:ext cx="4247274" cy="4247274"/>
          </a:xfrm>
          <a:prstGeom prst="rect">
            <a:avLst/>
          </a:prstGeom>
          <a:noFill/>
          <a:ln>
            <a:noFill/>
          </a:ln>
        </p:spPr>
      </p:pic>
      <p:pic>
        <p:nvPicPr>
          <p:cNvPr id="395" name="Google Shape;395;p22"/>
          <p:cNvPicPr preferRelativeResize="0"/>
          <p:nvPr/>
        </p:nvPicPr>
        <p:blipFill>
          <a:blip r:embed="rId8">
            <a:alphaModFix/>
          </a:blip>
          <a:stretch>
            <a:fillRect/>
          </a:stretch>
        </p:blipFill>
        <p:spPr>
          <a:xfrm>
            <a:off x="15077650" y="7197379"/>
            <a:ext cx="1396801" cy="1396801"/>
          </a:xfrm>
          <a:prstGeom prst="rect">
            <a:avLst/>
          </a:prstGeom>
          <a:noFill/>
          <a:ln>
            <a:noFill/>
          </a:ln>
        </p:spPr>
      </p:pic>
      <p:pic>
        <p:nvPicPr>
          <p:cNvPr id="396" name="Google Shape;396;p22"/>
          <p:cNvPicPr preferRelativeResize="0"/>
          <p:nvPr/>
        </p:nvPicPr>
        <p:blipFill>
          <a:blip r:embed="rId8">
            <a:alphaModFix/>
          </a:blip>
          <a:stretch>
            <a:fillRect/>
          </a:stretch>
        </p:blipFill>
        <p:spPr>
          <a:xfrm>
            <a:off x="9551700" y="7197366"/>
            <a:ext cx="1396801" cy="1396801"/>
          </a:xfrm>
          <a:prstGeom prst="rect">
            <a:avLst/>
          </a:prstGeom>
          <a:noFill/>
          <a:ln>
            <a:noFill/>
          </a:ln>
        </p:spPr>
      </p:pic>
      <p:pic>
        <p:nvPicPr>
          <p:cNvPr id="397" name="Google Shape;397;p22"/>
          <p:cNvPicPr preferRelativeResize="0"/>
          <p:nvPr/>
        </p:nvPicPr>
        <p:blipFill>
          <a:blip r:embed="rId9">
            <a:alphaModFix/>
          </a:blip>
          <a:stretch>
            <a:fillRect/>
          </a:stretch>
        </p:blipFill>
        <p:spPr>
          <a:xfrm>
            <a:off x="5833100" y="2809850"/>
            <a:ext cx="2838449" cy="2838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23"/>
          <p:cNvPicPr preferRelativeResize="0"/>
          <p:nvPr/>
        </p:nvPicPr>
        <p:blipFill>
          <a:blip r:embed="rId3">
            <a:alphaModFix amt="11000"/>
          </a:blip>
          <a:stretch>
            <a:fillRect/>
          </a:stretch>
        </p:blipFill>
        <p:spPr>
          <a:xfrm>
            <a:off x="6124175" y="3889287"/>
            <a:ext cx="8386637" cy="8386637"/>
          </a:xfrm>
          <a:prstGeom prst="rect">
            <a:avLst/>
          </a:prstGeom>
          <a:noFill/>
          <a:ln>
            <a:noFill/>
          </a:ln>
        </p:spPr>
      </p:pic>
      <p:pic>
        <p:nvPicPr>
          <p:cNvPr id="403" name="Google Shape;403;p23"/>
          <p:cNvPicPr preferRelativeResize="0"/>
          <p:nvPr/>
        </p:nvPicPr>
        <p:blipFill>
          <a:blip r:embed="rId4">
            <a:alphaModFix amt="89000"/>
          </a:blip>
          <a:stretch>
            <a:fillRect/>
          </a:stretch>
        </p:blipFill>
        <p:spPr>
          <a:xfrm>
            <a:off x="7434925" y="8556648"/>
            <a:ext cx="4552849" cy="4552849"/>
          </a:xfrm>
          <a:prstGeom prst="rect">
            <a:avLst/>
          </a:prstGeom>
          <a:noFill/>
          <a:ln>
            <a:noFill/>
          </a:ln>
        </p:spPr>
      </p:pic>
      <p:sp>
        <p:nvSpPr>
          <p:cNvPr id="404" name="Google Shape;404;p23"/>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r">
              <a:spcBef>
                <a:spcPts val="0"/>
              </a:spcBef>
              <a:spcAft>
                <a:spcPts val="0"/>
              </a:spcAft>
              <a:buNone/>
            </a:pPr>
            <a:r>
              <a:rPr lang="en"/>
              <a:t>Image created by Candace Savonen using Avataars.</a:t>
            </a:r>
            <a:endParaRPr/>
          </a:p>
        </p:txBody>
      </p:sp>
      <p:sp>
        <p:nvSpPr>
          <p:cNvPr id="405" name="Google Shape;405;p23"/>
          <p:cNvSpPr txBox="1"/>
          <p:nvPr/>
        </p:nvSpPr>
        <p:spPr>
          <a:xfrm rot="-257">
            <a:off x="2004975" y="9345473"/>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406" name="Google Shape;406;p23"/>
          <p:cNvSpPr txBox="1"/>
          <p:nvPr/>
        </p:nvSpPr>
        <p:spPr>
          <a:xfrm rot="-257">
            <a:off x="13950975" y="9419436"/>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407" name="Google Shape;407;p23"/>
          <p:cNvGrpSpPr/>
          <p:nvPr/>
        </p:nvGrpSpPr>
        <p:grpSpPr>
          <a:xfrm>
            <a:off x="21947911" y="2191866"/>
            <a:ext cx="634657" cy="1724194"/>
            <a:chOff x="19126200" y="3238350"/>
            <a:chExt cx="1657500" cy="4400700"/>
          </a:xfrm>
        </p:grpSpPr>
        <p:sp>
          <p:nvSpPr>
            <p:cNvPr id="408" name="Google Shape;408;p23"/>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2" name="Google Shape;412;p23"/>
          <p:cNvPicPr preferRelativeResize="0"/>
          <p:nvPr/>
        </p:nvPicPr>
        <p:blipFill>
          <a:blip r:embed="rId5">
            <a:alphaModFix/>
          </a:blip>
          <a:stretch>
            <a:fillRect/>
          </a:stretch>
        </p:blipFill>
        <p:spPr>
          <a:xfrm>
            <a:off x="19492330" y="1915263"/>
            <a:ext cx="2235825" cy="2235825"/>
          </a:xfrm>
          <a:prstGeom prst="rect">
            <a:avLst/>
          </a:prstGeom>
          <a:noFill/>
          <a:ln>
            <a:noFill/>
          </a:ln>
        </p:spPr>
      </p:pic>
      <p:grpSp>
        <p:nvGrpSpPr>
          <p:cNvPr id="413" name="Google Shape;413;p23"/>
          <p:cNvGrpSpPr/>
          <p:nvPr/>
        </p:nvGrpSpPr>
        <p:grpSpPr>
          <a:xfrm>
            <a:off x="17837050" y="4405975"/>
            <a:ext cx="6400801" cy="7353300"/>
            <a:chOff x="10877550" y="3067050"/>
            <a:chExt cx="6400801" cy="7353300"/>
          </a:xfrm>
        </p:grpSpPr>
        <p:sp>
          <p:nvSpPr>
            <p:cNvPr id="414" name="Google Shape;414;p23"/>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900">
                  <a:solidFill>
                    <a:srgbClr val="FF0000"/>
                  </a:solidFill>
                </a:rPr>
                <a:t>Error: file path “Ruby’s computer/Ruby’s file/final_version10.R” not found</a:t>
              </a:r>
              <a:endParaRPr sz="3900">
                <a:solidFill>
                  <a:srgbClr val="FF0000"/>
                </a:solidFill>
              </a:endParaRPr>
            </a:p>
            <a:p>
              <a:pPr indent="0" lvl="0" marL="0" rtl="0" algn="l">
                <a:spcBef>
                  <a:spcPts val="0"/>
                </a:spcBef>
                <a:spcAft>
                  <a:spcPts val="0"/>
                </a:spcAft>
                <a:buNone/>
              </a:pPr>
              <a:r>
                <a:t/>
              </a:r>
              <a:endParaRPr/>
            </a:p>
          </p:txBody>
        </p:sp>
        <p:pic>
          <p:nvPicPr>
            <p:cNvPr id="416" name="Google Shape;416;p23"/>
            <p:cNvPicPr preferRelativeResize="0"/>
            <p:nvPr/>
          </p:nvPicPr>
          <p:blipFill>
            <a:blip r:embed="rId6">
              <a:alphaModFix/>
            </a:blip>
            <a:stretch>
              <a:fillRect/>
            </a:stretch>
          </p:blipFill>
          <p:spPr>
            <a:xfrm>
              <a:off x="10877550" y="5562600"/>
              <a:ext cx="6400801" cy="4857750"/>
            </a:xfrm>
            <a:prstGeom prst="rect">
              <a:avLst/>
            </a:prstGeom>
            <a:noFill/>
            <a:ln>
              <a:noFill/>
            </a:ln>
          </p:spPr>
        </p:pic>
      </p:grpSp>
      <p:sp>
        <p:nvSpPr>
          <p:cNvPr id="417" name="Google Shape;417;p23"/>
          <p:cNvSpPr txBox="1"/>
          <p:nvPr/>
        </p:nvSpPr>
        <p:spPr>
          <a:xfrm rot="-257">
            <a:off x="19031950"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418" name="Google Shape;418;p23"/>
          <p:cNvPicPr preferRelativeResize="0"/>
          <p:nvPr/>
        </p:nvPicPr>
        <p:blipFill>
          <a:blip r:embed="rId7">
            <a:alphaModFix/>
          </a:blip>
          <a:stretch>
            <a:fillRect/>
          </a:stretch>
        </p:blipFill>
        <p:spPr>
          <a:xfrm>
            <a:off x="13625650" y="4142475"/>
            <a:ext cx="5029200" cy="5334000"/>
          </a:xfrm>
          <a:prstGeom prst="rect">
            <a:avLst/>
          </a:prstGeom>
          <a:noFill/>
          <a:ln>
            <a:noFill/>
          </a:ln>
        </p:spPr>
      </p:pic>
      <p:sp>
        <p:nvSpPr>
          <p:cNvPr id="419" name="Google Shape;419;p23"/>
          <p:cNvSpPr/>
          <p:nvPr/>
        </p:nvSpPr>
        <p:spPr>
          <a:xfrm>
            <a:off x="10047450" y="438025"/>
            <a:ext cx="8698500" cy="3194700"/>
          </a:xfrm>
          <a:prstGeom prst="wedgeRectCallout">
            <a:avLst>
              <a:gd fmla="val -30470" name="adj1"/>
              <a:gd fmla="val 65564"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0"/>
              <a:t>Re:Re:Re: Data </a:t>
            </a:r>
            <a:endParaRPr sz="5000"/>
          </a:p>
          <a:p>
            <a:pPr indent="0" lvl="0" marL="0" rtl="0" algn="l">
              <a:spcBef>
                <a:spcPts val="0"/>
              </a:spcBef>
              <a:spcAft>
                <a:spcPts val="0"/>
              </a:spcAft>
              <a:buNone/>
            </a:pPr>
            <a:r>
              <a:rPr lang="en" sz="5000"/>
              <a:t>Hi Ruby, I don’t understand what this code is supposed to be doing...</a:t>
            </a:r>
            <a:endParaRPr sz="5000"/>
          </a:p>
        </p:txBody>
      </p:sp>
      <p:pic>
        <p:nvPicPr>
          <p:cNvPr id="420" name="Google Shape;420;p23"/>
          <p:cNvPicPr preferRelativeResize="0"/>
          <p:nvPr/>
        </p:nvPicPr>
        <p:blipFill>
          <a:blip r:embed="rId4">
            <a:alphaModFix amt="89000"/>
          </a:blip>
          <a:stretch>
            <a:fillRect/>
          </a:stretch>
        </p:blipFill>
        <p:spPr>
          <a:xfrm flipH="1">
            <a:off x="8583049" y="2857525"/>
            <a:ext cx="4552849" cy="4552849"/>
          </a:xfrm>
          <a:prstGeom prst="rect">
            <a:avLst/>
          </a:prstGeom>
          <a:noFill/>
          <a:ln>
            <a:noFill/>
          </a:ln>
        </p:spPr>
      </p:pic>
      <p:sp>
        <p:nvSpPr>
          <p:cNvPr id="421" name="Google Shape;421;p23"/>
          <p:cNvSpPr/>
          <p:nvPr/>
        </p:nvSpPr>
        <p:spPr>
          <a:xfrm>
            <a:off x="317475" y="11480100"/>
            <a:ext cx="7386000" cy="1880100"/>
          </a:xfrm>
          <a:prstGeom prst="wedgeRectCallout">
            <a:avLst>
              <a:gd fmla="val 65426" name="adj1"/>
              <a:gd fmla="val -33262"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0"/>
              <a:t>Re:Re:Re: Data</a:t>
            </a:r>
            <a:endParaRPr sz="5000"/>
          </a:p>
          <a:p>
            <a:pPr indent="0" lvl="0" marL="0" rtl="0" algn="l">
              <a:spcBef>
                <a:spcPts val="0"/>
              </a:spcBef>
              <a:spcAft>
                <a:spcPts val="0"/>
              </a:spcAft>
              <a:buNone/>
            </a:pPr>
            <a:r>
              <a:rPr lang="en" sz="5000"/>
              <a:t>Hi Avi, It works for me?</a:t>
            </a:r>
            <a:endParaRPr sz="5000"/>
          </a:p>
        </p:txBody>
      </p:sp>
      <p:pic>
        <p:nvPicPr>
          <p:cNvPr id="422" name="Google Shape;422;p23"/>
          <p:cNvPicPr preferRelativeResize="0"/>
          <p:nvPr/>
        </p:nvPicPr>
        <p:blipFill>
          <a:blip r:embed="rId8">
            <a:alphaModFix/>
          </a:blip>
          <a:stretch>
            <a:fillRect/>
          </a:stretch>
        </p:blipFill>
        <p:spPr>
          <a:xfrm>
            <a:off x="1495875" y="4142475"/>
            <a:ext cx="5029200" cy="5334000"/>
          </a:xfrm>
          <a:prstGeom prst="rect">
            <a:avLst/>
          </a:prstGeom>
          <a:noFill/>
          <a:ln>
            <a:noFill/>
          </a:ln>
        </p:spPr>
      </p:pic>
      <p:pic>
        <p:nvPicPr>
          <p:cNvPr id="423" name="Google Shape;423;p23"/>
          <p:cNvPicPr preferRelativeResize="0"/>
          <p:nvPr/>
        </p:nvPicPr>
        <p:blipFill>
          <a:blip r:embed="rId9">
            <a:alphaModFix/>
          </a:blip>
          <a:stretch>
            <a:fillRect/>
          </a:stretch>
        </p:blipFill>
        <p:spPr>
          <a:xfrm>
            <a:off x="8114384" y="5958975"/>
            <a:ext cx="4247274" cy="4247274"/>
          </a:xfrm>
          <a:prstGeom prst="rect">
            <a:avLst/>
          </a:prstGeom>
          <a:noFill/>
          <a:ln>
            <a:noFill/>
          </a:ln>
        </p:spPr>
      </p:pic>
      <p:pic>
        <p:nvPicPr>
          <p:cNvPr id="424" name="Google Shape;424;p23"/>
          <p:cNvPicPr preferRelativeResize="0"/>
          <p:nvPr/>
        </p:nvPicPr>
        <p:blipFill>
          <a:blip r:embed="rId10">
            <a:alphaModFix/>
          </a:blip>
          <a:stretch>
            <a:fillRect/>
          </a:stretch>
        </p:blipFill>
        <p:spPr>
          <a:xfrm>
            <a:off x="2591250" y="1613962"/>
            <a:ext cx="2838449" cy="2838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4"/>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430" name="Google Shape;430;p24"/>
          <p:cNvSpPr txBox="1"/>
          <p:nvPr/>
        </p:nvSpPr>
        <p:spPr>
          <a:xfrm rot="-257">
            <a:off x="6851725" y="10468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a:t>
            </a:r>
            <a:r>
              <a:rPr lang="en" sz="5000">
                <a:solidFill>
                  <a:schemeClr val="lt1"/>
                </a:solidFill>
                <a:latin typeface="Lato"/>
                <a:ea typeface="Lato"/>
                <a:cs typeface="Lato"/>
                <a:sym typeface="Lato"/>
              </a:rPr>
              <a:t>Researcher</a:t>
            </a:r>
            <a:endParaRPr sz="5000">
              <a:solidFill>
                <a:schemeClr val="lt1"/>
              </a:solidFill>
              <a:latin typeface="Lato"/>
              <a:ea typeface="Lato"/>
              <a:cs typeface="Lato"/>
              <a:sym typeface="Lato"/>
            </a:endParaRPr>
          </a:p>
        </p:txBody>
      </p:sp>
      <p:sp>
        <p:nvSpPr>
          <p:cNvPr id="431" name="Google Shape;431;p24"/>
          <p:cNvSpPr txBox="1"/>
          <p:nvPr/>
        </p:nvSpPr>
        <p:spPr>
          <a:xfrm rot="-257">
            <a:off x="14009825" y="10468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432" name="Google Shape;432;p24"/>
          <p:cNvGrpSpPr/>
          <p:nvPr/>
        </p:nvGrpSpPr>
        <p:grpSpPr>
          <a:xfrm>
            <a:off x="450925" y="4405975"/>
            <a:ext cx="6400801" cy="7353300"/>
            <a:chOff x="10877550" y="3067050"/>
            <a:chExt cx="6400801" cy="7353300"/>
          </a:xfrm>
        </p:grpSpPr>
        <p:sp>
          <p:nvSpPr>
            <p:cNvPr id="433" name="Google Shape;433;p2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24"/>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436" name="Google Shape;436;p24"/>
          <p:cNvGrpSpPr/>
          <p:nvPr/>
        </p:nvGrpSpPr>
        <p:grpSpPr>
          <a:xfrm>
            <a:off x="1926953" y="4986660"/>
            <a:ext cx="3181508" cy="2745595"/>
            <a:chOff x="12686877" y="4191000"/>
            <a:chExt cx="2362623" cy="2180774"/>
          </a:xfrm>
        </p:grpSpPr>
        <p:sp>
          <p:nvSpPr>
            <p:cNvPr id="437" name="Google Shape;437;p24"/>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9" name="Google Shape;449;p24"/>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450" name="Google Shape;450;p24"/>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451" name="Google Shape;451;p24"/>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grpSp>
        <p:nvGrpSpPr>
          <p:cNvPr id="452" name="Google Shape;452;p24"/>
          <p:cNvGrpSpPr/>
          <p:nvPr/>
        </p:nvGrpSpPr>
        <p:grpSpPr>
          <a:xfrm>
            <a:off x="17837050" y="4405975"/>
            <a:ext cx="6400801" cy="7353300"/>
            <a:chOff x="10877550" y="3067050"/>
            <a:chExt cx="6400801" cy="7353300"/>
          </a:xfrm>
        </p:grpSpPr>
        <p:sp>
          <p:nvSpPr>
            <p:cNvPr id="453" name="Google Shape;453;p2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24"/>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456" name="Google Shape;456;p24"/>
          <p:cNvGrpSpPr/>
          <p:nvPr/>
        </p:nvGrpSpPr>
        <p:grpSpPr>
          <a:xfrm>
            <a:off x="13318324" y="5467703"/>
            <a:ext cx="634657" cy="1724194"/>
            <a:chOff x="19126200" y="3238350"/>
            <a:chExt cx="1657500" cy="4400700"/>
          </a:xfrm>
        </p:grpSpPr>
        <p:sp>
          <p:nvSpPr>
            <p:cNvPr id="457" name="Google Shape;457;p24"/>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1" name="Google Shape;461;p24"/>
          <p:cNvPicPr preferRelativeResize="0"/>
          <p:nvPr/>
        </p:nvPicPr>
        <p:blipFill>
          <a:blip r:embed="rId4">
            <a:alphaModFix/>
          </a:blip>
          <a:stretch>
            <a:fillRect/>
          </a:stretch>
        </p:blipFill>
        <p:spPr>
          <a:xfrm>
            <a:off x="10862742" y="5191100"/>
            <a:ext cx="2235825" cy="2235825"/>
          </a:xfrm>
          <a:prstGeom prst="rect">
            <a:avLst/>
          </a:prstGeom>
          <a:noFill/>
          <a:ln>
            <a:noFill/>
          </a:ln>
        </p:spPr>
      </p:pic>
      <p:grpSp>
        <p:nvGrpSpPr>
          <p:cNvPr id="462" name="Google Shape;462;p24"/>
          <p:cNvGrpSpPr/>
          <p:nvPr/>
        </p:nvGrpSpPr>
        <p:grpSpPr>
          <a:xfrm>
            <a:off x="19313078" y="4986660"/>
            <a:ext cx="3181508" cy="2745595"/>
            <a:chOff x="12686877" y="4191000"/>
            <a:chExt cx="2362623" cy="2180774"/>
          </a:xfrm>
        </p:grpSpPr>
        <p:sp>
          <p:nvSpPr>
            <p:cNvPr id="463" name="Google Shape;463;p24"/>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13368079" y="4478929"/>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3630275" y="4496784"/>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14143499" y="5465171"/>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14730671" y="5054998"/>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14708805" y="5633247"/>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24"/>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475" name="Google Shape;475;p24"/>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476" name="Google Shape;476;p24"/>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sp>
        <p:nvSpPr>
          <p:cNvPr id="477" name="Google Shape;477;p24"/>
          <p:cNvSpPr txBox="1"/>
          <p:nvPr/>
        </p:nvSpPr>
        <p:spPr>
          <a:xfrm rot="-257">
            <a:off x="19031950" y="106398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a:t>
            </a:r>
            <a:r>
              <a:rPr lang="en" sz="5000">
                <a:solidFill>
                  <a:schemeClr val="lt1"/>
                </a:solidFill>
                <a:latin typeface="Lato"/>
                <a:ea typeface="Lato"/>
                <a:cs typeface="Lato"/>
                <a:sym typeface="Lato"/>
              </a:rPr>
              <a:t> computer</a:t>
            </a:r>
            <a:endParaRPr sz="5000">
              <a:solidFill>
                <a:schemeClr val="lt1"/>
              </a:solidFill>
              <a:latin typeface="Lato"/>
              <a:ea typeface="Lato"/>
              <a:cs typeface="Lato"/>
              <a:sym typeface="Lato"/>
            </a:endParaRPr>
          </a:p>
        </p:txBody>
      </p:sp>
      <p:pic>
        <p:nvPicPr>
          <p:cNvPr id="478" name="Google Shape;478;p24"/>
          <p:cNvPicPr preferRelativeResize="0"/>
          <p:nvPr/>
        </p:nvPicPr>
        <p:blipFill>
          <a:blip r:embed="rId5">
            <a:alphaModFix/>
          </a:blip>
          <a:stretch>
            <a:fillRect/>
          </a:stretch>
        </p:blipFill>
        <p:spPr>
          <a:xfrm>
            <a:off x="13500725" y="5191100"/>
            <a:ext cx="5029200" cy="5334000"/>
          </a:xfrm>
          <a:prstGeom prst="rect">
            <a:avLst/>
          </a:prstGeom>
          <a:noFill/>
          <a:ln>
            <a:noFill/>
          </a:ln>
        </p:spPr>
      </p:pic>
      <p:pic>
        <p:nvPicPr>
          <p:cNvPr id="479" name="Google Shape;479;p24"/>
          <p:cNvPicPr preferRelativeResize="0"/>
          <p:nvPr/>
        </p:nvPicPr>
        <p:blipFill>
          <a:blip r:embed="rId6">
            <a:alphaModFix/>
          </a:blip>
          <a:stretch>
            <a:fillRect/>
          </a:stretch>
        </p:blipFill>
        <p:spPr>
          <a:xfrm>
            <a:off x="6342625" y="5191100"/>
            <a:ext cx="5029200" cy="5334000"/>
          </a:xfrm>
          <a:prstGeom prst="rect">
            <a:avLst/>
          </a:prstGeom>
          <a:noFill/>
          <a:ln>
            <a:noFill/>
          </a:ln>
        </p:spPr>
      </p:pic>
      <p:pic>
        <p:nvPicPr>
          <p:cNvPr id="480" name="Google Shape;480;p24"/>
          <p:cNvPicPr preferRelativeResize="0"/>
          <p:nvPr/>
        </p:nvPicPr>
        <p:blipFill>
          <a:blip r:embed="rId7">
            <a:alphaModFix/>
          </a:blip>
          <a:stretch>
            <a:fillRect/>
          </a:stretch>
        </p:blipFill>
        <p:spPr>
          <a:xfrm>
            <a:off x="909601" y="2669751"/>
            <a:ext cx="1396801" cy="1396801"/>
          </a:xfrm>
          <a:prstGeom prst="rect">
            <a:avLst/>
          </a:prstGeom>
          <a:noFill/>
          <a:ln>
            <a:noFill/>
          </a:ln>
        </p:spPr>
      </p:pic>
      <p:sp>
        <p:nvSpPr>
          <p:cNvPr id="481" name="Google Shape;481;p24"/>
          <p:cNvSpPr txBox="1"/>
          <p:nvPr/>
        </p:nvSpPr>
        <p:spPr>
          <a:xfrm rot="-257">
            <a:off x="1926950" y="28910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sp>
        <p:nvSpPr>
          <p:cNvPr id="482" name="Google Shape;482;p24"/>
          <p:cNvSpPr txBox="1"/>
          <p:nvPr/>
        </p:nvSpPr>
        <p:spPr>
          <a:xfrm rot="-257">
            <a:off x="19540625" y="31121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0000"/>
                </a:solidFill>
                <a:latin typeface="Lato"/>
                <a:ea typeface="Lato"/>
                <a:cs typeface="Lato"/>
                <a:sym typeface="Lato"/>
              </a:rPr>
              <a:t>R = 0.891</a:t>
            </a:r>
            <a:endParaRPr sz="5000">
              <a:solidFill>
                <a:srgbClr val="FF0000"/>
              </a:solidFill>
              <a:latin typeface="Lato"/>
              <a:ea typeface="Lato"/>
              <a:cs typeface="Lato"/>
              <a:sym typeface="Lato"/>
            </a:endParaRPr>
          </a:p>
        </p:txBody>
      </p:sp>
      <p:sp>
        <p:nvSpPr>
          <p:cNvPr id="483" name="Google Shape;483;p24"/>
          <p:cNvSpPr txBox="1"/>
          <p:nvPr/>
        </p:nvSpPr>
        <p:spPr>
          <a:xfrm rot="-257">
            <a:off x="1512200" y="106398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a:t>
            </a:r>
            <a:endParaRPr sz="5000">
              <a:solidFill>
                <a:schemeClr val="lt1"/>
              </a:solidFill>
              <a:latin typeface="Lato"/>
              <a:ea typeface="Lato"/>
              <a:cs typeface="Lato"/>
              <a:sym typeface="Lato"/>
            </a:endParaRPr>
          </a:p>
          <a:p>
            <a:pPr indent="0" lvl="0" marL="0" rtl="0" algn="ctr">
              <a:spcBef>
                <a:spcPts val="0"/>
              </a:spcBef>
              <a:spcAft>
                <a:spcPts val="0"/>
              </a:spcAft>
              <a:buNone/>
            </a:pPr>
            <a:r>
              <a:rPr lang="en" sz="5000">
                <a:solidFill>
                  <a:schemeClr val="lt1"/>
                </a:solidFill>
                <a:latin typeface="Lato"/>
                <a:ea typeface="Lato"/>
                <a:cs typeface="Lato"/>
                <a:sym typeface="Lato"/>
              </a:rPr>
              <a:t>computer</a:t>
            </a:r>
            <a:endParaRPr sz="5000">
              <a:solidFill>
                <a:schemeClr val="lt1"/>
              </a:solidFill>
              <a:latin typeface="Lato"/>
              <a:ea typeface="Lato"/>
              <a:cs typeface="Lato"/>
              <a:sym typeface="Lato"/>
            </a:endParaRPr>
          </a:p>
        </p:txBody>
      </p:sp>
      <p:pic>
        <p:nvPicPr>
          <p:cNvPr id="484" name="Google Shape;484;p24"/>
          <p:cNvPicPr preferRelativeResize="0"/>
          <p:nvPr/>
        </p:nvPicPr>
        <p:blipFill>
          <a:blip r:embed="rId8">
            <a:alphaModFix/>
          </a:blip>
          <a:stretch>
            <a:fillRect/>
          </a:stretch>
        </p:blipFill>
        <p:spPr>
          <a:xfrm>
            <a:off x="18533050" y="2890850"/>
            <a:ext cx="1396801" cy="1396801"/>
          </a:xfrm>
          <a:prstGeom prst="rect">
            <a:avLst/>
          </a:prstGeom>
          <a:noFill/>
          <a:ln>
            <a:noFill/>
          </a:ln>
        </p:spPr>
      </p:pic>
      <p:sp>
        <p:nvSpPr>
          <p:cNvPr id="485" name="Google Shape;485;p24"/>
          <p:cNvSpPr txBox="1"/>
          <p:nvPr/>
        </p:nvSpPr>
        <p:spPr>
          <a:xfrm rot="-257">
            <a:off x="10550400" y="32627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and data</a:t>
            </a:r>
            <a:endParaRPr sz="50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5"/>
          <p:cNvSpPr txBox="1"/>
          <p:nvPr>
            <p:ph type="title"/>
          </p:nvPr>
        </p:nvSpPr>
        <p:spPr>
          <a:xfrm>
            <a:off x="2224395" y="5474667"/>
            <a:ext cx="12384900" cy="3063300"/>
          </a:xfrm>
          <a:prstGeom prst="rect">
            <a:avLst/>
          </a:prstGeom>
        </p:spPr>
        <p:txBody>
          <a:bodyPr anchorCtr="0" anchor="ctr" bIns="172700" lIns="172700" spcFirstLastPara="1" rIns="172700" wrap="square" tIns="172700">
            <a:normAutofit fontScale="90000"/>
          </a:bodyPr>
          <a:lstStyle/>
          <a:p>
            <a:pPr indent="0" lvl="0" marL="0" rtl="0" algn="l">
              <a:spcBef>
                <a:spcPts val="0"/>
              </a:spcBef>
              <a:spcAft>
                <a:spcPts val="0"/>
              </a:spcAft>
              <a:buNone/>
            </a:pPr>
            <a:r>
              <a:rPr lang="en"/>
              <a:t>Just because something is </a:t>
            </a:r>
            <a:r>
              <a:rPr lang="en"/>
              <a:t>reproducible</a:t>
            </a:r>
            <a:r>
              <a:rPr lang="en"/>
              <a:t> doesn’t mean it is correct.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it is a necessary step to help </a:t>
            </a:r>
            <a:r>
              <a:rPr b="1" lang="en"/>
              <a:t>check for correctness </a:t>
            </a:r>
            <a:r>
              <a:rPr lang="en"/>
              <a:t>and </a:t>
            </a:r>
            <a:r>
              <a:rPr lang="en"/>
              <a:t>get to </a:t>
            </a:r>
            <a:r>
              <a:rPr b="1" lang="en"/>
              <a:t>replicability</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6"/>
          <p:cNvSpPr txBox="1"/>
          <p:nvPr>
            <p:ph type="title"/>
          </p:nvPr>
        </p:nvSpPr>
        <p:spPr>
          <a:xfrm>
            <a:off x="1587500" y="977900"/>
            <a:ext cx="152082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7000"/>
              <a:t>Reproducibility is a tortoise’s game - it’s an incremental and slow process </a:t>
            </a:r>
            <a:r>
              <a:rPr i="1" lang="en" sz="7000"/>
              <a:t>but</a:t>
            </a:r>
            <a:r>
              <a:rPr lang="en" sz="7000"/>
              <a:t> </a:t>
            </a:r>
            <a:r>
              <a:rPr b="1" lang="en" sz="7000"/>
              <a:t>it has high payoffs!</a:t>
            </a:r>
            <a:endParaRPr b="1" sz="7000"/>
          </a:p>
        </p:txBody>
      </p:sp>
      <p:pic>
        <p:nvPicPr>
          <p:cNvPr id="496" name="Google Shape;496;p26"/>
          <p:cNvPicPr preferRelativeResize="0"/>
          <p:nvPr/>
        </p:nvPicPr>
        <p:blipFill>
          <a:blip r:embed="rId3">
            <a:alphaModFix/>
          </a:blip>
          <a:stretch>
            <a:fillRect/>
          </a:stretch>
        </p:blipFill>
        <p:spPr>
          <a:xfrm>
            <a:off x="2188695" y="7829550"/>
            <a:ext cx="5886450" cy="5886450"/>
          </a:xfrm>
          <a:prstGeom prst="rect">
            <a:avLst/>
          </a:prstGeom>
          <a:noFill/>
          <a:ln>
            <a:noFill/>
          </a:ln>
        </p:spPr>
      </p:pic>
      <p:pic>
        <p:nvPicPr>
          <p:cNvPr id="497" name="Google Shape;497;p26"/>
          <p:cNvPicPr preferRelativeResize="0"/>
          <p:nvPr/>
        </p:nvPicPr>
        <p:blipFill>
          <a:blip r:embed="rId4">
            <a:alphaModFix/>
          </a:blip>
          <a:stretch>
            <a:fillRect/>
          </a:stretch>
        </p:blipFill>
        <p:spPr>
          <a:xfrm>
            <a:off x="8318500" y="7759725"/>
            <a:ext cx="6026099" cy="602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txBox="1"/>
          <p:nvPr/>
        </p:nvSpPr>
        <p:spPr>
          <a:xfrm>
            <a:off x="1495875" y="5688150"/>
            <a:ext cx="14203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0">
                <a:latin typeface="Lato"/>
                <a:ea typeface="Lato"/>
                <a:cs typeface="Lato"/>
                <a:sym typeface="Lato"/>
              </a:rPr>
              <a:t>Reproducible analyses save everyone time and effort!</a:t>
            </a:r>
            <a:endParaRPr sz="9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08" name="Google Shape;508;p28"/>
          <p:cNvPicPr preferRelativeResize="0"/>
          <p:nvPr/>
        </p:nvPicPr>
        <p:blipFill>
          <a:blip r:embed="rId3">
            <a:alphaModFix/>
          </a:blip>
          <a:stretch>
            <a:fillRect/>
          </a:stretch>
        </p:blipFill>
        <p:spPr>
          <a:xfrm>
            <a:off x="7376217" y="3194125"/>
            <a:ext cx="2235825" cy="2235825"/>
          </a:xfrm>
          <a:prstGeom prst="rect">
            <a:avLst/>
          </a:prstGeom>
          <a:noFill/>
          <a:ln>
            <a:noFill/>
          </a:ln>
        </p:spPr>
      </p:pic>
      <p:sp>
        <p:nvSpPr>
          <p:cNvPr id="509" name="Google Shape;509;p28"/>
          <p:cNvSpPr txBox="1"/>
          <p:nvPr/>
        </p:nvSpPr>
        <p:spPr>
          <a:xfrm rot="-257">
            <a:off x="6488637" y="26120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a:t>
            </a:r>
            <a:endParaRPr sz="5000">
              <a:solidFill>
                <a:schemeClr val="lt1"/>
              </a:solidFill>
              <a:latin typeface="Lato"/>
              <a:ea typeface="Lato"/>
              <a:cs typeface="Lato"/>
              <a:sym typeface="Lato"/>
            </a:endParaRPr>
          </a:p>
        </p:txBody>
      </p:sp>
      <p:pic>
        <p:nvPicPr>
          <p:cNvPr id="510" name="Google Shape;510;p28"/>
          <p:cNvPicPr preferRelativeResize="0"/>
          <p:nvPr/>
        </p:nvPicPr>
        <p:blipFill>
          <a:blip r:embed="rId4">
            <a:alphaModFix/>
          </a:blip>
          <a:stretch>
            <a:fillRect/>
          </a:stretch>
        </p:blipFill>
        <p:spPr>
          <a:xfrm>
            <a:off x="1333498" y="4016625"/>
            <a:ext cx="5358001" cy="5682750"/>
          </a:xfrm>
          <a:prstGeom prst="rect">
            <a:avLst/>
          </a:prstGeom>
          <a:noFill/>
          <a:ln>
            <a:noFill/>
          </a:ln>
        </p:spPr>
      </p:pic>
      <p:grpSp>
        <p:nvGrpSpPr>
          <p:cNvPr id="511" name="Google Shape;511;p28"/>
          <p:cNvGrpSpPr/>
          <p:nvPr/>
        </p:nvGrpSpPr>
        <p:grpSpPr>
          <a:xfrm>
            <a:off x="6488208" y="5430012"/>
            <a:ext cx="4010742" cy="4527427"/>
            <a:chOff x="10877550" y="3067050"/>
            <a:chExt cx="6400801" cy="7353300"/>
          </a:xfrm>
        </p:grpSpPr>
        <p:sp>
          <p:nvSpPr>
            <p:cNvPr id="512" name="Google Shape;512;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514" name="Google Shape;514;p28"/>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515" name="Google Shape;515;p28"/>
          <p:cNvPicPr preferRelativeResize="0"/>
          <p:nvPr/>
        </p:nvPicPr>
        <p:blipFill>
          <a:blip r:embed="rId6">
            <a:alphaModFix/>
          </a:blip>
          <a:stretch>
            <a:fillRect/>
          </a:stretch>
        </p:blipFill>
        <p:spPr>
          <a:xfrm>
            <a:off x="7373990" y="5429957"/>
            <a:ext cx="2240316" cy="2214374"/>
          </a:xfrm>
          <a:prstGeom prst="rect">
            <a:avLst/>
          </a:prstGeom>
          <a:noFill/>
          <a:ln>
            <a:noFill/>
          </a:ln>
        </p:spPr>
      </p:pic>
      <p:grpSp>
        <p:nvGrpSpPr>
          <p:cNvPr id="516" name="Google Shape;516;p28"/>
          <p:cNvGrpSpPr/>
          <p:nvPr/>
        </p:nvGrpSpPr>
        <p:grpSpPr>
          <a:xfrm>
            <a:off x="19592696" y="5430012"/>
            <a:ext cx="4010742" cy="4527427"/>
            <a:chOff x="10877550" y="3067050"/>
            <a:chExt cx="6400801" cy="7353300"/>
          </a:xfrm>
        </p:grpSpPr>
        <p:sp>
          <p:nvSpPr>
            <p:cNvPr id="517" name="Google Shape;517;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FF0000"/>
                  </a:solidFill>
                </a:rPr>
                <a:t>ERROR</a:t>
              </a:r>
              <a:endParaRPr sz="5000">
                <a:solidFill>
                  <a:srgbClr val="FF0000"/>
                </a:solidFill>
              </a:endParaRPr>
            </a:p>
          </p:txBody>
        </p:sp>
        <p:pic>
          <p:nvPicPr>
            <p:cNvPr id="519" name="Google Shape;519;p28"/>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520" name="Google Shape;520;p28"/>
          <p:cNvPicPr preferRelativeResize="0"/>
          <p:nvPr/>
        </p:nvPicPr>
        <p:blipFill>
          <a:blip r:embed="rId3">
            <a:alphaModFix/>
          </a:blip>
          <a:stretch>
            <a:fillRect/>
          </a:stretch>
        </p:blipFill>
        <p:spPr>
          <a:xfrm>
            <a:off x="20480130" y="3194125"/>
            <a:ext cx="2235825" cy="2235825"/>
          </a:xfrm>
          <a:prstGeom prst="rect">
            <a:avLst/>
          </a:prstGeom>
          <a:noFill/>
          <a:ln>
            <a:noFill/>
          </a:ln>
        </p:spPr>
      </p:pic>
      <p:sp>
        <p:nvSpPr>
          <p:cNvPr id="521" name="Google Shape;521;p28"/>
          <p:cNvSpPr txBox="1"/>
          <p:nvPr/>
        </p:nvSpPr>
        <p:spPr>
          <a:xfrm rot="-257">
            <a:off x="19592550" y="26120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a:t>
            </a:r>
            <a:endParaRPr sz="5000">
              <a:solidFill>
                <a:schemeClr val="lt1"/>
              </a:solidFill>
              <a:latin typeface="Lato"/>
              <a:ea typeface="Lato"/>
              <a:cs typeface="Lato"/>
              <a:sym typeface="Lato"/>
            </a:endParaRPr>
          </a:p>
        </p:txBody>
      </p:sp>
      <p:cxnSp>
        <p:nvCxnSpPr>
          <p:cNvPr id="522" name="Google Shape;522;p28"/>
          <p:cNvCxnSpPr/>
          <p:nvPr/>
        </p:nvCxnSpPr>
        <p:spPr>
          <a:xfrm>
            <a:off x="12323850" y="-96000"/>
            <a:ext cx="41100" cy="13908000"/>
          </a:xfrm>
          <a:prstGeom prst="straightConnector1">
            <a:avLst/>
          </a:prstGeom>
          <a:noFill/>
          <a:ln cap="flat" cmpd="sng" w="76200">
            <a:solidFill>
              <a:schemeClr val="dk2"/>
            </a:solidFill>
            <a:prstDash val="solid"/>
            <a:round/>
            <a:headEnd len="med" w="med" type="none"/>
            <a:tailEnd len="med" w="med" type="none"/>
          </a:ln>
        </p:spPr>
      </p:cxnSp>
      <p:sp>
        <p:nvSpPr>
          <p:cNvPr id="523" name="Google Shape;523;p28"/>
          <p:cNvSpPr txBox="1"/>
          <p:nvPr/>
        </p:nvSpPr>
        <p:spPr>
          <a:xfrm>
            <a:off x="0" y="1001400"/>
            <a:ext cx="123444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500">
                <a:latin typeface="Lato"/>
                <a:ea typeface="Lato"/>
                <a:cs typeface="Lato"/>
                <a:sym typeface="Lato"/>
              </a:rPr>
              <a:t>Now Ruby</a:t>
            </a:r>
            <a:endParaRPr b="1" sz="5500">
              <a:latin typeface="Lato"/>
              <a:ea typeface="Lato"/>
              <a:cs typeface="Lato"/>
              <a:sym typeface="Lato"/>
            </a:endParaRPr>
          </a:p>
        </p:txBody>
      </p:sp>
      <p:sp>
        <p:nvSpPr>
          <p:cNvPr id="524" name="Google Shape;524;p28"/>
          <p:cNvSpPr txBox="1"/>
          <p:nvPr/>
        </p:nvSpPr>
        <p:spPr>
          <a:xfrm>
            <a:off x="12344400" y="1001400"/>
            <a:ext cx="123444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500">
                <a:latin typeface="Lato"/>
                <a:ea typeface="Lato"/>
                <a:cs typeface="Lato"/>
                <a:sym typeface="Lato"/>
              </a:rPr>
              <a:t>Future Ruby</a:t>
            </a:r>
            <a:endParaRPr b="1" sz="5500">
              <a:latin typeface="Lato"/>
              <a:ea typeface="Lato"/>
              <a:cs typeface="Lato"/>
              <a:sym typeface="Lato"/>
            </a:endParaRPr>
          </a:p>
        </p:txBody>
      </p:sp>
      <p:pic>
        <p:nvPicPr>
          <p:cNvPr id="525" name="Google Shape;525;p28"/>
          <p:cNvPicPr preferRelativeResize="0"/>
          <p:nvPr/>
        </p:nvPicPr>
        <p:blipFill>
          <a:blip r:embed="rId7">
            <a:alphaModFix/>
          </a:blip>
          <a:stretch>
            <a:fillRect/>
          </a:stretch>
        </p:blipFill>
        <p:spPr>
          <a:xfrm>
            <a:off x="14533480" y="4016645"/>
            <a:ext cx="5358000" cy="56827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29"/>
          <p:cNvPicPr preferRelativeResize="0"/>
          <p:nvPr/>
        </p:nvPicPr>
        <p:blipFill>
          <a:blip r:embed="rId3">
            <a:alphaModFix/>
          </a:blip>
          <a:stretch>
            <a:fillRect/>
          </a:stretch>
        </p:blipFill>
        <p:spPr>
          <a:xfrm>
            <a:off x="11265925" y="6992547"/>
            <a:ext cx="2589196" cy="2743201"/>
          </a:xfrm>
          <a:prstGeom prst="rect">
            <a:avLst/>
          </a:prstGeom>
          <a:noFill/>
          <a:ln>
            <a:noFill/>
          </a:ln>
        </p:spPr>
      </p:pic>
      <p:sp>
        <p:nvSpPr>
          <p:cNvPr id="531" name="Google Shape;531;p29"/>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32" name="Google Shape;532;p29"/>
          <p:cNvPicPr preferRelativeResize="0"/>
          <p:nvPr/>
        </p:nvPicPr>
        <p:blipFill>
          <a:blip r:embed="rId4">
            <a:alphaModFix/>
          </a:blip>
          <a:stretch>
            <a:fillRect/>
          </a:stretch>
        </p:blipFill>
        <p:spPr>
          <a:xfrm>
            <a:off x="13629017" y="1540725"/>
            <a:ext cx="2235825" cy="2235825"/>
          </a:xfrm>
          <a:prstGeom prst="rect">
            <a:avLst/>
          </a:prstGeom>
          <a:noFill/>
          <a:ln>
            <a:noFill/>
          </a:ln>
        </p:spPr>
      </p:pic>
      <p:sp>
        <p:nvSpPr>
          <p:cNvPr id="533" name="Google Shape;533;p29"/>
          <p:cNvSpPr txBox="1"/>
          <p:nvPr/>
        </p:nvSpPr>
        <p:spPr>
          <a:xfrm rot="-278">
            <a:off x="12741472" y="958383"/>
            <a:ext cx="11135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 </a:t>
            </a:r>
            <a:r>
              <a:rPr lang="en" sz="5000">
                <a:solidFill>
                  <a:srgbClr val="FF0000"/>
                </a:solidFill>
                <a:latin typeface="Lato"/>
                <a:ea typeface="Lato"/>
                <a:cs typeface="Lato"/>
                <a:sym typeface="Lato"/>
              </a:rPr>
              <a:t>not as reproducible</a:t>
            </a:r>
            <a:endParaRPr sz="5000">
              <a:solidFill>
                <a:srgbClr val="FF0000"/>
              </a:solidFill>
              <a:latin typeface="Lato"/>
              <a:ea typeface="Lato"/>
              <a:cs typeface="Lato"/>
              <a:sym typeface="Lato"/>
            </a:endParaRPr>
          </a:p>
        </p:txBody>
      </p:sp>
      <p:pic>
        <p:nvPicPr>
          <p:cNvPr id="534" name="Google Shape;534;p29"/>
          <p:cNvPicPr preferRelativeResize="0"/>
          <p:nvPr/>
        </p:nvPicPr>
        <p:blipFill>
          <a:blip r:embed="rId5">
            <a:alphaModFix/>
          </a:blip>
          <a:stretch>
            <a:fillRect/>
          </a:stretch>
        </p:blipFill>
        <p:spPr>
          <a:xfrm>
            <a:off x="16766914" y="6992549"/>
            <a:ext cx="2582465" cy="2743201"/>
          </a:xfrm>
          <a:prstGeom prst="rect">
            <a:avLst/>
          </a:prstGeom>
          <a:noFill/>
          <a:ln>
            <a:noFill/>
          </a:ln>
        </p:spPr>
      </p:pic>
      <p:pic>
        <p:nvPicPr>
          <p:cNvPr id="535" name="Google Shape;535;p29"/>
          <p:cNvPicPr preferRelativeResize="0"/>
          <p:nvPr/>
        </p:nvPicPr>
        <p:blipFill>
          <a:blip r:embed="rId6">
            <a:alphaModFix/>
          </a:blip>
          <a:stretch>
            <a:fillRect/>
          </a:stretch>
        </p:blipFill>
        <p:spPr>
          <a:xfrm>
            <a:off x="19518465" y="6992546"/>
            <a:ext cx="2582465" cy="2743201"/>
          </a:xfrm>
          <a:prstGeom prst="rect">
            <a:avLst/>
          </a:prstGeom>
          <a:noFill/>
          <a:ln>
            <a:noFill/>
          </a:ln>
        </p:spPr>
      </p:pic>
      <p:pic>
        <p:nvPicPr>
          <p:cNvPr id="536" name="Google Shape;536;p29"/>
          <p:cNvPicPr preferRelativeResize="0"/>
          <p:nvPr/>
        </p:nvPicPr>
        <p:blipFill>
          <a:blip r:embed="rId7">
            <a:alphaModFix/>
          </a:blip>
          <a:stretch>
            <a:fillRect/>
          </a:stretch>
        </p:blipFill>
        <p:spPr>
          <a:xfrm>
            <a:off x="13986966" y="6992559"/>
            <a:ext cx="2585466" cy="2743201"/>
          </a:xfrm>
          <a:prstGeom prst="rect">
            <a:avLst/>
          </a:prstGeom>
          <a:noFill/>
          <a:ln>
            <a:noFill/>
          </a:ln>
        </p:spPr>
      </p:pic>
      <p:pic>
        <p:nvPicPr>
          <p:cNvPr id="537" name="Google Shape;537;p29"/>
          <p:cNvPicPr preferRelativeResize="0"/>
          <p:nvPr/>
        </p:nvPicPr>
        <p:blipFill>
          <a:blip r:embed="rId8">
            <a:alphaModFix/>
          </a:blip>
          <a:stretch>
            <a:fillRect/>
          </a:stretch>
        </p:blipFill>
        <p:spPr>
          <a:xfrm>
            <a:off x="8555658" y="6974235"/>
            <a:ext cx="2589196" cy="2743201"/>
          </a:xfrm>
          <a:prstGeom prst="rect">
            <a:avLst/>
          </a:prstGeom>
          <a:noFill/>
          <a:ln>
            <a:noFill/>
          </a:ln>
        </p:spPr>
      </p:pic>
      <p:pic>
        <p:nvPicPr>
          <p:cNvPr id="538" name="Google Shape;538;p29"/>
          <p:cNvPicPr preferRelativeResize="0"/>
          <p:nvPr/>
        </p:nvPicPr>
        <p:blipFill>
          <a:blip r:embed="rId9">
            <a:alphaModFix/>
          </a:blip>
          <a:stretch>
            <a:fillRect/>
          </a:stretch>
        </p:blipFill>
        <p:spPr>
          <a:xfrm>
            <a:off x="5845387" y="6992557"/>
            <a:ext cx="2589196" cy="2743201"/>
          </a:xfrm>
          <a:prstGeom prst="rect">
            <a:avLst/>
          </a:prstGeom>
          <a:noFill/>
          <a:ln>
            <a:noFill/>
          </a:ln>
        </p:spPr>
      </p:pic>
      <p:pic>
        <p:nvPicPr>
          <p:cNvPr id="539" name="Google Shape;539;p29"/>
          <p:cNvPicPr preferRelativeResize="0"/>
          <p:nvPr/>
        </p:nvPicPr>
        <p:blipFill>
          <a:blip r:embed="rId10">
            <a:alphaModFix/>
          </a:blip>
          <a:stretch>
            <a:fillRect/>
          </a:stretch>
        </p:blipFill>
        <p:spPr>
          <a:xfrm>
            <a:off x="3036686" y="6992561"/>
            <a:ext cx="2589196" cy="2743201"/>
          </a:xfrm>
          <a:prstGeom prst="rect">
            <a:avLst/>
          </a:prstGeom>
          <a:noFill/>
          <a:ln>
            <a:noFill/>
          </a:ln>
        </p:spPr>
      </p:pic>
      <p:grpSp>
        <p:nvGrpSpPr>
          <p:cNvPr id="540" name="Google Shape;540;p29"/>
          <p:cNvGrpSpPr/>
          <p:nvPr/>
        </p:nvGrpSpPr>
        <p:grpSpPr>
          <a:xfrm>
            <a:off x="19537842" y="9742959"/>
            <a:ext cx="2500793" cy="2859547"/>
            <a:chOff x="10862129" y="3067050"/>
            <a:chExt cx="6400801" cy="7362376"/>
          </a:xfrm>
        </p:grpSpPr>
        <p:sp>
          <p:nvSpPr>
            <p:cNvPr id="541" name="Google Shape;541;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3" name="Google Shape;543;p29"/>
            <p:cNvPicPr preferRelativeResize="0"/>
            <p:nvPr/>
          </p:nvPicPr>
          <p:blipFill>
            <a:blip r:embed="rId11">
              <a:alphaModFix/>
            </a:blip>
            <a:stretch>
              <a:fillRect/>
            </a:stretch>
          </p:blipFill>
          <p:spPr>
            <a:xfrm>
              <a:off x="10862129" y="5571676"/>
              <a:ext cx="6400801" cy="4857750"/>
            </a:xfrm>
            <a:prstGeom prst="rect">
              <a:avLst/>
            </a:prstGeom>
            <a:noFill/>
            <a:ln>
              <a:noFill/>
            </a:ln>
          </p:spPr>
        </p:pic>
      </p:grpSp>
      <p:grpSp>
        <p:nvGrpSpPr>
          <p:cNvPr id="544" name="Google Shape;544;p29"/>
          <p:cNvGrpSpPr/>
          <p:nvPr/>
        </p:nvGrpSpPr>
        <p:grpSpPr>
          <a:xfrm>
            <a:off x="16848592" y="9742959"/>
            <a:ext cx="2500793" cy="2856022"/>
            <a:chOff x="10877550" y="3067050"/>
            <a:chExt cx="6400801" cy="7353300"/>
          </a:xfrm>
        </p:grpSpPr>
        <p:sp>
          <p:nvSpPr>
            <p:cNvPr id="545" name="Google Shape;545;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7" name="Google Shape;547;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48" name="Google Shape;548;p29"/>
          <p:cNvGrpSpPr/>
          <p:nvPr/>
        </p:nvGrpSpPr>
        <p:grpSpPr>
          <a:xfrm>
            <a:off x="14044142" y="9742959"/>
            <a:ext cx="2500793" cy="2856022"/>
            <a:chOff x="10877550" y="3067050"/>
            <a:chExt cx="6400801" cy="7353300"/>
          </a:xfrm>
        </p:grpSpPr>
        <p:sp>
          <p:nvSpPr>
            <p:cNvPr id="549" name="Google Shape;549;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1" name="Google Shape;551;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2" name="Google Shape;552;p29"/>
          <p:cNvGrpSpPr/>
          <p:nvPr/>
        </p:nvGrpSpPr>
        <p:grpSpPr>
          <a:xfrm>
            <a:off x="11331455" y="9741122"/>
            <a:ext cx="2500793" cy="2856022"/>
            <a:chOff x="10877550" y="3067050"/>
            <a:chExt cx="6400801" cy="7353300"/>
          </a:xfrm>
        </p:grpSpPr>
        <p:sp>
          <p:nvSpPr>
            <p:cNvPr id="553" name="Google Shape;553;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5" name="Google Shape;555;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6" name="Google Shape;556;p29"/>
          <p:cNvGrpSpPr/>
          <p:nvPr/>
        </p:nvGrpSpPr>
        <p:grpSpPr>
          <a:xfrm>
            <a:off x="8651530" y="9744709"/>
            <a:ext cx="2500793" cy="2856022"/>
            <a:chOff x="10877550" y="3067050"/>
            <a:chExt cx="6400801" cy="7353300"/>
          </a:xfrm>
        </p:grpSpPr>
        <p:sp>
          <p:nvSpPr>
            <p:cNvPr id="557" name="Google Shape;557;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9" name="Google Shape;559;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60" name="Google Shape;560;p29"/>
          <p:cNvGrpSpPr/>
          <p:nvPr/>
        </p:nvGrpSpPr>
        <p:grpSpPr>
          <a:xfrm>
            <a:off x="5878205" y="9741134"/>
            <a:ext cx="2500793" cy="2856022"/>
            <a:chOff x="10877550" y="3067050"/>
            <a:chExt cx="6400801" cy="7353300"/>
          </a:xfrm>
        </p:grpSpPr>
        <p:sp>
          <p:nvSpPr>
            <p:cNvPr id="561" name="Google Shape;561;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63" name="Google Shape;563;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64" name="Google Shape;564;p29"/>
          <p:cNvGrpSpPr/>
          <p:nvPr/>
        </p:nvGrpSpPr>
        <p:grpSpPr>
          <a:xfrm>
            <a:off x="3080880" y="9741134"/>
            <a:ext cx="2500793" cy="2856022"/>
            <a:chOff x="10877550" y="3067050"/>
            <a:chExt cx="6400801" cy="7353300"/>
          </a:xfrm>
        </p:grpSpPr>
        <p:sp>
          <p:nvSpPr>
            <p:cNvPr id="565" name="Google Shape;565;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67" name="Google Shape;567;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cxnSp>
        <p:nvCxnSpPr>
          <p:cNvPr id="568" name="Google Shape;568;p29"/>
          <p:cNvCxnSpPr>
            <a:endCxn id="539" idx="0"/>
          </p:cNvCxnSpPr>
          <p:nvPr/>
        </p:nvCxnSpPr>
        <p:spPr>
          <a:xfrm flipH="1">
            <a:off x="4331284" y="3776561"/>
            <a:ext cx="10415700" cy="3216000"/>
          </a:xfrm>
          <a:prstGeom prst="straightConnector1">
            <a:avLst/>
          </a:prstGeom>
          <a:noFill/>
          <a:ln cap="flat" cmpd="sng" w="76200">
            <a:solidFill>
              <a:schemeClr val="dk2"/>
            </a:solidFill>
            <a:prstDash val="solid"/>
            <a:round/>
            <a:headEnd len="med" w="med" type="none"/>
            <a:tailEnd len="med" w="med" type="triangle"/>
          </a:ln>
        </p:spPr>
      </p:cxnSp>
      <p:cxnSp>
        <p:nvCxnSpPr>
          <p:cNvPr id="569" name="Google Shape;569;p29"/>
          <p:cNvCxnSpPr>
            <a:endCxn id="538" idx="0"/>
          </p:cNvCxnSpPr>
          <p:nvPr/>
        </p:nvCxnSpPr>
        <p:spPr>
          <a:xfrm flipH="1">
            <a:off x="7139985" y="3776557"/>
            <a:ext cx="7606800" cy="3216000"/>
          </a:xfrm>
          <a:prstGeom prst="straightConnector1">
            <a:avLst/>
          </a:prstGeom>
          <a:noFill/>
          <a:ln cap="flat" cmpd="sng" w="76200">
            <a:solidFill>
              <a:schemeClr val="dk2"/>
            </a:solidFill>
            <a:prstDash val="solid"/>
            <a:round/>
            <a:headEnd len="med" w="med" type="none"/>
            <a:tailEnd len="med" w="med" type="triangle"/>
          </a:ln>
        </p:spPr>
      </p:cxnSp>
      <p:cxnSp>
        <p:nvCxnSpPr>
          <p:cNvPr id="570" name="Google Shape;570;p29"/>
          <p:cNvCxnSpPr>
            <a:endCxn id="537" idx="0"/>
          </p:cNvCxnSpPr>
          <p:nvPr/>
        </p:nvCxnSpPr>
        <p:spPr>
          <a:xfrm flipH="1">
            <a:off x="9850256" y="3776535"/>
            <a:ext cx="4896600" cy="3197700"/>
          </a:xfrm>
          <a:prstGeom prst="straightConnector1">
            <a:avLst/>
          </a:prstGeom>
          <a:noFill/>
          <a:ln cap="flat" cmpd="sng" w="76200">
            <a:solidFill>
              <a:schemeClr val="dk2"/>
            </a:solidFill>
            <a:prstDash val="solid"/>
            <a:round/>
            <a:headEnd len="med" w="med" type="none"/>
            <a:tailEnd len="med" w="med" type="triangle"/>
          </a:ln>
        </p:spPr>
      </p:cxnSp>
      <p:cxnSp>
        <p:nvCxnSpPr>
          <p:cNvPr id="571" name="Google Shape;571;p29"/>
          <p:cNvCxnSpPr/>
          <p:nvPr/>
        </p:nvCxnSpPr>
        <p:spPr>
          <a:xfrm flipH="1">
            <a:off x="12663730" y="3776550"/>
            <a:ext cx="2083200" cy="3208800"/>
          </a:xfrm>
          <a:prstGeom prst="straightConnector1">
            <a:avLst/>
          </a:prstGeom>
          <a:noFill/>
          <a:ln cap="flat" cmpd="sng" w="76200">
            <a:solidFill>
              <a:schemeClr val="dk2"/>
            </a:solidFill>
            <a:prstDash val="solid"/>
            <a:round/>
            <a:headEnd len="med" w="med" type="none"/>
            <a:tailEnd len="med" w="med" type="triangle"/>
          </a:ln>
        </p:spPr>
      </p:cxnSp>
      <p:cxnSp>
        <p:nvCxnSpPr>
          <p:cNvPr id="572" name="Google Shape;572;p29"/>
          <p:cNvCxnSpPr>
            <a:endCxn id="536" idx="0"/>
          </p:cNvCxnSpPr>
          <p:nvPr/>
        </p:nvCxnSpPr>
        <p:spPr>
          <a:xfrm>
            <a:off x="14746899" y="3776559"/>
            <a:ext cx="532800" cy="3216000"/>
          </a:xfrm>
          <a:prstGeom prst="straightConnector1">
            <a:avLst/>
          </a:prstGeom>
          <a:noFill/>
          <a:ln cap="flat" cmpd="sng" w="76200">
            <a:solidFill>
              <a:schemeClr val="dk2"/>
            </a:solidFill>
            <a:prstDash val="solid"/>
            <a:round/>
            <a:headEnd len="med" w="med" type="none"/>
            <a:tailEnd len="med" w="med" type="triangle"/>
          </a:ln>
        </p:spPr>
      </p:cxnSp>
      <p:cxnSp>
        <p:nvCxnSpPr>
          <p:cNvPr id="573" name="Google Shape;573;p29"/>
          <p:cNvCxnSpPr>
            <a:endCxn id="534" idx="0"/>
          </p:cNvCxnSpPr>
          <p:nvPr/>
        </p:nvCxnSpPr>
        <p:spPr>
          <a:xfrm>
            <a:off x="14747047" y="3776549"/>
            <a:ext cx="3311100" cy="3216000"/>
          </a:xfrm>
          <a:prstGeom prst="straightConnector1">
            <a:avLst/>
          </a:prstGeom>
          <a:noFill/>
          <a:ln cap="flat" cmpd="sng" w="76200">
            <a:solidFill>
              <a:schemeClr val="dk2"/>
            </a:solidFill>
            <a:prstDash val="solid"/>
            <a:round/>
            <a:headEnd len="med" w="med" type="none"/>
            <a:tailEnd len="med" w="med" type="triangle"/>
          </a:ln>
        </p:spPr>
      </p:cxnSp>
      <p:cxnSp>
        <p:nvCxnSpPr>
          <p:cNvPr id="574" name="Google Shape;574;p29"/>
          <p:cNvCxnSpPr>
            <a:endCxn id="535" idx="0"/>
          </p:cNvCxnSpPr>
          <p:nvPr/>
        </p:nvCxnSpPr>
        <p:spPr>
          <a:xfrm>
            <a:off x="14746998" y="3776546"/>
            <a:ext cx="6062700" cy="3216000"/>
          </a:xfrm>
          <a:prstGeom prst="straightConnector1">
            <a:avLst/>
          </a:prstGeom>
          <a:noFill/>
          <a:ln cap="flat" cmpd="sng" w="76200">
            <a:solidFill>
              <a:schemeClr val="dk2"/>
            </a:solidFill>
            <a:prstDash val="solid"/>
            <a:round/>
            <a:headEnd len="med" w="med" type="none"/>
            <a:tailEnd len="med" w="med" type="triangle"/>
          </a:ln>
        </p:spPr>
      </p:cxnSp>
      <p:pic>
        <p:nvPicPr>
          <p:cNvPr id="575" name="Google Shape;575;p29"/>
          <p:cNvPicPr preferRelativeResize="0"/>
          <p:nvPr/>
        </p:nvPicPr>
        <p:blipFill>
          <a:blip r:embed="rId12">
            <a:alphaModFix/>
          </a:blip>
          <a:stretch>
            <a:fillRect/>
          </a:stretch>
        </p:blipFill>
        <p:spPr>
          <a:xfrm>
            <a:off x="10377402" y="-1"/>
            <a:ext cx="3251631" cy="3447289"/>
          </a:xfrm>
          <a:prstGeom prst="rect">
            <a:avLst/>
          </a:prstGeom>
          <a:noFill/>
          <a:ln>
            <a:noFill/>
          </a:ln>
        </p:spPr>
      </p:pic>
      <p:cxnSp>
        <p:nvCxnSpPr>
          <p:cNvPr id="576" name="Google Shape;576;p29"/>
          <p:cNvCxnSpPr/>
          <p:nvPr/>
        </p:nvCxnSpPr>
        <p:spPr>
          <a:xfrm>
            <a:off x="28450" y="12602500"/>
            <a:ext cx="24717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30"/>
          <p:cNvPicPr preferRelativeResize="0"/>
          <p:nvPr/>
        </p:nvPicPr>
        <p:blipFill>
          <a:blip r:embed="rId3">
            <a:alphaModFix/>
          </a:blip>
          <a:stretch>
            <a:fillRect/>
          </a:stretch>
        </p:blipFill>
        <p:spPr>
          <a:xfrm>
            <a:off x="13987950" y="6986938"/>
            <a:ext cx="2583500" cy="2740074"/>
          </a:xfrm>
          <a:prstGeom prst="rect">
            <a:avLst/>
          </a:prstGeom>
          <a:noFill/>
          <a:ln>
            <a:noFill/>
          </a:ln>
        </p:spPr>
      </p:pic>
      <p:sp>
        <p:nvSpPr>
          <p:cNvPr id="582" name="Google Shape;582;p3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83" name="Google Shape;583;p30"/>
          <p:cNvPicPr preferRelativeResize="0"/>
          <p:nvPr/>
        </p:nvPicPr>
        <p:blipFill>
          <a:blip r:embed="rId4">
            <a:alphaModFix/>
          </a:blip>
          <a:stretch>
            <a:fillRect/>
          </a:stretch>
        </p:blipFill>
        <p:spPr>
          <a:xfrm>
            <a:off x="13629017" y="1540725"/>
            <a:ext cx="2235825" cy="2235825"/>
          </a:xfrm>
          <a:prstGeom prst="rect">
            <a:avLst/>
          </a:prstGeom>
          <a:noFill/>
          <a:ln>
            <a:noFill/>
          </a:ln>
        </p:spPr>
      </p:pic>
      <p:sp>
        <p:nvSpPr>
          <p:cNvPr id="584" name="Google Shape;584;p30"/>
          <p:cNvSpPr txBox="1"/>
          <p:nvPr/>
        </p:nvSpPr>
        <p:spPr>
          <a:xfrm rot="-219">
            <a:off x="13366654" y="926775"/>
            <a:ext cx="9410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 </a:t>
            </a:r>
            <a:r>
              <a:rPr lang="en" sz="5000">
                <a:solidFill>
                  <a:srgbClr val="0000FF"/>
                </a:solidFill>
                <a:latin typeface="Lato"/>
                <a:ea typeface="Lato"/>
                <a:cs typeface="Lato"/>
                <a:sym typeface="Lato"/>
              </a:rPr>
              <a:t>made reproducibly</a:t>
            </a:r>
            <a:endParaRPr sz="5000">
              <a:solidFill>
                <a:srgbClr val="0000FF"/>
              </a:solidFill>
              <a:latin typeface="Lato"/>
              <a:ea typeface="Lato"/>
              <a:cs typeface="Lato"/>
              <a:sym typeface="Lato"/>
            </a:endParaRPr>
          </a:p>
        </p:txBody>
      </p:sp>
      <p:pic>
        <p:nvPicPr>
          <p:cNvPr id="585" name="Google Shape;585;p30"/>
          <p:cNvPicPr preferRelativeResize="0"/>
          <p:nvPr/>
        </p:nvPicPr>
        <p:blipFill>
          <a:blip r:embed="rId5">
            <a:alphaModFix/>
          </a:blip>
          <a:stretch>
            <a:fillRect/>
          </a:stretch>
        </p:blipFill>
        <p:spPr>
          <a:xfrm>
            <a:off x="10379150" y="0"/>
            <a:ext cx="3249876" cy="3446850"/>
          </a:xfrm>
          <a:prstGeom prst="rect">
            <a:avLst/>
          </a:prstGeom>
          <a:noFill/>
          <a:ln>
            <a:noFill/>
          </a:ln>
        </p:spPr>
      </p:pic>
      <p:pic>
        <p:nvPicPr>
          <p:cNvPr id="586" name="Google Shape;586;p30"/>
          <p:cNvPicPr preferRelativeResize="0"/>
          <p:nvPr/>
        </p:nvPicPr>
        <p:blipFill>
          <a:blip r:embed="rId6">
            <a:alphaModFix/>
          </a:blip>
          <a:stretch>
            <a:fillRect/>
          </a:stretch>
        </p:blipFill>
        <p:spPr>
          <a:xfrm>
            <a:off x="11371973" y="6985376"/>
            <a:ext cx="2583493" cy="2743201"/>
          </a:xfrm>
          <a:prstGeom prst="rect">
            <a:avLst/>
          </a:prstGeom>
          <a:noFill/>
          <a:ln>
            <a:noFill/>
          </a:ln>
        </p:spPr>
      </p:pic>
      <p:pic>
        <p:nvPicPr>
          <p:cNvPr id="587" name="Google Shape;587;p30"/>
          <p:cNvPicPr preferRelativeResize="0"/>
          <p:nvPr/>
        </p:nvPicPr>
        <p:blipFill>
          <a:blip r:embed="rId7">
            <a:alphaModFix/>
          </a:blip>
          <a:stretch>
            <a:fillRect/>
          </a:stretch>
        </p:blipFill>
        <p:spPr>
          <a:xfrm>
            <a:off x="5935831" y="6946800"/>
            <a:ext cx="2590054" cy="2743191"/>
          </a:xfrm>
          <a:prstGeom prst="rect">
            <a:avLst/>
          </a:prstGeom>
          <a:noFill/>
          <a:ln>
            <a:noFill/>
          </a:ln>
        </p:spPr>
      </p:pic>
      <p:pic>
        <p:nvPicPr>
          <p:cNvPr id="588" name="Google Shape;588;p30"/>
          <p:cNvPicPr preferRelativeResize="0"/>
          <p:nvPr/>
        </p:nvPicPr>
        <p:blipFill>
          <a:blip r:embed="rId8">
            <a:alphaModFix/>
          </a:blip>
          <a:stretch>
            <a:fillRect/>
          </a:stretch>
        </p:blipFill>
        <p:spPr>
          <a:xfrm>
            <a:off x="8653921" y="6946801"/>
            <a:ext cx="2590042" cy="2743178"/>
          </a:xfrm>
          <a:prstGeom prst="rect">
            <a:avLst/>
          </a:prstGeom>
          <a:noFill/>
          <a:ln>
            <a:noFill/>
          </a:ln>
        </p:spPr>
      </p:pic>
      <p:pic>
        <p:nvPicPr>
          <p:cNvPr id="589" name="Google Shape;589;p30"/>
          <p:cNvPicPr preferRelativeResize="0"/>
          <p:nvPr/>
        </p:nvPicPr>
        <p:blipFill>
          <a:blip r:embed="rId9">
            <a:alphaModFix/>
          </a:blip>
          <a:stretch>
            <a:fillRect/>
          </a:stretch>
        </p:blipFill>
        <p:spPr>
          <a:xfrm>
            <a:off x="19515284" y="6932950"/>
            <a:ext cx="2590042" cy="2743178"/>
          </a:xfrm>
          <a:prstGeom prst="rect">
            <a:avLst/>
          </a:prstGeom>
          <a:noFill/>
          <a:ln>
            <a:noFill/>
          </a:ln>
        </p:spPr>
      </p:pic>
      <p:cxnSp>
        <p:nvCxnSpPr>
          <p:cNvPr id="590" name="Google Shape;590;p30"/>
          <p:cNvCxnSpPr>
            <a:stCxn id="583" idx="2"/>
            <a:endCxn id="591" idx="0"/>
          </p:cNvCxnSpPr>
          <p:nvPr/>
        </p:nvCxnSpPr>
        <p:spPr>
          <a:xfrm flipH="1">
            <a:off x="4327330" y="3776550"/>
            <a:ext cx="104196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2" name="Google Shape;592;p30"/>
          <p:cNvCxnSpPr>
            <a:stCxn id="583" idx="2"/>
            <a:endCxn id="587" idx="0"/>
          </p:cNvCxnSpPr>
          <p:nvPr/>
        </p:nvCxnSpPr>
        <p:spPr>
          <a:xfrm flipH="1">
            <a:off x="7230730" y="3776550"/>
            <a:ext cx="75162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3" name="Google Shape;593;p30"/>
          <p:cNvCxnSpPr>
            <a:stCxn id="583" idx="2"/>
            <a:endCxn id="588" idx="0"/>
          </p:cNvCxnSpPr>
          <p:nvPr/>
        </p:nvCxnSpPr>
        <p:spPr>
          <a:xfrm flipH="1">
            <a:off x="9949030" y="3776550"/>
            <a:ext cx="4797900" cy="3170400"/>
          </a:xfrm>
          <a:prstGeom prst="straightConnector1">
            <a:avLst/>
          </a:prstGeom>
          <a:noFill/>
          <a:ln cap="flat" cmpd="sng" w="76200">
            <a:solidFill>
              <a:schemeClr val="dk2"/>
            </a:solidFill>
            <a:prstDash val="solid"/>
            <a:round/>
            <a:headEnd len="med" w="med" type="none"/>
            <a:tailEnd len="med" w="med" type="triangle"/>
          </a:ln>
        </p:spPr>
      </p:cxnSp>
      <p:cxnSp>
        <p:nvCxnSpPr>
          <p:cNvPr id="594" name="Google Shape;594;p30"/>
          <p:cNvCxnSpPr>
            <a:stCxn id="583" idx="2"/>
            <a:endCxn id="586" idx="0"/>
          </p:cNvCxnSpPr>
          <p:nvPr/>
        </p:nvCxnSpPr>
        <p:spPr>
          <a:xfrm flipH="1">
            <a:off x="12663730" y="3776550"/>
            <a:ext cx="2083200" cy="3208800"/>
          </a:xfrm>
          <a:prstGeom prst="straightConnector1">
            <a:avLst/>
          </a:prstGeom>
          <a:noFill/>
          <a:ln cap="flat" cmpd="sng" w="76200">
            <a:solidFill>
              <a:schemeClr val="dk2"/>
            </a:solidFill>
            <a:prstDash val="solid"/>
            <a:round/>
            <a:headEnd len="med" w="med" type="none"/>
            <a:tailEnd len="med" w="med" type="triangle"/>
          </a:ln>
        </p:spPr>
      </p:cxnSp>
      <p:cxnSp>
        <p:nvCxnSpPr>
          <p:cNvPr id="595" name="Google Shape;595;p30"/>
          <p:cNvCxnSpPr>
            <a:stCxn id="583" idx="2"/>
            <a:endCxn id="596" idx="0"/>
          </p:cNvCxnSpPr>
          <p:nvPr/>
        </p:nvCxnSpPr>
        <p:spPr>
          <a:xfrm>
            <a:off x="14746930" y="3776550"/>
            <a:ext cx="540000" cy="3170400"/>
          </a:xfrm>
          <a:prstGeom prst="straightConnector1">
            <a:avLst/>
          </a:prstGeom>
          <a:noFill/>
          <a:ln cap="flat" cmpd="sng" w="76200">
            <a:solidFill>
              <a:schemeClr val="dk2"/>
            </a:solidFill>
            <a:prstDash val="solid"/>
            <a:round/>
            <a:headEnd len="med" w="med" type="none"/>
            <a:tailEnd len="med" w="med" type="triangle"/>
          </a:ln>
        </p:spPr>
      </p:cxnSp>
      <p:cxnSp>
        <p:nvCxnSpPr>
          <p:cNvPr id="597" name="Google Shape;597;p30"/>
          <p:cNvCxnSpPr>
            <a:stCxn id="583" idx="2"/>
            <a:endCxn id="598" idx="0"/>
          </p:cNvCxnSpPr>
          <p:nvPr/>
        </p:nvCxnSpPr>
        <p:spPr>
          <a:xfrm>
            <a:off x="14746930" y="3776550"/>
            <a:ext cx="33249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9" name="Google Shape;599;p30"/>
          <p:cNvCxnSpPr>
            <a:stCxn id="583" idx="2"/>
            <a:endCxn id="589" idx="0"/>
          </p:cNvCxnSpPr>
          <p:nvPr/>
        </p:nvCxnSpPr>
        <p:spPr>
          <a:xfrm>
            <a:off x="14746930" y="3776550"/>
            <a:ext cx="6063300" cy="3156300"/>
          </a:xfrm>
          <a:prstGeom prst="straightConnector1">
            <a:avLst/>
          </a:prstGeom>
          <a:noFill/>
          <a:ln cap="flat" cmpd="sng" w="76200">
            <a:solidFill>
              <a:schemeClr val="dk2"/>
            </a:solidFill>
            <a:prstDash val="solid"/>
            <a:round/>
            <a:headEnd len="med" w="med" type="none"/>
            <a:tailEnd len="med" w="med" type="triangle"/>
          </a:ln>
        </p:spPr>
      </p:cxnSp>
      <p:grpSp>
        <p:nvGrpSpPr>
          <p:cNvPr id="600" name="Google Shape;600;p30"/>
          <p:cNvGrpSpPr/>
          <p:nvPr/>
        </p:nvGrpSpPr>
        <p:grpSpPr>
          <a:xfrm>
            <a:off x="19491742" y="9676309"/>
            <a:ext cx="2500793" cy="2856022"/>
            <a:chOff x="10877550" y="3067050"/>
            <a:chExt cx="6400801" cy="7353300"/>
          </a:xfrm>
        </p:grpSpPr>
        <p:sp>
          <p:nvSpPr>
            <p:cNvPr id="601" name="Google Shape;601;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03" name="Google Shape;603;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04" name="Google Shape;604;p30"/>
          <p:cNvGrpSpPr/>
          <p:nvPr/>
        </p:nvGrpSpPr>
        <p:grpSpPr>
          <a:xfrm>
            <a:off x="16740192" y="9676309"/>
            <a:ext cx="2500793" cy="2856022"/>
            <a:chOff x="10877550" y="3067050"/>
            <a:chExt cx="6400801" cy="7353300"/>
          </a:xfrm>
        </p:grpSpPr>
        <p:sp>
          <p:nvSpPr>
            <p:cNvPr id="605" name="Google Shape;605;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07" name="Google Shape;607;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08" name="Google Shape;608;p30"/>
          <p:cNvGrpSpPr/>
          <p:nvPr/>
        </p:nvGrpSpPr>
        <p:grpSpPr>
          <a:xfrm>
            <a:off x="13988642" y="9676309"/>
            <a:ext cx="2500793" cy="2856022"/>
            <a:chOff x="10877550" y="3067050"/>
            <a:chExt cx="6400801" cy="7353300"/>
          </a:xfrm>
        </p:grpSpPr>
        <p:sp>
          <p:nvSpPr>
            <p:cNvPr id="609" name="Google Shape;609;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11" name="Google Shape;611;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2" name="Google Shape;612;p30"/>
          <p:cNvGrpSpPr/>
          <p:nvPr/>
        </p:nvGrpSpPr>
        <p:grpSpPr>
          <a:xfrm>
            <a:off x="11318417" y="9637909"/>
            <a:ext cx="2500793" cy="2856022"/>
            <a:chOff x="10877550" y="3067050"/>
            <a:chExt cx="6400801" cy="7353300"/>
          </a:xfrm>
        </p:grpSpPr>
        <p:sp>
          <p:nvSpPr>
            <p:cNvPr id="613" name="Google Shape;613;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615" name="Google Shape;615;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6" name="Google Shape;616;p30"/>
          <p:cNvGrpSpPr/>
          <p:nvPr/>
        </p:nvGrpSpPr>
        <p:grpSpPr>
          <a:xfrm>
            <a:off x="8654080" y="9676309"/>
            <a:ext cx="2500793" cy="2856022"/>
            <a:chOff x="10877550" y="3067050"/>
            <a:chExt cx="6400801" cy="7353300"/>
          </a:xfrm>
        </p:grpSpPr>
        <p:sp>
          <p:nvSpPr>
            <p:cNvPr id="617" name="Google Shape;617;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19" name="Google Shape;619;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20" name="Google Shape;620;p30"/>
          <p:cNvGrpSpPr/>
          <p:nvPr/>
        </p:nvGrpSpPr>
        <p:grpSpPr>
          <a:xfrm>
            <a:off x="5971617" y="9637909"/>
            <a:ext cx="2500793" cy="2856022"/>
            <a:chOff x="10877550" y="3067050"/>
            <a:chExt cx="6400801" cy="7353300"/>
          </a:xfrm>
        </p:grpSpPr>
        <p:sp>
          <p:nvSpPr>
            <p:cNvPr id="621" name="Google Shape;621;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23" name="Google Shape;623;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24" name="Google Shape;624;p30"/>
          <p:cNvGrpSpPr/>
          <p:nvPr/>
        </p:nvGrpSpPr>
        <p:grpSpPr>
          <a:xfrm>
            <a:off x="3104880" y="9676309"/>
            <a:ext cx="2500793" cy="2856022"/>
            <a:chOff x="10877550" y="3067050"/>
            <a:chExt cx="6400801" cy="7353300"/>
          </a:xfrm>
        </p:grpSpPr>
        <p:sp>
          <p:nvSpPr>
            <p:cNvPr id="625" name="Google Shape;625;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27" name="Google Shape;627;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pic>
        <p:nvPicPr>
          <p:cNvPr id="628" name="Google Shape;628;p30"/>
          <p:cNvPicPr preferRelativeResize="0"/>
          <p:nvPr/>
        </p:nvPicPr>
        <p:blipFill>
          <a:blip r:embed="rId11">
            <a:alphaModFix/>
          </a:blip>
          <a:stretch>
            <a:fillRect/>
          </a:stretch>
        </p:blipFill>
        <p:spPr>
          <a:xfrm>
            <a:off x="3656876" y="9676201"/>
            <a:ext cx="1396801" cy="1396801"/>
          </a:xfrm>
          <a:prstGeom prst="rect">
            <a:avLst/>
          </a:prstGeom>
          <a:noFill/>
          <a:ln>
            <a:noFill/>
          </a:ln>
        </p:spPr>
      </p:pic>
      <p:pic>
        <p:nvPicPr>
          <p:cNvPr id="629" name="Google Shape;629;p30"/>
          <p:cNvPicPr preferRelativeResize="0"/>
          <p:nvPr/>
        </p:nvPicPr>
        <p:blipFill>
          <a:blip r:embed="rId11">
            <a:alphaModFix/>
          </a:blip>
          <a:stretch>
            <a:fillRect/>
          </a:stretch>
        </p:blipFill>
        <p:spPr>
          <a:xfrm>
            <a:off x="6523614" y="9676201"/>
            <a:ext cx="1396801" cy="1396801"/>
          </a:xfrm>
          <a:prstGeom prst="rect">
            <a:avLst/>
          </a:prstGeom>
          <a:noFill/>
          <a:ln>
            <a:noFill/>
          </a:ln>
        </p:spPr>
      </p:pic>
      <p:pic>
        <p:nvPicPr>
          <p:cNvPr id="630" name="Google Shape;630;p30"/>
          <p:cNvPicPr preferRelativeResize="0"/>
          <p:nvPr/>
        </p:nvPicPr>
        <p:blipFill>
          <a:blip r:embed="rId11">
            <a:alphaModFix/>
          </a:blip>
          <a:stretch>
            <a:fillRect/>
          </a:stretch>
        </p:blipFill>
        <p:spPr>
          <a:xfrm>
            <a:off x="9197014" y="9676301"/>
            <a:ext cx="1396801" cy="1396801"/>
          </a:xfrm>
          <a:prstGeom prst="rect">
            <a:avLst/>
          </a:prstGeom>
          <a:noFill/>
          <a:ln>
            <a:noFill/>
          </a:ln>
        </p:spPr>
      </p:pic>
      <p:pic>
        <p:nvPicPr>
          <p:cNvPr id="631" name="Google Shape;631;p30"/>
          <p:cNvPicPr preferRelativeResize="0"/>
          <p:nvPr/>
        </p:nvPicPr>
        <p:blipFill>
          <a:blip r:embed="rId11">
            <a:alphaModFix/>
          </a:blip>
          <a:stretch>
            <a:fillRect/>
          </a:stretch>
        </p:blipFill>
        <p:spPr>
          <a:xfrm>
            <a:off x="14581301" y="9676301"/>
            <a:ext cx="1396801" cy="1396801"/>
          </a:xfrm>
          <a:prstGeom prst="rect">
            <a:avLst/>
          </a:prstGeom>
          <a:noFill/>
          <a:ln>
            <a:noFill/>
          </a:ln>
        </p:spPr>
      </p:pic>
      <p:pic>
        <p:nvPicPr>
          <p:cNvPr id="632" name="Google Shape;632;p30"/>
          <p:cNvPicPr preferRelativeResize="0"/>
          <p:nvPr/>
        </p:nvPicPr>
        <p:blipFill>
          <a:blip r:embed="rId11">
            <a:alphaModFix/>
          </a:blip>
          <a:stretch>
            <a:fillRect/>
          </a:stretch>
        </p:blipFill>
        <p:spPr>
          <a:xfrm>
            <a:off x="17292189" y="9676301"/>
            <a:ext cx="1396801" cy="1396801"/>
          </a:xfrm>
          <a:prstGeom prst="rect">
            <a:avLst/>
          </a:prstGeom>
          <a:noFill/>
          <a:ln>
            <a:noFill/>
          </a:ln>
        </p:spPr>
      </p:pic>
      <p:pic>
        <p:nvPicPr>
          <p:cNvPr id="633" name="Google Shape;633;p30"/>
          <p:cNvPicPr preferRelativeResize="0"/>
          <p:nvPr/>
        </p:nvPicPr>
        <p:blipFill>
          <a:blip r:embed="rId11">
            <a:alphaModFix/>
          </a:blip>
          <a:stretch>
            <a:fillRect/>
          </a:stretch>
        </p:blipFill>
        <p:spPr>
          <a:xfrm>
            <a:off x="20083951" y="9676301"/>
            <a:ext cx="1396801" cy="1396801"/>
          </a:xfrm>
          <a:prstGeom prst="rect">
            <a:avLst/>
          </a:prstGeom>
          <a:noFill/>
          <a:ln>
            <a:noFill/>
          </a:ln>
        </p:spPr>
      </p:pic>
      <p:pic>
        <p:nvPicPr>
          <p:cNvPr id="591" name="Google Shape;591;p30"/>
          <p:cNvPicPr preferRelativeResize="0"/>
          <p:nvPr/>
        </p:nvPicPr>
        <p:blipFill>
          <a:blip r:embed="rId12">
            <a:alphaModFix/>
          </a:blip>
          <a:stretch>
            <a:fillRect/>
          </a:stretch>
        </p:blipFill>
        <p:spPr>
          <a:xfrm>
            <a:off x="3032300" y="6946800"/>
            <a:ext cx="2590042" cy="2743178"/>
          </a:xfrm>
          <a:prstGeom prst="rect">
            <a:avLst/>
          </a:prstGeom>
          <a:noFill/>
          <a:ln>
            <a:noFill/>
          </a:ln>
        </p:spPr>
      </p:pic>
      <p:pic>
        <p:nvPicPr>
          <p:cNvPr id="598" name="Google Shape;598;p30"/>
          <p:cNvPicPr preferRelativeResize="0"/>
          <p:nvPr/>
        </p:nvPicPr>
        <p:blipFill>
          <a:blip r:embed="rId13">
            <a:alphaModFix/>
          </a:blip>
          <a:stretch>
            <a:fillRect/>
          </a:stretch>
        </p:blipFill>
        <p:spPr>
          <a:xfrm>
            <a:off x="16776842" y="6946792"/>
            <a:ext cx="2590042" cy="2743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1"/>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Patil,  Peng, Leek (2016) https://www.biorxiv.org/content/10.1101/066803v1</a:t>
            </a:r>
            <a:endParaRPr/>
          </a:p>
        </p:txBody>
      </p:sp>
      <p:sp>
        <p:nvSpPr>
          <p:cNvPr id="639" name="Google Shape;639;p31"/>
          <p:cNvSpPr txBox="1"/>
          <p:nvPr/>
        </p:nvSpPr>
        <p:spPr>
          <a:xfrm>
            <a:off x="1495875" y="2564200"/>
            <a:ext cx="14736000" cy="772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0">
                <a:latin typeface="Lato"/>
                <a:ea typeface="Lato"/>
                <a:cs typeface="Lato"/>
                <a:sym typeface="Lato"/>
              </a:rPr>
              <a:t>If your results are not repeatable they will NOT be reproducible. </a:t>
            </a:r>
            <a:endParaRPr b="1" sz="7000">
              <a:latin typeface="Lato"/>
              <a:ea typeface="Lato"/>
              <a:cs typeface="Lato"/>
              <a:sym typeface="Lato"/>
            </a:endParaRPr>
          </a:p>
          <a:p>
            <a:pPr indent="0" lvl="0" marL="0" rtl="0" algn="l">
              <a:spcBef>
                <a:spcPts val="0"/>
              </a:spcBef>
              <a:spcAft>
                <a:spcPts val="0"/>
              </a:spcAft>
              <a:buNone/>
            </a:pPr>
            <a:r>
              <a:t/>
            </a:r>
            <a:endParaRPr b="1" sz="7000">
              <a:latin typeface="Lato"/>
              <a:ea typeface="Lato"/>
              <a:cs typeface="Lato"/>
              <a:sym typeface="Lato"/>
            </a:endParaRPr>
          </a:p>
          <a:p>
            <a:pPr indent="0" lvl="0" marL="0" rtl="0" algn="l">
              <a:spcBef>
                <a:spcPts val="0"/>
              </a:spcBef>
              <a:spcAft>
                <a:spcPts val="0"/>
              </a:spcAft>
              <a:buNone/>
            </a:pPr>
            <a:r>
              <a:rPr lang="en" sz="7000">
                <a:latin typeface="Lato"/>
                <a:ea typeface="Lato"/>
                <a:cs typeface="Lato"/>
                <a:sym typeface="Lato"/>
              </a:rPr>
              <a:t>In other words, if you can’t get the same answer twice, other researchers won’t be able to get your answer reliably either. </a:t>
            </a:r>
            <a:endParaRPr sz="7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Patil,  Peng, Leek (2016) https://www.biorxiv.org/content/10.1101/066803v1</a:t>
            </a:r>
            <a:endParaRPr/>
          </a:p>
        </p:txBody>
      </p:sp>
      <p:sp>
        <p:nvSpPr>
          <p:cNvPr id="142" name="Google Shape;142;p14"/>
          <p:cNvSpPr txBox="1"/>
          <p:nvPr/>
        </p:nvSpPr>
        <p:spPr>
          <a:xfrm>
            <a:off x="947075" y="11916900"/>
            <a:ext cx="690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rPr>
              <a:t>Photo by</a:t>
            </a:r>
            <a:r>
              <a:rPr lang="en" sz="2800">
                <a:solidFill>
                  <a:schemeClr val="lt1"/>
                </a:solidFill>
                <a:uFill>
                  <a:noFill/>
                </a:uFill>
                <a:hlinkClick r:id="rId3">
                  <a:extLst>
                    <a:ext uri="{A12FA001-AC4F-418D-AE19-62706E023703}">
                      <ahyp:hlinkClr val="tx"/>
                    </a:ext>
                  </a:extLst>
                </a:hlinkClick>
              </a:rPr>
              <a:t> </a:t>
            </a:r>
            <a:r>
              <a:rPr lang="en" sz="2800" u="sng">
                <a:solidFill>
                  <a:schemeClr val="hlink"/>
                </a:solidFill>
                <a:hlinkClick r:id="rId4"/>
              </a:rPr>
              <a:t>Simone Secci</a:t>
            </a:r>
            <a:r>
              <a:rPr lang="en" sz="2800">
                <a:solidFill>
                  <a:schemeClr val="lt1"/>
                </a:solidFill>
              </a:rPr>
              <a:t> on</a:t>
            </a:r>
            <a:r>
              <a:rPr lang="en" sz="2800">
                <a:solidFill>
                  <a:schemeClr val="lt1"/>
                </a:solidFill>
                <a:uFill>
                  <a:noFill/>
                </a:uFill>
                <a:hlinkClick r:id="rId5">
                  <a:extLst>
                    <a:ext uri="{A12FA001-AC4F-418D-AE19-62706E023703}">
                      <ahyp:hlinkClr val="tx"/>
                    </a:ext>
                  </a:extLst>
                </a:hlinkClick>
              </a:rPr>
              <a:t> </a:t>
            </a:r>
            <a:r>
              <a:rPr lang="en" sz="2800" u="sng">
                <a:solidFill>
                  <a:schemeClr val="hlink"/>
                </a:solidFill>
                <a:hlinkClick r:id="rId6"/>
              </a:rPr>
              <a:t>Unsplash</a:t>
            </a:r>
            <a:endParaRPr sz="3100"/>
          </a:p>
        </p:txBody>
      </p:sp>
      <p:pic>
        <p:nvPicPr>
          <p:cNvPr id="143" name="Google Shape;143;p14"/>
          <p:cNvPicPr preferRelativeResize="0"/>
          <p:nvPr/>
        </p:nvPicPr>
        <p:blipFill>
          <a:blip r:embed="rId7">
            <a:alphaModFix/>
          </a:blip>
          <a:stretch>
            <a:fillRect/>
          </a:stretch>
        </p:blipFill>
        <p:spPr>
          <a:xfrm>
            <a:off x="5393602" y="2097000"/>
            <a:ext cx="5686775" cy="75824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2"/>
          <p:cNvSpPr txBox="1"/>
          <p:nvPr>
            <p:ph type="title"/>
          </p:nvPr>
        </p:nvSpPr>
        <p:spPr>
          <a:xfrm>
            <a:off x="1126900" y="2311400"/>
            <a:ext cx="17257800" cy="103743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1) Get your code to work once</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2) Get your code to work reliably for you</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3) Get your code to work for someone else</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3"/>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a:t>
            </a:r>
            <a:endParaRPr/>
          </a:p>
        </p:txBody>
      </p:sp>
      <p:sp>
        <p:nvSpPr>
          <p:cNvPr id="650" name="Google Shape;650;p33"/>
          <p:cNvSpPr/>
          <p:nvPr/>
        </p:nvSpPr>
        <p:spPr>
          <a:xfrm>
            <a:off x="4644475" y="7908825"/>
            <a:ext cx="12209100" cy="1683900"/>
          </a:xfrm>
          <a:prstGeom prst="leftRightArrow">
            <a:avLst>
              <a:gd fmla="val 50000" name="adj1"/>
              <a:gd fmla="val 50000" name="adj2"/>
            </a:avLst>
          </a:prstGeom>
          <a:gradFill>
            <a:gsLst>
              <a:gs pos="0">
                <a:srgbClr val="CFE2F3"/>
              </a:gs>
              <a:gs pos="100000">
                <a:srgbClr val="0B5394"/>
              </a:gs>
            </a:gsLst>
            <a:lin ang="0" scaled="0"/>
          </a:gra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 name="Google Shape;651;p33"/>
          <p:cNvCxnSpPr>
            <a:stCxn id="650" idx="3"/>
            <a:endCxn id="652" idx="1"/>
          </p:cNvCxnSpPr>
          <p:nvPr/>
        </p:nvCxnSpPr>
        <p:spPr>
          <a:xfrm rot="10800000">
            <a:off x="4639975" y="7290075"/>
            <a:ext cx="4500" cy="1460700"/>
          </a:xfrm>
          <a:prstGeom prst="straightConnector1">
            <a:avLst/>
          </a:prstGeom>
          <a:noFill/>
          <a:ln cap="flat" cmpd="sng" w="76200">
            <a:solidFill>
              <a:schemeClr val="dk2"/>
            </a:solidFill>
            <a:prstDash val="solid"/>
            <a:round/>
            <a:headEnd len="med" w="med" type="none"/>
            <a:tailEnd len="med" w="med" type="none"/>
          </a:ln>
        </p:spPr>
      </p:cxnSp>
      <p:sp>
        <p:nvSpPr>
          <p:cNvPr id="652" name="Google Shape;652;p33"/>
          <p:cNvSpPr txBox="1"/>
          <p:nvPr/>
        </p:nvSpPr>
        <p:spPr>
          <a:xfrm rot="-2700000">
            <a:off x="4063527" y="5529053"/>
            <a:ext cx="3936746"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Ran once</a:t>
            </a:r>
            <a:endParaRPr sz="3600">
              <a:latin typeface="Lato"/>
              <a:ea typeface="Lato"/>
              <a:cs typeface="Lato"/>
              <a:sym typeface="Lato"/>
            </a:endParaRPr>
          </a:p>
        </p:txBody>
      </p:sp>
      <p:cxnSp>
        <p:nvCxnSpPr>
          <p:cNvPr id="653" name="Google Shape;653;p33"/>
          <p:cNvCxnSpPr/>
          <p:nvPr/>
        </p:nvCxnSpPr>
        <p:spPr>
          <a:xfrm rot="10800000">
            <a:off x="8894375" y="6841350"/>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4" name="Google Shape;654;p33"/>
          <p:cNvSpPr txBox="1"/>
          <p:nvPr/>
        </p:nvSpPr>
        <p:spPr>
          <a:xfrm rot="-2700000">
            <a:off x="7786187" y="3911455"/>
            <a:ext cx="7156911"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Re-runs sometimes</a:t>
            </a:r>
            <a:endParaRPr sz="3600">
              <a:latin typeface="Lato"/>
              <a:ea typeface="Lato"/>
              <a:cs typeface="Lato"/>
              <a:sym typeface="Lato"/>
            </a:endParaRPr>
          </a:p>
        </p:txBody>
      </p:sp>
      <p:sp>
        <p:nvSpPr>
          <p:cNvPr id="655" name="Google Shape;655;p33"/>
          <p:cNvSpPr txBox="1"/>
          <p:nvPr/>
        </p:nvSpPr>
        <p:spPr>
          <a:xfrm rot="-2700000">
            <a:off x="15494333" y="3965309"/>
            <a:ext cx="7576083" cy="129273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latin typeface="Lato"/>
                <a:ea typeface="Lato"/>
                <a:cs typeface="Lato"/>
                <a:sym typeface="Lato"/>
              </a:rPr>
              <a:t>Re-runs in every situation and gets the same result every time</a:t>
            </a:r>
            <a:endParaRPr sz="3600">
              <a:latin typeface="Lato"/>
              <a:ea typeface="Lato"/>
              <a:cs typeface="Lato"/>
              <a:sym typeface="Lato"/>
            </a:endParaRPr>
          </a:p>
        </p:txBody>
      </p:sp>
      <p:cxnSp>
        <p:nvCxnSpPr>
          <p:cNvPr id="656" name="Google Shape;656;p33"/>
          <p:cNvCxnSpPr/>
          <p:nvPr/>
        </p:nvCxnSpPr>
        <p:spPr>
          <a:xfrm rot="10800000">
            <a:off x="16853675" y="7290375"/>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7" name="Google Shape;657;p33"/>
          <p:cNvSpPr txBox="1"/>
          <p:nvPr/>
        </p:nvSpPr>
        <p:spPr>
          <a:xfrm rot="-2700000">
            <a:off x="11515062" y="3911455"/>
            <a:ext cx="7156911"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Re-runs reliably in most contexts</a:t>
            </a:r>
            <a:endParaRPr sz="3600">
              <a:latin typeface="Lato"/>
              <a:ea typeface="Lato"/>
              <a:cs typeface="Lato"/>
              <a:sym typeface="Lato"/>
            </a:endParaRPr>
          </a:p>
        </p:txBody>
      </p:sp>
      <p:cxnSp>
        <p:nvCxnSpPr>
          <p:cNvPr id="658" name="Google Shape;658;p33"/>
          <p:cNvCxnSpPr/>
          <p:nvPr/>
        </p:nvCxnSpPr>
        <p:spPr>
          <a:xfrm rot="10800000">
            <a:off x="12653325" y="6841350"/>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9" name="Google Shape;659;p33"/>
          <p:cNvSpPr txBox="1"/>
          <p:nvPr/>
        </p:nvSpPr>
        <p:spPr>
          <a:xfrm>
            <a:off x="13277537" y="9862017"/>
            <a:ext cx="71568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Lato"/>
                <a:ea typeface="Lato"/>
                <a:cs typeface="Lato"/>
                <a:sym typeface="Lato"/>
              </a:rPr>
              <a:t>Perfectly reproducible</a:t>
            </a:r>
            <a:endParaRPr b="1" sz="3600">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a:p>
            <a:pPr indent="0" lvl="0" marL="0" rtl="0" algn="ctr">
              <a:spcBef>
                <a:spcPts val="0"/>
              </a:spcBef>
              <a:spcAft>
                <a:spcPts val="0"/>
              </a:spcAft>
              <a:buNone/>
            </a:pPr>
            <a:r>
              <a:rPr i="1" lang="en" sz="3600">
                <a:solidFill>
                  <a:srgbClr val="FF0000"/>
                </a:solidFill>
                <a:latin typeface="Lato"/>
                <a:ea typeface="Lato"/>
                <a:cs typeface="Lato"/>
                <a:sym typeface="Lato"/>
              </a:rPr>
              <a:t>No analysis reaches here</a:t>
            </a:r>
            <a:endParaRPr sz="3600">
              <a:solidFill>
                <a:schemeClr val="lt1"/>
              </a:solidFill>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p:txBody>
      </p:sp>
      <p:sp>
        <p:nvSpPr>
          <p:cNvPr id="660" name="Google Shape;660;p33"/>
          <p:cNvSpPr txBox="1"/>
          <p:nvPr/>
        </p:nvSpPr>
        <p:spPr>
          <a:xfrm>
            <a:off x="869527" y="9950175"/>
            <a:ext cx="85890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Lato"/>
                <a:ea typeface="Lato"/>
                <a:cs typeface="Lato"/>
                <a:sym typeface="Lato"/>
              </a:rPr>
              <a:t>Not repeatable</a:t>
            </a:r>
            <a:endParaRPr b="1" sz="3600">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a:p>
            <a:pPr indent="0" lvl="0" marL="0" rtl="0" algn="ctr">
              <a:spcBef>
                <a:spcPts val="0"/>
              </a:spcBef>
              <a:spcAft>
                <a:spcPts val="0"/>
              </a:spcAft>
              <a:buNone/>
            </a:pPr>
            <a:r>
              <a:rPr i="1" lang="en" sz="3600">
                <a:solidFill>
                  <a:srgbClr val="FF0000"/>
                </a:solidFill>
                <a:latin typeface="Lato"/>
                <a:ea typeface="Lato"/>
                <a:cs typeface="Lato"/>
                <a:sym typeface="Lato"/>
              </a:rPr>
              <a:t>Every analysis starts here</a:t>
            </a:r>
            <a:endParaRPr i="1" sz="3600">
              <a:solidFill>
                <a:srgbClr val="FF0000"/>
              </a:solidFill>
              <a:latin typeface="Lato"/>
              <a:ea typeface="Lato"/>
              <a:cs typeface="Lato"/>
              <a:sym typeface="Lato"/>
            </a:endParaRPr>
          </a:p>
        </p:txBody>
      </p:sp>
      <p:sp>
        <p:nvSpPr>
          <p:cNvPr id="661" name="Google Shape;661;p33"/>
          <p:cNvSpPr txBox="1"/>
          <p:nvPr/>
        </p:nvSpPr>
        <p:spPr>
          <a:xfrm>
            <a:off x="14981553" y="3398100"/>
            <a:ext cx="542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3600">
              <a:solidFill>
                <a:srgbClr val="FF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4"/>
          <p:cNvSpPr txBox="1"/>
          <p:nvPr>
            <p:ph type="title"/>
          </p:nvPr>
        </p:nvSpPr>
        <p:spPr>
          <a:xfrm>
            <a:off x="713077" y="3991880"/>
            <a:ext cx="17679600" cy="47910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R Markdown notebooks are a handy tool for reproducibility!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5"/>
          <p:cNvSpPr/>
          <p:nvPr/>
        </p:nvSpPr>
        <p:spPr>
          <a:xfrm>
            <a:off x="12559200" y="2869325"/>
            <a:ext cx="11987700" cy="7977300"/>
          </a:xfrm>
          <a:prstGeom prst="wedgeRectCallout">
            <a:avLst>
              <a:gd fmla="val -61655" name="adj1"/>
              <a:gd fmla="val 19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673" name="Google Shape;673;p35"/>
          <p:cNvSpPr txBox="1"/>
          <p:nvPr/>
        </p:nvSpPr>
        <p:spPr>
          <a:xfrm rot="-257">
            <a:off x="2004962" y="9826823"/>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674" name="Google Shape;674;p35"/>
          <p:cNvSpPr/>
          <p:nvPr/>
        </p:nvSpPr>
        <p:spPr>
          <a:xfrm>
            <a:off x="571500" y="662150"/>
            <a:ext cx="11420700" cy="2983500"/>
          </a:xfrm>
          <a:prstGeom prst="wedgeRectCallout">
            <a:avLst>
              <a:gd fmla="val -21889" name="adj1"/>
              <a:gd fmla="val 9344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500">
                <a:latin typeface="Lato"/>
                <a:ea typeface="Lato"/>
                <a:cs typeface="Lato"/>
                <a:sym typeface="Lato"/>
              </a:rPr>
              <a:t>Working from this notebook allows me to interactively develop on my data analysis and write down my thoughts about the process all in one place!</a:t>
            </a:r>
            <a:endParaRPr sz="4500">
              <a:latin typeface="Lato"/>
              <a:ea typeface="Lato"/>
              <a:cs typeface="Lato"/>
              <a:sym typeface="Lato"/>
            </a:endParaRPr>
          </a:p>
        </p:txBody>
      </p:sp>
      <p:pic>
        <p:nvPicPr>
          <p:cNvPr id="675" name="Google Shape;675;p35"/>
          <p:cNvPicPr preferRelativeResize="0"/>
          <p:nvPr/>
        </p:nvPicPr>
        <p:blipFill>
          <a:blip r:embed="rId3">
            <a:alphaModFix/>
          </a:blip>
          <a:stretch>
            <a:fillRect/>
          </a:stretch>
        </p:blipFill>
        <p:spPr>
          <a:xfrm>
            <a:off x="1495863" y="4627513"/>
            <a:ext cx="5029200" cy="5334000"/>
          </a:xfrm>
          <a:prstGeom prst="rect">
            <a:avLst/>
          </a:prstGeom>
          <a:noFill/>
          <a:ln>
            <a:noFill/>
          </a:ln>
        </p:spPr>
      </p:pic>
      <p:pic>
        <p:nvPicPr>
          <p:cNvPr id="676" name="Google Shape;676;p35"/>
          <p:cNvPicPr preferRelativeResize="0"/>
          <p:nvPr/>
        </p:nvPicPr>
        <p:blipFill>
          <a:blip r:embed="rId4">
            <a:alphaModFix/>
          </a:blip>
          <a:stretch>
            <a:fillRect/>
          </a:stretch>
        </p:blipFill>
        <p:spPr>
          <a:xfrm>
            <a:off x="12842638" y="3484175"/>
            <a:ext cx="11420800" cy="6747650"/>
          </a:xfrm>
          <a:prstGeom prst="rect">
            <a:avLst/>
          </a:prstGeom>
          <a:noFill/>
          <a:ln cap="flat" cmpd="sng" w="38100">
            <a:solidFill>
              <a:schemeClr val="dk2"/>
            </a:solidFill>
            <a:prstDash val="solid"/>
            <a:round/>
            <a:headEnd len="sm" w="sm" type="none"/>
            <a:tailEnd len="sm" w="sm" type="none"/>
          </a:ln>
        </p:spPr>
      </p:pic>
      <p:grpSp>
        <p:nvGrpSpPr>
          <p:cNvPr id="677" name="Google Shape;677;p35"/>
          <p:cNvGrpSpPr/>
          <p:nvPr/>
        </p:nvGrpSpPr>
        <p:grpSpPr>
          <a:xfrm>
            <a:off x="6268220" y="5314729"/>
            <a:ext cx="5029109" cy="5548800"/>
            <a:chOff x="10877550" y="3067050"/>
            <a:chExt cx="6400801" cy="7353300"/>
          </a:xfrm>
        </p:grpSpPr>
        <p:sp>
          <p:nvSpPr>
            <p:cNvPr id="678" name="Google Shape;678;p35"/>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0" name="Google Shape;680;p35"/>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681" name="Google Shape;681;p35"/>
          <p:cNvPicPr preferRelativeResize="0"/>
          <p:nvPr/>
        </p:nvPicPr>
        <p:blipFill>
          <a:blip r:embed="rId4">
            <a:alphaModFix/>
          </a:blip>
          <a:stretch>
            <a:fillRect/>
          </a:stretch>
        </p:blipFill>
        <p:spPr>
          <a:xfrm>
            <a:off x="7059137" y="5802712"/>
            <a:ext cx="3448561" cy="1956758"/>
          </a:xfrm>
          <a:prstGeom prst="rect">
            <a:avLst/>
          </a:prstGeom>
          <a:noFill/>
          <a:ln cap="flat" cmpd="sng" w="38100">
            <a:solidFill>
              <a:schemeClr val="dk1"/>
            </a:solidFill>
            <a:prstDash val="solid"/>
            <a:round/>
            <a:headEnd len="sm" w="sm" type="none"/>
            <a:tailEnd len="sm" w="sm" type="none"/>
          </a:ln>
        </p:spPr>
      </p:pic>
      <p:sp>
        <p:nvSpPr>
          <p:cNvPr id="682" name="Google Shape;682;p35"/>
          <p:cNvSpPr txBox="1"/>
          <p:nvPr/>
        </p:nvSpPr>
        <p:spPr>
          <a:xfrm>
            <a:off x="12940350" y="45077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is conducive to interactive development!</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pSp>
        <p:nvGrpSpPr>
          <p:cNvPr id="687" name="Google Shape;687;p36"/>
          <p:cNvGrpSpPr/>
          <p:nvPr/>
        </p:nvGrpSpPr>
        <p:grpSpPr>
          <a:xfrm>
            <a:off x="9144000" y="5179200"/>
            <a:ext cx="6400801" cy="7353300"/>
            <a:chOff x="10877550" y="3067050"/>
            <a:chExt cx="6400801" cy="7353300"/>
          </a:xfrm>
        </p:grpSpPr>
        <p:sp>
          <p:nvSpPr>
            <p:cNvPr id="688" name="Google Shape;688;p36"/>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0" name="Google Shape;690;p36"/>
            <p:cNvPicPr preferRelativeResize="0"/>
            <p:nvPr/>
          </p:nvPicPr>
          <p:blipFill>
            <a:blip r:embed="rId3">
              <a:alphaModFix/>
            </a:blip>
            <a:stretch>
              <a:fillRect/>
            </a:stretch>
          </p:blipFill>
          <p:spPr>
            <a:xfrm>
              <a:off x="10877550" y="5562600"/>
              <a:ext cx="6400801" cy="4857750"/>
            </a:xfrm>
            <a:prstGeom prst="rect">
              <a:avLst/>
            </a:prstGeom>
            <a:noFill/>
            <a:ln>
              <a:noFill/>
            </a:ln>
          </p:spPr>
        </p:pic>
      </p:grpSp>
      <p:sp>
        <p:nvSpPr>
          <p:cNvPr id="691" name="Google Shape;691;p36"/>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692" name="Google Shape;692;p36"/>
          <p:cNvSpPr txBox="1"/>
          <p:nvPr/>
        </p:nvSpPr>
        <p:spPr>
          <a:xfrm rot="-257">
            <a:off x="3625100" y="108504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693" name="Google Shape;693;p36"/>
          <p:cNvSpPr txBox="1"/>
          <p:nvPr/>
        </p:nvSpPr>
        <p:spPr>
          <a:xfrm rot="-257">
            <a:off x="17009500" y="108504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sp>
        <p:nvSpPr>
          <p:cNvPr id="694" name="Google Shape;694;p36"/>
          <p:cNvSpPr txBox="1"/>
          <p:nvPr/>
        </p:nvSpPr>
        <p:spPr>
          <a:xfrm rot="-257">
            <a:off x="19540625" y="294723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pic>
        <p:nvPicPr>
          <p:cNvPr id="695" name="Google Shape;695;p36"/>
          <p:cNvPicPr preferRelativeResize="0"/>
          <p:nvPr/>
        </p:nvPicPr>
        <p:blipFill>
          <a:blip r:embed="rId4">
            <a:alphaModFix/>
          </a:blip>
          <a:stretch>
            <a:fillRect/>
          </a:stretch>
        </p:blipFill>
        <p:spPr>
          <a:xfrm>
            <a:off x="3115988" y="5647450"/>
            <a:ext cx="5029200" cy="5334000"/>
          </a:xfrm>
          <a:prstGeom prst="rect">
            <a:avLst/>
          </a:prstGeom>
          <a:noFill/>
          <a:ln>
            <a:noFill/>
          </a:ln>
        </p:spPr>
      </p:pic>
      <p:sp>
        <p:nvSpPr>
          <p:cNvPr id="696" name="Google Shape;696;p36"/>
          <p:cNvSpPr/>
          <p:nvPr/>
        </p:nvSpPr>
        <p:spPr>
          <a:xfrm>
            <a:off x="979700" y="387925"/>
            <a:ext cx="10008300" cy="3708600"/>
          </a:xfrm>
          <a:prstGeom prst="wedgeRectCallout">
            <a:avLst>
              <a:gd fmla="val -8663" name="adj1"/>
              <a:gd fmla="val 9539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Avi, here’s some output from this scientific notebook I’ve been developing from!</a:t>
            </a:r>
            <a:endParaRPr sz="6000"/>
          </a:p>
        </p:txBody>
      </p:sp>
      <p:pic>
        <p:nvPicPr>
          <p:cNvPr id="697" name="Google Shape;697;p36"/>
          <p:cNvPicPr preferRelativeResize="0"/>
          <p:nvPr/>
        </p:nvPicPr>
        <p:blipFill>
          <a:blip r:embed="rId5">
            <a:alphaModFix/>
          </a:blip>
          <a:stretch>
            <a:fillRect/>
          </a:stretch>
        </p:blipFill>
        <p:spPr>
          <a:xfrm>
            <a:off x="16543600" y="5647438"/>
            <a:ext cx="5029200" cy="5334000"/>
          </a:xfrm>
          <a:prstGeom prst="rect">
            <a:avLst/>
          </a:prstGeom>
          <a:noFill/>
          <a:ln>
            <a:noFill/>
          </a:ln>
        </p:spPr>
      </p:pic>
      <p:sp>
        <p:nvSpPr>
          <p:cNvPr id="698" name="Google Shape;698;p36"/>
          <p:cNvSpPr/>
          <p:nvPr/>
        </p:nvSpPr>
        <p:spPr>
          <a:xfrm>
            <a:off x="13826050" y="387925"/>
            <a:ext cx="10008300" cy="3708600"/>
          </a:xfrm>
          <a:prstGeom prst="wedgeRectCallout">
            <a:avLst>
              <a:gd fmla="val -7074" name="adj1"/>
              <a:gd fmla="val 97314"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This is so easy to follow and read, even though I didn’t write the code. Thanks for sharing your exciting results!</a:t>
            </a:r>
            <a:endParaRPr sz="6000"/>
          </a:p>
        </p:txBody>
      </p:sp>
      <p:pic>
        <p:nvPicPr>
          <p:cNvPr id="699" name="Google Shape;699;p36"/>
          <p:cNvPicPr preferRelativeResize="0"/>
          <p:nvPr/>
        </p:nvPicPr>
        <p:blipFill>
          <a:blip r:embed="rId6">
            <a:alphaModFix/>
          </a:blip>
          <a:stretch>
            <a:fillRect/>
          </a:stretch>
        </p:blipFill>
        <p:spPr>
          <a:xfrm>
            <a:off x="10149950" y="5825800"/>
            <a:ext cx="4388900" cy="2593051"/>
          </a:xfrm>
          <a:prstGeom prst="rect">
            <a:avLst/>
          </a:prstGeom>
          <a:noFill/>
          <a:ln cap="flat" cmpd="sng" w="38100">
            <a:solidFill>
              <a:schemeClr val="dk1"/>
            </a:solidFill>
            <a:prstDash val="solid"/>
            <a:round/>
            <a:headEnd len="sm" w="sm" type="none"/>
            <a:tailEnd len="sm" w="sm" type="none"/>
          </a:ln>
        </p:spPr>
      </p:pic>
      <p:sp>
        <p:nvSpPr>
          <p:cNvPr id="700" name="Google Shape;700;p36"/>
          <p:cNvSpPr txBox="1"/>
          <p:nvPr/>
        </p:nvSpPr>
        <p:spPr>
          <a:xfrm>
            <a:off x="6731700" y="1149442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creates easily shareable output!</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Clr>
                <a:schemeClr val="lt1"/>
              </a:buClr>
              <a:buSzPts val="1100"/>
              <a:buFont typeface="Arial"/>
              <a:buNone/>
            </a:pPr>
            <a:r>
              <a:rPr lang="en"/>
              <a:t>Image created by Candace Savonen using Avataars.</a:t>
            </a:r>
            <a:endParaRPr/>
          </a:p>
          <a:p>
            <a:pPr indent="0" lvl="0" marL="0" rtl="0" algn="l">
              <a:spcBef>
                <a:spcPts val="0"/>
              </a:spcBef>
              <a:spcAft>
                <a:spcPts val="0"/>
              </a:spcAft>
              <a:buNone/>
            </a:pPr>
            <a:r>
              <a:t/>
            </a:r>
            <a:endParaRPr/>
          </a:p>
        </p:txBody>
      </p:sp>
      <p:grpSp>
        <p:nvGrpSpPr>
          <p:cNvPr id="706" name="Google Shape;706;p37"/>
          <p:cNvGrpSpPr/>
          <p:nvPr/>
        </p:nvGrpSpPr>
        <p:grpSpPr>
          <a:xfrm>
            <a:off x="12496800" y="5137300"/>
            <a:ext cx="6400801" cy="7353300"/>
            <a:chOff x="10877550" y="3067050"/>
            <a:chExt cx="6400801" cy="7353300"/>
          </a:xfrm>
        </p:grpSpPr>
        <p:sp>
          <p:nvSpPr>
            <p:cNvPr id="707" name="Google Shape;707;p37"/>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9" name="Google Shape;709;p37"/>
            <p:cNvPicPr preferRelativeResize="0"/>
            <p:nvPr/>
          </p:nvPicPr>
          <p:blipFill>
            <a:blip r:embed="rId3">
              <a:alphaModFix/>
            </a:blip>
            <a:stretch>
              <a:fillRect/>
            </a:stretch>
          </p:blipFill>
          <p:spPr>
            <a:xfrm>
              <a:off x="10877550" y="5562600"/>
              <a:ext cx="6400801" cy="4857750"/>
            </a:xfrm>
            <a:prstGeom prst="rect">
              <a:avLst/>
            </a:prstGeom>
            <a:noFill/>
            <a:ln>
              <a:noFill/>
            </a:ln>
          </p:spPr>
        </p:pic>
      </p:grpSp>
      <p:sp>
        <p:nvSpPr>
          <p:cNvPr id="710" name="Google Shape;710;p37"/>
          <p:cNvSpPr txBox="1"/>
          <p:nvPr/>
        </p:nvSpPr>
        <p:spPr>
          <a:xfrm rot="-257">
            <a:off x="6977900" y="108085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pic>
        <p:nvPicPr>
          <p:cNvPr id="711" name="Google Shape;711;p37"/>
          <p:cNvPicPr preferRelativeResize="0"/>
          <p:nvPr/>
        </p:nvPicPr>
        <p:blipFill>
          <a:blip r:embed="rId4">
            <a:alphaModFix/>
          </a:blip>
          <a:stretch>
            <a:fillRect/>
          </a:stretch>
        </p:blipFill>
        <p:spPr>
          <a:xfrm>
            <a:off x="6468788" y="5605550"/>
            <a:ext cx="5029200" cy="5334000"/>
          </a:xfrm>
          <a:prstGeom prst="rect">
            <a:avLst/>
          </a:prstGeom>
          <a:noFill/>
          <a:ln>
            <a:noFill/>
          </a:ln>
        </p:spPr>
      </p:pic>
      <p:sp>
        <p:nvSpPr>
          <p:cNvPr id="712" name="Google Shape;712;p37"/>
          <p:cNvSpPr/>
          <p:nvPr/>
        </p:nvSpPr>
        <p:spPr>
          <a:xfrm>
            <a:off x="1495875" y="346025"/>
            <a:ext cx="21021000" cy="3708600"/>
          </a:xfrm>
          <a:prstGeom prst="wedgeRectCallout">
            <a:avLst>
              <a:gd fmla="val -14885" name="adj1"/>
              <a:gd fmla="val 92716"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Yay! I just got the data for 5 more samples. Because of my handy notebook set up, I can easily call one command and re-run the analysis so it is updated with the new samples included!</a:t>
            </a:r>
            <a:endParaRPr sz="6000"/>
          </a:p>
        </p:txBody>
      </p:sp>
      <p:pic>
        <p:nvPicPr>
          <p:cNvPr id="713" name="Google Shape;713;p37"/>
          <p:cNvPicPr preferRelativeResize="0"/>
          <p:nvPr/>
        </p:nvPicPr>
        <p:blipFill>
          <a:blip r:embed="rId5">
            <a:alphaModFix/>
          </a:blip>
          <a:stretch>
            <a:fillRect/>
          </a:stretch>
        </p:blipFill>
        <p:spPr>
          <a:xfrm>
            <a:off x="13502750" y="5783900"/>
            <a:ext cx="4388900" cy="2593051"/>
          </a:xfrm>
          <a:prstGeom prst="rect">
            <a:avLst/>
          </a:prstGeom>
          <a:noFill/>
          <a:ln cap="flat" cmpd="sng" w="38100">
            <a:solidFill>
              <a:schemeClr val="dk1"/>
            </a:solidFill>
            <a:prstDash val="solid"/>
            <a:round/>
            <a:headEnd len="sm" w="sm" type="none"/>
            <a:tailEnd len="sm" w="sm" type="none"/>
          </a:ln>
        </p:spPr>
      </p:pic>
      <p:sp>
        <p:nvSpPr>
          <p:cNvPr id="714" name="Google Shape;714;p37"/>
          <p:cNvSpPr txBox="1"/>
          <p:nvPr/>
        </p:nvSpPr>
        <p:spPr>
          <a:xfrm>
            <a:off x="12006625" y="1136562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is handy for creating updateable reports!</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8" name="Shape 718"/>
        <p:cNvGrpSpPr/>
        <p:nvPr/>
      </p:nvGrpSpPr>
      <p:grpSpPr>
        <a:xfrm>
          <a:off x="0" y="0"/>
          <a:ext cx="0" cy="0"/>
          <a:chOff x="0" y="0"/>
          <a:chExt cx="0" cy="0"/>
        </a:xfrm>
      </p:grpSpPr>
      <p:pic>
        <p:nvPicPr>
          <p:cNvPr id="719" name="Google Shape;719;p38"/>
          <p:cNvPicPr preferRelativeResize="0"/>
          <p:nvPr/>
        </p:nvPicPr>
        <p:blipFill>
          <a:blip r:embed="rId3">
            <a:alphaModFix/>
          </a:blip>
          <a:stretch>
            <a:fillRect/>
          </a:stretch>
        </p:blipFill>
        <p:spPr>
          <a:xfrm>
            <a:off x="2980800" y="371791"/>
            <a:ext cx="18727199" cy="12426883"/>
          </a:xfrm>
          <a:prstGeom prst="rect">
            <a:avLst/>
          </a:prstGeom>
          <a:noFill/>
          <a:ln>
            <a:noFill/>
          </a:ln>
        </p:spPr>
      </p:pic>
      <p:sp>
        <p:nvSpPr>
          <p:cNvPr id="720" name="Google Shape;720;p3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Screenshot by Candace Savonen</a:t>
            </a:r>
            <a:endParaRPr/>
          </a:p>
        </p:txBody>
      </p:sp>
      <p:cxnSp>
        <p:nvCxnSpPr>
          <p:cNvPr id="721" name="Google Shape;721;p38"/>
          <p:cNvCxnSpPr/>
          <p:nvPr/>
        </p:nvCxnSpPr>
        <p:spPr>
          <a:xfrm rot="10800000">
            <a:off x="10269300" y="1570475"/>
            <a:ext cx="2075100" cy="200400"/>
          </a:xfrm>
          <a:prstGeom prst="straightConnector1">
            <a:avLst/>
          </a:prstGeom>
          <a:noFill/>
          <a:ln cap="flat" cmpd="sng" w="76200">
            <a:solidFill>
              <a:schemeClr val="lt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9"/>
          <p:cNvSpPr txBox="1"/>
          <p:nvPr>
            <p:ph type="title"/>
          </p:nvPr>
        </p:nvSpPr>
        <p:spPr>
          <a:xfrm>
            <a:off x="713075" y="3637700"/>
            <a:ext cx="19442400" cy="5119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Package versions affect reproducibility!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0" name="Shape 730"/>
        <p:cNvGrpSpPr/>
        <p:nvPr/>
      </p:nvGrpSpPr>
      <p:grpSpPr>
        <a:xfrm>
          <a:off x="0" y="0"/>
          <a:ext cx="0" cy="0"/>
          <a:chOff x="0" y="0"/>
          <a:chExt cx="0" cy="0"/>
        </a:xfrm>
      </p:grpSpPr>
      <p:sp>
        <p:nvSpPr>
          <p:cNvPr id="731" name="Google Shape;731;p40"/>
          <p:cNvSpPr txBox="1"/>
          <p:nvPr>
            <p:ph idx="1" type="body"/>
          </p:nvPr>
        </p:nvSpPr>
        <p:spPr>
          <a:xfrm>
            <a:off x="1742294" y="12742725"/>
            <a:ext cx="45363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2500"/>
              <a:t>Created by Candace Savonen</a:t>
            </a:r>
            <a:endParaRPr sz="2500"/>
          </a:p>
        </p:txBody>
      </p:sp>
      <p:pic>
        <p:nvPicPr>
          <p:cNvPr id="732" name="Google Shape;732;p40"/>
          <p:cNvPicPr preferRelativeResize="0"/>
          <p:nvPr/>
        </p:nvPicPr>
        <p:blipFill>
          <a:blip r:embed="rId3">
            <a:alphaModFix/>
          </a:blip>
          <a:stretch>
            <a:fillRect/>
          </a:stretch>
        </p:blipFill>
        <p:spPr>
          <a:xfrm>
            <a:off x="16435805" y="6743163"/>
            <a:ext cx="2235825" cy="2235825"/>
          </a:xfrm>
          <a:prstGeom prst="rect">
            <a:avLst/>
          </a:prstGeom>
          <a:noFill/>
          <a:ln>
            <a:noFill/>
          </a:ln>
        </p:spPr>
      </p:pic>
      <p:grpSp>
        <p:nvGrpSpPr>
          <p:cNvPr id="733" name="Google Shape;733;p40"/>
          <p:cNvGrpSpPr/>
          <p:nvPr/>
        </p:nvGrpSpPr>
        <p:grpSpPr>
          <a:xfrm>
            <a:off x="2166163" y="115875"/>
            <a:ext cx="10947087" cy="7076769"/>
            <a:chOff x="2179704" y="514461"/>
            <a:chExt cx="10749300" cy="8654481"/>
          </a:xfrm>
        </p:grpSpPr>
        <p:grpSp>
          <p:nvGrpSpPr>
            <p:cNvPr id="734" name="Google Shape;734;p40"/>
            <p:cNvGrpSpPr/>
            <p:nvPr/>
          </p:nvGrpSpPr>
          <p:grpSpPr>
            <a:xfrm>
              <a:off x="2908200" y="1644425"/>
              <a:ext cx="9410700" cy="7524517"/>
              <a:chOff x="1993800" y="1644425"/>
              <a:chExt cx="9410700" cy="7524517"/>
            </a:xfrm>
          </p:grpSpPr>
          <p:sp>
            <p:nvSpPr>
              <p:cNvPr id="735" name="Google Shape;735;p40"/>
              <p:cNvSpPr/>
              <p:nvPr/>
            </p:nvSpPr>
            <p:spPr>
              <a:xfrm>
                <a:off x="1993800" y="1644425"/>
                <a:ext cx="9410700" cy="6779400"/>
              </a:xfrm>
              <a:prstGeom prst="flowChartAlternateProcess">
                <a:avLst/>
              </a:prstGeom>
              <a:solidFill>
                <a:srgbClr val="C9DAF8"/>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40"/>
              <p:cNvGrpSpPr/>
              <p:nvPr/>
            </p:nvGrpSpPr>
            <p:grpSpPr>
              <a:xfrm>
                <a:off x="4654368" y="3182004"/>
                <a:ext cx="6496017" cy="5986938"/>
                <a:chOff x="13683136" y="4751132"/>
                <a:chExt cx="7469262" cy="7022801"/>
              </a:xfrm>
            </p:grpSpPr>
            <p:sp>
              <p:nvSpPr>
                <p:cNvPr id="737" name="Google Shape;737;p40"/>
                <p:cNvSpPr/>
                <p:nvPr/>
              </p:nvSpPr>
              <p:spPr>
                <a:xfrm>
                  <a:off x="14921237" y="8553911"/>
                  <a:ext cx="2208900" cy="21720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grpSp>
              <p:nvGrpSpPr>
                <p:cNvPr id="738" name="Google Shape;738;p40"/>
                <p:cNvGrpSpPr/>
                <p:nvPr/>
              </p:nvGrpSpPr>
              <p:grpSpPr>
                <a:xfrm>
                  <a:off x="17130133" y="4751132"/>
                  <a:ext cx="4022265" cy="2102607"/>
                  <a:chOff x="3358072" y="1069351"/>
                  <a:chExt cx="1451400" cy="773700"/>
                </a:xfrm>
              </p:grpSpPr>
              <p:sp>
                <p:nvSpPr>
                  <p:cNvPr id="739" name="Google Shape;739;p40"/>
                  <p:cNvSpPr/>
                  <p:nvPr/>
                </p:nvSpPr>
                <p:spPr>
                  <a:xfrm>
                    <a:off x="3358072" y="1069351"/>
                    <a:ext cx="1451400" cy="7737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pic>
                <p:nvPicPr>
                  <p:cNvPr id="740" name="Google Shape;740;p40"/>
                  <p:cNvPicPr preferRelativeResize="0"/>
                  <p:nvPr/>
                </p:nvPicPr>
                <p:blipFill>
                  <a:blip r:embed="rId4">
                    <a:alphaModFix/>
                  </a:blip>
                  <a:stretch>
                    <a:fillRect/>
                  </a:stretch>
                </p:blipFill>
                <p:spPr>
                  <a:xfrm>
                    <a:off x="3370149" y="1155401"/>
                    <a:ext cx="1382536" cy="629041"/>
                  </a:xfrm>
                  <a:prstGeom prst="rect">
                    <a:avLst/>
                  </a:prstGeom>
                  <a:noFill/>
                  <a:ln>
                    <a:noFill/>
                  </a:ln>
                  <a:effectLst>
                    <a:outerShdw blurRad="57150" rotWithShape="0" algn="bl" dir="5400000" dist="19050">
                      <a:srgbClr val="000000">
                        <a:alpha val="50000"/>
                      </a:srgbClr>
                    </a:outerShdw>
                  </a:effectLst>
                </p:spPr>
              </p:pic>
            </p:grpSp>
            <p:pic>
              <p:nvPicPr>
                <p:cNvPr id="741" name="Google Shape;741;p40"/>
                <p:cNvPicPr preferRelativeResize="0"/>
                <p:nvPr/>
              </p:nvPicPr>
              <p:blipFill>
                <a:blip r:embed="rId5">
                  <a:alphaModFix/>
                </a:blip>
                <a:stretch>
                  <a:fillRect/>
                </a:stretch>
              </p:blipFill>
              <p:spPr>
                <a:xfrm>
                  <a:off x="15093245" y="8801178"/>
                  <a:ext cx="1745898" cy="1682840"/>
                </a:xfrm>
                <a:prstGeom prst="rect">
                  <a:avLst/>
                </a:prstGeom>
                <a:noFill/>
                <a:ln>
                  <a:noFill/>
                </a:ln>
                <a:effectLst>
                  <a:outerShdw blurRad="57150" rotWithShape="0" algn="bl" dir="5400000" dist="19050">
                    <a:srgbClr val="000000">
                      <a:alpha val="50000"/>
                    </a:srgbClr>
                  </a:outerShdw>
                </a:effectLst>
              </p:spPr>
            </p:pic>
            <p:cxnSp>
              <p:nvCxnSpPr>
                <p:cNvPr id="742" name="Google Shape;742;p40"/>
                <p:cNvCxnSpPr>
                  <a:stCxn id="739" idx="2"/>
                  <a:endCxn id="737" idx="0"/>
                </p:cNvCxnSpPr>
                <p:nvPr/>
              </p:nvCxnSpPr>
              <p:spPr>
                <a:xfrm flipH="1">
                  <a:off x="16025766" y="6853739"/>
                  <a:ext cx="3115500" cy="17001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43" name="Google Shape;743;p40"/>
                <p:cNvCxnSpPr>
                  <a:stCxn id="744" idx="1"/>
                  <a:endCxn id="737" idx="0"/>
                </p:cNvCxnSpPr>
                <p:nvPr/>
              </p:nvCxnSpPr>
              <p:spPr>
                <a:xfrm>
                  <a:off x="13683136" y="7376376"/>
                  <a:ext cx="2342700" cy="11775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45" name="Google Shape;745;p40"/>
                <p:cNvCxnSpPr/>
                <p:nvPr/>
              </p:nvCxnSpPr>
              <p:spPr>
                <a:xfrm>
                  <a:off x="16025675" y="10893133"/>
                  <a:ext cx="0" cy="880800"/>
                </a:xfrm>
                <a:prstGeom prst="straightConnector1">
                  <a:avLst/>
                </a:prstGeom>
                <a:noFill/>
                <a:ln cap="flat" cmpd="sng" w="762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grpSp>
        </p:grpSp>
        <p:sp>
          <p:nvSpPr>
            <p:cNvPr id="746" name="Google Shape;746;p40"/>
            <p:cNvSpPr txBox="1"/>
            <p:nvPr/>
          </p:nvSpPr>
          <p:spPr>
            <a:xfrm>
              <a:off x="2179704" y="514461"/>
              <a:ext cx="107493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Ruby’s local computing environment</a:t>
              </a:r>
              <a:endParaRPr b="1" sz="5000">
                <a:latin typeface="Lato"/>
                <a:ea typeface="Lato"/>
                <a:cs typeface="Lato"/>
                <a:sym typeface="Lato"/>
              </a:endParaRPr>
            </a:p>
          </p:txBody>
        </p:sp>
        <p:sp>
          <p:nvSpPr>
            <p:cNvPr id="747" name="Google Shape;747;p40"/>
            <p:cNvSpPr txBox="1"/>
            <p:nvPr/>
          </p:nvSpPr>
          <p:spPr>
            <a:xfrm rot="-282">
              <a:off x="7640399" y="6959273"/>
              <a:ext cx="36537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highlight>
                    <a:schemeClr val="dk1"/>
                  </a:highlight>
                  <a:latin typeface="Lato"/>
                  <a:ea typeface="Lato"/>
                  <a:cs typeface="Lato"/>
                  <a:sym typeface="Lato"/>
                </a:rPr>
                <a:t>4.1.1</a:t>
              </a:r>
              <a:endParaRPr sz="5000">
                <a:solidFill>
                  <a:schemeClr val="lt1"/>
                </a:solidFill>
                <a:highlight>
                  <a:schemeClr val="dk1"/>
                </a:highlight>
                <a:latin typeface="Lato"/>
                <a:ea typeface="Lato"/>
                <a:cs typeface="Lato"/>
                <a:sym typeface="Lato"/>
              </a:endParaRPr>
            </a:p>
          </p:txBody>
        </p:sp>
        <p:cxnSp>
          <p:nvCxnSpPr>
            <p:cNvPr id="748" name="Google Shape;748;p40"/>
            <p:cNvCxnSpPr>
              <a:stCxn id="749" idx="1"/>
              <a:endCxn id="737" idx="0"/>
            </p:cNvCxnSpPr>
            <p:nvPr/>
          </p:nvCxnSpPr>
          <p:spPr>
            <a:xfrm>
              <a:off x="6847743" y="4631237"/>
              <a:ext cx="758400" cy="17925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750" name="Google Shape;750;p40"/>
            <p:cNvGrpSpPr/>
            <p:nvPr/>
          </p:nvGrpSpPr>
          <p:grpSpPr>
            <a:xfrm>
              <a:off x="4329338" y="1723800"/>
              <a:ext cx="2798788" cy="3696225"/>
              <a:chOff x="3414938" y="1723800"/>
              <a:chExt cx="2798788" cy="3696225"/>
            </a:xfrm>
          </p:grpSpPr>
          <p:sp>
            <p:nvSpPr>
              <p:cNvPr id="751" name="Google Shape;751;p40"/>
              <p:cNvSpPr/>
              <p:nvPr/>
            </p:nvSpPr>
            <p:spPr>
              <a:xfrm>
                <a:off x="3414950" y="2479000"/>
                <a:ext cx="1519800" cy="13968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4693925" y="1723800"/>
                <a:ext cx="1519800" cy="13968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4693925" y="3234438"/>
                <a:ext cx="1519800" cy="1396800"/>
              </a:xfrm>
              <a:prstGeom prst="hexagon">
                <a:avLst>
                  <a:gd fmla="val 25000" name="adj"/>
                  <a:gd fmla="val 115470" name="vf"/>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3414950" y="4023225"/>
                <a:ext cx="1519800" cy="13968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txBox="1"/>
              <p:nvPr/>
            </p:nvSpPr>
            <p:spPr>
              <a:xfrm>
                <a:off x="4693925" y="3628870"/>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4.2.1</a:t>
                </a:r>
                <a:endParaRPr b="1" sz="3000">
                  <a:solidFill>
                    <a:schemeClr val="lt1"/>
                  </a:solidFill>
                  <a:highlight>
                    <a:schemeClr val="dk1"/>
                  </a:highlight>
                  <a:latin typeface="Lato"/>
                  <a:ea typeface="Lato"/>
                  <a:cs typeface="Lato"/>
                  <a:sym typeface="Lato"/>
                </a:endParaRPr>
              </a:p>
            </p:txBody>
          </p:sp>
          <p:sp>
            <p:nvSpPr>
              <p:cNvPr id="754" name="Google Shape;754;p40"/>
              <p:cNvSpPr txBox="1"/>
              <p:nvPr/>
            </p:nvSpPr>
            <p:spPr>
              <a:xfrm>
                <a:off x="4693925" y="215588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2.1.0</a:t>
                </a:r>
                <a:endParaRPr b="1" sz="3000">
                  <a:solidFill>
                    <a:schemeClr val="lt1"/>
                  </a:solidFill>
                  <a:highlight>
                    <a:schemeClr val="dk1"/>
                  </a:highlight>
                  <a:latin typeface="Lato"/>
                  <a:ea typeface="Lato"/>
                  <a:cs typeface="Lato"/>
                  <a:sym typeface="Lato"/>
                </a:endParaRPr>
              </a:p>
            </p:txBody>
          </p:sp>
          <p:sp>
            <p:nvSpPr>
              <p:cNvPr id="755" name="Google Shape;755;p40"/>
              <p:cNvSpPr txBox="1"/>
              <p:nvPr/>
            </p:nvSpPr>
            <p:spPr>
              <a:xfrm>
                <a:off x="3414938" y="4421820"/>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5.1.0</a:t>
                </a:r>
                <a:endParaRPr b="1" sz="3000">
                  <a:solidFill>
                    <a:schemeClr val="lt1"/>
                  </a:solidFill>
                  <a:highlight>
                    <a:schemeClr val="dk1"/>
                  </a:highlight>
                  <a:latin typeface="Lato"/>
                  <a:ea typeface="Lato"/>
                  <a:cs typeface="Lato"/>
                  <a:sym typeface="Lato"/>
                </a:endParaRPr>
              </a:p>
            </p:txBody>
          </p:sp>
          <p:sp>
            <p:nvSpPr>
              <p:cNvPr id="756" name="Google Shape;756;p40"/>
              <p:cNvSpPr txBox="1"/>
              <p:nvPr/>
            </p:nvSpPr>
            <p:spPr>
              <a:xfrm>
                <a:off x="3414950" y="2854157"/>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2.0.1</a:t>
                </a:r>
                <a:endParaRPr b="1" sz="3000">
                  <a:solidFill>
                    <a:schemeClr val="lt1"/>
                  </a:solidFill>
                  <a:highlight>
                    <a:schemeClr val="dk1"/>
                  </a:highlight>
                  <a:latin typeface="Lato"/>
                  <a:ea typeface="Lato"/>
                  <a:cs typeface="Lato"/>
                  <a:sym typeface="Lato"/>
                </a:endParaRPr>
              </a:p>
            </p:txBody>
          </p:sp>
        </p:grpSp>
      </p:grpSp>
      <p:grpSp>
        <p:nvGrpSpPr>
          <p:cNvPr id="757" name="Google Shape;757;p40"/>
          <p:cNvGrpSpPr/>
          <p:nvPr/>
        </p:nvGrpSpPr>
        <p:grpSpPr>
          <a:xfrm>
            <a:off x="12849174" y="85600"/>
            <a:ext cx="10139642" cy="7107059"/>
            <a:chOff x="15017288" y="477437"/>
            <a:chExt cx="10186500" cy="8691524"/>
          </a:xfrm>
        </p:grpSpPr>
        <p:sp>
          <p:nvSpPr>
            <p:cNvPr id="758" name="Google Shape;758;p40"/>
            <p:cNvSpPr/>
            <p:nvPr/>
          </p:nvSpPr>
          <p:spPr>
            <a:xfrm>
              <a:off x="15017300" y="1644425"/>
              <a:ext cx="9410700" cy="6779400"/>
            </a:xfrm>
            <a:prstGeom prst="flowChartAlternateProcess">
              <a:avLst/>
            </a:prstGeom>
            <a:solidFill>
              <a:srgbClr val="F4CCCC"/>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p40"/>
            <p:cNvCxnSpPr/>
            <p:nvPr/>
          </p:nvCxnSpPr>
          <p:spPr>
            <a:xfrm flipH="1">
              <a:off x="19715282" y="4890290"/>
              <a:ext cx="2895900" cy="18516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60" name="Google Shape;760;p40"/>
            <p:cNvCxnSpPr/>
            <p:nvPr/>
          </p:nvCxnSpPr>
          <p:spPr>
            <a:xfrm>
              <a:off x="18712047" y="5165558"/>
              <a:ext cx="1003200" cy="15762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61" name="Google Shape;761;p40"/>
            <p:cNvCxnSpPr/>
            <p:nvPr/>
          </p:nvCxnSpPr>
          <p:spPr>
            <a:xfrm>
              <a:off x="19715174" y="8418060"/>
              <a:ext cx="0" cy="750900"/>
            </a:xfrm>
            <a:prstGeom prst="straightConnector1">
              <a:avLst/>
            </a:prstGeom>
            <a:noFill/>
            <a:ln cap="flat" cmpd="sng" w="762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762" name="Google Shape;762;p40"/>
            <p:cNvSpPr txBox="1"/>
            <p:nvPr/>
          </p:nvSpPr>
          <p:spPr>
            <a:xfrm rot="-287">
              <a:off x="15033825" y="7056802"/>
              <a:ext cx="3589500" cy="116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5000">
                  <a:solidFill>
                    <a:schemeClr val="lt1"/>
                  </a:solidFill>
                  <a:highlight>
                    <a:schemeClr val="dk1"/>
                  </a:highlight>
                  <a:latin typeface="Lato"/>
                  <a:ea typeface="Lato"/>
                  <a:cs typeface="Lato"/>
                  <a:sym typeface="Lato"/>
                </a:rPr>
                <a:t>3.9.0</a:t>
              </a:r>
              <a:endParaRPr sz="5000">
                <a:solidFill>
                  <a:srgbClr val="FF0000"/>
                </a:solidFill>
                <a:latin typeface="Lato"/>
                <a:ea typeface="Lato"/>
                <a:cs typeface="Lato"/>
                <a:sym typeface="Lato"/>
              </a:endParaRPr>
            </a:p>
          </p:txBody>
        </p:sp>
        <p:sp>
          <p:nvSpPr>
            <p:cNvPr id="763" name="Google Shape;763;p40"/>
            <p:cNvSpPr txBox="1"/>
            <p:nvPr/>
          </p:nvSpPr>
          <p:spPr>
            <a:xfrm>
              <a:off x="15017288" y="477437"/>
              <a:ext cx="101865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Avi’s local computing environment</a:t>
              </a:r>
              <a:endParaRPr b="1" sz="5000">
                <a:latin typeface="Lato"/>
                <a:ea typeface="Lato"/>
                <a:cs typeface="Lato"/>
                <a:sym typeface="Lato"/>
              </a:endParaRPr>
            </a:p>
          </p:txBody>
        </p:sp>
        <p:sp>
          <p:nvSpPr>
            <p:cNvPr id="764" name="Google Shape;764;p40"/>
            <p:cNvSpPr/>
            <p:nvPr/>
          </p:nvSpPr>
          <p:spPr>
            <a:xfrm>
              <a:off x="16387700" y="3021675"/>
              <a:ext cx="1519800" cy="1396800"/>
            </a:xfrm>
            <a:prstGeom prst="hexagon">
              <a:avLst>
                <a:gd fmla="val 25000" name="adj"/>
                <a:gd fmla="val 115470" name="vf"/>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18962750" y="3021675"/>
              <a:ext cx="1519800" cy="13968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17666675" y="3777113"/>
              <a:ext cx="1519800" cy="1396800"/>
            </a:xfrm>
            <a:prstGeom prst="hexagon">
              <a:avLst>
                <a:gd fmla="val 25000" name="adj"/>
                <a:gd fmla="val 115470" name="v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16387700" y="4565900"/>
              <a:ext cx="1519800" cy="1396800"/>
            </a:xfrm>
            <a:prstGeom prst="hexagon">
              <a:avLst>
                <a:gd fmla="val 25000" name="adj"/>
                <a:gd fmla="val 115470"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txBox="1"/>
            <p:nvPr/>
          </p:nvSpPr>
          <p:spPr>
            <a:xfrm>
              <a:off x="17666675" y="4171545"/>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3.1.0</a:t>
              </a:r>
              <a:endParaRPr b="1" sz="3000">
                <a:solidFill>
                  <a:schemeClr val="lt1"/>
                </a:solidFill>
                <a:highlight>
                  <a:schemeClr val="dk1"/>
                </a:highlight>
                <a:latin typeface="Lato"/>
                <a:ea typeface="Lato"/>
                <a:cs typeface="Lato"/>
                <a:sym typeface="Lato"/>
              </a:endParaRPr>
            </a:p>
          </p:txBody>
        </p:sp>
        <p:sp>
          <p:nvSpPr>
            <p:cNvPr id="769" name="Google Shape;769;p40"/>
            <p:cNvSpPr txBox="1"/>
            <p:nvPr/>
          </p:nvSpPr>
          <p:spPr>
            <a:xfrm>
              <a:off x="18962750" y="339683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2.1.0</a:t>
              </a:r>
              <a:endParaRPr b="1" sz="3000">
                <a:solidFill>
                  <a:schemeClr val="lt1"/>
                </a:solidFill>
                <a:highlight>
                  <a:schemeClr val="dk1"/>
                </a:highlight>
                <a:latin typeface="Lato"/>
                <a:ea typeface="Lato"/>
                <a:cs typeface="Lato"/>
                <a:sym typeface="Lato"/>
              </a:endParaRPr>
            </a:p>
          </p:txBody>
        </p:sp>
        <p:sp>
          <p:nvSpPr>
            <p:cNvPr id="770" name="Google Shape;770;p40"/>
            <p:cNvSpPr txBox="1"/>
            <p:nvPr/>
          </p:nvSpPr>
          <p:spPr>
            <a:xfrm>
              <a:off x="16387688" y="4964495"/>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1.0.1</a:t>
              </a:r>
              <a:endParaRPr b="1" sz="3000">
                <a:solidFill>
                  <a:schemeClr val="lt1"/>
                </a:solidFill>
                <a:highlight>
                  <a:schemeClr val="dk1"/>
                </a:highlight>
                <a:latin typeface="Lato"/>
                <a:ea typeface="Lato"/>
                <a:cs typeface="Lato"/>
                <a:sym typeface="Lato"/>
              </a:endParaRPr>
            </a:p>
          </p:txBody>
        </p:sp>
        <p:sp>
          <p:nvSpPr>
            <p:cNvPr id="771" name="Google Shape;771;p40"/>
            <p:cNvSpPr txBox="1"/>
            <p:nvPr/>
          </p:nvSpPr>
          <p:spPr>
            <a:xfrm>
              <a:off x="16387700" y="339683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3.0.1</a:t>
              </a:r>
              <a:endParaRPr b="1" sz="3000">
                <a:solidFill>
                  <a:schemeClr val="lt1"/>
                </a:solidFill>
                <a:highlight>
                  <a:schemeClr val="dk1"/>
                </a:highlight>
                <a:latin typeface="Lato"/>
                <a:ea typeface="Lato"/>
                <a:cs typeface="Lato"/>
                <a:sym typeface="Lato"/>
              </a:endParaRPr>
            </a:p>
          </p:txBody>
        </p:sp>
      </p:grpSp>
      <p:grpSp>
        <p:nvGrpSpPr>
          <p:cNvPr id="772" name="Google Shape;772;p40"/>
          <p:cNvGrpSpPr/>
          <p:nvPr/>
        </p:nvGrpSpPr>
        <p:grpSpPr>
          <a:xfrm>
            <a:off x="5075667" y="8520287"/>
            <a:ext cx="5080956" cy="5556889"/>
            <a:chOff x="5607992" y="8139187"/>
            <a:chExt cx="5080956" cy="5556889"/>
          </a:xfrm>
        </p:grpSpPr>
        <p:grpSp>
          <p:nvGrpSpPr>
            <p:cNvPr id="773" name="Google Shape;773;p40"/>
            <p:cNvGrpSpPr/>
            <p:nvPr/>
          </p:nvGrpSpPr>
          <p:grpSpPr>
            <a:xfrm>
              <a:off x="5607992" y="8139187"/>
              <a:ext cx="5080956" cy="5556889"/>
              <a:chOff x="10877550" y="3067050"/>
              <a:chExt cx="6400801" cy="7353300"/>
            </a:xfrm>
          </p:grpSpPr>
          <p:sp>
            <p:nvSpPr>
              <p:cNvPr id="774" name="Google Shape;774;p4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776" name="Google Shape;776;p40"/>
              <p:cNvPicPr preferRelativeResize="0"/>
              <p:nvPr/>
            </p:nvPicPr>
            <p:blipFill>
              <a:blip r:embed="rId6">
                <a:alphaModFix/>
              </a:blip>
              <a:stretch>
                <a:fillRect/>
              </a:stretch>
            </p:blipFill>
            <p:spPr>
              <a:xfrm>
                <a:off x="10877550" y="5562600"/>
                <a:ext cx="6400801" cy="4857750"/>
              </a:xfrm>
              <a:prstGeom prst="rect">
                <a:avLst/>
              </a:prstGeom>
              <a:noFill/>
              <a:ln>
                <a:noFill/>
              </a:ln>
            </p:spPr>
          </p:pic>
        </p:grpSp>
        <p:pic>
          <p:nvPicPr>
            <p:cNvPr id="777" name="Google Shape;777;p40"/>
            <p:cNvPicPr preferRelativeResize="0"/>
            <p:nvPr/>
          </p:nvPicPr>
          <p:blipFill>
            <a:blip r:embed="rId7">
              <a:alphaModFix/>
            </a:blip>
            <a:stretch>
              <a:fillRect/>
            </a:stretch>
          </p:blipFill>
          <p:spPr>
            <a:xfrm>
              <a:off x="6052876" y="8816389"/>
              <a:ext cx="1396801" cy="1396801"/>
            </a:xfrm>
            <a:prstGeom prst="rect">
              <a:avLst/>
            </a:prstGeom>
            <a:noFill/>
            <a:ln>
              <a:noFill/>
            </a:ln>
          </p:spPr>
        </p:pic>
        <p:sp>
          <p:nvSpPr>
            <p:cNvPr id="778" name="Google Shape;778;p40"/>
            <p:cNvSpPr txBox="1"/>
            <p:nvPr/>
          </p:nvSpPr>
          <p:spPr>
            <a:xfrm rot="-257">
              <a:off x="6651650" y="9037648"/>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grpSp>
      <p:pic>
        <p:nvPicPr>
          <p:cNvPr id="779" name="Google Shape;779;p40"/>
          <p:cNvPicPr preferRelativeResize="0"/>
          <p:nvPr/>
        </p:nvPicPr>
        <p:blipFill>
          <a:blip r:embed="rId3">
            <a:alphaModFix/>
          </a:blip>
          <a:stretch>
            <a:fillRect/>
          </a:stretch>
        </p:blipFill>
        <p:spPr>
          <a:xfrm>
            <a:off x="6583017" y="6694300"/>
            <a:ext cx="2235825" cy="2235825"/>
          </a:xfrm>
          <a:prstGeom prst="rect">
            <a:avLst/>
          </a:prstGeom>
          <a:noFill/>
          <a:ln>
            <a:noFill/>
          </a:ln>
        </p:spPr>
      </p:pic>
      <p:grpSp>
        <p:nvGrpSpPr>
          <p:cNvPr id="780" name="Google Shape;780;p40"/>
          <p:cNvGrpSpPr/>
          <p:nvPr/>
        </p:nvGrpSpPr>
        <p:grpSpPr>
          <a:xfrm>
            <a:off x="16660938" y="2388176"/>
            <a:ext cx="5518939" cy="4165018"/>
            <a:chOff x="14921237" y="4751132"/>
            <a:chExt cx="6231161" cy="5974779"/>
          </a:xfrm>
        </p:grpSpPr>
        <p:sp>
          <p:nvSpPr>
            <p:cNvPr id="781" name="Google Shape;781;p40"/>
            <p:cNvSpPr/>
            <p:nvPr/>
          </p:nvSpPr>
          <p:spPr>
            <a:xfrm>
              <a:off x="14921237" y="8553911"/>
              <a:ext cx="2208900" cy="21720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grpSp>
          <p:nvGrpSpPr>
            <p:cNvPr id="782" name="Google Shape;782;p40"/>
            <p:cNvGrpSpPr/>
            <p:nvPr/>
          </p:nvGrpSpPr>
          <p:grpSpPr>
            <a:xfrm>
              <a:off x="17130133" y="4751132"/>
              <a:ext cx="4022265" cy="2102607"/>
              <a:chOff x="3358072" y="1069351"/>
              <a:chExt cx="1451400" cy="773700"/>
            </a:xfrm>
          </p:grpSpPr>
          <p:sp>
            <p:nvSpPr>
              <p:cNvPr id="783" name="Google Shape;783;p40"/>
              <p:cNvSpPr/>
              <p:nvPr/>
            </p:nvSpPr>
            <p:spPr>
              <a:xfrm>
                <a:off x="3358072" y="1069351"/>
                <a:ext cx="1451400" cy="7737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pic>
            <p:nvPicPr>
              <p:cNvPr id="784" name="Google Shape;784;p40"/>
              <p:cNvPicPr preferRelativeResize="0"/>
              <p:nvPr/>
            </p:nvPicPr>
            <p:blipFill>
              <a:blip r:embed="rId4">
                <a:alphaModFix/>
              </a:blip>
              <a:stretch>
                <a:fillRect/>
              </a:stretch>
            </p:blipFill>
            <p:spPr>
              <a:xfrm>
                <a:off x="3370149" y="1155402"/>
                <a:ext cx="1382536" cy="629041"/>
              </a:xfrm>
              <a:prstGeom prst="rect">
                <a:avLst/>
              </a:prstGeom>
              <a:noFill/>
              <a:ln>
                <a:noFill/>
              </a:ln>
              <a:effectLst>
                <a:outerShdw blurRad="57150" rotWithShape="0" algn="bl" dir="5400000" dist="19050">
                  <a:srgbClr val="000000">
                    <a:alpha val="50000"/>
                  </a:srgbClr>
                </a:outerShdw>
              </a:effectLst>
            </p:spPr>
          </p:pic>
        </p:grpSp>
        <p:pic>
          <p:nvPicPr>
            <p:cNvPr id="785" name="Google Shape;785;p40"/>
            <p:cNvPicPr preferRelativeResize="0"/>
            <p:nvPr/>
          </p:nvPicPr>
          <p:blipFill>
            <a:blip r:embed="rId5">
              <a:alphaModFix/>
            </a:blip>
            <a:stretch>
              <a:fillRect/>
            </a:stretch>
          </p:blipFill>
          <p:spPr>
            <a:xfrm>
              <a:off x="15093245" y="8801178"/>
              <a:ext cx="1745898" cy="1682840"/>
            </a:xfrm>
            <a:prstGeom prst="rect">
              <a:avLst/>
            </a:prstGeom>
            <a:noFill/>
            <a:ln>
              <a:noFill/>
            </a:ln>
            <a:effectLst>
              <a:outerShdw blurRad="57150" rotWithShape="0" algn="bl" dir="5400000" dist="19050">
                <a:srgbClr val="000000">
                  <a:alpha val="50000"/>
                </a:srgbClr>
              </a:outerShdw>
            </a:effectLst>
          </p:spPr>
        </p:pic>
      </p:grpSp>
      <p:grpSp>
        <p:nvGrpSpPr>
          <p:cNvPr id="786" name="Google Shape;786;p40"/>
          <p:cNvGrpSpPr/>
          <p:nvPr/>
        </p:nvGrpSpPr>
        <p:grpSpPr>
          <a:xfrm>
            <a:off x="15013230" y="8520287"/>
            <a:ext cx="5080956" cy="5556889"/>
            <a:chOff x="10877550" y="3067050"/>
            <a:chExt cx="6400801" cy="7353300"/>
          </a:xfrm>
        </p:grpSpPr>
        <p:sp>
          <p:nvSpPr>
            <p:cNvPr id="787" name="Google Shape;787;p4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789" name="Google Shape;789;p40"/>
            <p:cNvPicPr preferRelativeResize="0"/>
            <p:nvPr/>
          </p:nvPicPr>
          <p:blipFill>
            <a:blip r:embed="rId6">
              <a:alphaModFix/>
            </a:blip>
            <a:stretch>
              <a:fillRect/>
            </a:stretch>
          </p:blipFill>
          <p:spPr>
            <a:xfrm>
              <a:off x="10877550" y="5562600"/>
              <a:ext cx="6400801" cy="4857750"/>
            </a:xfrm>
            <a:prstGeom prst="rect">
              <a:avLst/>
            </a:prstGeom>
            <a:noFill/>
            <a:ln>
              <a:noFill/>
            </a:ln>
          </p:spPr>
        </p:pic>
      </p:grpSp>
      <p:sp>
        <p:nvSpPr>
          <p:cNvPr id="790" name="Google Shape;790;p40"/>
          <p:cNvSpPr txBox="1"/>
          <p:nvPr/>
        </p:nvSpPr>
        <p:spPr>
          <a:xfrm rot="-257">
            <a:off x="16083162" y="95527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0000"/>
                </a:solidFill>
                <a:latin typeface="Lato"/>
                <a:ea typeface="Lato"/>
                <a:cs typeface="Lato"/>
                <a:sym typeface="Lato"/>
              </a:rPr>
              <a:t>R = 0.891</a:t>
            </a:r>
            <a:endParaRPr sz="5000">
              <a:solidFill>
                <a:srgbClr val="FF0000"/>
              </a:solidFill>
              <a:latin typeface="Lato"/>
              <a:ea typeface="Lato"/>
              <a:cs typeface="Lato"/>
              <a:sym typeface="Lato"/>
            </a:endParaRPr>
          </a:p>
        </p:txBody>
      </p:sp>
      <p:pic>
        <p:nvPicPr>
          <p:cNvPr id="791" name="Google Shape;791;p40"/>
          <p:cNvPicPr preferRelativeResize="0"/>
          <p:nvPr/>
        </p:nvPicPr>
        <p:blipFill>
          <a:blip r:embed="rId8">
            <a:alphaModFix/>
          </a:blip>
          <a:stretch>
            <a:fillRect/>
          </a:stretch>
        </p:blipFill>
        <p:spPr>
          <a:xfrm>
            <a:off x="15461926" y="9430422"/>
            <a:ext cx="1199025" cy="1199003"/>
          </a:xfrm>
          <a:prstGeom prst="rect">
            <a:avLst/>
          </a:prstGeom>
          <a:noFill/>
          <a:ln>
            <a:noFill/>
          </a:ln>
        </p:spPr>
      </p:pic>
      <p:pic>
        <p:nvPicPr>
          <p:cNvPr id="792" name="Google Shape;792;p40"/>
          <p:cNvPicPr preferRelativeResize="0"/>
          <p:nvPr/>
        </p:nvPicPr>
        <p:blipFill>
          <a:blip r:embed="rId9">
            <a:alphaModFix/>
          </a:blip>
          <a:stretch>
            <a:fillRect/>
          </a:stretch>
        </p:blipFill>
        <p:spPr>
          <a:xfrm>
            <a:off x="19659600" y="7362925"/>
            <a:ext cx="5029200" cy="5334000"/>
          </a:xfrm>
          <a:prstGeom prst="rect">
            <a:avLst/>
          </a:prstGeom>
          <a:noFill/>
          <a:ln>
            <a:noFill/>
          </a:ln>
        </p:spPr>
      </p:pic>
      <p:pic>
        <p:nvPicPr>
          <p:cNvPr id="793" name="Google Shape;793;p40"/>
          <p:cNvPicPr preferRelativeResize="0"/>
          <p:nvPr/>
        </p:nvPicPr>
        <p:blipFill>
          <a:blip r:embed="rId10">
            <a:alphaModFix/>
          </a:blip>
          <a:stretch>
            <a:fillRect/>
          </a:stretch>
        </p:blipFill>
        <p:spPr>
          <a:xfrm>
            <a:off x="202175" y="7300688"/>
            <a:ext cx="5029200"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p:nvPr/>
        </p:nvSpPr>
        <p:spPr>
          <a:xfrm>
            <a:off x="0" y="1544100"/>
            <a:ext cx="12344400" cy="8667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12344400" y="1544100"/>
            <a:ext cx="12344400" cy="8667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0" name="Google Shape;800;p41"/>
          <p:cNvPicPr preferRelativeResize="0"/>
          <p:nvPr/>
        </p:nvPicPr>
        <p:blipFill rotWithShape="1">
          <a:blip r:embed="rId3">
            <a:alphaModFix/>
          </a:blip>
          <a:srcRect b="-3258" l="-1158" r="9179" t="-4291"/>
          <a:stretch/>
        </p:blipFill>
        <p:spPr>
          <a:xfrm>
            <a:off x="12514438" y="1846988"/>
            <a:ext cx="12004324" cy="8061825"/>
          </a:xfrm>
          <a:prstGeom prst="rect">
            <a:avLst/>
          </a:prstGeom>
          <a:noFill/>
          <a:ln>
            <a:noFill/>
          </a:ln>
        </p:spPr>
      </p:pic>
      <p:sp>
        <p:nvSpPr>
          <p:cNvPr id="801" name="Google Shape;801;p41"/>
          <p:cNvSpPr/>
          <p:nvPr/>
        </p:nvSpPr>
        <p:spPr>
          <a:xfrm>
            <a:off x="12801525" y="7077075"/>
            <a:ext cx="28323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by Candace Savonen</a:t>
            </a:r>
            <a:endParaRPr/>
          </a:p>
        </p:txBody>
      </p:sp>
      <p:pic>
        <p:nvPicPr>
          <p:cNvPr id="803" name="Google Shape;803;p41"/>
          <p:cNvPicPr preferRelativeResize="0"/>
          <p:nvPr/>
        </p:nvPicPr>
        <p:blipFill rotWithShape="1">
          <a:blip r:embed="rId4">
            <a:alphaModFix/>
          </a:blip>
          <a:srcRect b="3530" l="0" r="8045" t="0"/>
          <a:stretch/>
        </p:blipFill>
        <p:spPr>
          <a:xfrm>
            <a:off x="170125" y="1686975"/>
            <a:ext cx="11774227" cy="8361901"/>
          </a:xfrm>
          <a:prstGeom prst="rect">
            <a:avLst/>
          </a:prstGeom>
          <a:noFill/>
          <a:ln>
            <a:noFill/>
          </a:ln>
        </p:spPr>
      </p:pic>
      <p:sp>
        <p:nvSpPr>
          <p:cNvPr id="804" name="Google Shape;804;p41"/>
          <p:cNvSpPr/>
          <p:nvPr/>
        </p:nvSpPr>
        <p:spPr>
          <a:xfrm>
            <a:off x="352350" y="7000875"/>
            <a:ext cx="23622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41"/>
          <p:cNvCxnSpPr>
            <a:stCxn id="806" idx="1"/>
            <a:endCxn id="807" idx="3"/>
          </p:cNvCxnSpPr>
          <p:nvPr/>
        </p:nvCxnSpPr>
        <p:spPr>
          <a:xfrm rot="10800000">
            <a:off x="2343375" y="1912425"/>
            <a:ext cx="3933600" cy="450900"/>
          </a:xfrm>
          <a:prstGeom prst="straightConnector1">
            <a:avLst/>
          </a:prstGeom>
          <a:noFill/>
          <a:ln cap="flat" cmpd="sng" w="38100">
            <a:solidFill>
              <a:srgbClr val="FF0000"/>
            </a:solidFill>
            <a:prstDash val="solid"/>
            <a:round/>
            <a:headEnd len="med" w="med" type="none"/>
            <a:tailEnd len="med" w="med" type="triangle"/>
          </a:ln>
        </p:spPr>
      </p:cxnSp>
      <p:cxnSp>
        <p:nvCxnSpPr>
          <p:cNvPr id="808" name="Google Shape;808;p41"/>
          <p:cNvCxnSpPr>
            <a:stCxn id="806" idx="3"/>
          </p:cNvCxnSpPr>
          <p:nvPr/>
        </p:nvCxnSpPr>
        <p:spPr>
          <a:xfrm>
            <a:off x="11791875" y="2363325"/>
            <a:ext cx="1066800" cy="36900"/>
          </a:xfrm>
          <a:prstGeom prst="straightConnector1">
            <a:avLst/>
          </a:prstGeom>
          <a:noFill/>
          <a:ln cap="flat" cmpd="sng" w="38100">
            <a:solidFill>
              <a:srgbClr val="FF0000"/>
            </a:solidFill>
            <a:prstDash val="solid"/>
            <a:round/>
            <a:headEnd len="med" w="med" type="none"/>
            <a:tailEnd len="med" w="med" type="triangle"/>
          </a:ln>
        </p:spPr>
      </p:cxnSp>
      <p:sp>
        <p:nvSpPr>
          <p:cNvPr id="809" name="Google Shape;809;p41"/>
          <p:cNvSpPr txBox="1"/>
          <p:nvPr/>
        </p:nvSpPr>
        <p:spPr>
          <a:xfrm>
            <a:off x="583738" y="589800"/>
            <a:ext cx="1094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Ruby’s session info print out</a:t>
            </a:r>
            <a:endParaRPr b="1" sz="5000">
              <a:latin typeface="Lato"/>
              <a:ea typeface="Lato"/>
              <a:cs typeface="Lato"/>
              <a:sym typeface="Lato"/>
            </a:endParaRPr>
          </a:p>
        </p:txBody>
      </p:sp>
      <p:sp>
        <p:nvSpPr>
          <p:cNvPr id="810" name="Google Shape;810;p41"/>
          <p:cNvSpPr txBox="1"/>
          <p:nvPr/>
        </p:nvSpPr>
        <p:spPr>
          <a:xfrm>
            <a:off x="12801513" y="589800"/>
            <a:ext cx="1094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Avi’s session info print out</a:t>
            </a:r>
            <a:endParaRPr b="1" sz="5000">
              <a:latin typeface="Lato"/>
              <a:ea typeface="Lato"/>
              <a:cs typeface="Lato"/>
              <a:sym typeface="Lato"/>
            </a:endParaRPr>
          </a:p>
        </p:txBody>
      </p:sp>
      <p:sp>
        <p:nvSpPr>
          <p:cNvPr id="811" name="Google Shape;811;p41"/>
          <p:cNvSpPr txBox="1"/>
          <p:nvPr/>
        </p:nvSpPr>
        <p:spPr>
          <a:xfrm>
            <a:off x="6999550" y="9108425"/>
            <a:ext cx="55149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rmarkdown 2.4 vs 2.10</a:t>
            </a:r>
            <a:endParaRPr b="1" sz="4000">
              <a:latin typeface="Lato"/>
              <a:ea typeface="Lato"/>
              <a:cs typeface="Lato"/>
              <a:sym typeface="Lato"/>
            </a:endParaRPr>
          </a:p>
        </p:txBody>
      </p:sp>
      <p:cxnSp>
        <p:nvCxnSpPr>
          <p:cNvPr id="812" name="Google Shape;812;p41"/>
          <p:cNvCxnSpPr>
            <a:stCxn id="811" idx="1"/>
            <a:endCxn id="804" idx="3"/>
          </p:cNvCxnSpPr>
          <p:nvPr/>
        </p:nvCxnSpPr>
        <p:spPr>
          <a:xfrm rot="10800000">
            <a:off x="2714650" y="7226225"/>
            <a:ext cx="4284900" cy="2282400"/>
          </a:xfrm>
          <a:prstGeom prst="straightConnector1">
            <a:avLst/>
          </a:prstGeom>
          <a:noFill/>
          <a:ln cap="flat" cmpd="sng" w="38100">
            <a:solidFill>
              <a:srgbClr val="FF0000"/>
            </a:solidFill>
            <a:prstDash val="solid"/>
            <a:round/>
            <a:headEnd len="med" w="med" type="none"/>
            <a:tailEnd len="med" w="med" type="triangle"/>
          </a:ln>
        </p:spPr>
      </p:cxnSp>
      <p:sp>
        <p:nvSpPr>
          <p:cNvPr id="807" name="Google Shape;807;p41"/>
          <p:cNvSpPr/>
          <p:nvPr/>
        </p:nvSpPr>
        <p:spPr>
          <a:xfrm>
            <a:off x="1495875" y="1686975"/>
            <a:ext cx="8475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14200425" y="2137875"/>
            <a:ext cx="8475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txBox="1"/>
          <p:nvPr/>
        </p:nvSpPr>
        <p:spPr>
          <a:xfrm>
            <a:off x="6276975" y="1963125"/>
            <a:ext cx="55149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R version 4.0.2 vs 4.0.5</a:t>
            </a:r>
            <a:endParaRPr b="1" sz="4000">
              <a:latin typeface="Lato"/>
              <a:ea typeface="Lato"/>
              <a:cs typeface="Lato"/>
              <a:sym typeface="Lato"/>
            </a:endParaRPr>
          </a:p>
        </p:txBody>
      </p:sp>
      <p:cxnSp>
        <p:nvCxnSpPr>
          <p:cNvPr id="814" name="Google Shape;814;p41"/>
          <p:cNvCxnSpPr>
            <a:stCxn id="811" idx="3"/>
          </p:cNvCxnSpPr>
          <p:nvPr/>
        </p:nvCxnSpPr>
        <p:spPr>
          <a:xfrm flipH="1" rot="10800000">
            <a:off x="12514450" y="7515125"/>
            <a:ext cx="2573100" cy="1993500"/>
          </a:xfrm>
          <a:prstGeom prst="straightConnector1">
            <a:avLst/>
          </a:prstGeom>
          <a:noFill/>
          <a:ln cap="flat" cmpd="sng" w="38100">
            <a:solidFill>
              <a:srgbClr val="FF0000"/>
            </a:solidFill>
            <a:prstDash val="solid"/>
            <a:round/>
            <a:headEnd len="med" w="med" type="none"/>
            <a:tailEnd len="med" w="med" type="triangle"/>
          </a:ln>
        </p:spPr>
      </p:cxnSp>
      <p:sp>
        <p:nvSpPr>
          <p:cNvPr id="815" name="Google Shape;815;p41"/>
          <p:cNvSpPr txBox="1"/>
          <p:nvPr/>
        </p:nvSpPr>
        <p:spPr>
          <a:xfrm>
            <a:off x="876450" y="10664100"/>
            <a:ext cx="223863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If Avi and Ruby have discrepancies in their results, the session info print out gives a record which may have clues to why that might be!</a:t>
            </a:r>
            <a:endParaRPr b="1" sz="4000">
              <a:latin typeface="Lato"/>
              <a:ea typeface="Lato"/>
              <a:cs typeface="Lato"/>
              <a:sym typeface="Lato"/>
            </a:endParaRPr>
          </a:p>
        </p:txBody>
      </p:sp>
      <p:sp>
        <p:nvSpPr>
          <p:cNvPr id="816" name="Google Shape;816;p41"/>
          <p:cNvSpPr/>
          <p:nvPr/>
        </p:nvSpPr>
        <p:spPr>
          <a:xfrm>
            <a:off x="14924325" y="2861775"/>
            <a:ext cx="28323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2217975" y="2410875"/>
            <a:ext cx="2573100" cy="3324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txBox="1"/>
          <p:nvPr/>
        </p:nvSpPr>
        <p:spPr>
          <a:xfrm>
            <a:off x="5372100" y="4594675"/>
            <a:ext cx="69723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Different operating systems!</a:t>
            </a:r>
            <a:endParaRPr b="1" sz="4000">
              <a:latin typeface="Lato"/>
              <a:ea typeface="Lato"/>
              <a:cs typeface="Lato"/>
              <a:sym typeface="Lato"/>
            </a:endParaRPr>
          </a:p>
        </p:txBody>
      </p:sp>
      <p:cxnSp>
        <p:nvCxnSpPr>
          <p:cNvPr id="819" name="Google Shape;819;p41"/>
          <p:cNvCxnSpPr>
            <a:stCxn id="818" idx="3"/>
            <a:endCxn id="816" idx="2"/>
          </p:cNvCxnSpPr>
          <p:nvPr/>
        </p:nvCxnSpPr>
        <p:spPr>
          <a:xfrm flipH="1" rot="10800000">
            <a:off x="12344400" y="3312775"/>
            <a:ext cx="3996000" cy="1682100"/>
          </a:xfrm>
          <a:prstGeom prst="straightConnector1">
            <a:avLst/>
          </a:prstGeom>
          <a:noFill/>
          <a:ln cap="flat" cmpd="sng" w="38100">
            <a:solidFill>
              <a:srgbClr val="FF0000"/>
            </a:solidFill>
            <a:prstDash val="solid"/>
            <a:round/>
            <a:headEnd len="med" w="med" type="none"/>
            <a:tailEnd len="med" w="med" type="triangle"/>
          </a:ln>
        </p:spPr>
      </p:cxnSp>
      <p:cxnSp>
        <p:nvCxnSpPr>
          <p:cNvPr id="820" name="Google Shape;820;p41"/>
          <p:cNvCxnSpPr>
            <a:stCxn id="818" idx="1"/>
          </p:cNvCxnSpPr>
          <p:nvPr/>
        </p:nvCxnSpPr>
        <p:spPr>
          <a:xfrm rot="10800000">
            <a:off x="3531600" y="2790775"/>
            <a:ext cx="1840500" cy="2204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p:nvPr/>
        </p:nvSpPr>
        <p:spPr>
          <a:xfrm>
            <a:off x="3135075" y="1353775"/>
            <a:ext cx="16906800" cy="2430000"/>
          </a:xfrm>
          <a:prstGeom prst="wedgeRectCallout">
            <a:avLst>
              <a:gd fmla="val -15658" name="adj1"/>
              <a:gd fmla="val 148352" name="adj2"/>
            </a:avLst>
          </a:prstGeom>
          <a:solidFill>
            <a:srgbClr val="EFEFE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100"/>
              <a:t>My data analysis is showing a pattern that is very </a:t>
            </a:r>
            <a:endParaRPr sz="5100"/>
          </a:p>
          <a:p>
            <a:pPr indent="0" lvl="0" marL="0" rtl="0" algn="l">
              <a:spcBef>
                <a:spcPts val="0"/>
              </a:spcBef>
              <a:spcAft>
                <a:spcPts val="0"/>
              </a:spcAft>
              <a:buNone/>
            </a:pPr>
            <a:r>
              <a:rPr lang="en" sz="5100"/>
              <a:t>informative for the ongoing research in my field.</a:t>
            </a:r>
            <a:endParaRPr sz="5100"/>
          </a:p>
        </p:txBody>
      </p:sp>
      <p:sp>
        <p:nvSpPr>
          <p:cNvPr id="149" name="Google Shape;149;p15"/>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150" name="Google Shape;150;p15"/>
          <p:cNvPicPr preferRelativeResize="0"/>
          <p:nvPr/>
        </p:nvPicPr>
        <p:blipFill>
          <a:blip r:embed="rId3">
            <a:alphaModFix/>
          </a:blip>
          <a:stretch>
            <a:fillRect/>
          </a:stretch>
        </p:blipFill>
        <p:spPr>
          <a:xfrm>
            <a:off x="7001425" y="6048675"/>
            <a:ext cx="5029200" cy="5334000"/>
          </a:xfrm>
          <a:prstGeom prst="rect">
            <a:avLst/>
          </a:prstGeom>
          <a:noFill/>
          <a:ln>
            <a:noFill/>
          </a:ln>
        </p:spPr>
      </p:pic>
      <p:grpSp>
        <p:nvGrpSpPr>
          <p:cNvPr id="151" name="Google Shape;151;p15"/>
          <p:cNvGrpSpPr/>
          <p:nvPr/>
        </p:nvGrpSpPr>
        <p:grpSpPr>
          <a:xfrm>
            <a:off x="12982575" y="5039025"/>
            <a:ext cx="6400801" cy="7353300"/>
            <a:chOff x="10877550" y="3067050"/>
            <a:chExt cx="6400801" cy="7353300"/>
          </a:xfrm>
        </p:grpSpPr>
        <p:sp>
          <p:nvSpPr>
            <p:cNvPr id="152" name="Google Shape;152;p15"/>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15"/>
            <p:cNvPicPr preferRelativeResize="0"/>
            <p:nvPr/>
          </p:nvPicPr>
          <p:blipFill>
            <a:blip r:embed="rId4">
              <a:alphaModFix/>
            </a:blip>
            <a:stretch>
              <a:fillRect/>
            </a:stretch>
          </p:blipFill>
          <p:spPr>
            <a:xfrm>
              <a:off x="10877550" y="5562600"/>
              <a:ext cx="6400801" cy="4857750"/>
            </a:xfrm>
            <a:prstGeom prst="rect">
              <a:avLst/>
            </a:prstGeom>
            <a:noFill/>
            <a:ln>
              <a:noFill/>
            </a:ln>
          </p:spPr>
        </p:pic>
      </p:grpSp>
      <p:grpSp>
        <p:nvGrpSpPr>
          <p:cNvPr id="155" name="Google Shape;155;p15"/>
          <p:cNvGrpSpPr/>
          <p:nvPr/>
        </p:nvGrpSpPr>
        <p:grpSpPr>
          <a:xfrm>
            <a:off x="14458603" y="5619710"/>
            <a:ext cx="3181508" cy="2745595"/>
            <a:chOff x="12686877" y="4191000"/>
            <a:chExt cx="2362623" cy="2180774"/>
          </a:xfrm>
        </p:grpSpPr>
        <p:sp>
          <p:nvSpPr>
            <p:cNvPr id="156" name="Google Shape;156;p15"/>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5"/>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169" name="Google Shape;169;p15"/>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170" name="Google Shape;170;p15"/>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B</a:t>
              </a:r>
              <a:endParaRPr sz="2300">
                <a:latin typeface="Lato"/>
                <a:ea typeface="Lato"/>
                <a:cs typeface="Lato"/>
                <a:sym typeface="Lato"/>
              </a:endParaRPr>
            </a:p>
          </p:txBody>
        </p:sp>
      </p:grpSp>
      <p:pic>
        <p:nvPicPr>
          <p:cNvPr id="171" name="Google Shape;171;p15"/>
          <p:cNvPicPr preferRelativeResize="0"/>
          <p:nvPr/>
        </p:nvPicPr>
        <p:blipFill>
          <a:blip r:embed="rId5">
            <a:alphaModFix/>
          </a:blip>
          <a:stretch>
            <a:fillRect/>
          </a:stretch>
        </p:blipFill>
        <p:spPr>
          <a:xfrm>
            <a:off x="17640100" y="1353775"/>
            <a:ext cx="2430001" cy="2430001"/>
          </a:xfrm>
          <a:prstGeom prst="rect">
            <a:avLst/>
          </a:prstGeom>
          <a:noFill/>
          <a:ln>
            <a:noFill/>
          </a:ln>
        </p:spPr>
      </p:pic>
      <p:sp>
        <p:nvSpPr>
          <p:cNvPr id="172" name="Google Shape;172;p15"/>
          <p:cNvSpPr txBox="1"/>
          <p:nvPr/>
        </p:nvSpPr>
        <p:spPr>
          <a:xfrm>
            <a:off x="43015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Ruby the Researcher</a:t>
            </a:r>
            <a:endParaRPr sz="60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2"/>
          <p:cNvSpPr txBox="1"/>
          <p:nvPr>
            <p:ph type="title"/>
          </p:nvPr>
        </p:nvSpPr>
        <p:spPr>
          <a:xfrm>
            <a:off x="2224403" y="2311400"/>
            <a:ext cx="187917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DRY code: Don’t repeat yourself!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3"/>
          <p:cNvSpPr txBox="1"/>
          <p:nvPr>
            <p:ph type="title"/>
          </p:nvPr>
        </p:nvSpPr>
        <p:spPr>
          <a:xfrm>
            <a:off x="1407375" y="1444875"/>
            <a:ext cx="17589000" cy="106935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latin typeface="Lato"/>
                <a:ea typeface="Lato"/>
                <a:cs typeface="Lato"/>
                <a:sym typeface="Lato"/>
              </a:rPr>
              <a:t>DRY code is easier on readers because they don't have to review the same thing twice, but also because they don't have to review the same thing twice.</a:t>
            </a:r>
            <a:endParaRPr sz="6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4"/>
          <p:cNvSpPr txBox="1"/>
          <p:nvPr>
            <p:ph type="title"/>
          </p:nvPr>
        </p:nvSpPr>
        <p:spPr>
          <a:xfrm>
            <a:off x="1407375" y="1444875"/>
            <a:ext cx="17589000" cy="106935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latin typeface="Lato"/>
                <a:ea typeface="Lato"/>
                <a:cs typeface="Lato"/>
                <a:sym typeface="Lato"/>
              </a:rPr>
              <a:t>DRY code is easier on readers because they don't have </a:t>
            </a:r>
            <a:r>
              <a:rPr lang="en" sz="6000" u="sng">
                <a:latin typeface="Lato"/>
                <a:ea typeface="Lato"/>
                <a:cs typeface="Lato"/>
                <a:sym typeface="Lato"/>
              </a:rPr>
              <a:t>to review the same thing twice</a:t>
            </a:r>
            <a:r>
              <a:rPr lang="en" sz="6000">
                <a:latin typeface="Lato"/>
                <a:ea typeface="Lato"/>
                <a:cs typeface="Lato"/>
                <a:sym typeface="Lato"/>
              </a:rPr>
              <a:t>, but also because they don't have </a:t>
            </a:r>
            <a:r>
              <a:rPr lang="en" sz="6000" u="sng">
                <a:latin typeface="Lato"/>
                <a:ea typeface="Lato"/>
                <a:cs typeface="Lato"/>
                <a:sym typeface="Lato"/>
              </a:rPr>
              <a:t>to review the same thing twice</a:t>
            </a:r>
            <a:r>
              <a:rPr lang="en" sz="6000">
                <a:latin typeface="Lato"/>
                <a:ea typeface="Lato"/>
                <a:cs typeface="Lato"/>
                <a:sym typeface="Lato"/>
              </a:rPr>
              <a:t>.</a:t>
            </a:r>
            <a:endParaRPr sz="6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5"/>
          <p:cNvSpPr txBox="1"/>
          <p:nvPr>
            <p:ph type="title"/>
          </p:nvPr>
        </p:nvSpPr>
        <p:spPr>
          <a:xfrm>
            <a:off x="1511500" y="598850"/>
            <a:ext cx="20588100" cy="121761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After you get your code working, next step is to make it: </a:t>
            </a:r>
            <a:endParaRPr/>
          </a:p>
          <a:p>
            <a:pPr indent="0" lvl="0" marL="0" rtl="0" algn="l">
              <a:spcBef>
                <a:spcPts val="0"/>
              </a:spcBef>
              <a:spcAft>
                <a:spcPts val="0"/>
              </a:spcAft>
              <a:buNone/>
            </a:pPr>
            <a:r>
              <a:t/>
            </a:r>
            <a:endParaRPr/>
          </a:p>
          <a:p>
            <a:pPr indent="-685800" lvl="0" marL="457200" rtl="0" algn="l">
              <a:spcBef>
                <a:spcPts val="0"/>
              </a:spcBef>
              <a:spcAft>
                <a:spcPts val="0"/>
              </a:spcAft>
              <a:buSzPts val="7200"/>
              <a:buAutoNum type="arabicParenR"/>
            </a:pPr>
            <a:r>
              <a:rPr b="1" lang="en"/>
              <a:t>Readable</a:t>
            </a:r>
            <a:r>
              <a:rPr lang="en"/>
              <a:t> - can others understand what you are doing? </a:t>
            </a:r>
            <a:endParaRPr/>
          </a:p>
          <a:p>
            <a:pPr indent="-685800" lvl="0" marL="457200" rtl="0" algn="l">
              <a:spcBef>
                <a:spcPts val="0"/>
              </a:spcBef>
              <a:spcAft>
                <a:spcPts val="0"/>
              </a:spcAft>
              <a:buSzPts val="7200"/>
              <a:buAutoNum type="arabicParenR"/>
            </a:pPr>
            <a:r>
              <a:rPr b="1" lang="en"/>
              <a:t>Efficient</a:t>
            </a:r>
            <a:r>
              <a:rPr lang="en"/>
              <a:t> - Is this the best way to do this?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6"/>
          <p:cNvSpPr txBox="1"/>
          <p:nvPr>
            <p:ph type="title"/>
          </p:nvPr>
        </p:nvSpPr>
        <p:spPr>
          <a:xfrm>
            <a:off x="2224401" y="2311400"/>
            <a:ext cx="14542800" cy="9389700"/>
          </a:xfrm>
          <a:prstGeom prst="rect">
            <a:avLst/>
          </a:prstGeom>
        </p:spPr>
        <p:txBody>
          <a:bodyPr anchorCtr="0" anchor="ctr" bIns="172700" lIns="172700" spcFirstLastPara="1" rIns="172700" wrap="square" tIns="172700">
            <a:normAutofit/>
          </a:bodyPr>
          <a:lstStyle/>
          <a:p>
            <a:pPr indent="0" lvl="0" marL="0" rtl="0" algn="l">
              <a:lnSpc>
                <a:spcPct val="115000"/>
              </a:lnSpc>
              <a:spcBef>
                <a:spcPts val="0"/>
              </a:spcBef>
              <a:spcAft>
                <a:spcPts val="0"/>
              </a:spcAft>
              <a:buClr>
                <a:schemeClr val="lt1"/>
              </a:buClr>
              <a:buSzPts val="1100"/>
              <a:buFont typeface="Arial"/>
              <a:buNone/>
            </a:pPr>
            <a:r>
              <a:rPr lang="en" sz="4150">
                <a:solidFill>
                  <a:srgbClr val="333333"/>
                </a:solidFill>
                <a:highlight>
                  <a:srgbClr val="FFFFFF"/>
                </a:highlight>
                <a:latin typeface="Arial"/>
                <a:ea typeface="Arial"/>
                <a:cs typeface="Arial"/>
                <a:sym typeface="Arial"/>
              </a:rPr>
              <a:t>For more on these topics: </a:t>
            </a:r>
            <a:endParaRPr sz="4150">
              <a:solidFill>
                <a:srgbClr val="333333"/>
              </a:solidFill>
              <a:highlight>
                <a:srgbClr val="FFFFFF"/>
              </a:highlight>
              <a:latin typeface="Arial"/>
              <a:ea typeface="Arial"/>
              <a:cs typeface="Arial"/>
              <a:sym typeface="Arial"/>
            </a:endParaRPr>
          </a:p>
          <a:p>
            <a:pPr indent="-492125" lvl="0" marL="457200" rtl="0" algn="l">
              <a:lnSpc>
                <a:spcPct val="115000"/>
              </a:lnSpc>
              <a:spcBef>
                <a:spcPts val="80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3">
                  <a:extLst>
                    <a:ext uri="{A12FA001-AC4F-418D-AE19-62706E023703}">
                      <ahyp:hlinkClr val="tx"/>
                    </a:ext>
                  </a:extLst>
                </a:hlinkClick>
              </a:rPr>
              <a:t>The RMarkdown book</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4">
                  <a:extLst>
                    <a:ext uri="{A12FA001-AC4F-418D-AE19-62706E023703}">
                      <ahyp:hlinkClr val="tx"/>
                    </a:ext>
                  </a:extLst>
                </a:hlinkClick>
              </a:rPr>
              <a:t>Writing in Markdown</a:t>
            </a:r>
            <a:endParaRPr sz="4150">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5">
                  <a:extLst>
                    <a:ext uri="{A12FA001-AC4F-418D-AE19-62706E023703}">
                      <ahyp:hlinkClr val="tx"/>
                    </a:ext>
                  </a:extLst>
                </a:hlinkClick>
              </a:rPr>
              <a:t>Jenny Bryan’s organizational strategies</a:t>
            </a:r>
            <a:r>
              <a:rPr lang="en" sz="4150" u="sng">
                <a:solidFill>
                  <a:srgbClr val="337AB7"/>
                </a:solidFill>
                <a:highlight>
                  <a:srgbClr val="FFFFFF"/>
                </a:highlight>
                <a:latin typeface="Arial"/>
                <a:ea typeface="Arial"/>
                <a:cs typeface="Arial"/>
                <a:sym typeface="Arial"/>
              </a:rPr>
              <a:t>.</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6">
                  <a:extLst>
                    <a:ext uri="{A12FA001-AC4F-418D-AE19-62706E023703}">
                      <ahyp:hlinkClr val="tx"/>
                    </a:ext>
                  </a:extLst>
                </a:hlinkClick>
              </a:rPr>
              <a:t>Write efficient R code for science</a:t>
            </a:r>
            <a:r>
              <a:rPr lang="en" sz="4150" u="sng">
                <a:solidFill>
                  <a:srgbClr val="337AB7"/>
                </a:solidFill>
                <a:highlight>
                  <a:srgbClr val="FFFFFF"/>
                </a:highlight>
                <a:latin typeface="Arial"/>
                <a:ea typeface="Arial"/>
                <a:cs typeface="Arial"/>
                <a:sym typeface="Arial"/>
              </a:rPr>
              <a:t>.</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7">
                  <a:extLst>
                    <a:ext uri="{A12FA001-AC4F-418D-AE19-62706E023703}">
                      <ahyp:hlinkClr val="tx"/>
                    </a:ext>
                  </a:extLst>
                </a:hlinkClick>
              </a:rPr>
              <a:t>Reproducibility in Cancer Informatics course</a:t>
            </a:r>
            <a:endParaRPr sz="4150" u="sng">
              <a:solidFill>
                <a:srgbClr val="337AB7"/>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47"/>
          <p:cNvSpPr txBox="1"/>
          <p:nvPr>
            <p:ph type="ctrTitle"/>
          </p:nvPr>
        </p:nvSpPr>
        <p:spPr>
          <a:xfrm>
            <a:off x="8390950" y="4358900"/>
            <a:ext cx="15831300" cy="4344000"/>
          </a:xfrm>
          <a:prstGeom prst="rect">
            <a:avLst/>
          </a:prstGeom>
        </p:spPr>
        <p:txBody>
          <a:bodyPr anchorCtr="0" anchor="t" bIns="172700" lIns="172700" spcFirstLastPara="1" rIns="172700" wrap="square" tIns="172700">
            <a:normAutofit fontScale="90000"/>
          </a:bodyPr>
          <a:lstStyle/>
          <a:p>
            <a:pPr indent="0" lvl="0" marL="0" rtl="0" algn="l">
              <a:spcBef>
                <a:spcPts val="0"/>
              </a:spcBef>
              <a:spcAft>
                <a:spcPts val="0"/>
              </a:spcAft>
              <a:buNone/>
            </a:pPr>
            <a:r>
              <a:rPr lang="en" sz="9400"/>
              <a:t>Introduction to Reproducibility in Cancer Informatics</a:t>
            </a:r>
            <a:endParaRPr sz="9400"/>
          </a:p>
        </p:txBody>
      </p:sp>
      <p:pic>
        <p:nvPicPr>
          <p:cNvPr id="851" name="Google Shape;851;p47"/>
          <p:cNvPicPr preferRelativeResize="0"/>
          <p:nvPr/>
        </p:nvPicPr>
        <p:blipFill>
          <a:blip r:embed="rId3">
            <a:alphaModFix/>
          </a:blip>
          <a:stretch>
            <a:fillRect/>
          </a:stretch>
        </p:blipFill>
        <p:spPr>
          <a:xfrm>
            <a:off x="1065675" y="7448025"/>
            <a:ext cx="5550701" cy="5550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6"/>
          <p:cNvPicPr preferRelativeResize="0"/>
          <p:nvPr/>
        </p:nvPicPr>
        <p:blipFill>
          <a:blip r:embed="rId3">
            <a:alphaModFix amt="19000"/>
          </a:blip>
          <a:stretch>
            <a:fillRect/>
          </a:stretch>
        </p:blipFill>
        <p:spPr>
          <a:xfrm>
            <a:off x="2902850" y="5128650"/>
            <a:ext cx="15699626" cy="8792700"/>
          </a:xfrm>
          <a:prstGeom prst="rect">
            <a:avLst/>
          </a:prstGeom>
          <a:noFill/>
          <a:ln>
            <a:noFill/>
          </a:ln>
        </p:spPr>
      </p:pic>
      <p:sp>
        <p:nvSpPr>
          <p:cNvPr id="178" name="Google Shape;178;p16"/>
          <p:cNvSpPr/>
          <p:nvPr/>
        </p:nvSpPr>
        <p:spPr>
          <a:xfrm>
            <a:off x="16935300" y="5917150"/>
            <a:ext cx="7560600" cy="7048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180" name="Google Shape;180;p16"/>
          <p:cNvGrpSpPr/>
          <p:nvPr/>
        </p:nvGrpSpPr>
        <p:grpSpPr>
          <a:xfrm>
            <a:off x="12134486" y="8105776"/>
            <a:ext cx="1143675" cy="2838452"/>
            <a:chOff x="19126200" y="3238350"/>
            <a:chExt cx="1657500" cy="4400700"/>
          </a:xfrm>
        </p:grpSpPr>
        <p:sp>
          <p:nvSpPr>
            <p:cNvPr id="181" name="Google Shape;181;p16"/>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6"/>
          <p:cNvSpPr txBox="1"/>
          <p:nvPr/>
        </p:nvSpPr>
        <p:spPr>
          <a:xfrm rot="-288">
            <a:off x="10853575" y="619668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186" name="Google Shape;186;p16"/>
          <p:cNvSpPr txBox="1"/>
          <p:nvPr/>
        </p:nvSpPr>
        <p:spPr>
          <a:xfrm rot="-288">
            <a:off x="6751725" y="6196713"/>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187" name="Google Shape;187;p16"/>
          <p:cNvPicPr preferRelativeResize="0"/>
          <p:nvPr/>
        </p:nvPicPr>
        <p:blipFill>
          <a:blip r:embed="rId4">
            <a:alphaModFix/>
          </a:blip>
          <a:stretch>
            <a:fillRect/>
          </a:stretch>
        </p:blipFill>
        <p:spPr>
          <a:xfrm>
            <a:off x="6537823" y="7151175"/>
            <a:ext cx="4011001" cy="4011001"/>
          </a:xfrm>
          <a:prstGeom prst="rect">
            <a:avLst/>
          </a:prstGeom>
          <a:noFill/>
          <a:ln>
            <a:noFill/>
          </a:ln>
        </p:spPr>
      </p:pic>
      <p:grpSp>
        <p:nvGrpSpPr>
          <p:cNvPr id="188" name="Google Shape;188;p16"/>
          <p:cNvGrpSpPr/>
          <p:nvPr/>
        </p:nvGrpSpPr>
        <p:grpSpPr>
          <a:xfrm>
            <a:off x="17932449" y="7737590"/>
            <a:ext cx="5029315" cy="4182855"/>
            <a:chOff x="12686877" y="4191000"/>
            <a:chExt cx="2362623" cy="2138474"/>
          </a:xfrm>
        </p:grpSpPr>
        <p:sp>
          <p:nvSpPr>
            <p:cNvPr id="189" name="Google Shape;189;p16"/>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16"/>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202" name="Google Shape;202;p16"/>
            <p:cNvSpPr txBox="1"/>
            <p:nvPr/>
          </p:nvSpPr>
          <p:spPr>
            <a:xfrm rot="-531">
              <a:off x="13106394" y="5943824"/>
              <a:ext cx="1943100" cy="3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A</a:t>
              </a:r>
              <a:endParaRPr sz="3700">
                <a:solidFill>
                  <a:schemeClr val="lt1"/>
                </a:solidFill>
                <a:latin typeface="Lato"/>
                <a:ea typeface="Lato"/>
                <a:cs typeface="Lato"/>
                <a:sym typeface="Lato"/>
              </a:endParaRPr>
            </a:p>
          </p:txBody>
        </p:sp>
        <p:sp>
          <p:nvSpPr>
            <p:cNvPr id="203" name="Google Shape;203;p16"/>
            <p:cNvSpPr txBox="1"/>
            <p:nvPr/>
          </p:nvSpPr>
          <p:spPr>
            <a:xfrm rot="-5400603">
              <a:off x="12009327" y="4899103"/>
              <a:ext cx="1709700" cy="3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B</a:t>
              </a:r>
              <a:endParaRPr sz="3700">
                <a:solidFill>
                  <a:schemeClr val="lt1"/>
                </a:solidFill>
                <a:latin typeface="Lato"/>
                <a:ea typeface="Lato"/>
                <a:cs typeface="Lato"/>
                <a:sym typeface="Lato"/>
              </a:endParaRPr>
            </a:p>
          </p:txBody>
        </p:sp>
      </p:grpSp>
      <p:sp>
        <p:nvSpPr>
          <p:cNvPr id="204" name="Google Shape;204;p16"/>
          <p:cNvSpPr txBox="1"/>
          <p:nvPr/>
        </p:nvSpPr>
        <p:spPr>
          <a:xfrm rot="-288">
            <a:off x="19051925" y="63930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Results</a:t>
            </a:r>
            <a:endParaRPr sz="5000">
              <a:solidFill>
                <a:schemeClr val="lt1"/>
              </a:solidFill>
              <a:latin typeface="Lato"/>
              <a:ea typeface="Lato"/>
              <a:cs typeface="Lato"/>
              <a:sym typeface="Lato"/>
            </a:endParaRPr>
          </a:p>
        </p:txBody>
      </p:sp>
      <p:sp>
        <p:nvSpPr>
          <p:cNvPr id="205" name="Google Shape;205;p16"/>
          <p:cNvSpPr txBox="1"/>
          <p:nvPr/>
        </p:nvSpPr>
        <p:spPr>
          <a:xfrm rot="-257">
            <a:off x="779225" y="5427236"/>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pic>
        <p:nvPicPr>
          <p:cNvPr id="206" name="Google Shape;206;p16"/>
          <p:cNvPicPr preferRelativeResize="0"/>
          <p:nvPr/>
        </p:nvPicPr>
        <p:blipFill>
          <a:blip r:embed="rId5">
            <a:alphaModFix/>
          </a:blip>
          <a:stretch>
            <a:fillRect/>
          </a:stretch>
        </p:blipFill>
        <p:spPr>
          <a:xfrm>
            <a:off x="270125" y="6965650"/>
            <a:ext cx="5029200" cy="5334000"/>
          </a:xfrm>
          <a:prstGeom prst="rect">
            <a:avLst/>
          </a:prstGeom>
          <a:noFill/>
          <a:ln>
            <a:noFill/>
          </a:ln>
        </p:spPr>
      </p:pic>
      <p:sp>
        <p:nvSpPr>
          <p:cNvPr id="207" name="Google Shape;207;p16"/>
          <p:cNvSpPr txBox="1"/>
          <p:nvPr/>
        </p:nvSpPr>
        <p:spPr>
          <a:xfrm rot="-209">
            <a:off x="0" y="1621613"/>
            <a:ext cx="24688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lt1"/>
                </a:solidFill>
                <a:latin typeface="Lato"/>
                <a:ea typeface="Lato"/>
                <a:cs typeface="Lato"/>
                <a:sym typeface="Lato"/>
              </a:rPr>
              <a:t>Repeatable: </a:t>
            </a:r>
            <a:r>
              <a:rPr lang="en" sz="6000">
                <a:solidFill>
                  <a:schemeClr val="lt1"/>
                </a:solidFill>
                <a:latin typeface="Lato"/>
                <a:ea typeface="Lato"/>
                <a:cs typeface="Lato"/>
                <a:sym typeface="Lato"/>
              </a:rPr>
              <a:t>keeping everything the same but repeating the analysis - do </a:t>
            </a:r>
            <a:r>
              <a:rPr lang="en" sz="6000">
                <a:solidFill>
                  <a:schemeClr val="lt1"/>
                </a:solidFill>
                <a:latin typeface="Lato"/>
                <a:ea typeface="Lato"/>
                <a:cs typeface="Lato"/>
                <a:sym typeface="Lato"/>
              </a:rPr>
              <a:t>we get the same results? </a:t>
            </a:r>
            <a:endParaRPr sz="6000">
              <a:solidFill>
                <a:schemeClr val="lt1"/>
              </a:solidFill>
              <a:latin typeface="Lato"/>
              <a:ea typeface="Lato"/>
              <a:cs typeface="Lato"/>
              <a:sym typeface="Lato"/>
            </a:endParaRPr>
          </a:p>
        </p:txBody>
      </p:sp>
      <p:pic>
        <p:nvPicPr>
          <p:cNvPr id="208" name="Google Shape;208;p16"/>
          <p:cNvPicPr preferRelativeResize="0"/>
          <p:nvPr/>
        </p:nvPicPr>
        <p:blipFill>
          <a:blip r:embed="rId6">
            <a:alphaModFix/>
          </a:blip>
          <a:stretch>
            <a:fillRect/>
          </a:stretch>
        </p:blipFill>
        <p:spPr>
          <a:xfrm>
            <a:off x="19296375" y="3164350"/>
            <a:ext cx="2838449" cy="2838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7"/>
          <p:cNvPicPr preferRelativeResize="0"/>
          <p:nvPr/>
        </p:nvPicPr>
        <p:blipFill>
          <a:blip r:embed="rId3">
            <a:alphaModFix amt="19000"/>
          </a:blip>
          <a:stretch>
            <a:fillRect/>
          </a:stretch>
        </p:blipFill>
        <p:spPr>
          <a:xfrm>
            <a:off x="9905375" y="4692950"/>
            <a:ext cx="10935275" cy="9363051"/>
          </a:xfrm>
          <a:prstGeom prst="rect">
            <a:avLst/>
          </a:prstGeom>
          <a:noFill/>
          <a:ln>
            <a:noFill/>
          </a:ln>
        </p:spPr>
      </p:pic>
      <p:sp>
        <p:nvSpPr>
          <p:cNvPr id="214" name="Google Shape;214;p17"/>
          <p:cNvSpPr/>
          <p:nvPr/>
        </p:nvSpPr>
        <p:spPr>
          <a:xfrm>
            <a:off x="19524400" y="7198500"/>
            <a:ext cx="5237100" cy="5334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216" name="Google Shape;216;p17"/>
          <p:cNvGrpSpPr/>
          <p:nvPr/>
        </p:nvGrpSpPr>
        <p:grpSpPr>
          <a:xfrm>
            <a:off x="16564011" y="8506314"/>
            <a:ext cx="1143675" cy="2838452"/>
            <a:chOff x="19126200" y="3238350"/>
            <a:chExt cx="1657500" cy="4400700"/>
          </a:xfrm>
        </p:grpSpPr>
        <p:sp>
          <p:nvSpPr>
            <p:cNvPr id="217" name="Google Shape;217;p17"/>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7"/>
          <p:cNvSpPr txBox="1"/>
          <p:nvPr/>
        </p:nvSpPr>
        <p:spPr>
          <a:xfrm rot="-288">
            <a:off x="15344250" y="74067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222" name="Google Shape;222;p17"/>
          <p:cNvSpPr txBox="1"/>
          <p:nvPr/>
        </p:nvSpPr>
        <p:spPr>
          <a:xfrm rot="-288">
            <a:off x="12200062" y="740673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223" name="Google Shape;223;p17"/>
          <p:cNvPicPr preferRelativeResize="0"/>
          <p:nvPr/>
        </p:nvPicPr>
        <p:blipFill>
          <a:blip r:embed="rId4">
            <a:alphaModFix/>
          </a:blip>
          <a:stretch>
            <a:fillRect/>
          </a:stretch>
        </p:blipFill>
        <p:spPr>
          <a:xfrm>
            <a:off x="11986186" y="7774900"/>
            <a:ext cx="4011001" cy="4011001"/>
          </a:xfrm>
          <a:prstGeom prst="rect">
            <a:avLst/>
          </a:prstGeom>
          <a:noFill/>
          <a:ln>
            <a:noFill/>
          </a:ln>
        </p:spPr>
      </p:pic>
      <p:grpSp>
        <p:nvGrpSpPr>
          <p:cNvPr id="224" name="Google Shape;224;p17"/>
          <p:cNvGrpSpPr/>
          <p:nvPr/>
        </p:nvGrpSpPr>
        <p:grpSpPr>
          <a:xfrm>
            <a:off x="19711514" y="7343932"/>
            <a:ext cx="4558068" cy="4933895"/>
            <a:chOff x="14500724" y="8518091"/>
            <a:chExt cx="5029315" cy="5246034"/>
          </a:xfrm>
        </p:grpSpPr>
        <p:grpSp>
          <p:nvGrpSpPr>
            <p:cNvPr id="225" name="Google Shape;225;p17"/>
            <p:cNvGrpSpPr/>
            <p:nvPr/>
          </p:nvGrpSpPr>
          <p:grpSpPr>
            <a:xfrm>
              <a:off x="14500724" y="9533152"/>
              <a:ext cx="5029315" cy="4230973"/>
              <a:chOff x="12686877" y="4191000"/>
              <a:chExt cx="2362623" cy="2163074"/>
            </a:xfrm>
          </p:grpSpPr>
          <p:sp>
            <p:nvSpPr>
              <p:cNvPr id="226" name="Google Shape;226;p17"/>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17"/>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239" name="Google Shape;239;p17"/>
              <p:cNvSpPr txBox="1"/>
              <p:nvPr/>
            </p:nvSpPr>
            <p:spPr>
              <a:xfrm rot="-531">
                <a:off x="13106394" y="5943824"/>
                <a:ext cx="1943100" cy="4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A</a:t>
                </a:r>
                <a:endParaRPr sz="3700">
                  <a:solidFill>
                    <a:schemeClr val="lt1"/>
                  </a:solidFill>
                  <a:latin typeface="Lato"/>
                  <a:ea typeface="Lato"/>
                  <a:cs typeface="Lato"/>
                  <a:sym typeface="Lato"/>
                </a:endParaRPr>
              </a:p>
            </p:txBody>
          </p:sp>
          <p:sp>
            <p:nvSpPr>
              <p:cNvPr id="240" name="Google Shape;240;p17"/>
              <p:cNvSpPr txBox="1"/>
              <p:nvPr/>
            </p:nvSpPr>
            <p:spPr>
              <a:xfrm rot="-5400603">
                <a:off x="12027627" y="4880803"/>
                <a:ext cx="1709700" cy="39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B</a:t>
                </a:r>
                <a:endParaRPr sz="3700">
                  <a:solidFill>
                    <a:schemeClr val="lt1"/>
                  </a:solidFill>
                  <a:latin typeface="Lato"/>
                  <a:ea typeface="Lato"/>
                  <a:cs typeface="Lato"/>
                  <a:sym typeface="Lato"/>
                </a:endParaRPr>
              </a:p>
            </p:txBody>
          </p:sp>
        </p:grpSp>
        <p:sp>
          <p:nvSpPr>
            <p:cNvPr id="241" name="Google Shape;241;p17"/>
            <p:cNvSpPr txBox="1"/>
            <p:nvPr/>
          </p:nvSpPr>
          <p:spPr>
            <a:xfrm rot="-288">
              <a:off x="15333788" y="8518241"/>
              <a:ext cx="3583200" cy="101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Results</a:t>
              </a:r>
              <a:endParaRPr sz="5000">
                <a:solidFill>
                  <a:schemeClr val="lt1"/>
                </a:solidFill>
                <a:latin typeface="Lato"/>
                <a:ea typeface="Lato"/>
                <a:cs typeface="Lato"/>
                <a:sym typeface="Lato"/>
              </a:endParaRPr>
            </a:p>
          </p:txBody>
        </p:sp>
      </p:grpSp>
      <p:sp>
        <p:nvSpPr>
          <p:cNvPr id="242" name="Google Shape;242;p17"/>
          <p:cNvSpPr txBox="1"/>
          <p:nvPr/>
        </p:nvSpPr>
        <p:spPr>
          <a:xfrm rot="-257">
            <a:off x="644162"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243" name="Google Shape;243;p17"/>
          <p:cNvSpPr txBox="1"/>
          <p:nvPr/>
        </p:nvSpPr>
        <p:spPr>
          <a:xfrm rot="-292">
            <a:off x="75" y="1457100"/>
            <a:ext cx="24688800" cy="227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800">
                <a:solidFill>
                  <a:schemeClr val="lt1"/>
                </a:solidFill>
                <a:latin typeface="Lato"/>
                <a:ea typeface="Lato"/>
                <a:cs typeface="Lato"/>
                <a:sym typeface="Lato"/>
              </a:rPr>
              <a:t>Reproducible: </a:t>
            </a:r>
            <a:r>
              <a:rPr lang="en" sz="5300">
                <a:solidFill>
                  <a:schemeClr val="lt1"/>
                </a:solidFill>
                <a:latin typeface="Lato"/>
                <a:ea typeface="Lato"/>
                <a:cs typeface="Lato"/>
                <a:sym typeface="Lato"/>
              </a:rPr>
              <a:t>using the same data and analysis but </a:t>
            </a:r>
            <a:r>
              <a:rPr lang="en" sz="5300">
                <a:solidFill>
                  <a:schemeClr val="lt1"/>
                </a:solidFill>
                <a:latin typeface="Lato"/>
                <a:ea typeface="Lato"/>
                <a:cs typeface="Lato"/>
                <a:sym typeface="Lato"/>
              </a:rPr>
              <a:t>i</a:t>
            </a:r>
            <a:r>
              <a:rPr lang="en" sz="5300">
                <a:solidFill>
                  <a:schemeClr val="lt1"/>
                </a:solidFill>
                <a:latin typeface="Lato"/>
                <a:ea typeface="Lato"/>
                <a:cs typeface="Lato"/>
                <a:sym typeface="Lato"/>
              </a:rPr>
              <a:t>n the hands of </a:t>
            </a:r>
            <a:r>
              <a:rPr i="1" lang="en" sz="5300">
                <a:solidFill>
                  <a:schemeClr val="lt1"/>
                </a:solidFill>
                <a:latin typeface="Lato"/>
                <a:ea typeface="Lato"/>
                <a:cs typeface="Lato"/>
                <a:sym typeface="Lato"/>
              </a:rPr>
              <a:t>another researcher</a:t>
            </a:r>
            <a:r>
              <a:rPr lang="en" sz="5300">
                <a:solidFill>
                  <a:schemeClr val="lt1"/>
                </a:solidFill>
                <a:latin typeface="Lato"/>
                <a:ea typeface="Lato"/>
                <a:cs typeface="Lato"/>
                <a:sym typeface="Lato"/>
              </a:rPr>
              <a:t> - do we get the same results?</a:t>
            </a:r>
            <a:r>
              <a:rPr lang="en" sz="5800">
                <a:solidFill>
                  <a:schemeClr val="lt1"/>
                </a:solidFill>
                <a:latin typeface="Lato"/>
                <a:ea typeface="Lato"/>
                <a:cs typeface="Lato"/>
                <a:sym typeface="Lato"/>
              </a:rPr>
              <a:t> </a:t>
            </a:r>
            <a:endParaRPr sz="5800">
              <a:solidFill>
                <a:schemeClr val="lt1"/>
              </a:solidFill>
              <a:latin typeface="Lato"/>
              <a:ea typeface="Lato"/>
              <a:cs typeface="Lato"/>
              <a:sym typeface="Lato"/>
            </a:endParaRPr>
          </a:p>
        </p:txBody>
      </p:sp>
      <p:pic>
        <p:nvPicPr>
          <p:cNvPr id="244" name="Google Shape;244;p17"/>
          <p:cNvPicPr preferRelativeResize="0"/>
          <p:nvPr/>
        </p:nvPicPr>
        <p:blipFill>
          <a:blip r:embed="rId5">
            <a:alphaModFix/>
          </a:blip>
          <a:stretch>
            <a:fillRect/>
          </a:stretch>
        </p:blipFill>
        <p:spPr>
          <a:xfrm>
            <a:off x="7109388" y="7198488"/>
            <a:ext cx="5029200" cy="5334000"/>
          </a:xfrm>
          <a:prstGeom prst="rect">
            <a:avLst/>
          </a:prstGeom>
          <a:noFill/>
          <a:ln>
            <a:noFill/>
          </a:ln>
        </p:spPr>
      </p:pic>
      <p:pic>
        <p:nvPicPr>
          <p:cNvPr id="245" name="Google Shape;245;p17"/>
          <p:cNvPicPr preferRelativeResize="0"/>
          <p:nvPr/>
        </p:nvPicPr>
        <p:blipFill>
          <a:blip r:embed="rId6">
            <a:alphaModFix/>
          </a:blip>
          <a:stretch>
            <a:fillRect/>
          </a:stretch>
        </p:blipFill>
        <p:spPr>
          <a:xfrm>
            <a:off x="135063" y="7172300"/>
            <a:ext cx="5029200" cy="5334000"/>
          </a:xfrm>
          <a:prstGeom prst="rect">
            <a:avLst/>
          </a:prstGeom>
          <a:noFill/>
          <a:ln>
            <a:noFill/>
          </a:ln>
        </p:spPr>
      </p:pic>
      <p:sp>
        <p:nvSpPr>
          <p:cNvPr id="246" name="Google Shape;246;p17"/>
          <p:cNvSpPr txBox="1"/>
          <p:nvPr/>
        </p:nvSpPr>
        <p:spPr>
          <a:xfrm rot="-257">
            <a:off x="7618487"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247" name="Google Shape;247;p17"/>
          <p:cNvGrpSpPr/>
          <p:nvPr/>
        </p:nvGrpSpPr>
        <p:grpSpPr>
          <a:xfrm>
            <a:off x="6729761" y="7448903"/>
            <a:ext cx="634657" cy="1724194"/>
            <a:chOff x="19126200" y="3238350"/>
            <a:chExt cx="1657500" cy="4400700"/>
          </a:xfrm>
        </p:grpSpPr>
        <p:sp>
          <p:nvSpPr>
            <p:cNvPr id="248" name="Google Shape;248;p17"/>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2" name="Google Shape;252;p17"/>
          <p:cNvPicPr preferRelativeResize="0"/>
          <p:nvPr/>
        </p:nvPicPr>
        <p:blipFill>
          <a:blip r:embed="rId4">
            <a:alphaModFix/>
          </a:blip>
          <a:stretch>
            <a:fillRect/>
          </a:stretch>
        </p:blipFill>
        <p:spPr>
          <a:xfrm>
            <a:off x="4274180" y="7172300"/>
            <a:ext cx="2235825" cy="2235825"/>
          </a:xfrm>
          <a:prstGeom prst="rect">
            <a:avLst/>
          </a:prstGeom>
          <a:noFill/>
          <a:ln>
            <a:noFill/>
          </a:ln>
        </p:spPr>
      </p:pic>
      <p:sp>
        <p:nvSpPr>
          <p:cNvPr id="253" name="Google Shape;253;p17"/>
          <p:cNvSpPr/>
          <p:nvPr/>
        </p:nvSpPr>
        <p:spPr>
          <a:xfrm>
            <a:off x="4163375" y="97915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pic>
        <p:nvPicPr>
          <p:cNvPr id="254" name="Google Shape;254;p17"/>
          <p:cNvPicPr preferRelativeResize="0"/>
          <p:nvPr/>
        </p:nvPicPr>
        <p:blipFill>
          <a:blip r:embed="rId7">
            <a:alphaModFix/>
          </a:blip>
          <a:stretch>
            <a:fillRect/>
          </a:stretch>
        </p:blipFill>
        <p:spPr>
          <a:xfrm>
            <a:off x="20840650" y="4333850"/>
            <a:ext cx="2838449" cy="2838449"/>
          </a:xfrm>
          <a:prstGeom prst="rect">
            <a:avLst/>
          </a:prstGeom>
          <a:noFill/>
          <a:ln>
            <a:noFill/>
          </a:ln>
        </p:spPr>
      </p:pic>
      <p:sp>
        <p:nvSpPr>
          <p:cNvPr id="255" name="Google Shape;255;p17"/>
          <p:cNvSpPr txBox="1"/>
          <p:nvPr/>
        </p:nvSpPr>
        <p:spPr>
          <a:xfrm rot="-288">
            <a:off x="5255475" y="6858150"/>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Data</a:t>
            </a:r>
            <a:endParaRPr sz="2500">
              <a:solidFill>
                <a:schemeClr val="lt1"/>
              </a:solidFill>
              <a:latin typeface="Lato"/>
              <a:ea typeface="Lato"/>
              <a:cs typeface="Lato"/>
              <a:sym typeface="Lato"/>
            </a:endParaRPr>
          </a:p>
        </p:txBody>
      </p:sp>
      <p:sp>
        <p:nvSpPr>
          <p:cNvPr id="256" name="Google Shape;256;p17"/>
          <p:cNvSpPr txBox="1"/>
          <p:nvPr/>
        </p:nvSpPr>
        <p:spPr>
          <a:xfrm rot="-288">
            <a:off x="3600475" y="7129513"/>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Code</a:t>
            </a:r>
            <a:endParaRPr sz="25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p:nvPr/>
        </p:nvSpPr>
        <p:spPr>
          <a:xfrm>
            <a:off x="19219600" y="7198500"/>
            <a:ext cx="5237100" cy="5334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263" name="Google Shape;263;p18"/>
          <p:cNvGrpSpPr/>
          <p:nvPr/>
        </p:nvGrpSpPr>
        <p:grpSpPr>
          <a:xfrm>
            <a:off x="16768049" y="8446264"/>
            <a:ext cx="1143675" cy="2838452"/>
            <a:chOff x="19126200" y="3238350"/>
            <a:chExt cx="1657500" cy="4400700"/>
          </a:xfrm>
        </p:grpSpPr>
        <p:sp>
          <p:nvSpPr>
            <p:cNvPr id="264" name="Google Shape;264;p18"/>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19126200" y="4171950"/>
              <a:ext cx="1657500" cy="3467100"/>
            </a:xfrm>
            <a:prstGeom prst="roundRect">
              <a:avLst>
                <a:gd fmla="val 16667" name="adj"/>
              </a:avLst>
            </a:prstGeom>
            <a:solidFill>
              <a:srgbClr val="FF0000"/>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18"/>
          <p:cNvSpPr txBox="1"/>
          <p:nvPr/>
        </p:nvSpPr>
        <p:spPr>
          <a:xfrm rot="-288">
            <a:off x="15548275" y="74067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New </a:t>
            </a: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269" name="Google Shape;269;p18"/>
          <p:cNvSpPr txBox="1"/>
          <p:nvPr/>
        </p:nvSpPr>
        <p:spPr>
          <a:xfrm rot="-288">
            <a:off x="12200062" y="740673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Same </a:t>
            </a: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270" name="Google Shape;270;p18"/>
          <p:cNvPicPr preferRelativeResize="0"/>
          <p:nvPr/>
        </p:nvPicPr>
        <p:blipFill>
          <a:blip r:embed="rId3">
            <a:alphaModFix/>
          </a:blip>
          <a:stretch>
            <a:fillRect/>
          </a:stretch>
        </p:blipFill>
        <p:spPr>
          <a:xfrm>
            <a:off x="11986186" y="7774900"/>
            <a:ext cx="4011001" cy="4011001"/>
          </a:xfrm>
          <a:prstGeom prst="rect">
            <a:avLst/>
          </a:prstGeom>
          <a:noFill/>
          <a:ln>
            <a:noFill/>
          </a:ln>
        </p:spPr>
      </p:pic>
      <p:sp>
        <p:nvSpPr>
          <p:cNvPr id="271" name="Google Shape;271;p18"/>
          <p:cNvSpPr txBox="1"/>
          <p:nvPr/>
        </p:nvSpPr>
        <p:spPr>
          <a:xfrm rot="-257">
            <a:off x="644162"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a:t>
            </a:r>
            <a:r>
              <a:rPr lang="en" sz="5000">
                <a:solidFill>
                  <a:schemeClr val="lt1"/>
                </a:solidFill>
                <a:latin typeface="Lato"/>
                <a:ea typeface="Lato"/>
                <a:cs typeface="Lato"/>
                <a:sym typeface="Lato"/>
              </a:rPr>
              <a:t> Researcher</a:t>
            </a:r>
            <a:endParaRPr sz="5000">
              <a:solidFill>
                <a:schemeClr val="lt1"/>
              </a:solidFill>
              <a:latin typeface="Lato"/>
              <a:ea typeface="Lato"/>
              <a:cs typeface="Lato"/>
              <a:sym typeface="Lato"/>
            </a:endParaRPr>
          </a:p>
        </p:txBody>
      </p:sp>
      <p:sp>
        <p:nvSpPr>
          <p:cNvPr id="272" name="Google Shape;272;p18"/>
          <p:cNvSpPr txBox="1"/>
          <p:nvPr/>
        </p:nvSpPr>
        <p:spPr>
          <a:xfrm rot="-292">
            <a:off x="75" y="1457102"/>
            <a:ext cx="24688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lt1"/>
                </a:solidFill>
                <a:latin typeface="Lato"/>
                <a:ea typeface="Lato"/>
                <a:cs typeface="Lato"/>
                <a:sym typeface="Lato"/>
              </a:rPr>
              <a:t>Replicable</a:t>
            </a:r>
            <a:r>
              <a:rPr b="1" lang="en" sz="8000">
                <a:solidFill>
                  <a:schemeClr val="lt1"/>
                </a:solidFill>
                <a:latin typeface="Lato"/>
                <a:ea typeface="Lato"/>
                <a:cs typeface="Lato"/>
                <a:sym typeface="Lato"/>
              </a:rPr>
              <a:t>: </a:t>
            </a:r>
            <a:r>
              <a:rPr lang="en" sz="5500">
                <a:solidFill>
                  <a:schemeClr val="lt1"/>
                </a:solidFill>
                <a:latin typeface="Lato"/>
                <a:ea typeface="Lato"/>
                <a:cs typeface="Lato"/>
                <a:sym typeface="Lato"/>
              </a:rPr>
              <a:t>with new data do we obtain the same inferences</a:t>
            </a:r>
            <a:r>
              <a:rPr lang="en" sz="5500">
                <a:solidFill>
                  <a:schemeClr val="lt1"/>
                </a:solidFill>
                <a:latin typeface="Lato"/>
                <a:ea typeface="Lato"/>
                <a:cs typeface="Lato"/>
                <a:sym typeface="Lato"/>
              </a:rPr>
              <a:t>?</a:t>
            </a:r>
            <a:r>
              <a:rPr lang="en" sz="6000">
                <a:solidFill>
                  <a:schemeClr val="lt1"/>
                </a:solidFill>
                <a:latin typeface="Lato"/>
                <a:ea typeface="Lato"/>
                <a:cs typeface="Lato"/>
                <a:sym typeface="Lato"/>
              </a:rPr>
              <a:t> </a:t>
            </a:r>
            <a:endParaRPr sz="6000">
              <a:solidFill>
                <a:schemeClr val="lt1"/>
              </a:solidFill>
              <a:latin typeface="Lato"/>
              <a:ea typeface="Lato"/>
              <a:cs typeface="Lato"/>
              <a:sym typeface="Lato"/>
            </a:endParaRPr>
          </a:p>
        </p:txBody>
      </p:sp>
      <p:pic>
        <p:nvPicPr>
          <p:cNvPr id="273" name="Google Shape;273;p18"/>
          <p:cNvPicPr preferRelativeResize="0"/>
          <p:nvPr/>
        </p:nvPicPr>
        <p:blipFill>
          <a:blip r:embed="rId4">
            <a:alphaModFix/>
          </a:blip>
          <a:stretch>
            <a:fillRect/>
          </a:stretch>
        </p:blipFill>
        <p:spPr>
          <a:xfrm>
            <a:off x="7109388" y="7198488"/>
            <a:ext cx="5029200" cy="5334000"/>
          </a:xfrm>
          <a:prstGeom prst="rect">
            <a:avLst/>
          </a:prstGeom>
          <a:noFill/>
          <a:ln>
            <a:noFill/>
          </a:ln>
        </p:spPr>
      </p:pic>
      <p:pic>
        <p:nvPicPr>
          <p:cNvPr id="274" name="Google Shape;274;p18"/>
          <p:cNvPicPr preferRelativeResize="0"/>
          <p:nvPr/>
        </p:nvPicPr>
        <p:blipFill>
          <a:blip r:embed="rId5">
            <a:alphaModFix/>
          </a:blip>
          <a:stretch>
            <a:fillRect/>
          </a:stretch>
        </p:blipFill>
        <p:spPr>
          <a:xfrm>
            <a:off x="135063" y="7172300"/>
            <a:ext cx="5029200" cy="5334000"/>
          </a:xfrm>
          <a:prstGeom prst="rect">
            <a:avLst/>
          </a:prstGeom>
          <a:noFill/>
          <a:ln>
            <a:noFill/>
          </a:ln>
        </p:spPr>
      </p:pic>
      <p:sp>
        <p:nvSpPr>
          <p:cNvPr id="275" name="Google Shape;275;p18"/>
          <p:cNvSpPr txBox="1"/>
          <p:nvPr/>
        </p:nvSpPr>
        <p:spPr>
          <a:xfrm rot="-257">
            <a:off x="7618487"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pic>
        <p:nvPicPr>
          <p:cNvPr id="276" name="Google Shape;276;p18"/>
          <p:cNvPicPr preferRelativeResize="0"/>
          <p:nvPr/>
        </p:nvPicPr>
        <p:blipFill>
          <a:blip r:embed="rId3">
            <a:alphaModFix/>
          </a:blip>
          <a:stretch>
            <a:fillRect/>
          </a:stretch>
        </p:blipFill>
        <p:spPr>
          <a:xfrm>
            <a:off x="4812105" y="7406588"/>
            <a:ext cx="2235825" cy="2235825"/>
          </a:xfrm>
          <a:prstGeom prst="rect">
            <a:avLst/>
          </a:prstGeom>
          <a:noFill/>
          <a:ln>
            <a:noFill/>
          </a:ln>
        </p:spPr>
      </p:pic>
      <p:sp>
        <p:nvSpPr>
          <p:cNvPr id="277" name="Google Shape;277;p18"/>
          <p:cNvSpPr/>
          <p:nvPr/>
        </p:nvSpPr>
        <p:spPr>
          <a:xfrm>
            <a:off x="4163375" y="97915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pic>
        <p:nvPicPr>
          <p:cNvPr id="278" name="Google Shape;278;p18"/>
          <p:cNvPicPr preferRelativeResize="0"/>
          <p:nvPr/>
        </p:nvPicPr>
        <p:blipFill>
          <a:blip r:embed="rId6">
            <a:alphaModFix/>
          </a:blip>
          <a:stretch>
            <a:fillRect/>
          </a:stretch>
        </p:blipFill>
        <p:spPr>
          <a:xfrm>
            <a:off x="20535850" y="4333850"/>
            <a:ext cx="2838449" cy="2838449"/>
          </a:xfrm>
          <a:prstGeom prst="rect">
            <a:avLst/>
          </a:prstGeom>
          <a:noFill/>
          <a:ln>
            <a:noFill/>
          </a:ln>
        </p:spPr>
      </p:pic>
      <p:sp>
        <p:nvSpPr>
          <p:cNvPr id="279" name="Google Shape;279;p18"/>
          <p:cNvSpPr txBox="1"/>
          <p:nvPr/>
        </p:nvSpPr>
        <p:spPr>
          <a:xfrm rot="-230">
            <a:off x="19715425" y="8533598"/>
            <a:ext cx="44793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Variable A and B are positively correlated</a:t>
            </a:r>
            <a:endParaRPr sz="5000">
              <a:solidFill>
                <a:schemeClr val="lt1"/>
              </a:solidFill>
              <a:latin typeface="Lato"/>
              <a:ea typeface="Lato"/>
              <a:cs typeface="Lato"/>
              <a:sym typeface="Lato"/>
            </a:endParaRPr>
          </a:p>
        </p:txBody>
      </p:sp>
      <p:sp>
        <p:nvSpPr>
          <p:cNvPr id="280" name="Google Shape;280;p18"/>
          <p:cNvSpPr txBox="1"/>
          <p:nvPr/>
        </p:nvSpPr>
        <p:spPr>
          <a:xfrm rot="-288">
            <a:off x="4111487" y="7330538"/>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Code</a:t>
            </a:r>
            <a:endParaRPr sz="25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Based off of a figure from Essawy et al, 2020 </a:t>
            </a:r>
            <a:r>
              <a:rPr lang="en" sz="3000">
                <a:solidFill>
                  <a:srgbClr val="0C7DBB"/>
                </a:solidFill>
                <a:uFill>
                  <a:noFill/>
                </a:uFill>
                <a:latin typeface="Arial"/>
                <a:ea typeface="Arial"/>
                <a:cs typeface="Arial"/>
                <a:sym typeface="Arial"/>
                <a:hlinkClick r:id="rId3">
                  <a:extLst>
                    <a:ext uri="{A12FA001-AC4F-418D-AE19-62706E023703}">
                      <ahyp:hlinkClr val="tx"/>
                    </a:ext>
                  </a:extLst>
                </a:hlinkClick>
              </a:rPr>
              <a:t>https://doi.org/10.1016/j.envsoft.2020.104753</a:t>
            </a:r>
            <a:endParaRPr sz="3000"/>
          </a:p>
        </p:txBody>
      </p:sp>
      <p:grpSp>
        <p:nvGrpSpPr>
          <p:cNvPr id="286" name="Google Shape;286;p19"/>
          <p:cNvGrpSpPr/>
          <p:nvPr/>
        </p:nvGrpSpPr>
        <p:grpSpPr>
          <a:xfrm>
            <a:off x="5352450" y="685800"/>
            <a:ext cx="13983900" cy="11465700"/>
            <a:chOff x="5352450" y="685800"/>
            <a:chExt cx="13983900" cy="11465700"/>
          </a:xfrm>
        </p:grpSpPr>
        <p:sp>
          <p:nvSpPr>
            <p:cNvPr id="287" name="Google Shape;287;p19"/>
            <p:cNvSpPr/>
            <p:nvPr/>
          </p:nvSpPr>
          <p:spPr>
            <a:xfrm>
              <a:off x="5352450" y="685800"/>
              <a:ext cx="13983900" cy="11465700"/>
            </a:xfrm>
            <a:prstGeom prst="triangle">
              <a:avLst>
                <a:gd fmla="val 50000" name="adj"/>
              </a:avLst>
            </a:prstGeom>
            <a:solidFill>
              <a:srgbClr val="CFE2F3"/>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7048500" y="685800"/>
              <a:ext cx="10611000" cy="8744100"/>
            </a:xfrm>
            <a:prstGeom prst="triangle">
              <a:avLst>
                <a:gd fmla="val 50000" name="adj"/>
              </a:avLst>
            </a:prstGeom>
            <a:solidFill>
              <a:srgbClr val="6FA8DC"/>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9067800" y="685800"/>
              <a:ext cx="6515100" cy="5372100"/>
            </a:xfrm>
            <a:prstGeom prst="triangle">
              <a:avLst>
                <a:gd fmla="val 50000" name="adj"/>
              </a:avLst>
            </a:prstGeom>
            <a:solidFill>
              <a:srgbClr val="0B5394"/>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0" name="Google Shape;290;p19"/>
          <p:cNvCxnSpPr/>
          <p:nvPr/>
        </p:nvCxnSpPr>
        <p:spPr>
          <a:xfrm flipH="1" rot="10800000">
            <a:off x="4572000" y="876450"/>
            <a:ext cx="6877200" cy="11220300"/>
          </a:xfrm>
          <a:prstGeom prst="straightConnector1">
            <a:avLst/>
          </a:prstGeom>
          <a:noFill/>
          <a:ln cap="flat" cmpd="sng" w="38100">
            <a:solidFill>
              <a:schemeClr val="dk2"/>
            </a:solidFill>
            <a:prstDash val="solid"/>
            <a:round/>
            <a:headEnd len="med" w="med" type="none"/>
            <a:tailEnd len="med" w="med" type="triangle"/>
          </a:ln>
        </p:spPr>
      </p:cxnSp>
      <p:cxnSp>
        <p:nvCxnSpPr>
          <p:cNvPr id="291" name="Google Shape;291;p19"/>
          <p:cNvCxnSpPr/>
          <p:nvPr/>
        </p:nvCxnSpPr>
        <p:spPr>
          <a:xfrm rot="10800000">
            <a:off x="13098675" y="876450"/>
            <a:ext cx="7124400" cy="11220300"/>
          </a:xfrm>
          <a:prstGeom prst="straightConnector1">
            <a:avLst/>
          </a:prstGeom>
          <a:noFill/>
          <a:ln cap="flat" cmpd="sng" w="38100">
            <a:solidFill>
              <a:schemeClr val="dk2"/>
            </a:solidFill>
            <a:prstDash val="solid"/>
            <a:round/>
            <a:headEnd len="med" w="med" type="none"/>
            <a:tailEnd len="med" w="med" type="triangle"/>
          </a:ln>
        </p:spPr>
      </p:cxnSp>
      <p:sp>
        <p:nvSpPr>
          <p:cNvPr id="292" name="Google Shape;292;p19"/>
          <p:cNvSpPr txBox="1"/>
          <p:nvPr/>
        </p:nvSpPr>
        <p:spPr>
          <a:xfrm rot="-3518383">
            <a:off x="2346839" y="5574937"/>
            <a:ext cx="10972914" cy="87728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Effort</a:t>
            </a:r>
            <a:endParaRPr sz="4500">
              <a:latin typeface="Lato"/>
              <a:ea typeface="Lato"/>
              <a:cs typeface="Lato"/>
              <a:sym typeface="Lato"/>
            </a:endParaRPr>
          </a:p>
        </p:txBody>
      </p:sp>
      <p:sp>
        <p:nvSpPr>
          <p:cNvPr id="293" name="Google Shape;293;p19"/>
          <p:cNvSpPr txBox="1"/>
          <p:nvPr/>
        </p:nvSpPr>
        <p:spPr>
          <a:xfrm rot="3446063">
            <a:off x="11700276" y="6047957"/>
            <a:ext cx="10973029" cy="87740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Time</a:t>
            </a:r>
            <a:endParaRPr sz="4500">
              <a:latin typeface="Lato"/>
              <a:ea typeface="Lato"/>
              <a:cs typeface="Lato"/>
              <a:sym typeface="Lato"/>
            </a:endParaRPr>
          </a:p>
        </p:txBody>
      </p:sp>
      <p:sp>
        <p:nvSpPr>
          <p:cNvPr id="294" name="Google Shape;294;p19"/>
          <p:cNvSpPr txBox="1"/>
          <p:nvPr/>
        </p:nvSpPr>
        <p:spPr>
          <a:xfrm rot="-195">
            <a:off x="9696299" y="410814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solidFill>
                  <a:schemeClr val="dk1"/>
                </a:solidFill>
                <a:latin typeface="Lato"/>
                <a:ea typeface="Lato"/>
                <a:cs typeface="Lato"/>
                <a:sym typeface="Lato"/>
              </a:rPr>
              <a:t>Replicability</a:t>
            </a:r>
            <a:endParaRPr sz="4500">
              <a:solidFill>
                <a:schemeClr val="dk1"/>
              </a:solidFill>
              <a:latin typeface="Lato"/>
              <a:ea typeface="Lato"/>
              <a:cs typeface="Lato"/>
              <a:sym typeface="Lato"/>
            </a:endParaRPr>
          </a:p>
          <a:p>
            <a:pPr indent="0" lvl="0" marL="0" rtl="0" algn="ctr">
              <a:spcBef>
                <a:spcPts val="0"/>
              </a:spcBef>
              <a:spcAft>
                <a:spcPts val="0"/>
              </a:spcAft>
              <a:buNone/>
            </a:pPr>
            <a:r>
              <a:rPr lang="en" sz="2900">
                <a:solidFill>
                  <a:schemeClr val="dk1"/>
                </a:solidFill>
                <a:latin typeface="Lato"/>
                <a:ea typeface="Lato"/>
                <a:cs typeface="Lato"/>
                <a:sym typeface="Lato"/>
              </a:rPr>
              <a:t>new researcher, new data</a:t>
            </a:r>
            <a:endParaRPr sz="2900">
              <a:solidFill>
                <a:schemeClr val="dk1"/>
              </a:solidFill>
              <a:latin typeface="Lato"/>
              <a:ea typeface="Lato"/>
              <a:cs typeface="Lato"/>
              <a:sym typeface="Lato"/>
            </a:endParaRPr>
          </a:p>
        </p:txBody>
      </p:sp>
      <p:sp>
        <p:nvSpPr>
          <p:cNvPr id="295" name="Google Shape;295;p19"/>
          <p:cNvSpPr txBox="1"/>
          <p:nvPr/>
        </p:nvSpPr>
        <p:spPr>
          <a:xfrm rot="-195">
            <a:off x="9696299" y="706089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Reproducibility</a:t>
            </a:r>
            <a:endParaRPr sz="4500">
              <a:latin typeface="Lato"/>
              <a:ea typeface="Lato"/>
              <a:cs typeface="Lato"/>
              <a:sym typeface="Lato"/>
            </a:endParaRPr>
          </a:p>
          <a:p>
            <a:pPr indent="0" lvl="0" marL="0" rtl="0" algn="ctr">
              <a:spcBef>
                <a:spcPts val="0"/>
              </a:spcBef>
              <a:spcAft>
                <a:spcPts val="0"/>
              </a:spcAft>
              <a:buNone/>
            </a:pPr>
            <a:r>
              <a:rPr lang="en" sz="2900">
                <a:latin typeface="Lato"/>
                <a:ea typeface="Lato"/>
                <a:cs typeface="Lato"/>
                <a:sym typeface="Lato"/>
              </a:rPr>
              <a:t>new researcher, same data</a:t>
            </a:r>
            <a:endParaRPr sz="2900">
              <a:latin typeface="Lato"/>
              <a:ea typeface="Lato"/>
              <a:cs typeface="Lato"/>
              <a:sym typeface="Lato"/>
            </a:endParaRPr>
          </a:p>
        </p:txBody>
      </p:sp>
      <p:sp>
        <p:nvSpPr>
          <p:cNvPr id="296" name="Google Shape;296;p19"/>
          <p:cNvSpPr txBox="1"/>
          <p:nvPr/>
        </p:nvSpPr>
        <p:spPr>
          <a:xfrm rot="-195">
            <a:off x="9696299" y="1012794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Repeatability</a:t>
            </a:r>
            <a:endParaRPr sz="4500">
              <a:latin typeface="Lato"/>
              <a:ea typeface="Lato"/>
              <a:cs typeface="Lato"/>
              <a:sym typeface="Lato"/>
            </a:endParaRPr>
          </a:p>
          <a:p>
            <a:pPr indent="0" lvl="0" marL="0" rtl="0" algn="ctr">
              <a:spcBef>
                <a:spcPts val="0"/>
              </a:spcBef>
              <a:spcAft>
                <a:spcPts val="0"/>
              </a:spcAft>
              <a:buNone/>
            </a:pPr>
            <a:r>
              <a:rPr lang="en" sz="2900">
                <a:latin typeface="Lato"/>
                <a:ea typeface="Lato"/>
                <a:cs typeface="Lato"/>
                <a:sym typeface="Lato"/>
              </a:rPr>
              <a:t>same</a:t>
            </a:r>
            <a:r>
              <a:rPr lang="en" sz="2900">
                <a:latin typeface="Lato"/>
                <a:ea typeface="Lato"/>
                <a:cs typeface="Lato"/>
                <a:sym typeface="Lato"/>
              </a:rPr>
              <a:t> researcher, same data</a:t>
            </a:r>
            <a:endParaRPr sz="2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p:nvPr/>
        </p:nvSpPr>
        <p:spPr>
          <a:xfrm>
            <a:off x="3135075" y="1353775"/>
            <a:ext cx="17848500" cy="2430000"/>
          </a:xfrm>
          <a:prstGeom prst="wedgeRectCallout">
            <a:avLst>
              <a:gd fmla="val 35302" name="adj1"/>
              <a:gd fmla="val 141097" name="adj2"/>
            </a:avLst>
          </a:prstGeom>
          <a:solidFill>
            <a:srgbClr val="EFEFE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100"/>
              <a:t>Ruby’s findings are super relevant to my work and I’m interested in using her methods!</a:t>
            </a:r>
            <a:endParaRPr sz="5100"/>
          </a:p>
        </p:txBody>
      </p:sp>
      <p:sp>
        <p:nvSpPr>
          <p:cNvPr id="302" name="Google Shape;302;p2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303" name="Google Shape;303;p20"/>
          <p:cNvGrpSpPr/>
          <p:nvPr/>
        </p:nvGrpSpPr>
        <p:grpSpPr>
          <a:xfrm>
            <a:off x="9020175" y="5039025"/>
            <a:ext cx="6400801" cy="7353300"/>
            <a:chOff x="10877550" y="3067050"/>
            <a:chExt cx="6400801" cy="7353300"/>
          </a:xfrm>
        </p:grpSpPr>
        <p:sp>
          <p:nvSpPr>
            <p:cNvPr id="304" name="Google Shape;304;p2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20"/>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307" name="Google Shape;307;p20"/>
          <p:cNvGrpSpPr/>
          <p:nvPr/>
        </p:nvGrpSpPr>
        <p:grpSpPr>
          <a:xfrm>
            <a:off x="10496203" y="5619710"/>
            <a:ext cx="3181508" cy="2745595"/>
            <a:chOff x="12686877" y="4191000"/>
            <a:chExt cx="2362623" cy="2180774"/>
          </a:xfrm>
        </p:grpSpPr>
        <p:sp>
          <p:nvSpPr>
            <p:cNvPr id="308" name="Google Shape;308;p20"/>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20"/>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321" name="Google Shape;321;p20"/>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A</a:t>
              </a:r>
              <a:endParaRPr sz="2300">
                <a:latin typeface="Lato"/>
                <a:ea typeface="Lato"/>
                <a:cs typeface="Lato"/>
                <a:sym typeface="Lato"/>
              </a:endParaRPr>
            </a:p>
          </p:txBody>
        </p:sp>
        <p:sp>
          <p:nvSpPr>
            <p:cNvPr id="322" name="Google Shape;322;p20"/>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B</a:t>
              </a:r>
              <a:endParaRPr sz="2300">
                <a:latin typeface="Lato"/>
                <a:ea typeface="Lato"/>
                <a:cs typeface="Lato"/>
                <a:sym typeface="Lato"/>
              </a:endParaRPr>
            </a:p>
          </p:txBody>
        </p:sp>
      </p:grpSp>
      <p:pic>
        <p:nvPicPr>
          <p:cNvPr id="323" name="Google Shape;323;p20"/>
          <p:cNvPicPr preferRelativeResize="0"/>
          <p:nvPr/>
        </p:nvPicPr>
        <p:blipFill>
          <a:blip r:embed="rId4">
            <a:alphaModFix/>
          </a:blip>
          <a:stretch>
            <a:fillRect/>
          </a:stretch>
        </p:blipFill>
        <p:spPr>
          <a:xfrm>
            <a:off x="16919726" y="5943600"/>
            <a:ext cx="5029200" cy="5334000"/>
          </a:xfrm>
          <a:prstGeom prst="rect">
            <a:avLst/>
          </a:prstGeom>
          <a:noFill/>
          <a:ln>
            <a:noFill/>
          </a:ln>
        </p:spPr>
      </p:pic>
      <p:sp>
        <p:nvSpPr>
          <p:cNvPr id="324" name="Google Shape;324;p20"/>
          <p:cNvSpPr txBox="1"/>
          <p:nvPr/>
        </p:nvSpPr>
        <p:spPr>
          <a:xfrm>
            <a:off x="3391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Ruby the Researcher</a:t>
            </a:r>
            <a:endParaRPr sz="6000">
              <a:latin typeface="Lato"/>
              <a:ea typeface="Lato"/>
              <a:cs typeface="Lato"/>
              <a:sym typeface="Lato"/>
            </a:endParaRPr>
          </a:p>
        </p:txBody>
      </p:sp>
      <p:sp>
        <p:nvSpPr>
          <p:cNvPr id="325" name="Google Shape;325;p20"/>
          <p:cNvSpPr txBox="1"/>
          <p:nvPr/>
        </p:nvSpPr>
        <p:spPr>
          <a:xfrm>
            <a:off x="142198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Avi the Associate</a:t>
            </a:r>
            <a:endParaRPr sz="6000">
              <a:latin typeface="Lato"/>
              <a:ea typeface="Lato"/>
              <a:cs typeface="Lato"/>
              <a:sym typeface="Lato"/>
            </a:endParaRPr>
          </a:p>
        </p:txBody>
      </p:sp>
      <p:pic>
        <p:nvPicPr>
          <p:cNvPr id="326" name="Google Shape;326;p20"/>
          <p:cNvPicPr preferRelativeResize="0"/>
          <p:nvPr/>
        </p:nvPicPr>
        <p:blipFill>
          <a:blip r:embed="rId5">
            <a:alphaModFix/>
          </a:blip>
          <a:stretch>
            <a:fillRect/>
          </a:stretch>
        </p:blipFill>
        <p:spPr>
          <a:xfrm>
            <a:off x="3039025" y="6048675"/>
            <a:ext cx="5029200" cy="53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1"/>
          <p:cNvPicPr preferRelativeResize="0"/>
          <p:nvPr/>
        </p:nvPicPr>
        <p:blipFill>
          <a:blip r:embed="rId3">
            <a:alphaModFix amt="11000"/>
          </a:blip>
          <a:stretch>
            <a:fillRect/>
          </a:stretch>
        </p:blipFill>
        <p:spPr>
          <a:xfrm>
            <a:off x="9869975" y="7198848"/>
            <a:ext cx="4552849" cy="4552849"/>
          </a:xfrm>
          <a:prstGeom prst="rect">
            <a:avLst/>
          </a:prstGeom>
          <a:noFill/>
          <a:ln>
            <a:noFill/>
          </a:ln>
        </p:spPr>
      </p:pic>
      <p:sp>
        <p:nvSpPr>
          <p:cNvPr id="332" name="Google Shape;332;p21"/>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333" name="Google Shape;333;p21"/>
          <p:cNvSpPr txBox="1"/>
          <p:nvPr/>
        </p:nvSpPr>
        <p:spPr>
          <a:xfrm rot="-257">
            <a:off x="6851725" y="11992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334" name="Google Shape;334;p21"/>
          <p:cNvSpPr txBox="1"/>
          <p:nvPr/>
        </p:nvSpPr>
        <p:spPr>
          <a:xfrm rot="-257">
            <a:off x="13826050" y="11992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335" name="Google Shape;335;p21"/>
          <p:cNvGrpSpPr/>
          <p:nvPr/>
        </p:nvGrpSpPr>
        <p:grpSpPr>
          <a:xfrm>
            <a:off x="12937324" y="6991703"/>
            <a:ext cx="634657" cy="1724194"/>
            <a:chOff x="19126200" y="3238350"/>
            <a:chExt cx="1657500" cy="4400700"/>
          </a:xfrm>
        </p:grpSpPr>
        <p:sp>
          <p:nvSpPr>
            <p:cNvPr id="336" name="Google Shape;336;p21"/>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0" name="Google Shape;340;p21"/>
          <p:cNvPicPr preferRelativeResize="0"/>
          <p:nvPr/>
        </p:nvPicPr>
        <p:blipFill>
          <a:blip r:embed="rId4">
            <a:alphaModFix/>
          </a:blip>
          <a:stretch>
            <a:fillRect/>
          </a:stretch>
        </p:blipFill>
        <p:spPr>
          <a:xfrm>
            <a:off x="10481742" y="6715100"/>
            <a:ext cx="2235825" cy="2235825"/>
          </a:xfrm>
          <a:prstGeom prst="rect">
            <a:avLst/>
          </a:prstGeom>
          <a:noFill/>
          <a:ln>
            <a:noFill/>
          </a:ln>
        </p:spPr>
      </p:pic>
      <p:sp>
        <p:nvSpPr>
          <p:cNvPr id="341" name="Google Shape;341;p21"/>
          <p:cNvSpPr/>
          <p:nvPr/>
        </p:nvSpPr>
        <p:spPr>
          <a:xfrm>
            <a:off x="10370938" y="93343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grpSp>
        <p:nvGrpSpPr>
          <p:cNvPr id="342" name="Google Shape;342;p21"/>
          <p:cNvGrpSpPr/>
          <p:nvPr/>
        </p:nvGrpSpPr>
        <p:grpSpPr>
          <a:xfrm>
            <a:off x="450925" y="4405975"/>
            <a:ext cx="6400801" cy="7353300"/>
            <a:chOff x="10877550" y="3067050"/>
            <a:chExt cx="6400801" cy="7353300"/>
          </a:xfrm>
        </p:grpSpPr>
        <p:sp>
          <p:nvSpPr>
            <p:cNvPr id="343" name="Google Shape;343;p21"/>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21"/>
            <p:cNvPicPr preferRelativeResize="0"/>
            <p:nvPr/>
          </p:nvPicPr>
          <p:blipFill>
            <a:blip r:embed="rId5">
              <a:alphaModFix/>
            </a:blip>
            <a:stretch>
              <a:fillRect/>
            </a:stretch>
          </p:blipFill>
          <p:spPr>
            <a:xfrm>
              <a:off x="10877550" y="5562600"/>
              <a:ext cx="6400801" cy="4857750"/>
            </a:xfrm>
            <a:prstGeom prst="rect">
              <a:avLst/>
            </a:prstGeom>
            <a:noFill/>
            <a:ln>
              <a:noFill/>
            </a:ln>
          </p:spPr>
        </p:pic>
      </p:grpSp>
      <p:grpSp>
        <p:nvGrpSpPr>
          <p:cNvPr id="346" name="Google Shape;346;p21"/>
          <p:cNvGrpSpPr/>
          <p:nvPr/>
        </p:nvGrpSpPr>
        <p:grpSpPr>
          <a:xfrm>
            <a:off x="1926953" y="4986660"/>
            <a:ext cx="3181508" cy="2745595"/>
            <a:chOff x="12686877" y="4191000"/>
            <a:chExt cx="2362623" cy="2180774"/>
          </a:xfrm>
        </p:grpSpPr>
        <p:sp>
          <p:nvSpPr>
            <p:cNvPr id="347" name="Google Shape;347;p21"/>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21"/>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360" name="Google Shape;360;p21"/>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361" name="Google Shape;361;p21"/>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sp>
        <p:nvSpPr>
          <p:cNvPr id="362" name="Google Shape;362;p21"/>
          <p:cNvSpPr txBox="1"/>
          <p:nvPr/>
        </p:nvSpPr>
        <p:spPr>
          <a:xfrm rot="-257">
            <a:off x="1645825"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computer</a:t>
            </a:r>
            <a:endParaRPr sz="5000">
              <a:solidFill>
                <a:schemeClr val="lt1"/>
              </a:solidFill>
              <a:latin typeface="Lato"/>
              <a:ea typeface="Lato"/>
              <a:cs typeface="Lato"/>
              <a:sym typeface="Lato"/>
            </a:endParaRPr>
          </a:p>
        </p:txBody>
      </p:sp>
      <p:grpSp>
        <p:nvGrpSpPr>
          <p:cNvPr id="363" name="Google Shape;363;p21"/>
          <p:cNvGrpSpPr/>
          <p:nvPr/>
        </p:nvGrpSpPr>
        <p:grpSpPr>
          <a:xfrm>
            <a:off x="17837050" y="4405975"/>
            <a:ext cx="6400801" cy="7353300"/>
            <a:chOff x="10877550" y="3067050"/>
            <a:chExt cx="6400801" cy="7353300"/>
          </a:xfrm>
        </p:grpSpPr>
        <p:sp>
          <p:nvSpPr>
            <p:cNvPr id="364" name="Google Shape;364;p21"/>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1"/>
            <p:cNvPicPr preferRelativeResize="0"/>
            <p:nvPr/>
          </p:nvPicPr>
          <p:blipFill>
            <a:blip r:embed="rId5">
              <a:alphaModFix/>
            </a:blip>
            <a:stretch>
              <a:fillRect/>
            </a:stretch>
          </p:blipFill>
          <p:spPr>
            <a:xfrm>
              <a:off x="10877550" y="5562600"/>
              <a:ext cx="6400801" cy="4857750"/>
            </a:xfrm>
            <a:prstGeom prst="rect">
              <a:avLst/>
            </a:prstGeom>
            <a:noFill/>
            <a:ln>
              <a:noFill/>
            </a:ln>
          </p:spPr>
        </p:pic>
      </p:grpSp>
      <p:sp>
        <p:nvSpPr>
          <p:cNvPr id="367" name="Google Shape;367;p21"/>
          <p:cNvSpPr txBox="1"/>
          <p:nvPr/>
        </p:nvSpPr>
        <p:spPr>
          <a:xfrm rot="-257">
            <a:off x="19031950"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368" name="Google Shape;368;p21"/>
          <p:cNvPicPr preferRelativeResize="0"/>
          <p:nvPr/>
        </p:nvPicPr>
        <p:blipFill>
          <a:blip r:embed="rId6">
            <a:alphaModFix/>
          </a:blip>
          <a:stretch>
            <a:fillRect/>
          </a:stretch>
        </p:blipFill>
        <p:spPr>
          <a:xfrm>
            <a:off x="909601" y="2669751"/>
            <a:ext cx="1396801" cy="1396801"/>
          </a:xfrm>
          <a:prstGeom prst="rect">
            <a:avLst/>
          </a:prstGeom>
          <a:noFill/>
          <a:ln>
            <a:noFill/>
          </a:ln>
        </p:spPr>
      </p:pic>
      <p:sp>
        <p:nvSpPr>
          <p:cNvPr id="369" name="Google Shape;369;p21"/>
          <p:cNvSpPr txBox="1"/>
          <p:nvPr/>
        </p:nvSpPr>
        <p:spPr>
          <a:xfrm rot="-257">
            <a:off x="1926950" y="28910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pic>
        <p:nvPicPr>
          <p:cNvPr id="370" name="Google Shape;370;p21"/>
          <p:cNvPicPr preferRelativeResize="0"/>
          <p:nvPr/>
        </p:nvPicPr>
        <p:blipFill>
          <a:blip r:embed="rId7">
            <a:alphaModFix/>
          </a:blip>
          <a:stretch>
            <a:fillRect/>
          </a:stretch>
        </p:blipFill>
        <p:spPr>
          <a:xfrm>
            <a:off x="6342613" y="6789050"/>
            <a:ext cx="5029200" cy="5334000"/>
          </a:xfrm>
          <a:prstGeom prst="rect">
            <a:avLst/>
          </a:prstGeom>
          <a:noFill/>
          <a:ln>
            <a:noFill/>
          </a:ln>
        </p:spPr>
      </p:pic>
      <p:sp>
        <p:nvSpPr>
          <p:cNvPr id="371" name="Google Shape;371;p21"/>
          <p:cNvSpPr/>
          <p:nvPr/>
        </p:nvSpPr>
        <p:spPr>
          <a:xfrm>
            <a:off x="5937950" y="387925"/>
            <a:ext cx="8691300" cy="2745600"/>
          </a:xfrm>
          <a:prstGeom prst="wedgeRectCallout">
            <a:avLst>
              <a:gd fmla="val -20005" name="adj1"/>
              <a:gd fmla="val 175819"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500"/>
              <a:t>Here, Avi, this code runs well on my computer, let me email it to you!</a:t>
            </a:r>
            <a:endParaRPr sz="5500"/>
          </a:p>
        </p:txBody>
      </p:sp>
      <p:pic>
        <p:nvPicPr>
          <p:cNvPr id="372" name="Google Shape;372;p21"/>
          <p:cNvPicPr preferRelativeResize="0"/>
          <p:nvPr/>
        </p:nvPicPr>
        <p:blipFill>
          <a:blip r:embed="rId8">
            <a:alphaModFix/>
          </a:blip>
          <a:stretch>
            <a:fillRect/>
          </a:stretch>
        </p:blipFill>
        <p:spPr>
          <a:xfrm>
            <a:off x="13360150" y="6789038"/>
            <a:ext cx="5029200" cy="5334000"/>
          </a:xfrm>
          <a:prstGeom prst="rect">
            <a:avLst/>
          </a:prstGeom>
          <a:noFill/>
          <a:ln>
            <a:noFill/>
          </a:ln>
        </p:spPr>
      </p:pic>
      <p:sp>
        <p:nvSpPr>
          <p:cNvPr id="373" name="Google Shape;373;p21"/>
          <p:cNvSpPr/>
          <p:nvPr/>
        </p:nvSpPr>
        <p:spPr>
          <a:xfrm>
            <a:off x="11512750" y="3845450"/>
            <a:ext cx="4312500" cy="1590000"/>
          </a:xfrm>
          <a:prstGeom prst="wedgeRectCallout">
            <a:avLst>
              <a:gd fmla="val 36214" name="adj1"/>
              <a:gd fmla="val 134797"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500"/>
              <a:t>So exciting!</a:t>
            </a:r>
            <a:endParaRPr sz="5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FFFFFF"/>
      </a:dk1>
      <a:lt1>
        <a:srgbClr val="000000"/>
      </a:lt1>
      <a:dk2>
        <a:srgbClr val="000000"/>
      </a:dk2>
      <a:lt2>
        <a:srgbClr val="E0461B"/>
      </a:lt2>
      <a:accent1>
        <a:srgbClr val="1A3C5F"/>
      </a:accent1>
      <a:accent2>
        <a:srgbClr val="EECE1A"/>
      </a:accent2>
      <a:accent3>
        <a:srgbClr val="000000"/>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