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8.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8"/>
  </p:notesMasterIdLst>
  <p:sldIdLst>
    <p:sldId id="256" r:id="rId2"/>
    <p:sldId id="293" r:id="rId3"/>
    <p:sldId id="291" r:id="rId4"/>
    <p:sldId id="292" r:id="rId5"/>
    <p:sldId id="276" r:id="rId6"/>
    <p:sldId id="309" r:id="rId7"/>
    <p:sldId id="274" r:id="rId8"/>
    <p:sldId id="325" r:id="rId9"/>
    <p:sldId id="277" r:id="rId10"/>
    <p:sldId id="324" r:id="rId11"/>
    <p:sldId id="307" r:id="rId12"/>
    <p:sldId id="311" r:id="rId13"/>
    <p:sldId id="308" r:id="rId14"/>
    <p:sldId id="312" r:id="rId15"/>
    <p:sldId id="313" r:id="rId16"/>
    <p:sldId id="310" r:id="rId17"/>
    <p:sldId id="314" r:id="rId18"/>
    <p:sldId id="322" r:id="rId19"/>
    <p:sldId id="315" r:id="rId20"/>
    <p:sldId id="323" r:id="rId21"/>
    <p:sldId id="316" r:id="rId22"/>
    <p:sldId id="317" r:id="rId23"/>
    <p:sldId id="318" r:id="rId24"/>
    <p:sldId id="320" r:id="rId25"/>
    <p:sldId id="321" r:id="rId26"/>
    <p:sldId id="319" r:id="rId27"/>
  </p:sldIdLst>
  <p:sldSz cx="9144000" cy="5143500" type="screen16x9"/>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4B8E"/>
    <a:srgbClr val="C7F1C9"/>
    <a:srgbClr val="FAF6BE"/>
    <a:srgbClr val="002C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247" autoAdjust="0"/>
  </p:normalViewPr>
  <p:slideViewPr>
    <p:cSldViewPr>
      <p:cViewPr varScale="1">
        <p:scale>
          <a:sx n="115" d="100"/>
          <a:sy n="115" d="100"/>
        </p:scale>
        <p:origin x="102" y="44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charset="0"/>
                <a:ea typeface="+mn-ea"/>
              </a:defRPr>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charset="0"/>
                <a:ea typeface="+mn-ea"/>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charset="0"/>
                <a:ea typeface="+mn-ea"/>
              </a:defRPr>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B69ED5A-E39A-4F23-9F12-143ADEEC001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Times"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076ED850-0743-4883-B9E2-09C4B940EB23}" type="slidenum">
              <a:rPr lang="en-US" altLang="en-US" sz="1200"/>
              <a:pPr/>
              <a:t>1</a:t>
            </a:fld>
            <a:endParaRPr lang="en-US" altLang="en-US" sz="120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Original motivation: did policy/equation modify changes in listing/Timing of race modifiers in </a:t>
            </a:r>
            <a:r>
              <a:rPr lang="en-US" dirty="0" err="1"/>
              <a:t>gfr</a:t>
            </a:r>
            <a:r>
              <a:rPr lang="en-US" dirty="0"/>
              <a:t> equation</a:t>
            </a:r>
          </a:p>
          <a:p>
            <a:r>
              <a:rPr lang="en-US" dirty="0"/>
              <a:t>-more broadly: temporal trends, changes in racial disparities and waitlisting, and introduction of multiple things that MAY have influenced it – but save that for discussion</a:t>
            </a:r>
          </a:p>
          <a:p>
            <a:r>
              <a:rPr lang="en-US" dirty="0"/>
              <a:t>-Other UNOS changes over time, KAS, GFR </a:t>
            </a:r>
          </a:p>
          <a:p>
            <a:r>
              <a:rPr lang="en-US" dirty="0"/>
              <a:t>-if we say looking at race/age -&gt; then we can look at timing as policies as secondary thing </a:t>
            </a:r>
          </a:p>
          <a:p>
            <a:r>
              <a:rPr lang="en-US" dirty="0"/>
              <a:t>-if looking at race in policy and clinical changes as primary, then age/gender could be </a:t>
            </a:r>
            <a:r>
              <a:rPr lang="en-US" dirty="0" err="1"/>
              <a:t>moreso</a:t>
            </a:r>
            <a:r>
              <a:rPr lang="en-US" dirty="0"/>
              <a:t> the secondary thing </a:t>
            </a:r>
          </a:p>
          <a:p>
            <a:r>
              <a:rPr lang="en-US" dirty="0"/>
              <a:t>-what theoretical reason would we have – changes in magnitude of disparities -&gt; whether the extent to which time influenced disparities </a:t>
            </a:r>
          </a:p>
          <a:p>
            <a:r>
              <a:rPr lang="en-US" dirty="0"/>
              <a:t>-second thing then becomes: what do we expect to have happened and why (why would we see changes in magnitude of disparities) </a:t>
            </a:r>
          </a:p>
          <a:p>
            <a:r>
              <a:rPr lang="en-US" dirty="0"/>
              <a:t>-UNOS policies are public information – look at around 99-2000, 2009 window, go back and look for other major changes </a:t>
            </a:r>
          </a:p>
          <a:p>
            <a:r>
              <a:rPr lang="en-US" dirty="0"/>
              <a:t>-might have influenced waitlisting to make it make sense </a:t>
            </a:r>
          </a:p>
          <a:p>
            <a:r>
              <a:rPr lang="en-US" dirty="0"/>
              <a:t>-needs to make sense (if equation didn’t do anything- what else might have happened around then, or if not then when) were there other key years we could compare </a:t>
            </a:r>
          </a:p>
          <a:p>
            <a:r>
              <a:rPr lang="en-US" dirty="0"/>
              <a:t>-what if we don’t see a major shift around introduction of CKD-EPI/MDRD</a:t>
            </a:r>
          </a:p>
          <a:p>
            <a:r>
              <a:rPr lang="en-US" dirty="0"/>
              <a:t>-but we do see shift early- what happened then that may have influenced waitlisting </a:t>
            </a:r>
          </a:p>
          <a:p>
            <a:r>
              <a:rPr lang="en-US" dirty="0"/>
              <a:t>-living donor paper not looking explicitly at policy – DID go back and say what was happening, why pick those time cohorts, 2004-ish -&gt; decline in living donor/donation </a:t>
            </a:r>
          </a:p>
          <a:p>
            <a:r>
              <a:rPr lang="en-US" dirty="0"/>
              <a:t>-might see more ppl adding to the list then </a:t>
            </a:r>
          </a:p>
          <a:p>
            <a:r>
              <a:rPr lang="en-US" dirty="0"/>
              <a:t>-mortality established</a:t>
            </a:r>
          </a:p>
          <a:p>
            <a:r>
              <a:rPr lang="en-US" dirty="0"/>
              <a:t>-age-specific policies are happening (age trend, Mara) </a:t>
            </a:r>
          </a:p>
          <a:p>
            <a:r>
              <a:rPr lang="en-US" dirty="0"/>
              <a:t>-for race paper- if we can find reasonable explanations for why we believe there would be a shift at that time point </a:t>
            </a:r>
          </a:p>
          <a:p>
            <a:r>
              <a:rPr lang="en-US" dirty="0"/>
              <a:t>-still present age/gender to demonstrate robustness or test whether findings were consistent across those groups </a:t>
            </a:r>
          </a:p>
          <a:p>
            <a:r>
              <a:rPr lang="en-US" dirty="0"/>
              <a:t>-there is a way to know if ppl got </a:t>
            </a:r>
          </a:p>
          <a:p>
            <a:r>
              <a:rPr lang="en-US" dirty="0"/>
              <a:t>-</a:t>
            </a:r>
          </a:p>
          <a:p>
            <a:r>
              <a:rPr lang="en-US" dirty="0"/>
              <a:t>-preemptive living -&gt; competing event </a:t>
            </a:r>
          </a:p>
          <a:p>
            <a:r>
              <a:rPr lang="en-US" dirty="0"/>
              <a:t>-could get a live donor without being added to the list (transplant date and donor type) </a:t>
            </a:r>
          </a:p>
          <a:p>
            <a:r>
              <a:rPr lang="en-US" dirty="0"/>
              <a:t>-living donor and not waitlisting date – recipients of LD without waitlisting, include preemptive and not preemptive </a:t>
            </a:r>
          </a:p>
          <a:p>
            <a:r>
              <a:rPr lang="en-US" dirty="0"/>
              <a:t>-first transplants</a:t>
            </a:r>
          </a:p>
          <a:p>
            <a:r>
              <a:rPr lang="en-US" dirty="0"/>
              <a:t>-preemptive, deceased donor</a:t>
            </a:r>
          </a:p>
          <a:p>
            <a:endParaRPr lang="en-US" dirty="0"/>
          </a:p>
          <a:p>
            <a:r>
              <a:rPr lang="en-US" dirty="0"/>
              <a:t>-</a:t>
            </a:r>
          </a:p>
          <a:p>
            <a:endParaRPr lang="en-US" dirty="0"/>
          </a:p>
        </p:txBody>
      </p:sp>
      <p:sp>
        <p:nvSpPr>
          <p:cNvPr id="4" name="Slide Number Placeholder 3"/>
          <p:cNvSpPr>
            <a:spLocks noGrp="1"/>
          </p:cNvSpPr>
          <p:nvPr>
            <p:ph type="sldNum" sz="quarter" idx="5"/>
          </p:nvPr>
        </p:nvSpPr>
        <p:spPr/>
        <p:txBody>
          <a:bodyPr/>
          <a:lstStyle/>
          <a:p>
            <a:fld id="{0B69ED5A-E39A-4F23-9F12-143ADEEC0012}" type="slidenum">
              <a:rPr lang="en-US" altLang="en-US" smtClean="0"/>
              <a:pPr/>
              <a:t>2</a:t>
            </a:fld>
            <a:endParaRPr lang="en-US" altLang="en-US"/>
          </a:p>
        </p:txBody>
      </p:sp>
    </p:spTree>
    <p:extLst>
      <p:ext uri="{BB962C8B-B14F-4D97-AF65-F5344CB8AC3E}">
        <p14:creationId xmlns:p14="http://schemas.microsoft.com/office/powerpoint/2010/main" val="2287249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Trends in racial disparities </a:t>
            </a:r>
          </a:p>
          <a:p>
            <a:r>
              <a:rPr lang="en-US" dirty="0"/>
              <a:t>Introduction of equations + other closely related policy changes </a:t>
            </a:r>
          </a:p>
          <a:p>
            <a:r>
              <a:rPr lang="en-US" dirty="0"/>
              <a:t>Influence of these in access to waitlisting over time</a:t>
            </a:r>
          </a:p>
          <a:p>
            <a:r>
              <a:rPr lang="en-US" dirty="0"/>
              <a:t>Treating LD and mortality as competing risks </a:t>
            </a:r>
          </a:p>
          <a:p>
            <a:r>
              <a:rPr lang="en-US" dirty="0"/>
              <a:t>Outcomes: waitlisting and receipt of DD</a:t>
            </a:r>
          </a:p>
          <a:p>
            <a:r>
              <a:rPr lang="en-US" dirty="0"/>
              <a:t>Trends in waitlisting and what ultimately happens </a:t>
            </a:r>
            <a:r>
              <a:rPr lang="en-US" dirty="0" err="1"/>
              <a:t>wrt</a:t>
            </a:r>
            <a:r>
              <a:rPr lang="en-US" dirty="0"/>
              <a:t> DD KT  (secondary) </a:t>
            </a:r>
          </a:p>
          <a:p>
            <a:r>
              <a:rPr lang="en-US" dirty="0"/>
              <a:t>Primary –getting on the waitlist (KAS, we know </a:t>
            </a:r>
            <a:r>
              <a:rPr lang="en-US" dirty="0" err="1"/>
              <a:t>whats</a:t>
            </a:r>
            <a:r>
              <a:rPr lang="en-US" dirty="0"/>
              <a:t> happened for </a:t>
            </a:r>
            <a:r>
              <a:rPr lang="en-US" dirty="0" err="1"/>
              <a:t>candidats</a:t>
            </a:r>
            <a:r>
              <a:rPr lang="en-US" dirty="0"/>
              <a:t> in terms of receipt) </a:t>
            </a:r>
          </a:p>
          <a:p>
            <a:r>
              <a:rPr lang="en-US" dirty="0"/>
              <a:t>What about receipt of DD (have it in subgroup- and this is what happened) </a:t>
            </a:r>
          </a:p>
          <a:p>
            <a:r>
              <a:rPr lang="en-US" dirty="0"/>
              <a:t>What has happened </a:t>
            </a:r>
            <a:r>
              <a:rPr lang="en-US" dirty="0" err="1"/>
              <a:t>wrt</a:t>
            </a:r>
            <a:r>
              <a:rPr lang="en-US" dirty="0"/>
              <a:t> race over time- </a:t>
            </a:r>
          </a:p>
          <a:p>
            <a:r>
              <a:rPr lang="en-US" dirty="0"/>
              <a:t>Age – subgroup analysis</a:t>
            </a:r>
          </a:p>
        </p:txBody>
      </p:sp>
      <p:sp>
        <p:nvSpPr>
          <p:cNvPr id="4" name="Slide Number Placeholder 3"/>
          <p:cNvSpPr>
            <a:spLocks noGrp="1"/>
          </p:cNvSpPr>
          <p:nvPr>
            <p:ph type="sldNum" sz="quarter" idx="5"/>
          </p:nvPr>
        </p:nvSpPr>
        <p:spPr/>
        <p:txBody>
          <a:bodyPr/>
          <a:lstStyle/>
          <a:p>
            <a:fld id="{0B69ED5A-E39A-4F23-9F12-143ADEEC0012}" type="slidenum">
              <a:rPr lang="en-US" altLang="en-US" smtClean="0"/>
              <a:pPr/>
              <a:t>3</a:t>
            </a:fld>
            <a:endParaRPr lang="en-US" altLang="en-US"/>
          </a:p>
        </p:txBody>
      </p:sp>
    </p:spTree>
    <p:extLst>
      <p:ext uri="{BB962C8B-B14F-4D97-AF65-F5344CB8AC3E}">
        <p14:creationId xmlns:p14="http://schemas.microsoft.com/office/powerpoint/2010/main" val="35244554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descr="titl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5813" y="438150"/>
            <a:ext cx="30622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ctrTitle"/>
          </p:nvPr>
        </p:nvSpPr>
        <p:spPr bwMode="white">
          <a:xfrm>
            <a:off x="809626" y="2571750"/>
            <a:ext cx="7800975" cy="857250"/>
          </a:xfrm>
        </p:spPr>
        <p:txBody>
          <a:bodyPr/>
          <a:lstStyle>
            <a:lvl1pPr>
              <a:defRPr>
                <a:solidFill>
                  <a:schemeClr val="bg1"/>
                </a:solidFill>
              </a:defRPr>
            </a:lvl1pPr>
          </a:lstStyle>
          <a:p>
            <a:r>
              <a:rPr lang="en-US"/>
              <a:t>Click to edit Master title style</a:t>
            </a:r>
          </a:p>
        </p:txBody>
      </p:sp>
      <p:sp>
        <p:nvSpPr>
          <p:cNvPr id="2052" name="Rectangle 4"/>
          <p:cNvSpPr>
            <a:spLocks noGrp="1" noChangeArrowheads="1"/>
          </p:cNvSpPr>
          <p:nvPr>
            <p:ph type="subTitle" idx="1"/>
          </p:nvPr>
        </p:nvSpPr>
        <p:spPr bwMode="white">
          <a:xfrm>
            <a:off x="809626" y="3457575"/>
            <a:ext cx="7800975" cy="685800"/>
          </a:xfrm>
        </p:spPr>
        <p:txBody>
          <a:bodyPr/>
          <a:lstStyle>
            <a:lvl1pPr marL="0" indent="0">
              <a:buFontTx/>
              <a:buNone/>
              <a:defRPr sz="2400">
                <a:solidFill>
                  <a:schemeClr val="bg1"/>
                </a:solidFill>
              </a:defRPr>
            </a:lvl1pPr>
          </a:lstStyle>
          <a:p>
            <a:r>
              <a:rPr lang="en-US"/>
              <a:t>Click to edit Master subtitle style</a:t>
            </a:r>
          </a:p>
        </p:txBody>
      </p:sp>
      <p:sp>
        <p:nvSpPr>
          <p:cNvPr id="6" name="Date Placeholder 5"/>
          <p:cNvSpPr>
            <a:spLocks noGrp="1" noChangeArrowheads="1"/>
          </p:cNvSpPr>
          <p:nvPr>
            <p:ph type="dt" sz="half" idx="10"/>
          </p:nvPr>
        </p:nvSpPr>
        <p:spPr bwMode="white">
          <a:xfrm>
            <a:off x="819150" y="4648200"/>
            <a:ext cx="1905000" cy="285750"/>
          </a:xfrm>
          <a:prstGeom prst="rect">
            <a:avLst/>
          </a:prstGeom>
        </p:spPr>
        <p:txBody>
          <a:bodyPr/>
          <a:lstStyle>
            <a:lvl1pPr>
              <a:defRPr smtClean="0">
                <a:solidFill>
                  <a:schemeClr val="bg1"/>
                </a:solidFill>
              </a:defRPr>
            </a:lvl1pPr>
          </a:lstStyle>
          <a:p>
            <a:pPr>
              <a:defRPr/>
            </a:pPr>
            <a:fld id="{AD92AD66-7622-4626-93BD-47767882D107}" type="datetime4">
              <a:rPr lang="en-US"/>
              <a:pPr>
                <a:defRPr/>
              </a:pPr>
              <a:t>September 7, 2023</a:t>
            </a:fld>
            <a:endParaRPr lang="en-US">
              <a:latin typeface="Times" charset="0"/>
            </a:endParaRPr>
          </a:p>
        </p:txBody>
      </p:sp>
      <p:sp>
        <p:nvSpPr>
          <p:cNvPr id="7" name="Footer Placeholder 6"/>
          <p:cNvSpPr>
            <a:spLocks noGrp="1" noChangeArrowheads="1"/>
          </p:cNvSpPr>
          <p:nvPr>
            <p:ph type="ftr" sz="quarter" idx="11"/>
          </p:nvPr>
        </p:nvSpPr>
        <p:spPr bwMode="white">
          <a:xfrm>
            <a:off x="3124200" y="4648200"/>
            <a:ext cx="2895600" cy="285750"/>
          </a:xfrm>
          <a:prstGeom prst="rect">
            <a:avLst/>
          </a:prstGeom>
        </p:spPr>
        <p:txBody>
          <a:bodyPr/>
          <a:lstStyle>
            <a:lvl1pPr>
              <a:defRPr>
                <a:solidFill>
                  <a:schemeClr val="bg1"/>
                </a:solidFill>
              </a:defRPr>
            </a:lvl1pPr>
          </a:lstStyle>
          <a:p>
            <a:pPr>
              <a:defRPr/>
            </a:pPr>
            <a:endParaRPr lang="en-US" dirty="0"/>
          </a:p>
        </p:txBody>
      </p:sp>
      <p:sp>
        <p:nvSpPr>
          <p:cNvPr id="8" name="Slide Number Placeholder 7"/>
          <p:cNvSpPr>
            <a:spLocks noGrp="1" noChangeArrowheads="1"/>
          </p:cNvSpPr>
          <p:nvPr>
            <p:ph type="sldNum" sz="quarter" idx="12"/>
          </p:nvPr>
        </p:nvSpPr>
        <p:spPr bwMode="white">
          <a:xfrm>
            <a:off x="6705600" y="4648200"/>
            <a:ext cx="1905000" cy="285750"/>
          </a:xfrm>
          <a:prstGeom prst="rect">
            <a:avLst/>
          </a:prstGeom>
        </p:spPr>
        <p:txBody>
          <a:bodyPr/>
          <a:lstStyle>
            <a:lvl1pPr>
              <a:defRPr>
                <a:solidFill>
                  <a:schemeClr val="bg1"/>
                </a:solidFill>
              </a:defRPr>
            </a:lvl1pPr>
          </a:lstStyle>
          <a:p>
            <a:fld id="{4E23D5CD-6403-400B-B513-111689A06963}" type="slidenum">
              <a:rPr lang="en-US" altLang="en-US"/>
              <a:pPr/>
              <a:t>‹#›</a:t>
            </a:fld>
            <a:endParaRPr lang="en-US" altLang="en-US"/>
          </a:p>
        </p:txBody>
      </p:sp>
    </p:spTree>
    <p:extLst>
      <p:ext uri="{BB962C8B-B14F-4D97-AF65-F5344CB8AC3E}">
        <p14:creationId xmlns:p14="http://schemas.microsoft.com/office/powerpoint/2010/main" val="2178482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09625" y="4743450"/>
            <a:ext cx="1905000" cy="228600"/>
          </a:xfrm>
          <a:prstGeom prst="rect">
            <a:avLst/>
          </a:prstGeom>
        </p:spPr>
        <p:txBody>
          <a:bodyPr/>
          <a:lstStyle>
            <a:lvl1pPr>
              <a:defRPr smtClean="0"/>
            </a:lvl1pPr>
          </a:lstStyle>
          <a:p>
            <a:pPr>
              <a:defRPr/>
            </a:pPr>
            <a:fld id="{3F6B4AA9-6F56-4D2A-A675-8DE05FBE23BA}" type="datetime4">
              <a:rPr lang="en-US"/>
              <a:pPr>
                <a:defRPr/>
              </a:pPr>
              <a:t>September 7, 2023</a:t>
            </a:fld>
            <a:endParaRPr lang="en-US">
              <a:latin typeface="Times" charset="0"/>
            </a:endParaRPr>
          </a:p>
        </p:txBody>
      </p:sp>
      <p:sp>
        <p:nvSpPr>
          <p:cNvPr id="5" name="Footer Placeholder 4"/>
          <p:cNvSpPr>
            <a:spLocks noGrp="1"/>
          </p:cNvSpPr>
          <p:nvPr>
            <p:ph type="ftr" sz="quarter" idx="11"/>
          </p:nvPr>
        </p:nvSpPr>
        <p:spPr>
          <a:xfrm>
            <a:off x="3124200" y="4743450"/>
            <a:ext cx="2895600" cy="228600"/>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667500" y="4743450"/>
            <a:ext cx="1905000" cy="228600"/>
          </a:xfrm>
          <a:prstGeom prst="rect">
            <a:avLst/>
          </a:prstGeom>
        </p:spPr>
        <p:txBody>
          <a:bodyPr/>
          <a:lstStyle>
            <a:lvl1pPr>
              <a:defRPr/>
            </a:lvl1pPr>
          </a:lstStyle>
          <a:p>
            <a:fld id="{A29FD689-F984-4625-B74E-5D4210EB096B}" type="slidenum">
              <a:rPr lang="en-US" altLang="en-US"/>
              <a:pPr/>
              <a:t>‹#›</a:t>
            </a:fld>
            <a:endParaRPr lang="en-US" altLang="en-US">
              <a:solidFill>
                <a:srgbClr val="002C77"/>
              </a:solidFill>
            </a:endParaRPr>
          </a:p>
        </p:txBody>
      </p:sp>
    </p:spTree>
    <p:extLst>
      <p:ext uri="{BB962C8B-B14F-4D97-AF65-F5344CB8AC3E}">
        <p14:creationId xmlns:p14="http://schemas.microsoft.com/office/powerpoint/2010/main" val="1683004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8925" y="292894"/>
            <a:ext cx="1943100" cy="427910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9625" y="292894"/>
            <a:ext cx="5676900" cy="427910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09625" y="4743450"/>
            <a:ext cx="1905000" cy="228600"/>
          </a:xfrm>
          <a:prstGeom prst="rect">
            <a:avLst/>
          </a:prstGeom>
        </p:spPr>
        <p:txBody>
          <a:bodyPr/>
          <a:lstStyle>
            <a:lvl1pPr>
              <a:defRPr smtClean="0"/>
            </a:lvl1pPr>
          </a:lstStyle>
          <a:p>
            <a:pPr>
              <a:defRPr/>
            </a:pPr>
            <a:fld id="{772F6BC4-3E71-4854-B374-69C148D1AD33}" type="datetime4">
              <a:rPr lang="en-US"/>
              <a:pPr>
                <a:defRPr/>
              </a:pPr>
              <a:t>September 7, 2023</a:t>
            </a:fld>
            <a:endParaRPr lang="en-US">
              <a:latin typeface="Times" charset="0"/>
            </a:endParaRPr>
          </a:p>
        </p:txBody>
      </p:sp>
      <p:sp>
        <p:nvSpPr>
          <p:cNvPr id="5" name="Footer Placeholder 4"/>
          <p:cNvSpPr>
            <a:spLocks noGrp="1"/>
          </p:cNvSpPr>
          <p:nvPr>
            <p:ph type="ftr" sz="quarter" idx="11"/>
          </p:nvPr>
        </p:nvSpPr>
        <p:spPr>
          <a:xfrm>
            <a:off x="3124200" y="4743450"/>
            <a:ext cx="2895600" cy="228600"/>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667500" y="4743450"/>
            <a:ext cx="1905000" cy="228600"/>
          </a:xfrm>
          <a:prstGeom prst="rect">
            <a:avLst/>
          </a:prstGeom>
        </p:spPr>
        <p:txBody>
          <a:bodyPr/>
          <a:lstStyle>
            <a:lvl1pPr>
              <a:defRPr/>
            </a:lvl1pPr>
          </a:lstStyle>
          <a:p>
            <a:fld id="{DE8BC08E-DAC7-40D4-946B-B706BCE529D9}" type="slidenum">
              <a:rPr lang="en-US" altLang="en-US"/>
              <a:pPr/>
              <a:t>‹#›</a:t>
            </a:fld>
            <a:endParaRPr lang="en-US" altLang="en-US">
              <a:solidFill>
                <a:srgbClr val="002C77"/>
              </a:solidFill>
            </a:endParaRPr>
          </a:p>
        </p:txBody>
      </p:sp>
    </p:spTree>
    <p:extLst>
      <p:ext uri="{BB962C8B-B14F-4D97-AF65-F5344CB8AC3E}">
        <p14:creationId xmlns:p14="http://schemas.microsoft.com/office/powerpoint/2010/main" val="1449685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9625" y="361950"/>
            <a:ext cx="7772400" cy="636588"/>
          </a:xfrm>
        </p:spPr>
        <p:txBody>
          <a:bodyPr/>
          <a:lstStyle>
            <a:lvl1pPr>
              <a:defRPr sz="3200" b="1">
                <a:latin typeface="Calibri Light" panose="020F0302020204030204" pitchFamily="34" charset="0"/>
                <a:cs typeface="Calibri Light" panose="020F0302020204030204" pitchFamily="34" charset="0"/>
              </a:defRPr>
            </a:lvl1pPr>
          </a:lstStyle>
          <a:p>
            <a:r>
              <a:rPr lang="en-US" dirty="0"/>
              <a:t>Click to edit Master title style</a:t>
            </a:r>
          </a:p>
        </p:txBody>
      </p:sp>
      <p:sp>
        <p:nvSpPr>
          <p:cNvPr id="3" name="Content Placeholder 2"/>
          <p:cNvSpPr>
            <a:spLocks noGrp="1"/>
          </p:cNvSpPr>
          <p:nvPr>
            <p:ph idx="1" hasCustomPrompt="1"/>
          </p:nvPr>
        </p:nvSpPr>
        <p:spPr>
          <a:xfrm>
            <a:off x="809625" y="1276350"/>
            <a:ext cx="7772400" cy="3295650"/>
          </a:xfrm>
        </p:spPr>
        <p:txBody>
          <a:bodyPr/>
          <a:lstStyle>
            <a:lvl1pPr>
              <a:spcBef>
                <a:spcPts val="400"/>
              </a:spcBef>
              <a:spcAft>
                <a:spcPts val="400"/>
              </a:spcAft>
              <a:defRPr sz="2400">
                <a:latin typeface="Calibri" panose="020F0502020204030204" pitchFamily="34" charset="0"/>
                <a:cs typeface="Calibri" panose="020F0502020204030204" pitchFamily="34" charset="0"/>
              </a:defRPr>
            </a:lvl1pPr>
            <a:lvl2pPr>
              <a:spcBef>
                <a:spcPts val="400"/>
              </a:spcBef>
              <a:spcAft>
                <a:spcPts val="400"/>
              </a:spcAft>
              <a:defRPr sz="2000">
                <a:latin typeface="Calibri" panose="020F0502020204030204" pitchFamily="34" charset="0"/>
                <a:cs typeface="Calibri" panose="020F0502020204030204" pitchFamily="34" charset="0"/>
              </a:defRPr>
            </a:lvl2pPr>
            <a:lvl3pPr>
              <a:spcBef>
                <a:spcPts val="400"/>
              </a:spcBef>
              <a:spcAft>
                <a:spcPts val="400"/>
              </a:spcAft>
              <a:defRPr sz="1800">
                <a:latin typeface="Calibri" panose="020F0502020204030204" pitchFamily="34" charset="0"/>
                <a:cs typeface="Calibri" panose="020F0502020204030204" pitchFamily="34" charset="0"/>
              </a:defRPr>
            </a:lvl3pPr>
            <a:lvl4pPr>
              <a:spcBef>
                <a:spcPts val="400"/>
              </a:spcBef>
              <a:spcAft>
                <a:spcPts val="400"/>
              </a:spcAft>
              <a:defRPr sz="1600">
                <a:latin typeface="Calibri" panose="020F0502020204030204" pitchFamily="34" charset="0"/>
                <a:cs typeface="Calibri" panose="020F0502020204030204" pitchFamily="34" charset="0"/>
              </a:defRPr>
            </a:lvl4pPr>
            <a:lvl5pPr>
              <a:spcBef>
                <a:spcPts val="400"/>
              </a:spcBef>
              <a:spcAft>
                <a:spcPts val="400"/>
              </a:spcAft>
              <a:defRPr sz="1600">
                <a:latin typeface="Calibri" panose="020F0502020204030204" pitchFamily="34" charset="0"/>
                <a:cs typeface="Calibri" panose="020F0502020204030204" pitchFamily="34" charset="0"/>
              </a:defRPr>
            </a:lvl5pPr>
          </a:lstStyle>
          <a:p>
            <a:pPr lvl="0"/>
            <a:r>
              <a:rPr lang="en-US" dirty="0"/>
              <a:t>Edit Master text styles</a:t>
            </a:r>
          </a:p>
          <a:p>
            <a:pPr lvl="1"/>
            <a:r>
              <a:rPr lang="en-US" dirty="0" err="1"/>
              <a:t>sdf</a:t>
            </a:r>
            <a:endParaRPr lang="en-US" dirty="0"/>
          </a:p>
          <a:p>
            <a:pPr lvl="0"/>
            <a:r>
              <a:rPr lang="en-US" dirty="0"/>
              <a:t>Test</a:t>
            </a:r>
          </a:p>
          <a:p>
            <a:pPr lvl="0"/>
            <a:r>
              <a:rPr lang="en-US" dirty="0" err="1"/>
              <a:t>adfad</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84528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Date Placeholder 3"/>
          <p:cNvSpPr>
            <a:spLocks noGrp="1"/>
          </p:cNvSpPr>
          <p:nvPr>
            <p:ph type="dt" sz="half" idx="10"/>
          </p:nvPr>
        </p:nvSpPr>
        <p:spPr>
          <a:xfrm>
            <a:off x="809625" y="4743450"/>
            <a:ext cx="1905000" cy="228600"/>
          </a:xfrm>
          <a:prstGeom prst="rect">
            <a:avLst/>
          </a:prstGeom>
        </p:spPr>
        <p:txBody>
          <a:bodyPr/>
          <a:lstStyle>
            <a:lvl1pPr>
              <a:defRPr smtClean="0"/>
            </a:lvl1pPr>
          </a:lstStyle>
          <a:p>
            <a:pPr>
              <a:defRPr/>
            </a:pPr>
            <a:fld id="{0B5DD00E-CDB8-4AEF-BBC0-60E1B4B3376A}" type="datetime4">
              <a:rPr lang="en-US"/>
              <a:pPr>
                <a:defRPr/>
              </a:pPr>
              <a:t>September 7, 2023</a:t>
            </a:fld>
            <a:endParaRPr lang="en-US">
              <a:latin typeface="Times" charset="0"/>
            </a:endParaRPr>
          </a:p>
        </p:txBody>
      </p:sp>
      <p:sp>
        <p:nvSpPr>
          <p:cNvPr id="5" name="Footer Placeholder 4"/>
          <p:cNvSpPr>
            <a:spLocks noGrp="1"/>
          </p:cNvSpPr>
          <p:nvPr>
            <p:ph type="ftr" sz="quarter" idx="11"/>
          </p:nvPr>
        </p:nvSpPr>
        <p:spPr>
          <a:xfrm>
            <a:off x="3124200" y="4743450"/>
            <a:ext cx="2895600" cy="228600"/>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667500" y="4743450"/>
            <a:ext cx="1905000" cy="228600"/>
          </a:xfrm>
          <a:prstGeom prst="rect">
            <a:avLst/>
          </a:prstGeom>
        </p:spPr>
        <p:txBody>
          <a:bodyPr/>
          <a:lstStyle>
            <a:lvl1pPr>
              <a:defRPr/>
            </a:lvl1pPr>
          </a:lstStyle>
          <a:p>
            <a:fld id="{45548E73-CA9E-4BEC-B0AC-67754B496BF7}" type="slidenum">
              <a:rPr lang="en-US" altLang="en-US"/>
              <a:pPr/>
              <a:t>‹#›</a:t>
            </a:fld>
            <a:endParaRPr lang="en-US" altLang="en-US">
              <a:solidFill>
                <a:srgbClr val="002C77"/>
              </a:solidFill>
            </a:endParaRPr>
          </a:p>
        </p:txBody>
      </p:sp>
    </p:spTree>
    <p:extLst>
      <p:ext uri="{BB962C8B-B14F-4D97-AF65-F5344CB8AC3E}">
        <p14:creationId xmlns:p14="http://schemas.microsoft.com/office/powerpoint/2010/main" val="186336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09625" y="361950"/>
            <a:ext cx="7772400" cy="601662"/>
          </a:xfrm>
        </p:spPr>
        <p:txBody>
          <a:bodyPr/>
          <a:lstStyle>
            <a:lvl1pPr>
              <a:defRPr sz="3200">
                <a:latin typeface="Calibri Light" panose="020F0302020204030204" pitchFamily="34" charset="0"/>
                <a:cs typeface="Calibri Light" panose="020F0302020204030204" pitchFamily="34" charset="0"/>
              </a:defRPr>
            </a:lvl1pPr>
          </a:lstStyle>
          <a:p>
            <a:r>
              <a:rPr lang="en-US" dirty="0"/>
              <a:t>Click to edit Master title style</a:t>
            </a:r>
          </a:p>
        </p:txBody>
      </p:sp>
      <p:sp>
        <p:nvSpPr>
          <p:cNvPr id="3" name="Content Placeholder 2"/>
          <p:cNvSpPr>
            <a:spLocks noGrp="1"/>
          </p:cNvSpPr>
          <p:nvPr>
            <p:ph sz="half" idx="1"/>
          </p:nvPr>
        </p:nvSpPr>
        <p:spPr>
          <a:xfrm>
            <a:off x="809625" y="1276350"/>
            <a:ext cx="3810000" cy="3295650"/>
          </a:xfrm>
        </p:spPr>
        <p:txBody>
          <a:bodyPr/>
          <a:lstStyle>
            <a:lvl1pPr>
              <a:defRPr sz="2800">
                <a:latin typeface="Calibri" panose="020F0502020204030204" pitchFamily="34" charset="0"/>
                <a:cs typeface="Calibri" panose="020F0502020204030204" pitchFamily="34" charset="0"/>
              </a:defRPr>
            </a:lvl1pPr>
            <a:lvl2pPr>
              <a:defRPr sz="2400">
                <a:latin typeface="Calibri" panose="020F0502020204030204" pitchFamily="34" charset="0"/>
                <a:cs typeface="Calibri" panose="020F0502020204030204" pitchFamily="34" charset="0"/>
              </a:defRPr>
            </a:lvl2pPr>
            <a:lvl3pPr>
              <a:defRPr sz="2000">
                <a:latin typeface="Calibri" panose="020F0502020204030204" pitchFamily="34" charset="0"/>
                <a:cs typeface="Calibri" panose="020F0502020204030204" pitchFamily="34" charset="0"/>
              </a:defRPr>
            </a:lvl3pPr>
            <a:lvl4pPr>
              <a:defRPr sz="1800">
                <a:latin typeface="Calibri" panose="020F0502020204030204" pitchFamily="34" charset="0"/>
                <a:cs typeface="Calibri" panose="020F0502020204030204" pitchFamily="34" charset="0"/>
              </a:defRPr>
            </a:lvl4pPr>
            <a:lvl5pPr>
              <a:defRPr sz="1800">
                <a:latin typeface="Calibri" panose="020F0502020204030204" pitchFamily="34" charset="0"/>
                <a:cs typeface="Calibri" panose="020F0502020204030204" pitchFamily="34" charset="0"/>
              </a:defRPr>
            </a:lvl5pPr>
            <a:lvl6pPr>
              <a:defRPr sz="1800"/>
            </a:lvl6pPr>
            <a:lvl7pPr>
              <a:defRPr sz="1800"/>
            </a:lvl7pPr>
            <a:lvl8pPr>
              <a:defRPr sz="1800"/>
            </a:lvl8pPr>
            <a:lvl9pPr>
              <a:defRPr sz="18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72025" y="1276350"/>
            <a:ext cx="3810000" cy="3295650"/>
          </a:xfrm>
        </p:spPr>
        <p:txBody>
          <a:bodyPr/>
          <a:lstStyle>
            <a:lvl1pPr>
              <a:defRPr sz="2800">
                <a:latin typeface="Calibri" panose="020F0502020204030204" pitchFamily="34" charset="0"/>
                <a:cs typeface="Calibri" panose="020F0502020204030204" pitchFamily="34" charset="0"/>
              </a:defRPr>
            </a:lvl1pPr>
            <a:lvl2pPr>
              <a:defRPr sz="2400">
                <a:latin typeface="Calibri" panose="020F0502020204030204" pitchFamily="34" charset="0"/>
                <a:cs typeface="Calibri" panose="020F0502020204030204" pitchFamily="34" charset="0"/>
              </a:defRPr>
            </a:lvl2pPr>
            <a:lvl3pPr>
              <a:defRPr sz="2000">
                <a:latin typeface="Calibri" panose="020F0502020204030204" pitchFamily="34" charset="0"/>
                <a:cs typeface="Calibri" panose="020F0502020204030204" pitchFamily="34" charset="0"/>
              </a:defRPr>
            </a:lvl3pPr>
            <a:lvl4pPr>
              <a:defRPr sz="1800">
                <a:latin typeface="Calibri" panose="020F0502020204030204" pitchFamily="34" charset="0"/>
                <a:cs typeface="Calibri" panose="020F0502020204030204" pitchFamily="34" charset="0"/>
              </a:defRPr>
            </a:lvl4pPr>
            <a:lvl5pPr>
              <a:defRPr sz="1800">
                <a:latin typeface="Calibri" panose="020F0502020204030204" pitchFamily="34" charset="0"/>
                <a:cs typeface="Calibri" panose="020F0502020204030204" pitchFamily="34" charset="0"/>
              </a:defRPr>
            </a:lvl5pPr>
            <a:lvl6pPr>
              <a:defRPr sz="1800"/>
            </a:lvl6pPr>
            <a:lvl7pPr>
              <a:defRPr sz="1800"/>
            </a:lvl7pPr>
            <a:lvl8pPr>
              <a:defRPr sz="1800"/>
            </a:lvl8pPr>
            <a:lvl9pPr>
              <a:defRPr sz="18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809625" y="4743450"/>
            <a:ext cx="1905000" cy="228600"/>
          </a:xfrm>
          <a:prstGeom prst="rect">
            <a:avLst/>
          </a:prstGeom>
        </p:spPr>
        <p:txBody>
          <a:bodyPr/>
          <a:lstStyle>
            <a:lvl1pPr>
              <a:defRPr smtClean="0"/>
            </a:lvl1pPr>
          </a:lstStyle>
          <a:p>
            <a:pPr>
              <a:defRPr/>
            </a:pPr>
            <a:fld id="{61743573-727A-4748-85E2-D74A5C07B966}" type="datetime4">
              <a:rPr lang="en-US"/>
              <a:pPr>
                <a:defRPr/>
              </a:pPr>
              <a:t>September 7, 2023</a:t>
            </a:fld>
            <a:endParaRPr lang="en-US">
              <a:latin typeface="Times" charset="0"/>
            </a:endParaRPr>
          </a:p>
        </p:txBody>
      </p:sp>
      <p:sp>
        <p:nvSpPr>
          <p:cNvPr id="6" name="Footer Placeholder 5"/>
          <p:cNvSpPr>
            <a:spLocks noGrp="1"/>
          </p:cNvSpPr>
          <p:nvPr>
            <p:ph type="ftr" sz="quarter" idx="11"/>
          </p:nvPr>
        </p:nvSpPr>
        <p:spPr>
          <a:xfrm>
            <a:off x="3124200" y="4743450"/>
            <a:ext cx="2895600" cy="228600"/>
          </a:xfrm>
          <a:prstGeom prst="rect">
            <a:avLst/>
          </a:prstGeo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667500" y="4743450"/>
            <a:ext cx="1905000" cy="228600"/>
          </a:xfrm>
          <a:prstGeom prst="rect">
            <a:avLst/>
          </a:prstGeom>
        </p:spPr>
        <p:txBody>
          <a:bodyPr/>
          <a:lstStyle>
            <a:lvl1pPr>
              <a:defRPr/>
            </a:lvl1pPr>
          </a:lstStyle>
          <a:p>
            <a:fld id="{A83331C7-B619-4F6D-98F2-8C1275C2C176}" type="slidenum">
              <a:rPr lang="en-US" altLang="en-US"/>
              <a:pPr/>
              <a:t>‹#›</a:t>
            </a:fld>
            <a:endParaRPr lang="en-US" altLang="en-US">
              <a:solidFill>
                <a:srgbClr val="002C77"/>
              </a:solidFill>
            </a:endParaRPr>
          </a:p>
        </p:txBody>
      </p:sp>
    </p:spTree>
    <p:extLst>
      <p:ext uri="{BB962C8B-B14F-4D97-AF65-F5344CB8AC3E}">
        <p14:creationId xmlns:p14="http://schemas.microsoft.com/office/powerpoint/2010/main" val="3660273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225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864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9625" y="4743450"/>
            <a:ext cx="1905000" cy="228600"/>
          </a:xfrm>
          <a:prstGeom prst="rect">
            <a:avLst/>
          </a:prstGeom>
        </p:spPr>
        <p:txBody>
          <a:bodyPr/>
          <a:lstStyle>
            <a:lvl1pPr>
              <a:defRPr smtClean="0"/>
            </a:lvl1pPr>
          </a:lstStyle>
          <a:p>
            <a:pPr>
              <a:defRPr/>
            </a:pPr>
            <a:fld id="{34A170D5-AA6B-40FC-9599-846810B6334C}" type="datetime4">
              <a:rPr lang="en-US"/>
              <a:pPr>
                <a:defRPr/>
              </a:pPr>
              <a:t>September 7, 2023</a:t>
            </a:fld>
            <a:endParaRPr lang="en-US">
              <a:latin typeface="Times" charset="0"/>
            </a:endParaRPr>
          </a:p>
        </p:txBody>
      </p:sp>
      <p:sp>
        <p:nvSpPr>
          <p:cNvPr id="3" name="Footer Placeholder 2"/>
          <p:cNvSpPr>
            <a:spLocks noGrp="1"/>
          </p:cNvSpPr>
          <p:nvPr>
            <p:ph type="ftr" sz="quarter" idx="11"/>
          </p:nvPr>
        </p:nvSpPr>
        <p:spPr>
          <a:xfrm>
            <a:off x="3124200" y="4743450"/>
            <a:ext cx="2895600" cy="228600"/>
          </a:xfrm>
          <a:prstGeom prst="rect">
            <a:avLst/>
          </a:prstGeom>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6667500" y="4743450"/>
            <a:ext cx="1905000" cy="228600"/>
          </a:xfrm>
          <a:prstGeom prst="rect">
            <a:avLst/>
          </a:prstGeom>
        </p:spPr>
        <p:txBody>
          <a:bodyPr/>
          <a:lstStyle>
            <a:lvl1pPr>
              <a:defRPr/>
            </a:lvl1pPr>
          </a:lstStyle>
          <a:p>
            <a:fld id="{4FA0CAEF-E364-42B3-B706-5E6354145368}" type="slidenum">
              <a:rPr lang="en-US" altLang="en-US"/>
              <a:pPr/>
              <a:t>‹#›</a:t>
            </a:fld>
            <a:endParaRPr lang="en-US" altLang="en-US">
              <a:solidFill>
                <a:srgbClr val="002C77"/>
              </a:solidFill>
            </a:endParaRPr>
          </a:p>
        </p:txBody>
      </p:sp>
    </p:spTree>
    <p:extLst>
      <p:ext uri="{BB962C8B-B14F-4D97-AF65-F5344CB8AC3E}">
        <p14:creationId xmlns:p14="http://schemas.microsoft.com/office/powerpoint/2010/main" val="2395863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809625" y="4743450"/>
            <a:ext cx="1905000" cy="228600"/>
          </a:xfrm>
          <a:prstGeom prst="rect">
            <a:avLst/>
          </a:prstGeom>
        </p:spPr>
        <p:txBody>
          <a:bodyPr/>
          <a:lstStyle>
            <a:lvl1pPr>
              <a:defRPr smtClean="0"/>
            </a:lvl1pPr>
          </a:lstStyle>
          <a:p>
            <a:pPr>
              <a:defRPr/>
            </a:pPr>
            <a:fld id="{9CBD502C-0557-481B-8213-92C88C860BE9}" type="datetime4">
              <a:rPr lang="en-US"/>
              <a:pPr>
                <a:defRPr/>
              </a:pPr>
              <a:t>September 7, 2023</a:t>
            </a:fld>
            <a:endParaRPr lang="en-US">
              <a:latin typeface="Times" charset="0"/>
            </a:endParaRPr>
          </a:p>
        </p:txBody>
      </p:sp>
      <p:sp>
        <p:nvSpPr>
          <p:cNvPr id="6" name="Footer Placeholder 5"/>
          <p:cNvSpPr>
            <a:spLocks noGrp="1"/>
          </p:cNvSpPr>
          <p:nvPr>
            <p:ph type="ftr" sz="quarter" idx="11"/>
          </p:nvPr>
        </p:nvSpPr>
        <p:spPr>
          <a:xfrm>
            <a:off x="3124200" y="4743450"/>
            <a:ext cx="2895600" cy="228600"/>
          </a:xfrm>
          <a:prstGeom prst="rect">
            <a:avLst/>
          </a:prstGeo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667500" y="4743450"/>
            <a:ext cx="1905000" cy="228600"/>
          </a:xfrm>
          <a:prstGeom prst="rect">
            <a:avLst/>
          </a:prstGeom>
        </p:spPr>
        <p:txBody>
          <a:bodyPr/>
          <a:lstStyle>
            <a:lvl1pPr>
              <a:defRPr/>
            </a:lvl1pPr>
          </a:lstStyle>
          <a:p>
            <a:fld id="{6297A737-DD75-4A10-BE6E-701B73CD2AB6}" type="slidenum">
              <a:rPr lang="en-US" altLang="en-US"/>
              <a:pPr/>
              <a:t>‹#›</a:t>
            </a:fld>
            <a:endParaRPr lang="en-US" altLang="en-US">
              <a:solidFill>
                <a:srgbClr val="002C77"/>
              </a:solidFill>
            </a:endParaRPr>
          </a:p>
        </p:txBody>
      </p:sp>
    </p:spTree>
    <p:extLst>
      <p:ext uri="{BB962C8B-B14F-4D97-AF65-F5344CB8AC3E}">
        <p14:creationId xmlns:p14="http://schemas.microsoft.com/office/powerpoint/2010/main" val="3062378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809625" y="4743450"/>
            <a:ext cx="1905000" cy="228600"/>
          </a:xfrm>
          <a:prstGeom prst="rect">
            <a:avLst/>
          </a:prstGeom>
        </p:spPr>
        <p:txBody>
          <a:bodyPr/>
          <a:lstStyle>
            <a:lvl1pPr>
              <a:defRPr smtClean="0"/>
            </a:lvl1pPr>
          </a:lstStyle>
          <a:p>
            <a:pPr>
              <a:defRPr/>
            </a:pPr>
            <a:fld id="{77F4C83B-00FF-40DC-977F-D159DEDF34D9}" type="datetime4">
              <a:rPr lang="en-US"/>
              <a:pPr>
                <a:defRPr/>
              </a:pPr>
              <a:t>September 7, 2023</a:t>
            </a:fld>
            <a:endParaRPr lang="en-US">
              <a:latin typeface="Times" charset="0"/>
            </a:endParaRPr>
          </a:p>
        </p:txBody>
      </p:sp>
      <p:sp>
        <p:nvSpPr>
          <p:cNvPr id="6" name="Footer Placeholder 5"/>
          <p:cNvSpPr>
            <a:spLocks noGrp="1"/>
          </p:cNvSpPr>
          <p:nvPr>
            <p:ph type="ftr" sz="quarter" idx="11"/>
          </p:nvPr>
        </p:nvSpPr>
        <p:spPr>
          <a:xfrm>
            <a:off x="3124200" y="4743450"/>
            <a:ext cx="2895600" cy="228600"/>
          </a:xfrm>
          <a:prstGeom prst="rect">
            <a:avLst/>
          </a:prstGeo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667500" y="4743450"/>
            <a:ext cx="1905000" cy="228600"/>
          </a:xfrm>
          <a:prstGeom prst="rect">
            <a:avLst/>
          </a:prstGeom>
        </p:spPr>
        <p:txBody>
          <a:bodyPr/>
          <a:lstStyle>
            <a:lvl1pPr>
              <a:defRPr/>
            </a:lvl1pPr>
          </a:lstStyle>
          <a:p>
            <a:fld id="{39A802ED-F120-4388-B0FC-C41C777EFD89}" type="slidenum">
              <a:rPr lang="en-US" altLang="en-US"/>
              <a:pPr/>
              <a:t>‹#›</a:t>
            </a:fld>
            <a:endParaRPr lang="en-US" altLang="en-US">
              <a:solidFill>
                <a:srgbClr val="002C77"/>
              </a:solidFill>
            </a:endParaRPr>
          </a:p>
        </p:txBody>
      </p:sp>
    </p:spTree>
    <p:extLst>
      <p:ext uri="{BB962C8B-B14F-4D97-AF65-F5344CB8AC3E}">
        <p14:creationId xmlns:p14="http://schemas.microsoft.com/office/powerpoint/2010/main" val="2495905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main.jp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black">
          <a:xfrm>
            <a:off x="809625" y="293688"/>
            <a:ext cx="77724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black">
          <a:xfrm>
            <a:off x="809625" y="1485900"/>
            <a:ext cx="7772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4"/>
          <p:cNvSpPr>
            <a:spLocks noGrp="1" noChangeArrowheads="1"/>
          </p:cNvSpPr>
          <p:nvPr>
            <p:ph type="dt" sz="half" idx="2"/>
          </p:nvPr>
        </p:nvSpPr>
        <p:spPr bwMode="black">
          <a:xfrm>
            <a:off x="809625" y="474345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solidFill>
                  <a:srgbClr val="254B8E"/>
                </a:solidFill>
                <a:latin typeface="Arial" pitchFamily="34" charset="0"/>
              </a:defRPr>
            </a:lvl1pPr>
          </a:lstStyle>
          <a:p>
            <a:pPr>
              <a:defRPr/>
            </a:pPr>
            <a:fld id="{B871A6E8-DA09-4A54-9041-77005BC6EA01}" type="datetime4">
              <a:rPr lang="en-US"/>
              <a:pPr>
                <a:defRPr/>
              </a:pPr>
              <a:t>September 7, 2023</a:t>
            </a:fld>
            <a:endParaRPr lang="en-US" dirty="0"/>
          </a:p>
        </p:txBody>
      </p:sp>
      <p:sp>
        <p:nvSpPr>
          <p:cNvPr id="1029" name="Rectangle 5"/>
          <p:cNvSpPr>
            <a:spLocks noGrp="1" noChangeArrowheads="1"/>
          </p:cNvSpPr>
          <p:nvPr>
            <p:ph type="ftr" sz="quarter" idx="3"/>
          </p:nvPr>
        </p:nvSpPr>
        <p:spPr bwMode="black">
          <a:xfrm>
            <a:off x="3124200" y="474345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rgbClr val="254B8E"/>
                </a:solidFill>
                <a:latin typeface="+mn-lt"/>
                <a:ea typeface="+mn-ea"/>
              </a:defRPr>
            </a:lvl1pPr>
          </a:lstStyle>
          <a:p>
            <a:pPr>
              <a:defRPr/>
            </a:pPr>
            <a:endParaRPr lang="en-US"/>
          </a:p>
        </p:txBody>
      </p:sp>
      <p:sp>
        <p:nvSpPr>
          <p:cNvPr id="1030" name="Rectangle 6"/>
          <p:cNvSpPr>
            <a:spLocks noGrp="1" noChangeArrowheads="1"/>
          </p:cNvSpPr>
          <p:nvPr>
            <p:ph type="sldNum" sz="quarter" idx="4"/>
          </p:nvPr>
        </p:nvSpPr>
        <p:spPr bwMode="black">
          <a:xfrm>
            <a:off x="6667500" y="474345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rgbClr val="254B8E"/>
                </a:solidFill>
                <a:latin typeface="Arial" panose="020B0604020202020204" pitchFamily="34" charset="0"/>
              </a:defRPr>
            </a:lvl1pPr>
          </a:lstStyle>
          <a:p>
            <a:fld id="{DC179984-77BF-42CB-9759-A6169C6F160A}" type="slidenum">
              <a:rPr lang="en-US" altLang="en-US"/>
              <a:pPr/>
              <a:t>‹#›</a:t>
            </a:fld>
            <a:endParaRPr lang="en-US" altLang="en-US">
              <a:solidFill>
                <a:srgbClr val="002C77"/>
              </a:solidFill>
            </a:endParaRPr>
          </a:p>
        </p:txBody>
      </p:sp>
      <p:pic>
        <p:nvPicPr>
          <p:cNvPr id="1032" name="Picture 8"/>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535863" y="285750"/>
            <a:ext cx="15319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hdr="0"/>
  <p:txStyles>
    <p:titleStyle>
      <a:lvl1pPr algn="l" rtl="0" eaLnBrk="1" fontAlgn="base" hangingPunct="1">
        <a:spcBef>
          <a:spcPct val="0"/>
        </a:spcBef>
        <a:spcAft>
          <a:spcPct val="0"/>
        </a:spcAft>
        <a:defRPr sz="3600" b="1">
          <a:solidFill>
            <a:srgbClr val="254B8E"/>
          </a:solidFill>
          <a:latin typeface="+mj-lt"/>
          <a:ea typeface="MS PGothic" pitchFamily="34" charset="-128"/>
          <a:cs typeface="+mj-cs"/>
        </a:defRPr>
      </a:lvl1pPr>
      <a:lvl2pPr algn="l" rtl="0" eaLnBrk="1" fontAlgn="base" hangingPunct="1">
        <a:spcBef>
          <a:spcPct val="0"/>
        </a:spcBef>
        <a:spcAft>
          <a:spcPct val="0"/>
        </a:spcAft>
        <a:defRPr sz="3600" b="1">
          <a:solidFill>
            <a:srgbClr val="254B8E"/>
          </a:solidFill>
          <a:latin typeface="Arial" charset="0"/>
          <a:ea typeface="MS PGothic" pitchFamily="34" charset="-128"/>
        </a:defRPr>
      </a:lvl2pPr>
      <a:lvl3pPr algn="l" rtl="0" eaLnBrk="1" fontAlgn="base" hangingPunct="1">
        <a:spcBef>
          <a:spcPct val="0"/>
        </a:spcBef>
        <a:spcAft>
          <a:spcPct val="0"/>
        </a:spcAft>
        <a:defRPr sz="3600" b="1">
          <a:solidFill>
            <a:srgbClr val="254B8E"/>
          </a:solidFill>
          <a:latin typeface="Arial" charset="0"/>
          <a:ea typeface="MS PGothic" pitchFamily="34" charset="-128"/>
        </a:defRPr>
      </a:lvl3pPr>
      <a:lvl4pPr algn="l" rtl="0" eaLnBrk="1" fontAlgn="base" hangingPunct="1">
        <a:spcBef>
          <a:spcPct val="0"/>
        </a:spcBef>
        <a:spcAft>
          <a:spcPct val="0"/>
        </a:spcAft>
        <a:defRPr sz="3600" b="1">
          <a:solidFill>
            <a:srgbClr val="254B8E"/>
          </a:solidFill>
          <a:latin typeface="Arial" charset="0"/>
          <a:ea typeface="MS PGothic" pitchFamily="34" charset="-128"/>
        </a:defRPr>
      </a:lvl4pPr>
      <a:lvl5pPr algn="l" rtl="0" eaLnBrk="1" fontAlgn="base" hangingPunct="1">
        <a:spcBef>
          <a:spcPct val="0"/>
        </a:spcBef>
        <a:spcAft>
          <a:spcPct val="0"/>
        </a:spcAft>
        <a:defRPr sz="3600" b="1">
          <a:solidFill>
            <a:srgbClr val="254B8E"/>
          </a:solidFill>
          <a:latin typeface="Arial" charset="0"/>
          <a:ea typeface="MS PGothic" pitchFamily="34" charset="-128"/>
        </a:defRPr>
      </a:lvl5pPr>
      <a:lvl6pPr marL="457200" algn="l" rtl="0" eaLnBrk="1" fontAlgn="base" hangingPunct="1">
        <a:spcBef>
          <a:spcPct val="0"/>
        </a:spcBef>
        <a:spcAft>
          <a:spcPct val="0"/>
        </a:spcAft>
        <a:defRPr sz="3600" b="1">
          <a:solidFill>
            <a:srgbClr val="254B8E"/>
          </a:solidFill>
          <a:latin typeface="Arial" charset="0"/>
        </a:defRPr>
      </a:lvl6pPr>
      <a:lvl7pPr marL="914400" algn="l" rtl="0" eaLnBrk="1" fontAlgn="base" hangingPunct="1">
        <a:spcBef>
          <a:spcPct val="0"/>
        </a:spcBef>
        <a:spcAft>
          <a:spcPct val="0"/>
        </a:spcAft>
        <a:defRPr sz="3600" b="1">
          <a:solidFill>
            <a:srgbClr val="254B8E"/>
          </a:solidFill>
          <a:latin typeface="Arial" charset="0"/>
        </a:defRPr>
      </a:lvl7pPr>
      <a:lvl8pPr marL="1371600" algn="l" rtl="0" eaLnBrk="1" fontAlgn="base" hangingPunct="1">
        <a:spcBef>
          <a:spcPct val="0"/>
        </a:spcBef>
        <a:spcAft>
          <a:spcPct val="0"/>
        </a:spcAft>
        <a:defRPr sz="3600" b="1">
          <a:solidFill>
            <a:srgbClr val="254B8E"/>
          </a:solidFill>
          <a:latin typeface="Arial" charset="0"/>
        </a:defRPr>
      </a:lvl8pPr>
      <a:lvl9pPr marL="1828800" algn="l" rtl="0" eaLnBrk="1" fontAlgn="base" hangingPunct="1">
        <a:spcBef>
          <a:spcPct val="0"/>
        </a:spcBef>
        <a:spcAft>
          <a:spcPct val="0"/>
        </a:spcAft>
        <a:defRPr sz="3600" b="1">
          <a:solidFill>
            <a:srgbClr val="254B8E"/>
          </a:solidFill>
          <a:latin typeface="Arial" charset="0"/>
        </a:defRPr>
      </a:lvl9pPr>
    </p:titleStyle>
    <p:bodyStyle>
      <a:lvl1pPr marL="342900" indent="-342900" algn="l" rtl="0" eaLnBrk="1" fontAlgn="base" hangingPunct="1">
        <a:spcBef>
          <a:spcPct val="20000"/>
        </a:spcBef>
        <a:spcAft>
          <a:spcPct val="0"/>
        </a:spcAft>
        <a:buChar char="•"/>
        <a:defRPr sz="3200">
          <a:solidFill>
            <a:srgbClr val="254B8E"/>
          </a:solidFill>
          <a:latin typeface="+mn-lt"/>
          <a:ea typeface="MS PGothic" pitchFamily="34" charset="-128"/>
          <a:cs typeface="+mn-cs"/>
        </a:defRPr>
      </a:lvl1pPr>
      <a:lvl2pPr marL="742950" indent="-285750" algn="l" rtl="0" eaLnBrk="1" fontAlgn="base" hangingPunct="1">
        <a:spcBef>
          <a:spcPct val="20000"/>
        </a:spcBef>
        <a:spcAft>
          <a:spcPct val="0"/>
        </a:spcAft>
        <a:buChar char="–"/>
        <a:defRPr sz="2800">
          <a:solidFill>
            <a:srgbClr val="254B8E"/>
          </a:solidFill>
          <a:latin typeface="+mn-lt"/>
          <a:ea typeface="MS PGothic" pitchFamily="34" charset="-128"/>
        </a:defRPr>
      </a:lvl2pPr>
      <a:lvl3pPr marL="1143000" indent="-228600" algn="l" rtl="0" eaLnBrk="1" fontAlgn="base" hangingPunct="1">
        <a:spcBef>
          <a:spcPct val="20000"/>
        </a:spcBef>
        <a:spcAft>
          <a:spcPct val="0"/>
        </a:spcAft>
        <a:buChar char="•"/>
        <a:defRPr sz="2400">
          <a:solidFill>
            <a:srgbClr val="254B8E"/>
          </a:solidFill>
          <a:latin typeface="+mn-lt"/>
          <a:ea typeface="MS PGothic" pitchFamily="34" charset="-128"/>
        </a:defRPr>
      </a:lvl3pPr>
      <a:lvl4pPr marL="1600200" indent="-228600" algn="l" rtl="0" eaLnBrk="1" fontAlgn="base" hangingPunct="1">
        <a:spcBef>
          <a:spcPct val="20000"/>
        </a:spcBef>
        <a:spcAft>
          <a:spcPct val="0"/>
        </a:spcAft>
        <a:buChar char="–"/>
        <a:defRPr sz="2000">
          <a:solidFill>
            <a:srgbClr val="254B8E"/>
          </a:solidFill>
          <a:latin typeface="+mn-lt"/>
          <a:ea typeface="MS PGothic" pitchFamily="34" charset="-128"/>
        </a:defRPr>
      </a:lvl4pPr>
      <a:lvl5pPr marL="2057400" indent="-228600" algn="l" rtl="0" eaLnBrk="1" fontAlgn="base" hangingPunct="1">
        <a:spcBef>
          <a:spcPct val="20000"/>
        </a:spcBef>
        <a:spcAft>
          <a:spcPct val="0"/>
        </a:spcAft>
        <a:buChar char="»"/>
        <a:defRPr sz="2000">
          <a:solidFill>
            <a:srgbClr val="254B8E"/>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rgbClr val="254B8E"/>
          </a:solidFill>
          <a:latin typeface="+mn-lt"/>
        </a:defRPr>
      </a:lvl6pPr>
      <a:lvl7pPr marL="2971800" indent="-228600" algn="l" rtl="0" eaLnBrk="1" fontAlgn="base" hangingPunct="1">
        <a:spcBef>
          <a:spcPct val="20000"/>
        </a:spcBef>
        <a:spcAft>
          <a:spcPct val="0"/>
        </a:spcAft>
        <a:buChar char="»"/>
        <a:defRPr sz="2000">
          <a:solidFill>
            <a:srgbClr val="254B8E"/>
          </a:solidFill>
          <a:latin typeface="+mn-lt"/>
        </a:defRPr>
      </a:lvl7pPr>
      <a:lvl8pPr marL="3429000" indent="-228600" algn="l" rtl="0" eaLnBrk="1" fontAlgn="base" hangingPunct="1">
        <a:spcBef>
          <a:spcPct val="20000"/>
        </a:spcBef>
        <a:spcAft>
          <a:spcPct val="0"/>
        </a:spcAft>
        <a:buChar char="»"/>
        <a:defRPr sz="2000">
          <a:solidFill>
            <a:srgbClr val="254B8E"/>
          </a:solidFill>
          <a:latin typeface="+mn-lt"/>
        </a:defRPr>
      </a:lvl8pPr>
      <a:lvl9pPr marL="3886200" indent="-228600" algn="l" rtl="0" eaLnBrk="1" fontAlgn="base" hangingPunct="1">
        <a:spcBef>
          <a:spcPct val="20000"/>
        </a:spcBef>
        <a:spcAft>
          <a:spcPct val="0"/>
        </a:spcAft>
        <a:buChar char="»"/>
        <a:defRPr sz="2000">
          <a:solidFill>
            <a:srgbClr val="254B8E"/>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7"/>
          <p:cNvSpPr>
            <a:spLocks noGrp="1" noChangeArrowheads="1"/>
          </p:cNvSpPr>
          <p:nvPr>
            <p:ph type="sldNum" sz="quarter" idx="12"/>
          </p:nvPr>
        </p:nvSpPr>
        <p:spPr>
          <a:xfrm>
            <a:off x="6038850" y="4619625"/>
            <a:ext cx="1905000" cy="285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56405EB4-2A67-42FD-ADD3-A6B820625620}" type="slidenum">
              <a:rPr lang="en-US" altLang="en-US" sz="1050">
                <a:solidFill>
                  <a:schemeClr val="bg1"/>
                </a:solidFill>
                <a:latin typeface="Arial" panose="020B0604020202020204" pitchFamily="34" charset="0"/>
              </a:rPr>
              <a:pPr/>
              <a:t>1</a:t>
            </a:fld>
            <a:endParaRPr lang="en-US" altLang="en-US" sz="1050">
              <a:solidFill>
                <a:schemeClr val="bg1"/>
              </a:solidFill>
              <a:latin typeface="Arial" panose="020B0604020202020204" pitchFamily="34" charset="0"/>
            </a:endParaRPr>
          </a:p>
        </p:txBody>
      </p:sp>
      <p:sp>
        <p:nvSpPr>
          <p:cNvPr id="13316" name="Rectangle 2"/>
          <p:cNvSpPr>
            <a:spLocks noGrp="1" noChangeArrowheads="1"/>
          </p:cNvSpPr>
          <p:nvPr>
            <p:ph type="ctrTitle"/>
          </p:nvPr>
        </p:nvSpPr>
        <p:spPr>
          <a:xfrm>
            <a:off x="76200" y="2419350"/>
            <a:ext cx="8991600" cy="857250"/>
          </a:xfrm>
        </p:spPr>
        <p:txBody>
          <a:bodyPr/>
          <a:lstStyle/>
          <a:p>
            <a:pPr eaLnBrk="1" hangingPunct="1"/>
            <a:r>
              <a:rPr lang="en-US" altLang="en-US" sz="2400" dirty="0"/>
              <a:t>Trends in Racial/Ethnic disparities in waitlisting for KT </a:t>
            </a:r>
          </a:p>
        </p:txBody>
      </p:sp>
      <p:sp>
        <p:nvSpPr>
          <p:cNvPr id="13317" name="Rectangle 3"/>
          <p:cNvSpPr>
            <a:spLocks noGrp="1" noChangeArrowheads="1"/>
          </p:cNvSpPr>
          <p:nvPr>
            <p:ph type="subTitle" idx="1"/>
          </p:nvPr>
        </p:nvSpPr>
        <p:spPr>
          <a:xfrm>
            <a:off x="1276144" y="3714750"/>
            <a:ext cx="7800975" cy="904875"/>
          </a:xfrm>
        </p:spPr>
        <p:txBody>
          <a:bodyPr/>
          <a:lstStyle/>
          <a:p>
            <a:pPr algn="r" eaLnBrk="1" hangingPunct="1"/>
            <a:r>
              <a:rPr lang="en-US" altLang="en-US" sz="1600" dirty="0"/>
              <a:t>Mary Grace Bowring, MPH</a:t>
            </a:r>
          </a:p>
          <a:p>
            <a:pPr algn="r" eaLnBrk="1" hangingPunct="1"/>
            <a:r>
              <a:rPr lang="en-US" altLang="en-US" sz="1600" dirty="0"/>
              <a:t>MD-PhD Candidate, JHUSOM</a:t>
            </a:r>
          </a:p>
          <a:p>
            <a:pPr algn="r" eaLnBrk="1" hangingPunct="1"/>
            <a:r>
              <a:rPr lang="en-US" altLang="en-US" sz="1600" dirty="0"/>
              <a:t>2/9/2023</a:t>
            </a:r>
          </a:p>
        </p:txBody>
      </p:sp>
      <p:sp>
        <p:nvSpPr>
          <p:cNvPr id="7" name="Footer Placeholder 6"/>
          <p:cNvSpPr>
            <a:spLocks noGrp="1"/>
          </p:cNvSpPr>
          <p:nvPr>
            <p:ph type="ftr" sz="quarter" idx="11"/>
          </p:nvPr>
        </p:nvSpPr>
        <p:spPr>
          <a:xfrm>
            <a:off x="2457450" y="4619625"/>
            <a:ext cx="2895600" cy="285750"/>
          </a:xfrm>
          <a:prstGeom prst="rect">
            <a:avLst/>
          </a:prstGeom>
        </p:spPr>
        <p:txBody>
          <a:bodyPr/>
          <a:lstStyle/>
          <a:p>
            <a:pPr>
              <a:defRPr/>
            </a:pPr>
            <a:endParaRPr lang="en-US" sz="105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7B7E3D1-467C-0649-30F9-93CA698B08B0}"/>
              </a:ext>
            </a:extLst>
          </p:cNvPr>
          <p:cNvPicPr>
            <a:picLocks noChangeAspect="1"/>
          </p:cNvPicPr>
          <p:nvPr/>
        </p:nvPicPr>
        <p:blipFill>
          <a:blip r:embed="rId2"/>
          <a:stretch>
            <a:fillRect/>
          </a:stretch>
        </p:blipFill>
        <p:spPr>
          <a:xfrm>
            <a:off x="4485624" y="1123950"/>
            <a:ext cx="4645760" cy="3383280"/>
          </a:xfrm>
          <a:prstGeom prst="rect">
            <a:avLst/>
          </a:prstGeom>
        </p:spPr>
      </p:pic>
      <p:sp>
        <p:nvSpPr>
          <p:cNvPr id="2" name="Title 1">
            <a:extLst>
              <a:ext uri="{FF2B5EF4-FFF2-40B4-BE49-F238E27FC236}">
                <a16:creationId xmlns:a16="http://schemas.microsoft.com/office/drawing/2014/main" id="{9B27C341-DF8E-CB39-F8BD-6C274F7DDB77}"/>
              </a:ext>
            </a:extLst>
          </p:cNvPr>
          <p:cNvSpPr>
            <a:spLocks noGrp="1"/>
          </p:cNvSpPr>
          <p:nvPr>
            <p:ph type="title"/>
          </p:nvPr>
        </p:nvSpPr>
        <p:spPr>
          <a:xfrm>
            <a:off x="609600" y="361950"/>
            <a:ext cx="7896225" cy="1219200"/>
          </a:xfrm>
        </p:spPr>
        <p:txBody>
          <a:bodyPr/>
          <a:lstStyle/>
          <a:p>
            <a:r>
              <a:rPr lang="en-US" sz="1800" dirty="0"/>
              <a:t>Inverse-probability weighted cumulative incidence of waitlisting for KT while on dialysis, over time by Race/Ethnicity</a:t>
            </a:r>
            <a:br>
              <a:rPr lang="en-US" sz="1800" dirty="0"/>
            </a:br>
            <a:endParaRPr lang="en-US" sz="1600" dirty="0"/>
          </a:p>
        </p:txBody>
      </p:sp>
      <p:pic>
        <p:nvPicPr>
          <p:cNvPr id="4" name="Picture 3">
            <a:extLst>
              <a:ext uri="{FF2B5EF4-FFF2-40B4-BE49-F238E27FC236}">
                <a16:creationId xmlns:a16="http://schemas.microsoft.com/office/drawing/2014/main" id="{DA436BBD-EFE1-4DDF-2FDA-6CD03DE29933}"/>
              </a:ext>
            </a:extLst>
          </p:cNvPr>
          <p:cNvPicPr>
            <a:picLocks noChangeAspect="1"/>
          </p:cNvPicPr>
          <p:nvPr/>
        </p:nvPicPr>
        <p:blipFill>
          <a:blip r:embed="rId3"/>
          <a:stretch>
            <a:fillRect/>
          </a:stretch>
        </p:blipFill>
        <p:spPr>
          <a:xfrm>
            <a:off x="0" y="1123950"/>
            <a:ext cx="4662530" cy="3383280"/>
          </a:xfrm>
          <a:prstGeom prst="rect">
            <a:avLst/>
          </a:prstGeom>
        </p:spPr>
      </p:pic>
      <p:sp>
        <p:nvSpPr>
          <p:cNvPr id="5" name="TextBox 4">
            <a:extLst>
              <a:ext uri="{FF2B5EF4-FFF2-40B4-BE49-F238E27FC236}">
                <a16:creationId xmlns:a16="http://schemas.microsoft.com/office/drawing/2014/main" id="{378D8DC0-5F4E-E205-1324-0F7A20514B1F}"/>
              </a:ext>
            </a:extLst>
          </p:cNvPr>
          <p:cNvSpPr txBox="1"/>
          <p:nvPr/>
        </p:nvSpPr>
        <p:spPr>
          <a:xfrm>
            <a:off x="152400" y="4358670"/>
            <a:ext cx="8978984" cy="784830"/>
          </a:xfrm>
          <a:prstGeom prst="rect">
            <a:avLst/>
          </a:prstGeom>
          <a:noFill/>
        </p:spPr>
        <p:txBody>
          <a:bodyPr wrap="square">
            <a:spAutoFit/>
          </a:bodyPr>
          <a:lstStyle/>
          <a:p>
            <a:br>
              <a:rPr lang="en-US" sz="1200" dirty="0"/>
            </a:br>
            <a:r>
              <a:rPr lang="en-US" sz="1100" dirty="0"/>
              <a:t>*using inverse probability weights -&gt;  for each race, the distributions of for age, sex, cause of ESRD, BMI, cardiovascular disease, COPD, HTN, DM, drug or alcohol dependence are weighted to be more similar to that of the NH white patients, so the KM curves can be interpreted as standardized or adjusted for these factors</a:t>
            </a:r>
          </a:p>
        </p:txBody>
      </p:sp>
      <p:sp>
        <p:nvSpPr>
          <p:cNvPr id="3" name="TextBox 2">
            <a:extLst>
              <a:ext uri="{FF2B5EF4-FFF2-40B4-BE49-F238E27FC236}">
                <a16:creationId xmlns:a16="http://schemas.microsoft.com/office/drawing/2014/main" id="{A6F4E86D-BBE7-F882-8F70-22817C1B128D}"/>
              </a:ext>
            </a:extLst>
          </p:cNvPr>
          <p:cNvSpPr txBox="1"/>
          <p:nvPr/>
        </p:nvSpPr>
        <p:spPr>
          <a:xfrm>
            <a:off x="1752600" y="1809750"/>
            <a:ext cx="5486400" cy="2308324"/>
          </a:xfrm>
          <a:prstGeom prst="rect">
            <a:avLst/>
          </a:prstGeom>
          <a:solidFill>
            <a:schemeClr val="bg1"/>
          </a:solidFill>
          <a:ln w="38100">
            <a:solidFill>
              <a:srgbClr val="C00000"/>
            </a:solidFill>
          </a:ln>
        </p:spPr>
        <p:txBody>
          <a:bodyPr wrap="square" rtlCol="0">
            <a:spAutoFit/>
          </a:bodyPr>
          <a:lstStyle/>
          <a:p>
            <a:r>
              <a:rPr lang="en-US" dirty="0"/>
              <a:t>However- KM curves can overestimate cumulative incidence in the presence of competing risks</a:t>
            </a:r>
          </a:p>
          <a:p>
            <a:r>
              <a:rPr lang="en-US" dirty="0"/>
              <a:t>- I need to produce weighted cumulative incidence curves accounting for death as competing event</a:t>
            </a:r>
          </a:p>
        </p:txBody>
      </p:sp>
    </p:spTree>
    <p:extLst>
      <p:ext uri="{BB962C8B-B14F-4D97-AF65-F5344CB8AC3E}">
        <p14:creationId xmlns:p14="http://schemas.microsoft.com/office/powerpoint/2010/main" val="1159367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BF1F9-ECE4-35F2-CDBF-9A1DDD6B554F}"/>
              </a:ext>
            </a:extLst>
          </p:cNvPr>
          <p:cNvSpPr>
            <a:spLocks noGrp="1"/>
          </p:cNvSpPr>
          <p:nvPr>
            <p:ph type="title"/>
          </p:nvPr>
        </p:nvSpPr>
        <p:spPr>
          <a:xfrm>
            <a:off x="269240" y="361950"/>
            <a:ext cx="8417560" cy="636588"/>
          </a:xfrm>
        </p:spPr>
        <p:txBody>
          <a:bodyPr/>
          <a:lstStyle/>
          <a:p>
            <a:r>
              <a:rPr lang="en-US" sz="2000" dirty="0"/>
              <a:t>Magnitude of racial/ethnic disparities in waitlisting for KT within each </a:t>
            </a:r>
            <a:br>
              <a:rPr lang="en-US" sz="2000" dirty="0"/>
            </a:br>
            <a:r>
              <a:rPr lang="en-US" sz="2000" dirty="0"/>
              <a:t>era</a:t>
            </a:r>
          </a:p>
        </p:txBody>
      </p:sp>
      <p:pic>
        <p:nvPicPr>
          <p:cNvPr id="6" name="Picture 5">
            <a:extLst>
              <a:ext uri="{FF2B5EF4-FFF2-40B4-BE49-F238E27FC236}">
                <a16:creationId xmlns:a16="http://schemas.microsoft.com/office/drawing/2014/main" id="{076858CE-69C9-559D-029F-5CF2B2942DEE}"/>
              </a:ext>
            </a:extLst>
          </p:cNvPr>
          <p:cNvPicPr>
            <a:picLocks noChangeAspect="1"/>
          </p:cNvPicPr>
          <p:nvPr/>
        </p:nvPicPr>
        <p:blipFill rotWithShape="1">
          <a:blip r:embed="rId2"/>
          <a:srcRect r="1357"/>
          <a:stretch/>
        </p:blipFill>
        <p:spPr>
          <a:xfrm>
            <a:off x="1517231" y="740305"/>
            <a:ext cx="6026569" cy="4396845"/>
          </a:xfrm>
          <a:prstGeom prst="rect">
            <a:avLst/>
          </a:prstGeom>
        </p:spPr>
      </p:pic>
      <p:sp>
        <p:nvSpPr>
          <p:cNvPr id="3" name="Rectangle 2">
            <a:extLst>
              <a:ext uri="{FF2B5EF4-FFF2-40B4-BE49-F238E27FC236}">
                <a16:creationId xmlns:a16="http://schemas.microsoft.com/office/drawing/2014/main" id="{D6ABE364-B4AB-176F-C6E5-4D235D5DD63D}"/>
              </a:ext>
            </a:extLst>
          </p:cNvPr>
          <p:cNvSpPr/>
          <p:nvPr/>
        </p:nvSpPr>
        <p:spPr bwMode="auto">
          <a:xfrm>
            <a:off x="4800600" y="740305"/>
            <a:ext cx="2743200" cy="404124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val="3091564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BF1F9-ECE4-35F2-CDBF-9A1DDD6B554F}"/>
              </a:ext>
            </a:extLst>
          </p:cNvPr>
          <p:cNvSpPr>
            <a:spLocks noGrp="1"/>
          </p:cNvSpPr>
          <p:nvPr>
            <p:ph type="title"/>
          </p:nvPr>
        </p:nvSpPr>
        <p:spPr>
          <a:xfrm>
            <a:off x="269240" y="361950"/>
            <a:ext cx="7772400" cy="636588"/>
          </a:xfrm>
        </p:spPr>
        <p:txBody>
          <a:bodyPr/>
          <a:lstStyle/>
          <a:p>
            <a:r>
              <a:rPr lang="en-US" sz="2000" dirty="0"/>
              <a:t>Magnitude of racial/ethnic disparities in waitlisting for KT within each </a:t>
            </a:r>
            <a:br>
              <a:rPr lang="en-US" sz="2000" dirty="0"/>
            </a:br>
            <a:r>
              <a:rPr lang="en-US" sz="2000" dirty="0"/>
              <a:t>era</a:t>
            </a:r>
          </a:p>
        </p:txBody>
      </p:sp>
      <p:pic>
        <p:nvPicPr>
          <p:cNvPr id="6" name="Picture 5">
            <a:extLst>
              <a:ext uri="{FF2B5EF4-FFF2-40B4-BE49-F238E27FC236}">
                <a16:creationId xmlns:a16="http://schemas.microsoft.com/office/drawing/2014/main" id="{076858CE-69C9-559D-029F-5CF2B2942DEE}"/>
              </a:ext>
            </a:extLst>
          </p:cNvPr>
          <p:cNvPicPr>
            <a:picLocks noChangeAspect="1"/>
          </p:cNvPicPr>
          <p:nvPr/>
        </p:nvPicPr>
        <p:blipFill>
          <a:blip r:embed="rId2"/>
          <a:stretch>
            <a:fillRect/>
          </a:stretch>
        </p:blipFill>
        <p:spPr>
          <a:xfrm>
            <a:off x="1517231" y="740305"/>
            <a:ext cx="6109537" cy="4396845"/>
          </a:xfrm>
          <a:prstGeom prst="rect">
            <a:avLst/>
          </a:prstGeom>
        </p:spPr>
      </p:pic>
    </p:spTree>
    <p:extLst>
      <p:ext uri="{BB962C8B-B14F-4D97-AF65-F5344CB8AC3E}">
        <p14:creationId xmlns:p14="http://schemas.microsoft.com/office/powerpoint/2010/main" val="3293038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CFCCB-663F-8957-6CD1-322D96AC6E9F}"/>
              </a:ext>
            </a:extLst>
          </p:cNvPr>
          <p:cNvSpPr>
            <a:spLocks noGrp="1"/>
          </p:cNvSpPr>
          <p:nvPr>
            <p:ph type="title"/>
          </p:nvPr>
        </p:nvSpPr>
        <p:spPr>
          <a:xfrm>
            <a:off x="304800" y="381000"/>
            <a:ext cx="7772400" cy="381000"/>
          </a:xfrm>
        </p:spPr>
        <p:txBody>
          <a:bodyPr/>
          <a:lstStyle/>
          <a:p>
            <a:r>
              <a:rPr lang="en-US" sz="2000" dirty="0"/>
              <a:t>Stratified by age at dialysis initiation</a:t>
            </a:r>
          </a:p>
        </p:txBody>
      </p:sp>
      <p:pic>
        <p:nvPicPr>
          <p:cNvPr id="7" name="Picture 6">
            <a:extLst>
              <a:ext uri="{FF2B5EF4-FFF2-40B4-BE49-F238E27FC236}">
                <a16:creationId xmlns:a16="http://schemas.microsoft.com/office/drawing/2014/main" id="{D5AAF5AA-D986-A7F7-994C-4CF6E1F1F615}"/>
              </a:ext>
            </a:extLst>
          </p:cNvPr>
          <p:cNvPicPr>
            <a:picLocks noChangeAspect="1"/>
          </p:cNvPicPr>
          <p:nvPr/>
        </p:nvPicPr>
        <p:blipFill>
          <a:blip r:embed="rId2"/>
          <a:stretch>
            <a:fillRect/>
          </a:stretch>
        </p:blipFill>
        <p:spPr>
          <a:xfrm>
            <a:off x="1593181" y="762000"/>
            <a:ext cx="5957637" cy="4353658"/>
          </a:xfrm>
          <a:prstGeom prst="rect">
            <a:avLst/>
          </a:prstGeom>
        </p:spPr>
      </p:pic>
      <p:sp>
        <p:nvSpPr>
          <p:cNvPr id="8" name="Rectangle 7">
            <a:extLst>
              <a:ext uri="{FF2B5EF4-FFF2-40B4-BE49-F238E27FC236}">
                <a16:creationId xmlns:a16="http://schemas.microsoft.com/office/drawing/2014/main" id="{9DEB786E-8EC8-BD23-128C-6E9DF45C2538}"/>
              </a:ext>
            </a:extLst>
          </p:cNvPr>
          <p:cNvSpPr/>
          <p:nvPr/>
        </p:nvSpPr>
        <p:spPr bwMode="auto">
          <a:xfrm>
            <a:off x="1905000" y="2190750"/>
            <a:ext cx="5957637" cy="23622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val="2919718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CFCCB-663F-8957-6CD1-322D96AC6E9F}"/>
              </a:ext>
            </a:extLst>
          </p:cNvPr>
          <p:cNvSpPr>
            <a:spLocks noGrp="1"/>
          </p:cNvSpPr>
          <p:nvPr>
            <p:ph type="title"/>
          </p:nvPr>
        </p:nvSpPr>
        <p:spPr>
          <a:xfrm>
            <a:off x="304800" y="381000"/>
            <a:ext cx="7772400" cy="381000"/>
          </a:xfrm>
        </p:spPr>
        <p:txBody>
          <a:bodyPr/>
          <a:lstStyle/>
          <a:p>
            <a:r>
              <a:rPr lang="en-US" sz="2000" dirty="0"/>
              <a:t>Stratified by age at dialysis initiation</a:t>
            </a:r>
          </a:p>
        </p:txBody>
      </p:sp>
      <p:pic>
        <p:nvPicPr>
          <p:cNvPr id="7" name="Picture 6">
            <a:extLst>
              <a:ext uri="{FF2B5EF4-FFF2-40B4-BE49-F238E27FC236}">
                <a16:creationId xmlns:a16="http://schemas.microsoft.com/office/drawing/2014/main" id="{D5AAF5AA-D986-A7F7-994C-4CF6E1F1F615}"/>
              </a:ext>
            </a:extLst>
          </p:cNvPr>
          <p:cNvPicPr>
            <a:picLocks noChangeAspect="1"/>
          </p:cNvPicPr>
          <p:nvPr/>
        </p:nvPicPr>
        <p:blipFill>
          <a:blip r:embed="rId2"/>
          <a:stretch>
            <a:fillRect/>
          </a:stretch>
        </p:blipFill>
        <p:spPr>
          <a:xfrm>
            <a:off x="1593181" y="762000"/>
            <a:ext cx="5957637" cy="4353658"/>
          </a:xfrm>
          <a:prstGeom prst="rect">
            <a:avLst/>
          </a:prstGeom>
        </p:spPr>
      </p:pic>
      <p:sp>
        <p:nvSpPr>
          <p:cNvPr id="8" name="Rectangle 7">
            <a:extLst>
              <a:ext uri="{FF2B5EF4-FFF2-40B4-BE49-F238E27FC236}">
                <a16:creationId xmlns:a16="http://schemas.microsoft.com/office/drawing/2014/main" id="{9DEB786E-8EC8-BD23-128C-6E9DF45C2538}"/>
              </a:ext>
            </a:extLst>
          </p:cNvPr>
          <p:cNvSpPr/>
          <p:nvPr/>
        </p:nvSpPr>
        <p:spPr bwMode="auto">
          <a:xfrm>
            <a:off x="1905000" y="3409950"/>
            <a:ext cx="5957637" cy="1143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val="201683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CFCCB-663F-8957-6CD1-322D96AC6E9F}"/>
              </a:ext>
            </a:extLst>
          </p:cNvPr>
          <p:cNvSpPr>
            <a:spLocks noGrp="1"/>
          </p:cNvSpPr>
          <p:nvPr>
            <p:ph type="title"/>
          </p:nvPr>
        </p:nvSpPr>
        <p:spPr>
          <a:xfrm>
            <a:off x="304800" y="381000"/>
            <a:ext cx="7772400" cy="381000"/>
          </a:xfrm>
        </p:spPr>
        <p:txBody>
          <a:bodyPr/>
          <a:lstStyle/>
          <a:p>
            <a:r>
              <a:rPr lang="en-US" sz="2000" dirty="0"/>
              <a:t>Stratified by age at dialysis initiation</a:t>
            </a:r>
          </a:p>
        </p:txBody>
      </p:sp>
      <p:pic>
        <p:nvPicPr>
          <p:cNvPr id="7" name="Picture 6">
            <a:extLst>
              <a:ext uri="{FF2B5EF4-FFF2-40B4-BE49-F238E27FC236}">
                <a16:creationId xmlns:a16="http://schemas.microsoft.com/office/drawing/2014/main" id="{D5AAF5AA-D986-A7F7-994C-4CF6E1F1F615}"/>
              </a:ext>
            </a:extLst>
          </p:cNvPr>
          <p:cNvPicPr>
            <a:picLocks noChangeAspect="1"/>
          </p:cNvPicPr>
          <p:nvPr/>
        </p:nvPicPr>
        <p:blipFill>
          <a:blip r:embed="rId2"/>
          <a:stretch>
            <a:fillRect/>
          </a:stretch>
        </p:blipFill>
        <p:spPr>
          <a:xfrm>
            <a:off x="1593181" y="762000"/>
            <a:ext cx="5957637" cy="4353658"/>
          </a:xfrm>
          <a:prstGeom prst="rect">
            <a:avLst/>
          </a:prstGeom>
        </p:spPr>
      </p:pic>
    </p:spTree>
    <p:extLst>
      <p:ext uri="{BB962C8B-B14F-4D97-AF65-F5344CB8AC3E}">
        <p14:creationId xmlns:p14="http://schemas.microsoft.com/office/powerpoint/2010/main" val="3171218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666DDB-B304-F70E-B796-1195EC0257CF}"/>
              </a:ext>
            </a:extLst>
          </p:cNvPr>
          <p:cNvSpPr txBox="1"/>
          <p:nvPr/>
        </p:nvSpPr>
        <p:spPr>
          <a:xfrm>
            <a:off x="3276600" y="285750"/>
            <a:ext cx="2590800" cy="646331"/>
          </a:xfrm>
          <a:prstGeom prst="rect">
            <a:avLst/>
          </a:prstGeom>
          <a:noFill/>
          <a:ln>
            <a:solidFill>
              <a:schemeClr val="tx1"/>
            </a:solidFill>
          </a:ln>
        </p:spPr>
        <p:txBody>
          <a:bodyPr wrap="square" rtlCol="0">
            <a:spAutoFit/>
          </a:bodyPr>
          <a:lstStyle/>
          <a:p>
            <a:r>
              <a:rPr lang="en-US" sz="1200" dirty="0">
                <a:latin typeface="Calibri" panose="020F0502020204030204" pitchFamily="34" charset="0"/>
                <a:ea typeface="Calibri" panose="020F0502020204030204" pitchFamily="34" charset="0"/>
                <a:cs typeface="Calibri" panose="020F0502020204030204" pitchFamily="34" charset="0"/>
              </a:rPr>
              <a:t>There is an event that precludes event of interest, changes the probability of having event of interest</a:t>
            </a:r>
          </a:p>
        </p:txBody>
      </p:sp>
    </p:spTree>
    <p:extLst>
      <p:ext uri="{BB962C8B-B14F-4D97-AF65-F5344CB8AC3E}">
        <p14:creationId xmlns:p14="http://schemas.microsoft.com/office/powerpoint/2010/main" val="2381991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666DDB-B304-F70E-B796-1195EC0257CF}"/>
              </a:ext>
            </a:extLst>
          </p:cNvPr>
          <p:cNvSpPr txBox="1"/>
          <p:nvPr/>
        </p:nvSpPr>
        <p:spPr>
          <a:xfrm>
            <a:off x="3276600" y="285750"/>
            <a:ext cx="2590800" cy="646331"/>
          </a:xfrm>
          <a:prstGeom prst="rect">
            <a:avLst/>
          </a:prstGeom>
          <a:noFill/>
          <a:ln>
            <a:solidFill>
              <a:schemeClr val="tx1"/>
            </a:solidFill>
          </a:ln>
        </p:spPr>
        <p:txBody>
          <a:bodyPr wrap="square" rtlCol="0">
            <a:spAutoFit/>
          </a:bodyPr>
          <a:lstStyle/>
          <a:p>
            <a:r>
              <a:rPr lang="en-US" sz="1200" dirty="0">
                <a:latin typeface="Calibri" panose="020F0502020204030204" pitchFamily="34" charset="0"/>
                <a:ea typeface="Calibri" panose="020F0502020204030204" pitchFamily="34" charset="0"/>
                <a:cs typeface="Calibri" panose="020F0502020204030204" pitchFamily="34" charset="0"/>
              </a:rPr>
              <a:t>There is an event that precludes event of interest, changes the probability of having event of interest</a:t>
            </a:r>
          </a:p>
        </p:txBody>
      </p:sp>
      <p:sp>
        <p:nvSpPr>
          <p:cNvPr id="5" name="TextBox 4">
            <a:extLst>
              <a:ext uri="{FF2B5EF4-FFF2-40B4-BE49-F238E27FC236}">
                <a16:creationId xmlns:a16="http://schemas.microsoft.com/office/drawing/2014/main" id="{245B0DD0-6E6A-2BD4-2243-6BA00CFF39F4}"/>
              </a:ext>
            </a:extLst>
          </p:cNvPr>
          <p:cNvSpPr txBox="1"/>
          <p:nvPr/>
        </p:nvSpPr>
        <p:spPr>
          <a:xfrm>
            <a:off x="444500" y="1123950"/>
            <a:ext cx="2590800" cy="830997"/>
          </a:xfrm>
          <a:prstGeom prst="rect">
            <a:avLst/>
          </a:prstGeom>
          <a:noFill/>
          <a:ln>
            <a:solidFill>
              <a:schemeClr val="tx1"/>
            </a:solidFill>
          </a:ln>
        </p:spPr>
        <p:txBody>
          <a:bodyPr wrap="square" rtlCol="0">
            <a:spAutoFit/>
          </a:bodyPr>
          <a:lstStyle/>
          <a:p>
            <a:r>
              <a:rPr lang="en-US" sz="1200" b="1" dirty="0">
                <a:latin typeface="Calibri" panose="020F0502020204030204" pitchFamily="34" charset="0"/>
                <a:ea typeface="Calibri" panose="020F0502020204030204" pitchFamily="34" charset="0"/>
                <a:cs typeface="Calibri" panose="020F0502020204030204" pitchFamily="34" charset="0"/>
              </a:rPr>
              <a:t>Cause-specific approach </a:t>
            </a:r>
          </a:p>
          <a:p>
            <a:r>
              <a:rPr lang="en-US" sz="1200" dirty="0">
                <a:latin typeface="Calibri" panose="020F0502020204030204" pitchFamily="34" charset="0"/>
                <a:ea typeface="Calibri" panose="020F0502020204030204" pitchFamily="34" charset="0"/>
                <a:cs typeface="Calibri" panose="020F0502020204030204" pitchFamily="34" charset="0"/>
              </a:rPr>
              <a:t>-censors for that other event, but it </a:t>
            </a:r>
          </a:p>
          <a:p>
            <a:r>
              <a:rPr lang="en-US" sz="1200" dirty="0">
                <a:latin typeface="Calibri" panose="020F0502020204030204" pitchFamily="34" charset="0"/>
                <a:ea typeface="Calibri" panose="020F0502020204030204" pitchFamily="34" charset="0"/>
                <a:cs typeface="Calibri" panose="020F0502020204030204" pitchFamily="34" charset="0"/>
              </a:rPr>
              <a:t>-violates non-informative censoring</a:t>
            </a:r>
          </a:p>
          <a:p>
            <a:r>
              <a:rPr lang="en-US" sz="1200" dirty="0">
                <a:latin typeface="Calibri" panose="020F0502020204030204" pitchFamily="34" charset="0"/>
                <a:ea typeface="Calibri" panose="020F0502020204030204" pitchFamily="34" charset="0"/>
                <a:cs typeface="Calibri" panose="020F0502020204030204" pitchFamily="34" charset="0"/>
              </a:rPr>
              <a:t>-estimate relative hazards, HRs</a:t>
            </a:r>
          </a:p>
        </p:txBody>
      </p:sp>
      <p:cxnSp>
        <p:nvCxnSpPr>
          <p:cNvPr id="12" name="Straight Arrow Connector 11">
            <a:extLst>
              <a:ext uri="{FF2B5EF4-FFF2-40B4-BE49-F238E27FC236}">
                <a16:creationId xmlns:a16="http://schemas.microsoft.com/office/drawing/2014/main" id="{93CCA8E6-DA17-C92D-8539-EC806ED9F8CA}"/>
              </a:ext>
            </a:extLst>
          </p:cNvPr>
          <p:cNvCxnSpPr>
            <a:stCxn id="4" idx="2"/>
            <a:endCxn id="5" idx="0"/>
          </p:cNvCxnSpPr>
          <p:nvPr/>
        </p:nvCxnSpPr>
        <p:spPr bwMode="auto">
          <a:xfrm flipH="1">
            <a:off x="1739900" y="932081"/>
            <a:ext cx="2832100" cy="1918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440011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666DDB-B304-F70E-B796-1195EC0257CF}"/>
              </a:ext>
            </a:extLst>
          </p:cNvPr>
          <p:cNvSpPr txBox="1"/>
          <p:nvPr/>
        </p:nvSpPr>
        <p:spPr>
          <a:xfrm>
            <a:off x="3276600" y="285750"/>
            <a:ext cx="2590800" cy="646331"/>
          </a:xfrm>
          <a:prstGeom prst="rect">
            <a:avLst/>
          </a:prstGeom>
          <a:noFill/>
          <a:ln>
            <a:solidFill>
              <a:schemeClr val="tx1"/>
            </a:solidFill>
          </a:ln>
        </p:spPr>
        <p:txBody>
          <a:bodyPr wrap="square" rtlCol="0">
            <a:spAutoFit/>
          </a:bodyPr>
          <a:lstStyle/>
          <a:p>
            <a:r>
              <a:rPr lang="en-US" sz="1200" dirty="0">
                <a:latin typeface="Calibri" panose="020F0502020204030204" pitchFamily="34" charset="0"/>
                <a:ea typeface="Calibri" panose="020F0502020204030204" pitchFamily="34" charset="0"/>
                <a:cs typeface="Calibri" panose="020F0502020204030204" pitchFamily="34" charset="0"/>
              </a:rPr>
              <a:t>There is an event that precludes event of interest, changes the probability of having event of interest</a:t>
            </a:r>
          </a:p>
        </p:txBody>
      </p:sp>
      <p:sp>
        <p:nvSpPr>
          <p:cNvPr id="5" name="TextBox 4">
            <a:extLst>
              <a:ext uri="{FF2B5EF4-FFF2-40B4-BE49-F238E27FC236}">
                <a16:creationId xmlns:a16="http://schemas.microsoft.com/office/drawing/2014/main" id="{245B0DD0-6E6A-2BD4-2243-6BA00CFF39F4}"/>
              </a:ext>
            </a:extLst>
          </p:cNvPr>
          <p:cNvSpPr txBox="1"/>
          <p:nvPr/>
        </p:nvSpPr>
        <p:spPr>
          <a:xfrm>
            <a:off x="444500" y="1123950"/>
            <a:ext cx="2590800" cy="830997"/>
          </a:xfrm>
          <a:prstGeom prst="rect">
            <a:avLst/>
          </a:prstGeom>
          <a:noFill/>
          <a:ln>
            <a:solidFill>
              <a:schemeClr val="tx1"/>
            </a:solidFill>
          </a:ln>
        </p:spPr>
        <p:txBody>
          <a:bodyPr wrap="square" rtlCol="0">
            <a:spAutoFit/>
          </a:bodyPr>
          <a:lstStyle/>
          <a:p>
            <a:r>
              <a:rPr lang="en-US" sz="1200" b="1" dirty="0">
                <a:latin typeface="Calibri" panose="020F0502020204030204" pitchFamily="34" charset="0"/>
                <a:ea typeface="Calibri" panose="020F0502020204030204" pitchFamily="34" charset="0"/>
                <a:cs typeface="Calibri" panose="020F0502020204030204" pitchFamily="34" charset="0"/>
              </a:rPr>
              <a:t>Cause-specific approach </a:t>
            </a:r>
          </a:p>
          <a:p>
            <a:r>
              <a:rPr lang="en-US" sz="1200" dirty="0">
                <a:latin typeface="Calibri" panose="020F0502020204030204" pitchFamily="34" charset="0"/>
                <a:ea typeface="Calibri" panose="020F0502020204030204" pitchFamily="34" charset="0"/>
                <a:cs typeface="Calibri" panose="020F0502020204030204" pitchFamily="34" charset="0"/>
              </a:rPr>
              <a:t>-censors for that other event, but it </a:t>
            </a:r>
          </a:p>
          <a:p>
            <a:r>
              <a:rPr lang="en-US" sz="1200" dirty="0">
                <a:latin typeface="Calibri" panose="020F0502020204030204" pitchFamily="34" charset="0"/>
                <a:ea typeface="Calibri" panose="020F0502020204030204" pitchFamily="34" charset="0"/>
                <a:cs typeface="Calibri" panose="020F0502020204030204" pitchFamily="34" charset="0"/>
              </a:rPr>
              <a:t>-violates non-informative censoring</a:t>
            </a:r>
          </a:p>
          <a:p>
            <a:r>
              <a:rPr lang="en-US" sz="1200" dirty="0">
                <a:latin typeface="Calibri" panose="020F0502020204030204" pitchFamily="34" charset="0"/>
                <a:ea typeface="Calibri" panose="020F0502020204030204" pitchFamily="34" charset="0"/>
                <a:cs typeface="Calibri" panose="020F0502020204030204" pitchFamily="34" charset="0"/>
              </a:rPr>
              <a:t>-estimate relative hazards, HRs</a:t>
            </a:r>
          </a:p>
        </p:txBody>
      </p:sp>
      <p:sp>
        <p:nvSpPr>
          <p:cNvPr id="8" name="TextBox 7">
            <a:extLst>
              <a:ext uri="{FF2B5EF4-FFF2-40B4-BE49-F238E27FC236}">
                <a16:creationId xmlns:a16="http://schemas.microsoft.com/office/drawing/2014/main" id="{D9A9D14B-AD84-85C2-2E81-C8FAFFB60119}"/>
              </a:ext>
            </a:extLst>
          </p:cNvPr>
          <p:cNvSpPr txBox="1"/>
          <p:nvPr/>
        </p:nvSpPr>
        <p:spPr>
          <a:xfrm>
            <a:off x="3978275" y="1193444"/>
            <a:ext cx="4572000" cy="1200329"/>
          </a:xfrm>
          <a:prstGeom prst="rect">
            <a:avLst/>
          </a:prstGeom>
          <a:noFill/>
          <a:ln>
            <a:solidFill>
              <a:schemeClr val="tx1"/>
            </a:solidFill>
          </a:ln>
        </p:spPr>
        <p:txBody>
          <a:bodyPr wrap="square" rtlCol="0">
            <a:spAutoFit/>
          </a:bodyPr>
          <a:lstStyle/>
          <a:p>
            <a:r>
              <a:rPr lang="en-US" sz="1200" b="1" dirty="0" err="1">
                <a:latin typeface="Calibri" panose="020F0502020204030204" pitchFamily="34" charset="0"/>
                <a:ea typeface="Calibri" panose="020F0502020204030204" pitchFamily="34" charset="0"/>
                <a:cs typeface="Calibri" panose="020F0502020204030204" pitchFamily="34" charset="0"/>
              </a:rPr>
              <a:t>Subdistribution</a:t>
            </a:r>
            <a:r>
              <a:rPr lang="en-US" sz="1200" b="1" dirty="0">
                <a:latin typeface="Calibri" panose="020F0502020204030204" pitchFamily="34" charset="0"/>
                <a:ea typeface="Calibri" panose="020F0502020204030204" pitchFamily="34" charset="0"/>
                <a:cs typeface="Calibri" panose="020F0502020204030204" pitchFamily="34" charset="0"/>
              </a:rPr>
              <a:t> approach</a:t>
            </a:r>
          </a:p>
          <a:p>
            <a:r>
              <a:rPr lang="en-US" sz="1200" dirty="0">
                <a:latin typeface="Calibri" panose="020F0502020204030204" pitchFamily="34" charset="0"/>
                <a:ea typeface="Calibri" panose="020F0502020204030204" pitchFamily="34" charset="0"/>
                <a:cs typeface="Calibri" panose="020F0502020204030204" pitchFamily="34" charset="0"/>
              </a:rPr>
              <a:t>-does not censor if they have competing event, but they remain in the at-risk population, because they still have not had the primary event </a:t>
            </a:r>
          </a:p>
          <a:p>
            <a:r>
              <a:rPr lang="en-US" sz="1200" dirty="0">
                <a:latin typeface="Calibri" panose="020F0502020204030204" pitchFamily="34" charset="0"/>
                <a:ea typeface="Calibri" panose="020F0502020204030204" pitchFamily="34" charset="0"/>
                <a:cs typeface="Calibri" panose="020F0502020204030204" pitchFamily="34" charset="0"/>
              </a:rPr>
              <a:t>-relative differences in cumulative incidence functions</a:t>
            </a:r>
          </a:p>
          <a:p>
            <a:r>
              <a:rPr lang="en-US" sz="1200" dirty="0">
                <a:latin typeface="Calibri" panose="020F0502020204030204" pitchFamily="34" charset="0"/>
                <a:ea typeface="Calibri" panose="020F0502020204030204" pitchFamily="34" charset="0"/>
                <a:cs typeface="Calibri" panose="020F0502020204030204" pitchFamily="34" charset="0"/>
              </a:rPr>
              <a:t>-estimate sub-hazard ratios, direction of effect of risk factor on incidence of the outcome</a:t>
            </a:r>
          </a:p>
        </p:txBody>
      </p:sp>
      <p:cxnSp>
        <p:nvCxnSpPr>
          <p:cNvPr id="12" name="Straight Arrow Connector 11">
            <a:extLst>
              <a:ext uri="{FF2B5EF4-FFF2-40B4-BE49-F238E27FC236}">
                <a16:creationId xmlns:a16="http://schemas.microsoft.com/office/drawing/2014/main" id="{93CCA8E6-DA17-C92D-8539-EC806ED9F8CA}"/>
              </a:ext>
            </a:extLst>
          </p:cNvPr>
          <p:cNvCxnSpPr>
            <a:stCxn id="4" idx="2"/>
            <a:endCxn id="5" idx="0"/>
          </p:cNvCxnSpPr>
          <p:nvPr/>
        </p:nvCxnSpPr>
        <p:spPr bwMode="auto">
          <a:xfrm flipH="1">
            <a:off x="1739900" y="932081"/>
            <a:ext cx="2832100" cy="1918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 name="Straight Arrow Connector 12">
            <a:extLst>
              <a:ext uri="{FF2B5EF4-FFF2-40B4-BE49-F238E27FC236}">
                <a16:creationId xmlns:a16="http://schemas.microsoft.com/office/drawing/2014/main" id="{3BABA2ED-089E-E183-3906-F1C678422CAD}"/>
              </a:ext>
            </a:extLst>
          </p:cNvPr>
          <p:cNvCxnSpPr>
            <a:cxnSpLocks/>
            <a:stCxn id="4" idx="2"/>
            <a:endCxn id="8" idx="0"/>
          </p:cNvCxnSpPr>
          <p:nvPr/>
        </p:nvCxnSpPr>
        <p:spPr bwMode="auto">
          <a:xfrm>
            <a:off x="4572000" y="932081"/>
            <a:ext cx="1692275" cy="26136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676158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666DDB-B304-F70E-B796-1195EC0257CF}"/>
              </a:ext>
            </a:extLst>
          </p:cNvPr>
          <p:cNvSpPr txBox="1"/>
          <p:nvPr/>
        </p:nvSpPr>
        <p:spPr>
          <a:xfrm>
            <a:off x="3276600" y="285750"/>
            <a:ext cx="2590800" cy="646331"/>
          </a:xfrm>
          <a:prstGeom prst="rect">
            <a:avLst/>
          </a:prstGeom>
          <a:noFill/>
          <a:ln>
            <a:solidFill>
              <a:schemeClr val="tx1"/>
            </a:solidFill>
          </a:ln>
        </p:spPr>
        <p:txBody>
          <a:bodyPr wrap="square" rtlCol="0">
            <a:spAutoFit/>
          </a:bodyPr>
          <a:lstStyle/>
          <a:p>
            <a:r>
              <a:rPr lang="en-US" sz="1200" dirty="0">
                <a:latin typeface="Calibri" panose="020F0502020204030204" pitchFamily="34" charset="0"/>
                <a:ea typeface="Calibri" panose="020F0502020204030204" pitchFamily="34" charset="0"/>
                <a:cs typeface="Calibri" panose="020F0502020204030204" pitchFamily="34" charset="0"/>
              </a:rPr>
              <a:t>There is an event that precludes event of interest, changes the probability of having event of interest</a:t>
            </a:r>
          </a:p>
        </p:txBody>
      </p:sp>
      <p:sp>
        <p:nvSpPr>
          <p:cNvPr id="5" name="TextBox 4">
            <a:extLst>
              <a:ext uri="{FF2B5EF4-FFF2-40B4-BE49-F238E27FC236}">
                <a16:creationId xmlns:a16="http://schemas.microsoft.com/office/drawing/2014/main" id="{245B0DD0-6E6A-2BD4-2243-6BA00CFF39F4}"/>
              </a:ext>
            </a:extLst>
          </p:cNvPr>
          <p:cNvSpPr txBox="1"/>
          <p:nvPr/>
        </p:nvSpPr>
        <p:spPr>
          <a:xfrm>
            <a:off x="444500" y="1123950"/>
            <a:ext cx="2590800" cy="830997"/>
          </a:xfrm>
          <a:prstGeom prst="rect">
            <a:avLst/>
          </a:prstGeom>
          <a:noFill/>
          <a:ln>
            <a:solidFill>
              <a:schemeClr val="tx1"/>
            </a:solidFill>
          </a:ln>
        </p:spPr>
        <p:txBody>
          <a:bodyPr wrap="square" rtlCol="0">
            <a:spAutoFit/>
          </a:bodyPr>
          <a:lstStyle/>
          <a:p>
            <a:r>
              <a:rPr lang="en-US" sz="1200" b="1" dirty="0">
                <a:latin typeface="Calibri" panose="020F0502020204030204" pitchFamily="34" charset="0"/>
                <a:ea typeface="Calibri" panose="020F0502020204030204" pitchFamily="34" charset="0"/>
                <a:cs typeface="Calibri" panose="020F0502020204030204" pitchFamily="34" charset="0"/>
              </a:rPr>
              <a:t>Cause-specific approach </a:t>
            </a:r>
          </a:p>
          <a:p>
            <a:r>
              <a:rPr lang="en-US" sz="1200" dirty="0">
                <a:latin typeface="Calibri" panose="020F0502020204030204" pitchFamily="34" charset="0"/>
                <a:ea typeface="Calibri" panose="020F0502020204030204" pitchFamily="34" charset="0"/>
                <a:cs typeface="Calibri" panose="020F0502020204030204" pitchFamily="34" charset="0"/>
              </a:rPr>
              <a:t>-censors for that other event, but it </a:t>
            </a:r>
          </a:p>
          <a:p>
            <a:r>
              <a:rPr lang="en-US" sz="1200" dirty="0">
                <a:latin typeface="Calibri" panose="020F0502020204030204" pitchFamily="34" charset="0"/>
                <a:ea typeface="Calibri" panose="020F0502020204030204" pitchFamily="34" charset="0"/>
                <a:cs typeface="Calibri" panose="020F0502020204030204" pitchFamily="34" charset="0"/>
              </a:rPr>
              <a:t>-violates non-informative censoring</a:t>
            </a:r>
          </a:p>
          <a:p>
            <a:r>
              <a:rPr lang="en-US" sz="1200" dirty="0">
                <a:latin typeface="Calibri" panose="020F0502020204030204" pitchFamily="34" charset="0"/>
                <a:ea typeface="Calibri" panose="020F0502020204030204" pitchFamily="34" charset="0"/>
                <a:cs typeface="Calibri" panose="020F0502020204030204" pitchFamily="34" charset="0"/>
              </a:rPr>
              <a:t>-estimate relative hazards, HRs</a:t>
            </a:r>
          </a:p>
        </p:txBody>
      </p:sp>
      <p:sp>
        <p:nvSpPr>
          <p:cNvPr id="6" name="TextBox 5">
            <a:extLst>
              <a:ext uri="{FF2B5EF4-FFF2-40B4-BE49-F238E27FC236}">
                <a16:creationId xmlns:a16="http://schemas.microsoft.com/office/drawing/2014/main" id="{362119AA-2574-5C4F-9CF8-E095290FFD3F}"/>
              </a:ext>
            </a:extLst>
          </p:cNvPr>
          <p:cNvSpPr txBox="1"/>
          <p:nvPr/>
        </p:nvSpPr>
        <p:spPr>
          <a:xfrm>
            <a:off x="444500" y="2248583"/>
            <a:ext cx="2590800" cy="646331"/>
          </a:xfrm>
          <a:prstGeom prst="rect">
            <a:avLst/>
          </a:prstGeom>
          <a:noFill/>
          <a:ln>
            <a:solidFill>
              <a:schemeClr val="tx1"/>
            </a:solidFill>
          </a:ln>
        </p:spPr>
        <p:txBody>
          <a:bodyPr wrap="square" rtlCol="0">
            <a:spAutoFit/>
          </a:bodyPr>
          <a:lstStyle/>
          <a:p>
            <a:r>
              <a:rPr lang="en-US" sz="1200" dirty="0">
                <a:latin typeface="Calibri" panose="020F0502020204030204" pitchFamily="34" charset="0"/>
                <a:ea typeface="Calibri" panose="020F0502020204030204" pitchFamily="34" charset="0"/>
                <a:cs typeface="Calibri" panose="020F0502020204030204" pitchFamily="34" charset="0"/>
              </a:rPr>
              <a:t>Do you care more about the </a:t>
            </a:r>
            <a:r>
              <a:rPr lang="en-US" sz="1200" b="1" dirty="0">
                <a:latin typeface="Calibri" panose="020F0502020204030204" pitchFamily="34" charset="0"/>
                <a:ea typeface="Calibri" panose="020F0502020204030204" pitchFamily="34" charset="0"/>
                <a:cs typeface="Calibri" panose="020F0502020204030204" pitchFamily="34" charset="0"/>
              </a:rPr>
              <a:t>etiology</a:t>
            </a:r>
            <a:r>
              <a:rPr lang="en-US" sz="1200" dirty="0">
                <a:latin typeface="Calibri" panose="020F0502020204030204" pitchFamily="34" charset="0"/>
                <a:ea typeface="Calibri" panose="020F0502020204030204" pitchFamily="34" charset="0"/>
                <a:cs typeface="Calibri" panose="020F0502020204030204" pitchFamily="34" charset="0"/>
              </a:rPr>
              <a:t> of disease/death, factors associated with the primary event only?</a:t>
            </a:r>
          </a:p>
        </p:txBody>
      </p:sp>
      <p:sp>
        <p:nvSpPr>
          <p:cNvPr id="8" name="TextBox 7">
            <a:extLst>
              <a:ext uri="{FF2B5EF4-FFF2-40B4-BE49-F238E27FC236}">
                <a16:creationId xmlns:a16="http://schemas.microsoft.com/office/drawing/2014/main" id="{D9A9D14B-AD84-85C2-2E81-C8FAFFB60119}"/>
              </a:ext>
            </a:extLst>
          </p:cNvPr>
          <p:cNvSpPr txBox="1"/>
          <p:nvPr/>
        </p:nvSpPr>
        <p:spPr>
          <a:xfrm>
            <a:off x="3978275" y="1193444"/>
            <a:ext cx="4572000" cy="1200329"/>
          </a:xfrm>
          <a:prstGeom prst="rect">
            <a:avLst/>
          </a:prstGeom>
          <a:noFill/>
          <a:ln>
            <a:solidFill>
              <a:schemeClr val="tx1"/>
            </a:solidFill>
          </a:ln>
        </p:spPr>
        <p:txBody>
          <a:bodyPr wrap="square" rtlCol="0">
            <a:spAutoFit/>
          </a:bodyPr>
          <a:lstStyle/>
          <a:p>
            <a:r>
              <a:rPr lang="en-US" sz="1200" b="1" dirty="0" err="1">
                <a:latin typeface="Calibri" panose="020F0502020204030204" pitchFamily="34" charset="0"/>
                <a:ea typeface="Calibri" panose="020F0502020204030204" pitchFamily="34" charset="0"/>
                <a:cs typeface="Calibri" panose="020F0502020204030204" pitchFamily="34" charset="0"/>
              </a:rPr>
              <a:t>Subdistribution</a:t>
            </a:r>
            <a:r>
              <a:rPr lang="en-US" sz="1200" b="1" dirty="0">
                <a:latin typeface="Calibri" panose="020F0502020204030204" pitchFamily="34" charset="0"/>
                <a:ea typeface="Calibri" panose="020F0502020204030204" pitchFamily="34" charset="0"/>
                <a:cs typeface="Calibri" panose="020F0502020204030204" pitchFamily="34" charset="0"/>
              </a:rPr>
              <a:t> approach</a:t>
            </a:r>
          </a:p>
          <a:p>
            <a:r>
              <a:rPr lang="en-US" sz="1200" dirty="0">
                <a:latin typeface="Calibri" panose="020F0502020204030204" pitchFamily="34" charset="0"/>
                <a:ea typeface="Calibri" panose="020F0502020204030204" pitchFamily="34" charset="0"/>
                <a:cs typeface="Calibri" panose="020F0502020204030204" pitchFamily="34" charset="0"/>
              </a:rPr>
              <a:t>-does not censor if they have competing event, but they remain in the at-risk population, because they still have not had the primary event </a:t>
            </a:r>
          </a:p>
          <a:p>
            <a:r>
              <a:rPr lang="en-US" sz="1200" dirty="0">
                <a:latin typeface="Calibri" panose="020F0502020204030204" pitchFamily="34" charset="0"/>
                <a:ea typeface="Calibri" panose="020F0502020204030204" pitchFamily="34" charset="0"/>
                <a:cs typeface="Calibri" panose="020F0502020204030204" pitchFamily="34" charset="0"/>
              </a:rPr>
              <a:t>-relative differences in cumulative incidence functions</a:t>
            </a:r>
          </a:p>
          <a:p>
            <a:r>
              <a:rPr lang="en-US" sz="1200" dirty="0">
                <a:latin typeface="Calibri" panose="020F0502020204030204" pitchFamily="34" charset="0"/>
                <a:ea typeface="Calibri" panose="020F0502020204030204" pitchFamily="34" charset="0"/>
                <a:cs typeface="Calibri" panose="020F0502020204030204" pitchFamily="34" charset="0"/>
              </a:rPr>
              <a:t>-estimate sub-hazard ratios, direction of effect of risk factor on incidence of the outcome</a:t>
            </a:r>
          </a:p>
        </p:txBody>
      </p:sp>
      <p:cxnSp>
        <p:nvCxnSpPr>
          <p:cNvPr id="12" name="Straight Arrow Connector 11">
            <a:extLst>
              <a:ext uri="{FF2B5EF4-FFF2-40B4-BE49-F238E27FC236}">
                <a16:creationId xmlns:a16="http://schemas.microsoft.com/office/drawing/2014/main" id="{93CCA8E6-DA17-C92D-8539-EC806ED9F8CA}"/>
              </a:ext>
            </a:extLst>
          </p:cNvPr>
          <p:cNvCxnSpPr>
            <a:stCxn id="4" idx="2"/>
            <a:endCxn id="5" idx="0"/>
          </p:cNvCxnSpPr>
          <p:nvPr/>
        </p:nvCxnSpPr>
        <p:spPr bwMode="auto">
          <a:xfrm flipH="1">
            <a:off x="1739900" y="932081"/>
            <a:ext cx="2832100" cy="1918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 name="Straight Arrow Connector 12">
            <a:extLst>
              <a:ext uri="{FF2B5EF4-FFF2-40B4-BE49-F238E27FC236}">
                <a16:creationId xmlns:a16="http://schemas.microsoft.com/office/drawing/2014/main" id="{3BABA2ED-089E-E183-3906-F1C678422CAD}"/>
              </a:ext>
            </a:extLst>
          </p:cNvPr>
          <p:cNvCxnSpPr>
            <a:cxnSpLocks/>
            <a:stCxn id="4" idx="2"/>
            <a:endCxn id="8" idx="0"/>
          </p:cNvCxnSpPr>
          <p:nvPr/>
        </p:nvCxnSpPr>
        <p:spPr bwMode="auto">
          <a:xfrm>
            <a:off x="4572000" y="932081"/>
            <a:ext cx="1692275" cy="26136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Straight Arrow Connector 23">
            <a:extLst>
              <a:ext uri="{FF2B5EF4-FFF2-40B4-BE49-F238E27FC236}">
                <a16:creationId xmlns:a16="http://schemas.microsoft.com/office/drawing/2014/main" id="{77BD76D6-4C93-E1DC-AB54-617156EE146F}"/>
              </a:ext>
            </a:extLst>
          </p:cNvPr>
          <p:cNvCxnSpPr>
            <a:cxnSpLocks/>
            <a:stCxn id="5" idx="2"/>
            <a:endCxn id="6" idx="0"/>
          </p:cNvCxnSpPr>
          <p:nvPr/>
        </p:nvCxnSpPr>
        <p:spPr bwMode="auto">
          <a:xfrm>
            <a:off x="1739900" y="1954947"/>
            <a:ext cx="0" cy="29363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81614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A16D7-D5B9-BAD3-01C7-151F2835290D}"/>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957DC5D4-7F41-36D7-9F39-A379BF2CAF01}"/>
              </a:ext>
            </a:extLst>
          </p:cNvPr>
          <p:cNvSpPr>
            <a:spLocks noGrp="1"/>
          </p:cNvSpPr>
          <p:nvPr>
            <p:ph idx="1"/>
          </p:nvPr>
        </p:nvSpPr>
        <p:spPr>
          <a:xfrm>
            <a:off x="809625" y="1276350"/>
            <a:ext cx="8258175" cy="3295650"/>
          </a:xfrm>
        </p:spPr>
        <p:txBody>
          <a:bodyPr/>
          <a:lstStyle/>
          <a:p>
            <a:r>
              <a:rPr lang="en-US" sz="1600" dirty="0"/>
              <a:t>For patients with end-stage renal disease (ESRD), kidney transplantation provides the greatest survival benefit (1). </a:t>
            </a:r>
          </a:p>
          <a:p>
            <a:pPr lvl="1"/>
            <a:r>
              <a:rPr lang="en-US" sz="1050" dirty="0"/>
              <a:t>Demonstrated across patient subgroups of comorbidities and disease severity (2). </a:t>
            </a:r>
          </a:p>
          <a:p>
            <a:pPr lvl="1"/>
            <a:r>
              <a:rPr lang="en-US" sz="1050" dirty="0"/>
              <a:t>Despite this, access to the listing and transplantation has historically been inequitable across patient demographics and characteristics, including race, age, sex, and socioeconomic status (3-7). </a:t>
            </a:r>
          </a:p>
          <a:p>
            <a:r>
              <a:rPr lang="en-US" sz="1600" dirty="0">
                <a:ea typeface="Calibri" panose="020F0502020204030204" pitchFamily="34" charset="0"/>
              </a:rPr>
              <a:t>Furthermore, s</a:t>
            </a:r>
            <a:r>
              <a:rPr lang="en-US" sz="1600" dirty="0">
                <a:effectLst/>
                <a:latin typeface="Calibri" panose="020F0502020204030204" pitchFamily="34" charset="0"/>
                <a:ea typeface="Calibri" panose="020F0502020204030204" pitchFamily="34" charset="0"/>
              </a:rPr>
              <a:t>tructural changes in policy (KAS), protocols (center-wide), and clinical guidelines (GFR estimation) can influence clinical care in ways that either exacerbate or mitigate disparities </a:t>
            </a:r>
          </a:p>
          <a:p>
            <a:pPr lvl="1"/>
            <a:r>
              <a:rPr lang="en-US" sz="1050" dirty="0"/>
              <a:t>It remains unclear how efforts to mitigate disparities at the patient, provider, center, and national level have impacted differential access to care over time, if at all.</a:t>
            </a:r>
            <a:endParaRPr lang="en-US" sz="1050" dirty="0">
              <a:effectLst/>
              <a:latin typeface="Calibri" panose="020F0502020204030204" pitchFamily="34" charset="0"/>
              <a:ea typeface="Calibri" panose="020F0502020204030204" pitchFamily="34" charset="0"/>
            </a:endParaRPr>
          </a:p>
          <a:p>
            <a:r>
              <a:rPr lang="en-US" sz="1600" dirty="0">
                <a:ea typeface="Calibri" panose="020F0502020204030204" pitchFamily="34" charset="0"/>
              </a:rPr>
              <a:t>G</a:t>
            </a:r>
            <a:r>
              <a:rPr lang="en-US" sz="1600" dirty="0">
                <a:effectLst/>
                <a:latin typeface="Calibri" panose="020F0502020204030204" pitchFamily="34" charset="0"/>
                <a:ea typeface="Calibri" panose="020F0502020204030204" pitchFamily="34" charset="0"/>
              </a:rPr>
              <a:t>iven that there should be no differences in access to life-saving treatments across patient demographics and </a:t>
            </a:r>
            <a:r>
              <a:rPr lang="en-US" sz="1600" dirty="0">
                <a:ea typeface="Calibri" panose="020F0502020204030204" pitchFamily="34" charset="0"/>
              </a:rPr>
              <a:t>given </a:t>
            </a:r>
            <a:r>
              <a:rPr lang="en-US" sz="1600" dirty="0">
                <a:effectLst/>
                <a:latin typeface="Calibri" panose="020F0502020204030204" pitchFamily="34" charset="0"/>
                <a:ea typeface="Calibri" panose="020F0502020204030204" pitchFamily="34" charset="0"/>
              </a:rPr>
              <a:t>the past 22 years of changes in policy, guidelines, and clinical advancement, we aimed to understand how disparities have changed over time for patients on dialysis </a:t>
            </a:r>
            <a:endParaRPr lang="en-US" sz="1600" dirty="0"/>
          </a:p>
        </p:txBody>
      </p:sp>
    </p:spTree>
    <p:extLst>
      <p:ext uri="{BB962C8B-B14F-4D97-AF65-F5344CB8AC3E}">
        <p14:creationId xmlns:p14="http://schemas.microsoft.com/office/powerpoint/2010/main" val="379147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666DDB-B304-F70E-B796-1195EC0257CF}"/>
              </a:ext>
            </a:extLst>
          </p:cNvPr>
          <p:cNvSpPr txBox="1"/>
          <p:nvPr/>
        </p:nvSpPr>
        <p:spPr>
          <a:xfrm>
            <a:off x="3276600" y="285750"/>
            <a:ext cx="2590800" cy="646331"/>
          </a:xfrm>
          <a:prstGeom prst="rect">
            <a:avLst/>
          </a:prstGeom>
          <a:noFill/>
          <a:ln>
            <a:solidFill>
              <a:schemeClr val="tx1"/>
            </a:solidFill>
          </a:ln>
        </p:spPr>
        <p:txBody>
          <a:bodyPr wrap="square" rtlCol="0">
            <a:spAutoFit/>
          </a:bodyPr>
          <a:lstStyle/>
          <a:p>
            <a:r>
              <a:rPr lang="en-US" sz="1200" dirty="0">
                <a:latin typeface="Calibri" panose="020F0502020204030204" pitchFamily="34" charset="0"/>
                <a:ea typeface="Calibri" panose="020F0502020204030204" pitchFamily="34" charset="0"/>
                <a:cs typeface="Calibri" panose="020F0502020204030204" pitchFamily="34" charset="0"/>
              </a:rPr>
              <a:t>There is an event that precludes event of interest, changes the probability of having event of interest</a:t>
            </a:r>
          </a:p>
        </p:txBody>
      </p:sp>
      <p:sp>
        <p:nvSpPr>
          <p:cNvPr id="5" name="TextBox 4">
            <a:extLst>
              <a:ext uri="{FF2B5EF4-FFF2-40B4-BE49-F238E27FC236}">
                <a16:creationId xmlns:a16="http://schemas.microsoft.com/office/drawing/2014/main" id="{245B0DD0-6E6A-2BD4-2243-6BA00CFF39F4}"/>
              </a:ext>
            </a:extLst>
          </p:cNvPr>
          <p:cNvSpPr txBox="1"/>
          <p:nvPr/>
        </p:nvSpPr>
        <p:spPr>
          <a:xfrm>
            <a:off x="444500" y="1123950"/>
            <a:ext cx="2590800" cy="830997"/>
          </a:xfrm>
          <a:prstGeom prst="rect">
            <a:avLst/>
          </a:prstGeom>
          <a:noFill/>
          <a:ln>
            <a:solidFill>
              <a:schemeClr val="tx1"/>
            </a:solidFill>
          </a:ln>
        </p:spPr>
        <p:txBody>
          <a:bodyPr wrap="square" rtlCol="0">
            <a:spAutoFit/>
          </a:bodyPr>
          <a:lstStyle/>
          <a:p>
            <a:r>
              <a:rPr lang="en-US" sz="1200" b="1" dirty="0">
                <a:latin typeface="Calibri" panose="020F0502020204030204" pitchFamily="34" charset="0"/>
                <a:ea typeface="Calibri" panose="020F0502020204030204" pitchFamily="34" charset="0"/>
                <a:cs typeface="Calibri" panose="020F0502020204030204" pitchFamily="34" charset="0"/>
              </a:rPr>
              <a:t>Cause-specific approach </a:t>
            </a:r>
          </a:p>
          <a:p>
            <a:r>
              <a:rPr lang="en-US" sz="1200" dirty="0">
                <a:latin typeface="Calibri" panose="020F0502020204030204" pitchFamily="34" charset="0"/>
                <a:ea typeface="Calibri" panose="020F0502020204030204" pitchFamily="34" charset="0"/>
                <a:cs typeface="Calibri" panose="020F0502020204030204" pitchFamily="34" charset="0"/>
              </a:rPr>
              <a:t>-censors for that other event, but it </a:t>
            </a:r>
          </a:p>
          <a:p>
            <a:r>
              <a:rPr lang="en-US" sz="1200" dirty="0">
                <a:latin typeface="Calibri" panose="020F0502020204030204" pitchFamily="34" charset="0"/>
                <a:ea typeface="Calibri" panose="020F0502020204030204" pitchFamily="34" charset="0"/>
                <a:cs typeface="Calibri" panose="020F0502020204030204" pitchFamily="34" charset="0"/>
              </a:rPr>
              <a:t>-violates non-informative censoring</a:t>
            </a:r>
          </a:p>
          <a:p>
            <a:r>
              <a:rPr lang="en-US" sz="1200" dirty="0">
                <a:latin typeface="Calibri" panose="020F0502020204030204" pitchFamily="34" charset="0"/>
                <a:ea typeface="Calibri" panose="020F0502020204030204" pitchFamily="34" charset="0"/>
                <a:cs typeface="Calibri" panose="020F0502020204030204" pitchFamily="34" charset="0"/>
              </a:rPr>
              <a:t>-estimate relative hazards, HRs</a:t>
            </a:r>
          </a:p>
        </p:txBody>
      </p:sp>
      <p:sp>
        <p:nvSpPr>
          <p:cNvPr id="6" name="TextBox 5">
            <a:extLst>
              <a:ext uri="{FF2B5EF4-FFF2-40B4-BE49-F238E27FC236}">
                <a16:creationId xmlns:a16="http://schemas.microsoft.com/office/drawing/2014/main" id="{362119AA-2574-5C4F-9CF8-E095290FFD3F}"/>
              </a:ext>
            </a:extLst>
          </p:cNvPr>
          <p:cNvSpPr txBox="1"/>
          <p:nvPr/>
        </p:nvSpPr>
        <p:spPr>
          <a:xfrm>
            <a:off x="444500" y="2248583"/>
            <a:ext cx="2590800" cy="646331"/>
          </a:xfrm>
          <a:prstGeom prst="rect">
            <a:avLst/>
          </a:prstGeom>
          <a:noFill/>
          <a:ln>
            <a:solidFill>
              <a:schemeClr val="tx1"/>
            </a:solidFill>
          </a:ln>
        </p:spPr>
        <p:txBody>
          <a:bodyPr wrap="square" rtlCol="0">
            <a:spAutoFit/>
          </a:bodyPr>
          <a:lstStyle/>
          <a:p>
            <a:r>
              <a:rPr lang="en-US" sz="1200" dirty="0">
                <a:latin typeface="Calibri" panose="020F0502020204030204" pitchFamily="34" charset="0"/>
                <a:ea typeface="Calibri" panose="020F0502020204030204" pitchFamily="34" charset="0"/>
                <a:cs typeface="Calibri" panose="020F0502020204030204" pitchFamily="34" charset="0"/>
              </a:rPr>
              <a:t>Do you care more about the </a:t>
            </a:r>
            <a:r>
              <a:rPr lang="en-US" sz="1200" b="1" dirty="0">
                <a:latin typeface="Calibri" panose="020F0502020204030204" pitchFamily="34" charset="0"/>
                <a:ea typeface="Calibri" panose="020F0502020204030204" pitchFamily="34" charset="0"/>
                <a:cs typeface="Calibri" panose="020F0502020204030204" pitchFamily="34" charset="0"/>
              </a:rPr>
              <a:t>etiology</a:t>
            </a:r>
            <a:r>
              <a:rPr lang="en-US" sz="1200" dirty="0">
                <a:latin typeface="Calibri" panose="020F0502020204030204" pitchFamily="34" charset="0"/>
                <a:ea typeface="Calibri" panose="020F0502020204030204" pitchFamily="34" charset="0"/>
                <a:cs typeface="Calibri" panose="020F0502020204030204" pitchFamily="34" charset="0"/>
              </a:rPr>
              <a:t> of disease/death, factors associated with the primary event only?</a:t>
            </a:r>
          </a:p>
        </p:txBody>
      </p:sp>
      <p:sp>
        <p:nvSpPr>
          <p:cNvPr id="8" name="TextBox 7">
            <a:extLst>
              <a:ext uri="{FF2B5EF4-FFF2-40B4-BE49-F238E27FC236}">
                <a16:creationId xmlns:a16="http://schemas.microsoft.com/office/drawing/2014/main" id="{D9A9D14B-AD84-85C2-2E81-C8FAFFB60119}"/>
              </a:ext>
            </a:extLst>
          </p:cNvPr>
          <p:cNvSpPr txBox="1"/>
          <p:nvPr/>
        </p:nvSpPr>
        <p:spPr>
          <a:xfrm>
            <a:off x="3978275" y="1193444"/>
            <a:ext cx="4572000" cy="1200329"/>
          </a:xfrm>
          <a:prstGeom prst="rect">
            <a:avLst/>
          </a:prstGeom>
          <a:noFill/>
          <a:ln>
            <a:solidFill>
              <a:schemeClr val="tx1"/>
            </a:solidFill>
          </a:ln>
        </p:spPr>
        <p:txBody>
          <a:bodyPr wrap="square" rtlCol="0">
            <a:spAutoFit/>
          </a:bodyPr>
          <a:lstStyle/>
          <a:p>
            <a:r>
              <a:rPr lang="en-US" sz="1200" b="1" dirty="0" err="1">
                <a:latin typeface="Calibri" panose="020F0502020204030204" pitchFamily="34" charset="0"/>
                <a:ea typeface="Calibri" panose="020F0502020204030204" pitchFamily="34" charset="0"/>
                <a:cs typeface="Calibri" panose="020F0502020204030204" pitchFamily="34" charset="0"/>
              </a:rPr>
              <a:t>Subdistribution</a:t>
            </a:r>
            <a:r>
              <a:rPr lang="en-US" sz="1200" b="1" dirty="0">
                <a:latin typeface="Calibri" panose="020F0502020204030204" pitchFamily="34" charset="0"/>
                <a:ea typeface="Calibri" panose="020F0502020204030204" pitchFamily="34" charset="0"/>
                <a:cs typeface="Calibri" panose="020F0502020204030204" pitchFamily="34" charset="0"/>
              </a:rPr>
              <a:t> approach</a:t>
            </a:r>
          </a:p>
          <a:p>
            <a:r>
              <a:rPr lang="en-US" sz="1200" dirty="0">
                <a:latin typeface="Calibri" panose="020F0502020204030204" pitchFamily="34" charset="0"/>
                <a:ea typeface="Calibri" panose="020F0502020204030204" pitchFamily="34" charset="0"/>
                <a:cs typeface="Calibri" panose="020F0502020204030204" pitchFamily="34" charset="0"/>
              </a:rPr>
              <a:t>-does not censor if they have competing event, but they remain in the at-risk population, because they still have not had the primary event </a:t>
            </a:r>
          </a:p>
          <a:p>
            <a:r>
              <a:rPr lang="en-US" sz="1200" dirty="0">
                <a:latin typeface="Calibri" panose="020F0502020204030204" pitchFamily="34" charset="0"/>
                <a:ea typeface="Calibri" panose="020F0502020204030204" pitchFamily="34" charset="0"/>
                <a:cs typeface="Calibri" panose="020F0502020204030204" pitchFamily="34" charset="0"/>
              </a:rPr>
              <a:t>-relative differences in cumulative incidence functions</a:t>
            </a:r>
          </a:p>
          <a:p>
            <a:r>
              <a:rPr lang="en-US" sz="1200" dirty="0">
                <a:latin typeface="Calibri" panose="020F0502020204030204" pitchFamily="34" charset="0"/>
                <a:ea typeface="Calibri" panose="020F0502020204030204" pitchFamily="34" charset="0"/>
                <a:cs typeface="Calibri" panose="020F0502020204030204" pitchFamily="34" charset="0"/>
              </a:rPr>
              <a:t>-estimate sub-hazard ratios, direction of effect of risk factor on incidence of the outcome</a:t>
            </a:r>
          </a:p>
        </p:txBody>
      </p:sp>
      <p:sp>
        <p:nvSpPr>
          <p:cNvPr id="9" name="TextBox 8">
            <a:extLst>
              <a:ext uri="{FF2B5EF4-FFF2-40B4-BE49-F238E27FC236}">
                <a16:creationId xmlns:a16="http://schemas.microsoft.com/office/drawing/2014/main" id="{637FEFA0-0A55-D7E8-570C-8744A3A96749}"/>
              </a:ext>
            </a:extLst>
          </p:cNvPr>
          <p:cNvSpPr txBox="1"/>
          <p:nvPr/>
        </p:nvSpPr>
        <p:spPr>
          <a:xfrm>
            <a:off x="3730625" y="2648445"/>
            <a:ext cx="5067300" cy="830997"/>
          </a:xfrm>
          <a:prstGeom prst="rect">
            <a:avLst/>
          </a:prstGeom>
          <a:noFill/>
          <a:ln>
            <a:solidFill>
              <a:schemeClr val="tx1"/>
            </a:solidFill>
          </a:ln>
        </p:spPr>
        <p:txBody>
          <a:bodyPr wrap="square" rtlCol="0">
            <a:spAutoFit/>
          </a:bodyPr>
          <a:lstStyle/>
          <a:p>
            <a:r>
              <a:rPr lang="en-US" sz="1200" dirty="0">
                <a:latin typeface="Calibri" panose="020F0502020204030204" pitchFamily="34" charset="0"/>
                <a:ea typeface="Calibri" panose="020F0502020204030204" pitchFamily="34" charset="0"/>
                <a:cs typeface="Calibri" panose="020F0502020204030204" pitchFamily="34" charset="0"/>
              </a:rPr>
              <a:t>-Sometimes more about </a:t>
            </a:r>
            <a:r>
              <a:rPr lang="en-US" sz="1200" b="1" dirty="0">
                <a:latin typeface="Calibri" panose="020F0502020204030204" pitchFamily="34" charset="0"/>
                <a:ea typeface="Calibri" panose="020F0502020204030204" pitchFamily="34" charset="0"/>
                <a:cs typeface="Calibri" panose="020F0502020204030204" pitchFamily="34" charset="0"/>
              </a:rPr>
              <a:t>prognosis</a:t>
            </a:r>
            <a:r>
              <a:rPr lang="en-US" sz="1200" dirty="0">
                <a:latin typeface="Calibri" panose="020F0502020204030204" pitchFamily="34" charset="0"/>
                <a:ea typeface="Calibri" panose="020F0502020204030204" pitchFamily="34" charset="0"/>
                <a:cs typeface="Calibri" panose="020F0502020204030204" pitchFamily="34" charset="0"/>
              </a:rPr>
              <a:t>, experience of patients</a:t>
            </a:r>
          </a:p>
          <a:p>
            <a:r>
              <a:rPr lang="en-US" sz="1200" dirty="0">
                <a:latin typeface="Calibri" panose="020F0502020204030204" pitchFamily="34" charset="0"/>
                <a:ea typeface="Calibri" panose="020F0502020204030204" pitchFamily="34" charset="0"/>
                <a:cs typeface="Calibri" panose="020F0502020204030204" pitchFamily="34" charset="0"/>
              </a:rPr>
              <a:t>-if </a:t>
            </a:r>
            <a:r>
              <a:rPr lang="en-US" sz="1200" dirty="0" err="1">
                <a:latin typeface="Calibri" panose="020F0502020204030204" pitchFamily="34" charset="0"/>
                <a:ea typeface="Calibri" panose="020F0502020204030204" pitchFamily="34" charset="0"/>
                <a:cs typeface="Calibri" panose="020F0502020204030204" pitchFamily="34" charset="0"/>
              </a:rPr>
              <a:t>youre</a:t>
            </a:r>
            <a:r>
              <a:rPr lang="en-US" sz="1200" dirty="0">
                <a:latin typeface="Calibri" panose="020F0502020204030204" pitchFamily="34" charset="0"/>
                <a:ea typeface="Calibri" panose="020F0502020204030204" pitchFamily="34" charset="0"/>
                <a:cs typeface="Calibri" panose="020F0502020204030204" pitchFamily="34" charset="0"/>
              </a:rPr>
              <a:t> trying to estimate long-term risk of ESRD, you need to account for competing risk of death, if </a:t>
            </a:r>
            <a:r>
              <a:rPr lang="en-US" sz="1200" dirty="0" err="1">
                <a:latin typeface="Calibri" panose="020F0502020204030204" pitchFamily="34" charset="0"/>
                <a:ea typeface="Calibri" panose="020F0502020204030204" pitchFamily="34" charset="0"/>
                <a:cs typeface="Calibri" panose="020F0502020204030204" pitchFamily="34" charset="0"/>
              </a:rPr>
              <a:t>youre</a:t>
            </a:r>
            <a:r>
              <a:rPr lang="en-US" sz="1200" dirty="0">
                <a:latin typeface="Calibri" panose="020F0502020204030204" pitchFamily="34" charset="0"/>
                <a:ea typeface="Calibri" panose="020F0502020204030204" pitchFamily="34" charset="0"/>
                <a:cs typeface="Calibri" panose="020F0502020204030204" pitchFamily="34" charset="0"/>
              </a:rPr>
              <a:t> trying to estimate short-term risk of ESRD in young patients, maybe you DON’T need death as competing event </a:t>
            </a:r>
          </a:p>
        </p:txBody>
      </p:sp>
      <p:cxnSp>
        <p:nvCxnSpPr>
          <p:cNvPr id="12" name="Straight Arrow Connector 11">
            <a:extLst>
              <a:ext uri="{FF2B5EF4-FFF2-40B4-BE49-F238E27FC236}">
                <a16:creationId xmlns:a16="http://schemas.microsoft.com/office/drawing/2014/main" id="{93CCA8E6-DA17-C92D-8539-EC806ED9F8CA}"/>
              </a:ext>
            </a:extLst>
          </p:cNvPr>
          <p:cNvCxnSpPr>
            <a:stCxn id="4" idx="2"/>
            <a:endCxn id="5" idx="0"/>
          </p:cNvCxnSpPr>
          <p:nvPr/>
        </p:nvCxnSpPr>
        <p:spPr bwMode="auto">
          <a:xfrm flipH="1">
            <a:off x="1739900" y="932081"/>
            <a:ext cx="2832100" cy="1918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 name="Straight Arrow Connector 12">
            <a:extLst>
              <a:ext uri="{FF2B5EF4-FFF2-40B4-BE49-F238E27FC236}">
                <a16:creationId xmlns:a16="http://schemas.microsoft.com/office/drawing/2014/main" id="{3BABA2ED-089E-E183-3906-F1C678422CAD}"/>
              </a:ext>
            </a:extLst>
          </p:cNvPr>
          <p:cNvCxnSpPr>
            <a:cxnSpLocks/>
            <a:stCxn id="4" idx="2"/>
            <a:endCxn id="8" idx="0"/>
          </p:cNvCxnSpPr>
          <p:nvPr/>
        </p:nvCxnSpPr>
        <p:spPr bwMode="auto">
          <a:xfrm>
            <a:off x="4572000" y="932081"/>
            <a:ext cx="1692275" cy="26136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AC4EDF0E-3533-585B-3A98-F03B0A86E0D8}"/>
              </a:ext>
            </a:extLst>
          </p:cNvPr>
          <p:cNvCxnSpPr>
            <a:cxnSpLocks/>
            <a:stCxn id="8" idx="2"/>
            <a:endCxn id="9" idx="0"/>
          </p:cNvCxnSpPr>
          <p:nvPr/>
        </p:nvCxnSpPr>
        <p:spPr bwMode="auto">
          <a:xfrm>
            <a:off x="6264275" y="2393773"/>
            <a:ext cx="0" cy="25467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Straight Arrow Connector 23">
            <a:extLst>
              <a:ext uri="{FF2B5EF4-FFF2-40B4-BE49-F238E27FC236}">
                <a16:creationId xmlns:a16="http://schemas.microsoft.com/office/drawing/2014/main" id="{77BD76D6-4C93-E1DC-AB54-617156EE146F}"/>
              </a:ext>
            </a:extLst>
          </p:cNvPr>
          <p:cNvCxnSpPr>
            <a:cxnSpLocks/>
            <a:stCxn id="5" idx="2"/>
            <a:endCxn id="6" idx="0"/>
          </p:cNvCxnSpPr>
          <p:nvPr/>
        </p:nvCxnSpPr>
        <p:spPr bwMode="auto">
          <a:xfrm>
            <a:off x="1739900" y="1954947"/>
            <a:ext cx="0" cy="29363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92865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666DDB-B304-F70E-B796-1195EC0257CF}"/>
              </a:ext>
            </a:extLst>
          </p:cNvPr>
          <p:cNvSpPr txBox="1"/>
          <p:nvPr/>
        </p:nvSpPr>
        <p:spPr>
          <a:xfrm>
            <a:off x="3276600" y="285750"/>
            <a:ext cx="2590800" cy="646331"/>
          </a:xfrm>
          <a:prstGeom prst="rect">
            <a:avLst/>
          </a:prstGeom>
          <a:noFill/>
          <a:ln>
            <a:solidFill>
              <a:schemeClr val="tx1"/>
            </a:solidFill>
          </a:ln>
        </p:spPr>
        <p:txBody>
          <a:bodyPr wrap="square" rtlCol="0">
            <a:spAutoFit/>
          </a:bodyPr>
          <a:lstStyle/>
          <a:p>
            <a:r>
              <a:rPr lang="en-US" sz="1200" dirty="0">
                <a:latin typeface="Calibri" panose="020F0502020204030204" pitchFamily="34" charset="0"/>
                <a:ea typeface="Calibri" panose="020F0502020204030204" pitchFamily="34" charset="0"/>
                <a:cs typeface="Calibri" panose="020F0502020204030204" pitchFamily="34" charset="0"/>
              </a:rPr>
              <a:t>There is an event that precludes event of interest, changes the probability of having event of interest</a:t>
            </a:r>
          </a:p>
        </p:txBody>
      </p:sp>
      <p:sp>
        <p:nvSpPr>
          <p:cNvPr id="5" name="TextBox 4">
            <a:extLst>
              <a:ext uri="{FF2B5EF4-FFF2-40B4-BE49-F238E27FC236}">
                <a16:creationId xmlns:a16="http://schemas.microsoft.com/office/drawing/2014/main" id="{245B0DD0-6E6A-2BD4-2243-6BA00CFF39F4}"/>
              </a:ext>
            </a:extLst>
          </p:cNvPr>
          <p:cNvSpPr txBox="1"/>
          <p:nvPr/>
        </p:nvSpPr>
        <p:spPr>
          <a:xfrm>
            <a:off x="444500" y="1123950"/>
            <a:ext cx="2590800" cy="830997"/>
          </a:xfrm>
          <a:prstGeom prst="rect">
            <a:avLst/>
          </a:prstGeom>
          <a:noFill/>
          <a:ln>
            <a:solidFill>
              <a:schemeClr val="tx1"/>
            </a:solidFill>
          </a:ln>
        </p:spPr>
        <p:txBody>
          <a:bodyPr wrap="square" rtlCol="0">
            <a:spAutoFit/>
          </a:bodyPr>
          <a:lstStyle/>
          <a:p>
            <a:r>
              <a:rPr lang="en-US" sz="1200" b="1" dirty="0">
                <a:latin typeface="Calibri" panose="020F0502020204030204" pitchFamily="34" charset="0"/>
                <a:ea typeface="Calibri" panose="020F0502020204030204" pitchFamily="34" charset="0"/>
                <a:cs typeface="Calibri" panose="020F0502020204030204" pitchFamily="34" charset="0"/>
              </a:rPr>
              <a:t>Cause-specific approach </a:t>
            </a:r>
          </a:p>
          <a:p>
            <a:r>
              <a:rPr lang="en-US" sz="1200" dirty="0">
                <a:latin typeface="Calibri" panose="020F0502020204030204" pitchFamily="34" charset="0"/>
                <a:ea typeface="Calibri" panose="020F0502020204030204" pitchFamily="34" charset="0"/>
                <a:cs typeface="Calibri" panose="020F0502020204030204" pitchFamily="34" charset="0"/>
              </a:rPr>
              <a:t>-censors for that other event, but it </a:t>
            </a:r>
          </a:p>
          <a:p>
            <a:r>
              <a:rPr lang="en-US" sz="1200" dirty="0">
                <a:latin typeface="Calibri" panose="020F0502020204030204" pitchFamily="34" charset="0"/>
                <a:ea typeface="Calibri" panose="020F0502020204030204" pitchFamily="34" charset="0"/>
                <a:cs typeface="Calibri" panose="020F0502020204030204" pitchFamily="34" charset="0"/>
              </a:rPr>
              <a:t>-violates non-informative censoring</a:t>
            </a:r>
          </a:p>
          <a:p>
            <a:r>
              <a:rPr lang="en-US" sz="1200" dirty="0">
                <a:latin typeface="Calibri" panose="020F0502020204030204" pitchFamily="34" charset="0"/>
                <a:ea typeface="Calibri" panose="020F0502020204030204" pitchFamily="34" charset="0"/>
                <a:cs typeface="Calibri" panose="020F0502020204030204" pitchFamily="34" charset="0"/>
              </a:rPr>
              <a:t>-estimate relative hazards, HRs</a:t>
            </a:r>
          </a:p>
        </p:txBody>
      </p:sp>
      <p:sp>
        <p:nvSpPr>
          <p:cNvPr id="6" name="TextBox 5">
            <a:extLst>
              <a:ext uri="{FF2B5EF4-FFF2-40B4-BE49-F238E27FC236}">
                <a16:creationId xmlns:a16="http://schemas.microsoft.com/office/drawing/2014/main" id="{362119AA-2574-5C4F-9CF8-E095290FFD3F}"/>
              </a:ext>
            </a:extLst>
          </p:cNvPr>
          <p:cNvSpPr txBox="1"/>
          <p:nvPr/>
        </p:nvSpPr>
        <p:spPr>
          <a:xfrm>
            <a:off x="444500" y="2248583"/>
            <a:ext cx="2590800" cy="646331"/>
          </a:xfrm>
          <a:prstGeom prst="rect">
            <a:avLst/>
          </a:prstGeom>
          <a:noFill/>
          <a:ln>
            <a:solidFill>
              <a:schemeClr val="tx1"/>
            </a:solidFill>
          </a:ln>
        </p:spPr>
        <p:txBody>
          <a:bodyPr wrap="square" rtlCol="0">
            <a:spAutoFit/>
          </a:bodyPr>
          <a:lstStyle/>
          <a:p>
            <a:r>
              <a:rPr lang="en-US" sz="1200" dirty="0">
                <a:latin typeface="Calibri" panose="020F0502020204030204" pitchFamily="34" charset="0"/>
                <a:ea typeface="Calibri" panose="020F0502020204030204" pitchFamily="34" charset="0"/>
                <a:cs typeface="Calibri" panose="020F0502020204030204" pitchFamily="34" charset="0"/>
              </a:rPr>
              <a:t>Do you care more about the </a:t>
            </a:r>
            <a:r>
              <a:rPr lang="en-US" sz="1200" b="1" dirty="0">
                <a:latin typeface="Calibri" panose="020F0502020204030204" pitchFamily="34" charset="0"/>
                <a:ea typeface="Calibri" panose="020F0502020204030204" pitchFamily="34" charset="0"/>
                <a:cs typeface="Calibri" panose="020F0502020204030204" pitchFamily="34" charset="0"/>
              </a:rPr>
              <a:t>etiology</a:t>
            </a:r>
            <a:r>
              <a:rPr lang="en-US" sz="1200" dirty="0">
                <a:latin typeface="Calibri" panose="020F0502020204030204" pitchFamily="34" charset="0"/>
                <a:ea typeface="Calibri" panose="020F0502020204030204" pitchFamily="34" charset="0"/>
                <a:cs typeface="Calibri" panose="020F0502020204030204" pitchFamily="34" charset="0"/>
              </a:rPr>
              <a:t> of disease/death, factors associated with the primary event only?</a:t>
            </a:r>
          </a:p>
        </p:txBody>
      </p:sp>
      <p:sp>
        <p:nvSpPr>
          <p:cNvPr id="7" name="TextBox 6">
            <a:extLst>
              <a:ext uri="{FF2B5EF4-FFF2-40B4-BE49-F238E27FC236}">
                <a16:creationId xmlns:a16="http://schemas.microsoft.com/office/drawing/2014/main" id="{E8A7B12E-DE63-5F40-8E18-586BD819532B}"/>
              </a:ext>
            </a:extLst>
          </p:cNvPr>
          <p:cNvSpPr txBox="1"/>
          <p:nvPr/>
        </p:nvSpPr>
        <p:spPr>
          <a:xfrm>
            <a:off x="136524" y="3063943"/>
            <a:ext cx="3206751" cy="1384995"/>
          </a:xfrm>
          <a:prstGeom prst="rect">
            <a:avLst/>
          </a:prstGeom>
          <a:noFill/>
          <a:ln>
            <a:solidFill>
              <a:schemeClr val="tx1"/>
            </a:solidFill>
          </a:ln>
        </p:spPr>
        <p:txBody>
          <a:bodyPr wrap="square" rtlCol="0">
            <a:spAutoFit/>
          </a:bodyPr>
          <a:lstStyle/>
          <a:p>
            <a:r>
              <a:rPr lang="en-US" sz="1200" dirty="0">
                <a:latin typeface="Calibri" panose="020F0502020204030204" pitchFamily="34" charset="0"/>
                <a:ea typeface="Calibri" panose="020F0502020204030204" pitchFamily="34" charset="0"/>
                <a:cs typeface="Calibri" panose="020F0502020204030204" pitchFamily="34" charset="0"/>
              </a:rPr>
              <a:t>-</a:t>
            </a:r>
            <a:r>
              <a:rPr lang="en-US" sz="1200" b="1" dirty="0">
                <a:latin typeface="Calibri" panose="020F0502020204030204" pitchFamily="34" charset="0"/>
                <a:ea typeface="Calibri" panose="020F0502020204030204" pitchFamily="34" charset="0"/>
                <a:cs typeface="Calibri" panose="020F0502020204030204" pitchFamily="34" charset="0"/>
              </a:rPr>
              <a:t>Cox regression </a:t>
            </a:r>
            <a:r>
              <a:rPr lang="en-US" sz="1200" dirty="0">
                <a:latin typeface="Calibri" panose="020F0502020204030204" pitchFamily="34" charset="0"/>
                <a:ea typeface="Calibri" panose="020F0502020204030204" pitchFamily="34" charset="0"/>
                <a:cs typeface="Calibri" panose="020F0502020204030204" pitchFamily="34" charset="0"/>
              </a:rPr>
              <a:t>(cause-specific, continuous survival time)</a:t>
            </a:r>
          </a:p>
          <a:p>
            <a:r>
              <a:rPr lang="en-US" sz="1200" dirty="0">
                <a:latin typeface="Calibri" panose="020F0502020204030204" pitchFamily="34" charset="0"/>
                <a:ea typeface="Calibri" panose="020F0502020204030204" pitchFamily="34" charset="0"/>
                <a:cs typeface="Calibri" panose="020F0502020204030204" pitchFamily="34" charset="0"/>
              </a:rPr>
              <a:t>-KM curves overestimate cumulative incidence in presence of competing risks</a:t>
            </a:r>
          </a:p>
          <a:p>
            <a:r>
              <a:rPr lang="en-US" sz="1200" dirty="0">
                <a:latin typeface="Calibri" panose="020F0502020204030204" pitchFamily="34" charset="0"/>
                <a:ea typeface="Calibri" panose="020F0502020204030204" pitchFamily="34" charset="0"/>
                <a:cs typeface="Calibri" panose="020F0502020204030204" pitchFamily="34" charset="0"/>
              </a:rPr>
              <a:t>-</a:t>
            </a:r>
            <a:r>
              <a:rPr lang="en-US" sz="1200" b="1" dirty="0">
                <a:latin typeface="Calibri" panose="020F0502020204030204" pitchFamily="34" charset="0"/>
                <a:ea typeface="Calibri" panose="020F0502020204030204" pitchFamily="34" charset="0"/>
                <a:cs typeface="Calibri" panose="020F0502020204030204" pitchFamily="34" charset="0"/>
              </a:rPr>
              <a:t>Multinomial logistic regression </a:t>
            </a:r>
            <a:r>
              <a:rPr lang="en-US" sz="1200" dirty="0">
                <a:latin typeface="Calibri" panose="020F0502020204030204" pitchFamily="34" charset="0"/>
                <a:ea typeface="Calibri" panose="020F0502020204030204" pitchFamily="34" charset="0"/>
                <a:cs typeface="Calibri" panose="020F0502020204030204" pitchFamily="34" charset="0"/>
              </a:rPr>
              <a:t>(cause-specific, discrete survival time, person-period data, assumes constant hazard within period) </a:t>
            </a:r>
          </a:p>
        </p:txBody>
      </p:sp>
      <p:sp>
        <p:nvSpPr>
          <p:cNvPr id="8" name="TextBox 7">
            <a:extLst>
              <a:ext uri="{FF2B5EF4-FFF2-40B4-BE49-F238E27FC236}">
                <a16:creationId xmlns:a16="http://schemas.microsoft.com/office/drawing/2014/main" id="{D9A9D14B-AD84-85C2-2E81-C8FAFFB60119}"/>
              </a:ext>
            </a:extLst>
          </p:cNvPr>
          <p:cNvSpPr txBox="1"/>
          <p:nvPr/>
        </p:nvSpPr>
        <p:spPr>
          <a:xfrm>
            <a:off x="3978275" y="1193444"/>
            <a:ext cx="4572000" cy="1200329"/>
          </a:xfrm>
          <a:prstGeom prst="rect">
            <a:avLst/>
          </a:prstGeom>
          <a:noFill/>
          <a:ln>
            <a:solidFill>
              <a:schemeClr val="tx1"/>
            </a:solidFill>
          </a:ln>
        </p:spPr>
        <p:txBody>
          <a:bodyPr wrap="square" rtlCol="0">
            <a:spAutoFit/>
          </a:bodyPr>
          <a:lstStyle/>
          <a:p>
            <a:r>
              <a:rPr lang="en-US" sz="1200" b="1" dirty="0" err="1">
                <a:latin typeface="Calibri" panose="020F0502020204030204" pitchFamily="34" charset="0"/>
                <a:ea typeface="Calibri" panose="020F0502020204030204" pitchFamily="34" charset="0"/>
                <a:cs typeface="Calibri" panose="020F0502020204030204" pitchFamily="34" charset="0"/>
              </a:rPr>
              <a:t>Subdistribution</a:t>
            </a:r>
            <a:r>
              <a:rPr lang="en-US" sz="1200" b="1" dirty="0">
                <a:latin typeface="Calibri" panose="020F0502020204030204" pitchFamily="34" charset="0"/>
                <a:ea typeface="Calibri" panose="020F0502020204030204" pitchFamily="34" charset="0"/>
                <a:cs typeface="Calibri" panose="020F0502020204030204" pitchFamily="34" charset="0"/>
              </a:rPr>
              <a:t> approach</a:t>
            </a:r>
          </a:p>
          <a:p>
            <a:r>
              <a:rPr lang="en-US" sz="1200" dirty="0">
                <a:latin typeface="Calibri" panose="020F0502020204030204" pitchFamily="34" charset="0"/>
                <a:ea typeface="Calibri" panose="020F0502020204030204" pitchFamily="34" charset="0"/>
                <a:cs typeface="Calibri" panose="020F0502020204030204" pitchFamily="34" charset="0"/>
              </a:rPr>
              <a:t>-does not censor if they have competing event, but they remain in the at-risk population, because they still have not had the primary event </a:t>
            </a:r>
          </a:p>
          <a:p>
            <a:r>
              <a:rPr lang="en-US" sz="1200" dirty="0">
                <a:latin typeface="Calibri" panose="020F0502020204030204" pitchFamily="34" charset="0"/>
                <a:ea typeface="Calibri" panose="020F0502020204030204" pitchFamily="34" charset="0"/>
                <a:cs typeface="Calibri" panose="020F0502020204030204" pitchFamily="34" charset="0"/>
              </a:rPr>
              <a:t>-relative differences in cumulative incidence functions</a:t>
            </a:r>
          </a:p>
          <a:p>
            <a:r>
              <a:rPr lang="en-US" sz="1200" dirty="0">
                <a:latin typeface="Calibri" panose="020F0502020204030204" pitchFamily="34" charset="0"/>
                <a:ea typeface="Calibri" panose="020F0502020204030204" pitchFamily="34" charset="0"/>
                <a:cs typeface="Calibri" panose="020F0502020204030204" pitchFamily="34" charset="0"/>
              </a:rPr>
              <a:t>-estimate sub-hazard ratios, direction of effect of risk factor on incidence of the outcome</a:t>
            </a:r>
          </a:p>
        </p:txBody>
      </p:sp>
      <p:sp>
        <p:nvSpPr>
          <p:cNvPr id="9" name="TextBox 8">
            <a:extLst>
              <a:ext uri="{FF2B5EF4-FFF2-40B4-BE49-F238E27FC236}">
                <a16:creationId xmlns:a16="http://schemas.microsoft.com/office/drawing/2014/main" id="{637FEFA0-0A55-D7E8-570C-8744A3A96749}"/>
              </a:ext>
            </a:extLst>
          </p:cNvPr>
          <p:cNvSpPr txBox="1"/>
          <p:nvPr/>
        </p:nvSpPr>
        <p:spPr>
          <a:xfrm>
            <a:off x="3730625" y="2648445"/>
            <a:ext cx="5067300" cy="830997"/>
          </a:xfrm>
          <a:prstGeom prst="rect">
            <a:avLst/>
          </a:prstGeom>
          <a:noFill/>
          <a:ln>
            <a:solidFill>
              <a:schemeClr val="tx1"/>
            </a:solidFill>
          </a:ln>
        </p:spPr>
        <p:txBody>
          <a:bodyPr wrap="square" rtlCol="0">
            <a:spAutoFit/>
          </a:bodyPr>
          <a:lstStyle/>
          <a:p>
            <a:r>
              <a:rPr lang="en-US" sz="1200" dirty="0">
                <a:latin typeface="Calibri" panose="020F0502020204030204" pitchFamily="34" charset="0"/>
                <a:ea typeface="Calibri" panose="020F0502020204030204" pitchFamily="34" charset="0"/>
                <a:cs typeface="Calibri" panose="020F0502020204030204" pitchFamily="34" charset="0"/>
              </a:rPr>
              <a:t>-Sometimes more about </a:t>
            </a:r>
            <a:r>
              <a:rPr lang="en-US" sz="1200" b="1" dirty="0">
                <a:latin typeface="Calibri" panose="020F0502020204030204" pitchFamily="34" charset="0"/>
                <a:ea typeface="Calibri" panose="020F0502020204030204" pitchFamily="34" charset="0"/>
                <a:cs typeface="Calibri" panose="020F0502020204030204" pitchFamily="34" charset="0"/>
              </a:rPr>
              <a:t>prognosis</a:t>
            </a:r>
            <a:r>
              <a:rPr lang="en-US" sz="1200" dirty="0">
                <a:latin typeface="Calibri" panose="020F0502020204030204" pitchFamily="34" charset="0"/>
                <a:ea typeface="Calibri" panose="020F0502020204030204" pitchFamily="34" charset="0"/>
                <a:cs typeface="Calibri" panose="020F0502020204030204" pitchFamily="34" charset="0"/>
              </a:rPr>
              <a:t>, experience of patients</a:t>
            </a:r>
          </a:p>
          <a:p>
            <a:r>
              <a:rPr lang="en-US" sz="1200" dirty="0">
                <a:latin typeface="Calibri" panose="020F0502020204030204" pitchFamily="34" charset="0"/>
                <a:ea typeface="Calibri" panose="020F0502020204030204" pitchFamily="34" charset="0"/>
                <a:cs typeface="Calibri" panose="020F0502020204030204" pitchFamily="34" charset="0"/>
              </a:rPr>
              <a:t>-if </a:t>
            </a:r>
            <a:r>
              <a:rPr lang="en-US" sz="1200" dirty="0" err="1">
                <a:latin typeface="Calibri" panose="020F0502020204030204" pitchFamily="34" charset="0"/>
                <a:ea typeface="Calibri" panose="020F0502020204030204" pitchFamily="34" charset="0"/>
                <a:cs typeface="Calibri" panose="020F0502020204030204" pitchFamily="34" charset="0"/>
              </a:rPr>
              <a:t>youre</a:t>
            </a:r>
            <a:r>
              <a:rPr lang="en-US" sz="1200" dirty="0">
                <a:latin typeface="Calibri" panose="020F0502020204030204" pitchFamily="34" charset="0"/>
                <a:ea typeface="Calibri" panose="020F0502020204030204" pitchFamily="34" charset="0"/>
                <a:cs typeface="Calibri" panose="020F0502020204030204" pitchFamily="34" charset="0"/>
              </a:rPr>
              <a:t> trying to estimate long-term risk of ESRD, you need to account for competing risk of death, if </a:t>
            </a:r>
            <a:r>
              <a:rPr lang="en-US" sz="1200" dirty="0" err="1">
                <a:latin typeface="Calibri" panose="020F0502020204030204" pitchFamily="34" charset="0"/>
                <a:ea typeface="Calibri" panose="020F0502020204030204" pitchFamily="34" charset="0"/>
                <a:cs typeface="Calibri" panose="020F0502020204030204" pitchFamily="34" charset="0"/>
              </a:rPr>
              <a:t>youre</a:t>
            </a:r>
            <a:r>
              <a:rPr lang="en-US" sz="1200" dirty="0">
                <a:latin typeface="Calibri" panose="020F0502020204030204" pitchFamily="34" charset="0"/>
                <a:ea typeface="Calibri" panose="020F0502020204030204" pitchFamily="34" charset="0"/>
                <a:cs typeface="Calibri" panose="020F0502020204030204" pitchFamily="34" charset="0"/>
              </a:rPr>
              <a:t> trying to estimate short-term risk of ESRD in young patients, maybe you DON’T need death as competing event </a:t>
            </a:r>
          </a:p>
        </p:txBody>
      </p:sp>
      <p:cxnSp>
        <p:nvCxnSpPr>
          <p:cNvPr id="12" name="Straight Arrow Connector 11">
            <a:extLst>
              <a:ext uri="{FF2B5EF4-FFF2-40B4-BE49-F238E27FC236}">
                <a16:creationId xmlns:a16="http://schemas.microsoft.com/office/drawing/2014/main" id="{93CCA8E6-DA17-C92D-8539-EC806ED9F8CA}"/>
              </a:ext>
            </a:extLst>
          </p:cNvPr>
          <p:cNvCxnSpPr>
            <a:stCxn id="4" idx="2"/>
            <a:endCxn id="5" idx="0"/>
          </p:cNvCxnSpPr>
          <p:nvPr/>
        </p:nvCxnSpPr>
        <p:spPr bwMode="auto">
          <a:xfrm flipH="1">
            <a:off x="1739900" y="932081"/>
            <a:ext cx="2832100" cy="1918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 name="Straight Arrow Connector 12">
            <a:extLst>
              <a:ext uri="{FF2B5EF4-FFF2-40B4-BE49-F238E27FC236}">
                <a16:creationId xmlns:a16="http://schemas.microsoft.com/office/drawing/2014/main" id="{3BABA2ED-089E-E183-3906-F1C678422CAD}"/>
              </a:ext>
            </a:extLst>
          </p:cNvPr>
          <p:cNvCxnSpPr>
            <a:cxnSpLocks/>
            <a:stCxn id="4" idx="2"/>
            <a:endCxn id="8" idx="0"/>
          </p:cNvCxnSpPr>
          <p:nvPr/>
        </p:nvCxnSpPr>
        <p:spPr bwMode="auto">
          <a:xfrm>
            <a:off x="4572000" y="932081"/>
            <a:ext cx="1692275" cy="26136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AC4EDF0E-3533-585B-3A98-F03B0A86E0D8}"/>
              </a:ext>
            </a:extLst>
          </p:cNvPr>
          <p:cNvCxnSpPr>
            <a:cxnSpLocks/>
            <a:stCxn id="8" idx="2"/>
            <a:endCxn id="9" idx="0"/>
          </p:cNvCxnSpPr>
          <p:nvPr/>
        </p:nvCxnSpPr>
        <p:spPr bwMode="auto">
          <a:xfrm>
            <a:off x="6264275" y="2393773"/>
            <a:ext cx="0" cy="25467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Straight Arrow Connector 23">
            <a:extLst>
              <a:ext uri="{FF2B5EF4-FFF2-40B4-BE49-F238E27FC236}">
                <a16:creationId xmlns:a16="http://schemas.microsoft.com/office/drawing/2014/main" id="{77BD76D6-4C93-E1DC-AB54-617156EE146F}"/>
              </a:ext>
            </a:extLst>
          </p:cNvPr>
          <p:cNvCxnSpPr>
            <a:cxnSpLocks/>
            <a:stCxn id="5" idx="2"/>
            <a:endCxn id="6" idx="0"/>
          </p:cNvCxnSpPr>
          <p:nvPr/>
        </p:nvCxnSpPr>
        <p:spPr bwMode="auto">
          <a:xfrm>
            <a:off x="1739900" y="1954947"/>
            <a:ext cx="0" cy="29363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5" name="Straight Arrow Connector 24">
            <a:extLst>
              <a:ext uri="{FF2B5EF4-FFF2-40B4-BE49-F238E27FC236}">
                <a16:creationId xmlns:a16="http://schemas.microsoft.com/office/drawing/2014/main" id="{80B4E4F8-14D8-6A5A-AE11-9CA256739C05}"/>
              </a:ext>
            </a:extLst>
          </p:cNvPr>
          <p:cNvCxnSpPr>
            <a:cxnSpLocks/>
            <a:stCxn id="6" idx="2"/>
            <a:endCxn id="7" idx="0"/>
          </p:cNvCxnSpPr>
          <p:nvPr/>
        </p:nvCxnSpPr>
        <p:spPr bwMode="auto">
          <a:xfrm>
            <a:off x="1739900" y="2894914"/>
            <a:ext cx="0" cy="16902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075839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666DDB-B304-F70E-B796-1195EC0257CF}"/>
              </a:ext>
            </a:extLst>
          </p:cNvPr>
          <p:cNvSpPr txBox="1"/>
          <p:nvPr/>
        </p:nvSpPr>
        <p:spPr>
          <a:xfrm>
            <a:off x="3276600" y="285750"/>
            <a:ext cx="2590800" cy="646331"/>
          </a:xfrm>
          <a:prstGeom prst="rect">
            <a:avLst/>
          </a:prstGeom>
          <a:noFill/>
          <a:ln>
            <a:solidFill>
              <a:schemeClr val="tx1"/>
            </a:solidFill>
          </a:ln>
        </p:spPr>
        <p:txBody>
          <a:bodyPr wrap="square" rtlCol="0">
            <a:spAutoFit/>
          </a:bodyPr>
          <a:lstStyle/>
          <a:p>
            <a:r>
              <a:rPr lang="en-US" sz="1200" dirty="0">
                <a:latin typeface="Calibri" panose="020F0502020204030204" pitchFamily="34" charset="0"/>
                <a:ea typeface="Calibri" panose="020F0502020204030204" pitchFamily="34" charset="0"/>
                <a:cs typeface="Calibri" panose="020F0502020204030204" pitchFamily="34" charset="0"/>
              </a:rPr>
              <a:t>There is an event that precludes event of interest, changes the probability of having event of interest</a:t>
            </a:r>
          </a:p>
        </p:txBody>
      </p:sp>
      <p:sp>
        <p:nvSpPr>
          <p:cNvPr id="5" name="TextBox 4">
            <a:extLst>
              <a:ext uri="{FF2B5EF4-FFF2-40B4-BE49-F238E27FC236}">
                <a16:creationId xmlns:a16="http://schemas.microsoft.com/office/drawing/2014/main" id="{245B0DD0-6E6A-2BD4-2243-6BA00CFF39F4}"/>
              </a:ext>
            </a:extLst>
          </p:cNvPr>
          <p:cNvSpPr txBox="1"/>
          <p:nvPr/>
        </p:nvSpPr>
        <p:spPr>
          <a:xfrm>
            <a:off x="444500" y="1123950"/>
            <a:ext cx="2590800" cy="830997"/>
          </a:xfrm>
          <a:prstGeom prst="rect">
            <a:avLst/>
          </a:prstGeom>
          <a:noFill/>
          <a:ln>
            <a:solidFill>
              <a:schemeClr val="tx1"/>
            </a:solidFill>
          </a:ln>
        </p:spPr>
        <p:txBody>
          <a:bodyPr wrap="square" rtlCol="0">
            <a:spAutoFit/>
          </a:bodyPr>
          <a:lstStyle/>
          <a:p>
            <a:r>
              <a:rPr lang="en-US" sz="1200" b="1" dirty="0">
                <a:latin typeface="Calibri" panose="020F0502020204030204" pitchFamily="34" charset="0"/>
                <a:ea typeface="Calibri" panose="020F0502020204030204" pitchFamily="34" charset="0"/>
                <a:cs typeface="Calibri" panose="020F0502020204030204" pitchFamily="34" charset="0"/>
              </a:rPr>
              <a:t>Cause-specific approach </a:t>
            </a:r>
          </a:p>
          <a:p>
            <a:r>
              <a:rPr lang="en-US" sz="1200" dirty="0">
                <a:latin typeface="Calibri" panose="020F0502020204030204" pitchFamily="34" charset="0"/>
                <a:ea typeface="Calibri" panose="020F0502020204030204" pitchFamily="34" charset="0"/>
                <a:cs typeface="Calibri" panose="020F0502020204030204" pitchFamily="34" charset="0"/>
              </a:rPr>
              <a:t>-censors for that other event, but it </a:t>
            </a:r>
          </a:p>
          <a:p>
            <a:r>
              <a:rPr lang="en-US" sz="1200" dirty="0">
                <a:latin typeface="Calibri" panose="020F0502020204030204" pitchFamily="34" charset="0"/>
                <a:ea typeface="Calibri" panose="020F0502020204030204" pitchFamily="34" charset="0"/>
                <a:cs typeface="Calibri" panose="020F0502020204030204" pitchFamily="34" charset="0"/>
              </a:rPr>
              <a:t>-violates non-informative censoring</a:t>
            </a:r>
          </a:p>
          <a:p>
            <a:r>
              <a:rPr lang="en-US" sz="1200" dirty="0">
                <a:latin typeface="Calibri" panose="020F0502020204030204" pitchFamily="34" charset="0"/>
                <a:ea typeface="Calibri" panose="020F0502020204030204" pitchFamily="34" charset="0"/>
                <a:cs typeface="Calibri" panose="020F0502020204030204" pitchFamily="34" charset="0"/>
              </a:rPr>
              <a:t>-estimate relative hazards, HRs</a:t>
            </a:r>
          </a:p>
        </p:txBody>
      </p:sp>
      <p:sp>
        <p:nvSpPr>
          <p:cNvPr id="6" name="TextBox 5">
            <a:extLst>
              <a:ext uri="{FF2B5EF4-FFF2-40B4-BE49-F238E27FC236}">
                <a16:creationId xmlns:a16="http://schemas.microsoft.com/office/drawing/2014/main" id="{362119AA-2574-5C4F-9CF8-E095290FFD3F}"/>
              </a:ext>
            </a:extLst>
          </p:cNvPr>
          <p:cNvSpPr txBox="1"/>
          <p:nvPr/>
        </p:nvSpPr>
        <p:spPr>
          <a:xfrm>
            <a:off x="444500" y="2248583"/>
            <a:ext cx="2590800" cy="646331"/>
          </a:xfrm>
          <a:prstGeom prst="rect">
            <a:avLst/>
          </a:prstGeom>
          <a:noFill/>
          <a:ln>
            <a:solidFill>
              <a:schemeClr val="tx1"/>
            </a:solidFill>
          </a:ln>
        </p:spPr>
        <p:txBody>
          <a:bodyPr wrap="square" rtlCol="0">
            <a:spAutoFit/>
          </a:bodyPr>
          <a:lstStyle/>
          <a:p>
            <a:r>
              <a:rPr lang="en-US" sz="1200" dirty="0">
                <a:latin typeface="Calibri" panose="020F0502020204030204" pitchFamily="34" charset="0"/>
                <a:ea typeface="Calibri" panose="020F0502020204030204" pitchFamily="34" charset="0"/>
                <a:cs typeface="Calibri" panose="020F0502020204030204" pitchFamily="34" charset="0"/>
              </a:rPr>
              <a:t>Do you care more about the </a:t>
            </a:r>
            <a:r>
              <a:rPr lang="en-US" sz="1200" b="1" dirty="0">
                <a:latin typeface="Calibri" panose="020F0502020204030204" pitchFamily="34" charset="0"/>
                <a:ea typeface="Calibri" panose="020F0502020204030204" pitchFamily="34" charset="0"/>
                <a:cs typeface="Calibri" panose="020F0502020204030204" pitchFamily="34" charset="0"/>
              </a:rPr>
              <a:t>etiology</a:t>
            </a:r>
            <a:r>
              <a:rPr lang="en-US" sz="1200" dirty="0">
                <a:latin typeface="Calibri" panose="020F0502020204030204" pitchFamily="34" charset="0"/>
                <a:ea typeface="Calibri" panose="020F0502020204030204" pitchFamily="34" charset="0"/>
                <a:cs typeface="Calibri" panose="020F0502020204030204" pitchFamily="34" charset="0"/>
              </a:rPr>
              <a:t> of disease/death, factors associated with the primary event only?</a:t>
            </a:r>
          </a:p>
        </p:txBody>
      </p:sp>
      <p:sp>
        <p:nvSpPr>
          <p:cNvPr id="7" name="TextBox 6">
            <a:extLst>
              <a:ext uri="{FF2B5EF4-FFF2-40B4-BE49-F238E27FC236}">
                <a16:creationId xmlns:a16="http://schemas.microsoft.com/office/drawing/2014/main" id="{E8A7B12E-DE63-5F40-8E18-586BD819532B}"/>
              </a:ext>
            </a:extLst>
          </p:cNvPr>
          <p:cNvSpPr txBox="1"/>
          <p:nvPr/>
        </p:nvSpPr>
        <p:spPr>
          <a:xfrm>
            <a:off x="136524" y="3063943"/>
            <a:ext cx="3206751" cy="1384995"/>
          </a:xfrm>
          <a:prstGeom prst="rect">
            <a:avLst/>
          </a:prstGeom>
          <a:noFill/>
          <a:ln>
            <a:solidFill>
              <a:schemeClr val="tx1"/>
            </a:solidFill>
          </a:ln>
        </p:spPr>
        <p:txBody>
          <a:bodyPr wrap="square" rtlCol="0">
            <a:spAutoFit/>
          </a:bodyPr>
          <a:lstStyle/>
          <a:p>
            <a:r>
              <a:rPr lang="en-US" sz="1200" dirty="0">
                <a:latin typeface="Calibri" panose="020F0502020204030204" pitchFamily="34" charset="0"/>
                <a:ea typeface="Calibri" panose="020F0502020204030204" pitchFamily="34" charset="0"/>
                <a:cs typeface="Calibri" panose="020F0502020204030204" pitchFamily="34" charset="0"/>
              </a:rPr>
              <a:t>-</a:t>
            </a:r>
            <a:r>
              <a:rPr lang="en-US" sz="1200" b="1" dirty="0">
                <a:latin typeface="Calibri" panose="020F0502020204030204" pitchFamily="34" charset="0"/>
                <a:ea typeface="Calibri" panose="020F0502020204030204" pitchFamily="34" charset="0"/>
                <a:cs typeface="Calibri" panose="020F0502020204030204" pitchFamily="34" charset="0"/>
              </a:rPr>
              <a:t>Cox regression</a:t>
            </a:r>
            <a:r>
              <a:rPr lang="en-US" sz="1200" dirty="0">
                <a:latin typeface="Calibri" panose="020F0502020204030204" pitchFamily="34" charset="0"/>
                <a:ea typeface="Calibri" panose="020F0502020204030204" pitchFamily="34" charset="0"/>
                <a:cs typeface="Calibri" panose="020F0502020204030204" pitchFamily="34" charset="0"/>
              </a:rPr>
              <a:t> (cause-specific, continuous survival time)</a:t>
            </a:r>
          </a:p>
          <a:p>
            <a:r>
              <a:rPr lang="en-US" sz="1200" dirty="0">
                <a:latin typeface="Calibri" panose="020F0502020204030204" pitchFamily="34" charset="0"/>
                <a:ea typeface="Calibri" panose="020F0502020204030204" pitchFamily="34" charset="0"/>
                <a:cs typeface="Calibri" panose="020F0502020204030204" pitchFamily="34" charset="0"/>
              </a:rPr>
              <a:t>-KM curves overestimate cumulative incidence in presence of competing risks</a:t>
            </a:r>
          </a:p>
          <a:p>
            <a:r>
              <a:rPr lang="en-US" sz="1200" dirty="0">
                <a:latin typeface="Calibri" panose="020F0502020204030204" pitchFamily="34" charset="0"/>
                <a:ea typeface="Calibri" panose="020F0502020204030204" pitchFamily="34" charset="0"/>
                <a:cs typeface="Calibri" panose="020F0502020204030204" pitchFamily="34" charset="0"/>
              </a:rPr>
              <a:t>-</a:t>
            </a:r>
            <a:r>
              <a:rPr lang="en-US" sz="1200" b="1" dirty="0">
                <a:latin typeface="Calibri" panose="020F0502020204030204" pitchFamily="34" charset="0"/>
                <a:ea typeface="Calibri" panose="020F0502020204030204" pitchFamily="34" charset="0"/>
                <a:cs typeface="Calibri" panose="020F0502020204030204" pitchFamily="34" charset="0"/>
              </a:rPr>
              <a:t>Multinomial logistic regression </a:t>
            </a:r>
            <a:r>
              <a:rPr lang="en-US" sz="1200" dirty="0">
                <a:latin typeface="Calibri" panose="020F0502020204030204" pitchFamily="34" charset="0"/>
                <a:ea typeface="Calibri" panose="020F0502020204030204" pitchFamily="34" charset="0"/>
                <a:cs typeface="Calibri" panose="020F0502020204030204" pitchFamily="34" charset="0"/>
              </a:rPr>
              <a:t>(cause-specific, discrete survival time, person-period data, assumes constant hazard within period) </a:t>
            </a:r>
          </a:p>
        </p:txBody>
      </p:sp>
      <p:sp>
        <p:nvSpPr>
          <p:cNvPr id="8" name="TextBox 7">
            <a:extLst>
              <a:ext uri="{FF2B5EF4-FFF2-40B4-BE49-F238E27FC236}">
                <a16:creationId xmlns:a16="http://schemas.microsoft.com/office/drawing/2014/main" id="{D9A9D14B-AD84-85C2-2E81-C8FAFFB60119}"/>
              </a:ext>
            </a:extLst>
          </p:cNvPr>
          <p:cNvSpPr txBox="1"/>
          <p:nvPr/>
        </p:nvSpPr>
        <p:spPr>
          <a:xfrm>
            <a:off x="3978275" y="1193444"/>
            <a:ext cx="4572000" cy="1200329"/>
          </a:xfrm>
          <a:prstGeom prst="rect">
            <a:avLst/>
          </a:prstGeom>
          <a:noFill/>
          <a:ln>
            <a:solidFill>
              <a:schemeClr val="tx1"/>
            </a:solidFill>
          </a:ln>
        </p:spPr>
        <p:txBody>
          <a:bodyPr wrap="square" rtlCol="0">
            <a:spAutoFit/>
          </a:bodyPr>
          <a:lstStyle/>
          <a:p>
            <a:r>
              <a:rPr lang="en-US" sz="1200" b="1" dirty="0" err="1">
                <a:latin typeface="Calibri" panose="020F0502020204030204" pitchFamily="34" charset="0"/>
                <a:ea typeface="Calibri" panose="020F0502020204030204" pitchFamily="34" charset="0"/>
                <a:cs typeface="Calibri" panose="020F0502020204030204" pitchFamily="34" charset="0"/>
              </a:rPr>
              <a:t>Subdistribution</a:t>
            </a:r>
            <a:r>
              <a:rPr lang="en-US" sz="1200" b="1" dirty="0">
                <a:latin typeface="Calibri" panose="020F0502020204030204" pitchFamily="34" charset="0"/>
                <a:ea typeface="Calibri" panose="020F0502020204030204" pitchFamily="34" charset="0"/>
                <a:cs typeface="Calibri" panose="020F0502020204030204" pitchFamily="34" charset="0"/>
              </a:rPr>
              <a:t> approach</a:t>
            </a:r>
          </a:p>
          <a:p>
            <a:r>
              <a:rPr lang="en-US" sz="1200" dirty="0">
                <a:latin typeface="Calibri" panose="020F0502020204030204" pitchFamily="34" charset="0"/>
                <a:ea typeface="Calibri" panose="020F0502020204030204" pitchFamily="34" charset="0"/>
                <a:cs typeface="Calibri" panose="020F0502020204030204" pitchFamily="34" charset="0"/>
              </a:rPr>
              <a:t>-does not censor if they have competing event, but they remain in the at-risk population, because they still have not had the primary event </a:t>
            </a:r>
          </a:p>
          <a:p>
            <a:r>
              <a:rPr lang="en-US" sz="1200" dirty="0">
                <a:latin typeface="Calibri" panose="020F0502020204030204" pitchFamily="34" charset="0"/>
                <a:ea typeface="Calibri" panose="020F0502020204030204" pitchFamily="34" charset="0"/>
                <a:cs typeface="Calibri" panose="020F0502020204030204" pitchFamily="34" charset="0"/>
              </a:rPr>
              <a:t>-relative differences in cumulative incidence functions</a:t>
            </a:r>
          </a:p>
          <a:p>
            <a:r>
              <a:rPr lang="en-US" sz="1200" dirty="0">
                <a:latin typeface="Calibri" panose="020F0502020204030204" pitchFamily="34" charset="0"/>
                <a:ea typeface="Calibri" panose="020F0502020204030204" pitchFamily="34" charset="0"/>
                <a:cs typeface="Calibri" panose="020F0502020204030204" pitchFamily="34" charset="0"/>
              </a:rPr>
              <a:t>-estimate sub-hazard ratios, direction of effect of risk factor on incidence of the outcome</a:t>
            </a:r>
          </a:p>
        </p:txBody>
      </p:sp>
      <p:sp>
        <p:nvSpPr>
          <p:cNvPr id="9" name="TextBox 8">
            <a:extLst>
              <a:ext uri="{FF2B5EF4-FFF2-40B4-BE49-F238E27FC236}">
                <a16:creationId xmlns:a16="http://schemas.microsoft.com/office/drawing/2014/main" id="{637FEFA0-0A55-D7E8-570C-8744A3A96749}"/>
              </a:ext>
            </a:extLst>
          </p:cNvPr>
          <p:cNvSpPr txBox="1"/>
          <p:nvPr/>
        </p:nvSpPr>
        <p:spPr>
          <a:xfrm>
            <a:off x="3730625" y="2648445"/>
            <a:ext cx="5067300" cy="830997"/>
          </a:xfrm>
          <a:prstGeom prst="rect">
            <a:avLst/>
          </a:prstGeom>
          <a:noFill/>
          <a:ln>
            <a:solidFill>
              <a:schemeClr val="tx1"/>
            </a:solidFill>
          </a:ln>
        </p:spPr>
        <p:txBody>
          <a:bodyPr wrap="square" rtlCol="0">
            <a:spAutoFit/>
          </a:bodyPr>
          <a:lstStyle/>
          <a:p>
            <a:r>
              <a:rPr lang="en-US" sz="1200" dirty="0">
                <a:latin typeface="Calibri" panose="020F0502020204030204" pitchFamily="34" charset="0"/>
                <a:ea typeface="Calibri" panose="020F0502020204030204" pitchFamily="34" charset="0"/>
                <a:cs typeface="Calibri" panose="020F0502020204030204" pitchFamily="34" charset="0"/>
              </a:rPr>
              <a:t>-Sometimes more about </a:t>
            </a:r>
            <a:r>
              <a:rPr lang="en-US" sz="1200" b="1" dirty="0">
                <a:latin typeface="Calibri" panose="020F0502020204030204" pitchFamily="34" charset="0"/>
                <a:ea typeface="Calibri" panose="020F0502020204030204" pitchFamily="34" charset="0"/>
                <a:cs typeface="Calibri" panose="020F0502020204030204" pitchFamily="34" charset="0"/>
              </a:rPr>
              <a:t>prognosis</a:t>
            </a:r>
            <a:r>
              <a:rPr lang="en-US" sz="1200" dirty="0">
                <a:latin typeface="Calibri" panose="020F0502020204030204" pitchFamily="34" charset="0"/>
                <a:ea typeface="Calibri" panose="020F0502020204030204" pitchFamily="34" charset="0"/>
                <a:cs typeface="Calibri" panose="020F0502020204030204" pitchFamily="34" charset="0"/>
              </a:rPr>
              <a:t>, experience of patients</a:t>
            </a:r>
          </a:p>
          <a:p>
            <a:r>
              <a:rPr lang="en-US" sz="1200" dirty="0">
                <a:latin typeface="Calibri" panose="020F0502020204030204" pitchFamily="34" charset="0"/>
                <a:ea typeface="Calibri" panose="020F0502020204030204" pitchFamily="34" charset="0"/>
                <a:cs typeface="Calibri" panose="020F0502020204030204" pitchFamily="34" charset="0"/>
              </a:rPr>
              <a:t>-if </a:t>
            </a:r>
            <a:r>
              <a:rPr lang="en-US" sz="1200" dirty="0" err="1">
                <a:latin typeface="Calibri" panose="020F0502020204030204" pitchFamily="34" charset="0"/>
                <a:ea typeface="Calibri" panose="020F0502020204030204" pitchFamily="34" charset="0"/>
                <a:cs typeface="Calibri" panose="020F0502020204030204" pitchFamily="34" charset="0"/>
              </a:rPr>
              <a:t>youre</a:t>
            </a:r>
            <a:r>
              <a:rPr lang="en-US" sz="1200" dirty="0">
                <a:latin typeface="Calibri" panose="020F0502020204030204" pitchFamily="34" charset="0"/>
                <a:ea typeface="Calibri" panose="020F0502020204030204" pitchFamily="34" charset="0"/>
                <a:cs typeface="Calibri" panose="020F0502020204030204" pitchFamily="34" charset="0"/>
              </a:rPr>
              <a:t> trying to estimate long-term risk of ESRD, you need to account for competing risk of death, if </a:t>
            </a:r>
            <a:r>
              <a:rPr lang="en-US" sz="1200" dirty="0" err="1">
                <a:latin typeface="Calibri" panose="020F0502020204030204" pitchFamily="34" charset="0"/>
                <a:ea typeface="Calibri" panose="020F0502020204030204" pitchFamily="34" charset="0"/>
                <a:cs typeface="Calibri" panose="020F0502020204030204" pitchFamily="34" charset="0"/>
              </a:rPr>
              <a:t>youre</a:t>
            </a:r>
            <a:r>
              <a:rPr lang="en-US" sz="1200" dirty="0">
                <a:latin typeface="Calibri" panose="020F0502020204030204" pitchFamily="34" charset="0"/>
                <a:ea typeface="Calibri" panose="020F0502020204030204" pitchFamily="34" charset="0"/>
                <a:cs typeface="Calibri" panose="020F0502020204030204" pitchFamily="34" charset="0"/>
              </a:rPr>
              <a:t> trying to estimate short-term risk of ESRD in young patients, maybe you DON’T need death as competing event </a:t>
            </a:r>
          </a:p>
        </p:txBody>
      </p:sp>
      <p:sp>
        <p:nvSpPr>
          <p:cNvPr id="10" name="TextBox 9">
            <a:extLst>
              <a:ext uri="{FF2B5EF4-FFF2-40B4-BE49-F238E27FC236}">
                <a16:creationId xmlns:a16="http://schemas.microsoft.com/office/drawing/2014/main" id="{4F73E97E-8B22-B312-915C-B2D1D400A792}"/>
              </a:ext>
            </a:extLst>
          </p:cNvPr>
          <p:cNvSpPr txBox="1"/>
          <p:nvPr/>
        </p:nvSpPr>
        <p:spPr>
          <a:xfrm>
            <a:off x="3435350" y="3848774"/>
            <a:ext cx="5657850" cy="1015663"/>
          </a:xfrm>
          <a:prstGeom prst="rect">
            <a:avLst/>
          </a:prstGeom>
          <a:noFill/>
          <a:ln>
            <a:solidFill>
              <a:schemeClr val="tx1"/>
            </a:solidFill>
          </a:ln>
        </p:spPr>
        <p:txBody>
          <a:bodyPr wrap="square" rtlCol="0">
            <a:spAutoFit/>
          </a:bodyPr>
          <a:lstStyle/>
          <a:p>
            <a:r>
              <a:rPr lang="en-US" sz="1200" dirty="0">
                <a:latin typeface="Calibri" panose="020F0502020204030204" pitchFamily="34" charset="0"/>
                <a:ea typeface="Calibri" panose="020F0502020204030204" pitchFamily="34" charset="0"/>
                <a:cs typeface="Calibri" panose="020F0502020204030204" pitchFamily="34" charset="0"/>
              </a:rPr>
              <a:t>-</a:t>
            </a:r>
            <a:r>
              <a:rPr lang="en-US" sz="1200" b="1" dirty="0">
                <a:latin typeface="Calibri" panose="020F0502020204030204" pitchFamily="34" charset="0"/>
                <a:ea typeface="Calibri" panose="020F0502020204030204" pitchFamily="34" charset="0"/>
                <a:cs typeface="Calibri" panose="020F0502020204030204" pitchFamily="34" charset="0"/>
              </a:rPr>
              <a:t>Fine &amp; Gray method </a:t>
            </a:r>
            <a:r>
              <a:rPr lang="en-US" sz="1200" dirty="0">
                <a:latin typeface="Calibri" panose="020F0502020204030204" pitchFamily="34" charset="0"/>
                <a:ea typeface="Calibri" panose="020F0502020204030204" pitchFamily="34" charset="0"/>
                <a:cs typeface="Calibri" panose="020F0502020204030204" pitchFamily="34" charset="0"/>
              </a:rPr>
              <a:t>(</a:t>
            </a:r>
            <a:r>
              <a:rPr lang="en-US" sz="1200" dirty="0" err="1">
                <a:latin typeface="Calibri" panose="020F0502020204030204" pitchFamily="34" charset="0"/>
                <a:ea typeface="Calibri" panose="020F0502020204030204" pitchFamily="34" charset="0"/>
                <a:cs typeface="Calibri" panose="020F0502020204030204" pitchFamily="34" charset="0"/>
              </a:rPr>
              <a:t>subdistribution</a:t>
            </a:r>
            <a:r>
              <a:rPr lang="en-US" sz="1200" dirty="0">
                <a:latin typeface="Calibri" panose="020F0502020204030204" pitchFamily="34" charset="0"/>
                <a:ea typeface="Calibri" panose="020F0502020204030204" pitchFamily="34" charset="0"/>
                <a:cs typeface="Calibri" panose="020F0502020204030204" pitchFamily="34" charset="0"/>
              </a:rPr>
              <a:t>, continuous survival time) </a:t>
            </a:r>
          </a:p>
          <a:p>
            <a:r>
              <a:rPr lang="en-US" sz="1200" dirty="0">
                <a:latin typeface="Calibri" panose="020F0502020204030204" pitchFamily="34" charset="0"/>
                <a:ea typeface="Calibri" panose="020F0502020204030204" pitchFamily="34" charset="0"/>
                <a:cs typeface="Calibri" panose="020F0502020204030204" pitchFamily="34" charset="0"/>
              </a:rPr>
              <a:t>-Estimate cumulative incidence curves accounting for competing events</a:t>
            </a:r>
          </a:p>
          <a:p>
            <a:r>
              <a:rPr lang="en-US" sz="1200" dirty="0">
                <a:latin typeface="Calibri" panose="020F0502020204030204" pitchFamily="34" charset="0"/>
                <a:ea typeface="Calibri" panose="020F0502020204030204" pitchFamily="34" charset="0"/>
                <a:cs typeface="Calibri" panose="020F0502020204030204" pitchFamily="34" charset="0"/>
              </a:rPr>
              <a:t>-</a:t>
            </a:r>
            <a:r>
              <a:rPr lang="en-US" sz="1200" b="1" dirty="0" err="1">
                <a:latin typeface="Calibri" panose="020F0502020204030204" pitchFamily="34" charset="0"/>
                <a:ea typeface="Calibri" panose="020F0502020204030204" pitchFamily="34" charset="0"/>
                <a:cs typeface="Calibri" panose="020F0502020204030204" pitchFamily="34" charset="0"/>
              </a:rPr>
              <a:t>Subdistribution</a:t>
            </a:r>
            <a:r>
              <a:rPr lang="en-US" sz="1200" b="1" dirty="0">
                <a:latin typeface="Calibri" panose="020F0502020204030204" pitchFamily="34" charset="0"/>
                <a:ea typeface="Calibri" panose="020F0502020204030204" pitchFamily="34" charset="0"/>
                <a:cs typeface="Calibri" panose="020F0502020204030204" pitchFamily="34" charset="0"/>
              </a:rPr>
              <a:t> discrete-time approach </a:t>
            </a:r>
            <a:r>
              <a:rPr lang="en-US" sz="1200" dirty="0">
                <a:latin typeface="Calibri" panose="020F0502020204030204" pitchFamily="34" charset="0"/>
                <a:ea typeface="Calibri" panose="020F0502020204030204" pitchFamily="34" charset="0"/>
                <a:cs typeface="Calibri" panose="020F0502020204030204" pitchFamily="34" charset="0"/>
              </a:rPr>
              <a:t>– weights patients who have the competing event based on the censoring survival function, kept in the study but weighted based on their probability of being at risk if they hadn’t had competing event (</a:t>
            </a:r>
            <a:r>
              <a:rPr lang="en-US" sz="1200" dirty="0" err="1">
                <a:latin typeface="Calibri" panose="020F0502020204030204" pitchFamily="34" charset="0"/>
                <a:ea typeface="Calibri" panose="020F0502020204030204" pitchFamily="34" charset="0"/>
                <a:cs typeface="Calibri" panose="020F0502020204030204" pitchFamily="34" charset="0"/>
              </a:rPr>
              <a:t>discSurv</a:t>
            </a:r>
            <a:r>
              <a:rPr lang="en-US" sz="1200" dirty="0">
                <a:latin typeface="Calibri" panose="020F0502020204030204" pitchFamily="34" charset="0"/>
                <a:ea typeface="Calibri" panose="020F0502020204030204" pitchFamily="34" charset="0"/>
                <a:cs typeface="Calibri" panose="020F0502020204030204" pitchFamily="34" charset="0"/>
              </a:rPr>
              <a:t> in R)</a:t>
            </a:r>
          </a:p>
        </p:txBody>
      </p:sp>
      <p:cxnSp>
        <p:nvCxnSpPr>
          <p:cNvPr id="12" name="Straight Arrow Connector 11">
            <a:extLst>
              <a:ext uri="{FF2B5EF4-FFF2-40B4-BE49-F238E27FC236}">
                <a16:creationId xmlns:a16="http://schemas.microsoft.com/office/drawing/2014/main" id="{93CCA8E6-DA17-C92D-8539-EC806ED9F8CA}"/>
              </a:ext>
            </a:extLst>
          </p:cNvPr>
          <p:cNvCxnSpPr>
            <a:stCxn id="4" idx="2"/>
            <a:endCxn id="5" idx="0"/>
          </p:cNvCxnSpPr>
          <p:nvPr/>
        </p:nvCxnSpPr>
        <p:spPr bwMode="auto">
          <a:xfrm flipH="1">
            <a:off x="1739900" y="932081"/>
            <a:ext cx="2832100" cy="1918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 name="Straight Arrow Connector 12">
            <a:extLst>
              <a:ext uri="{FF2B5EF4-FFF2-40B4-BE49-F238E27FC236}">
                <a16:creationId xmlns:a16="http://schemas.microsoft.com/office/drawing/2014/main" id="{3BABA2ED-089E-E183-3906-F1C678422CAD}"/>
              </a:ext>
            </a:extLst>
          </p:cNvPr>
          <p:cNvCxnSpPr>
            <a:cxnSpLocks/>
            <a:stCxn id="4" idx="2"/>
            <a:endCxn id="8" idx="0"/>
          </p:cNvCxnSpPr>
          <p:nvPr/>
        </p:nvCxnSpPr>
        <p:spPr bwMode="auto">
          <a:xfrm>
            <a:off x="4572000" y="932081"/>
            <a:ext cx="1692275" cy="26136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AC4EDF0E-3533-585B-3A98-F03B0A86E0D8}"/>
              </a:ext>
            </a:extLst>
          </p:cNvPr>
          <p:cNvCxnSpPr>
            <a:cxnSpLocks/>
            <a:stCxn id="8" idx="2"/>
            <a:endCxn id="9" idx="0"/>
          </p:cNvCxnSpPr>
          <p:nvPr/>
        </p:nvCxnSpPr>
        <p:spPr bwMode="auto">
          <a:xfrm>
            <a:off x="6264275" y="2393773"/>
            <a:ext cx="0" cy="25467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 name="Straight Arrow Connector 18">
            <a:extLst>
              <a:ext uri="{FF2B5EF4-FFF2-40B4-BE49-F238E27FC236}">
                <a16:creationId xmlns:a16="http://schemas.microsoft.com/office/drawing/2014/main" id="{6AA96F96-0FB4-DB95-5076-B15BA59D62CB}"/>
              </a:ext>
            </a:extLst>
          </p:cNvPr>
          <p:cNvCxnSpPr>
            <a:cxnSpLocks/>
            <a:stCxn id="9" idx="2"/>
            <a:endCxn id="10" idx="0"/>
          </p:cNvCxnSpPr>
          <p:nvPr/>
        </p:nvCxnSpPr>
        <p:spPr bwMode="auto">
          <a:xfrm>
            <a:off x="6264275" y="3479442"/>
            <a:ext cx="0" cy="3693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Straight Arrow Connector 23">
            <a:extLst>
              <a:ext uri="{FF2B5EF4-FFF2-40B4-BE49-F238E27FC236}">
                <a16:creationId xmlns:a16="http://schemas.microsoft.com/office/drawing/2014/main" id="{77BD76D6-4C93-E1DC-AB54-617156EE146F}"/>
              </a:ext>
            </a:extLst>
          </p:cNvPr>
          <p:cNvCxnSpPr>
            <a:cxnSpLocks/>
            <a:stCxn id="5" idx="2"/>
            <a:endCxn id="6" idx="0"/>
          </p:cNvCxnSpPr>
          <p:nvPr/>
        </p:nvCxnSpPr>
        <p:spPr bwMode="auto">
          <a:xfrm>
            <a:off x="1739900" y="1954947"/>
            <a:ext cx="0" cy="29363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5" name="Straight Arrow Connector 24">
            <a:extLst>
              <a:ext uri="{FF2B5EF4-FFF2-40B4-BE49-F238E27FC236}">
                <a16:creationId xmlns:a16="http://schemas.microsoft.com/office/drawing/2014/main" id="{80B4E4F8-14D8-6A5A-AE11-9CA256739C05}"/>
              </a:ext>
            </a:extLst>
          </p:cNvPr>
          <p:cNvCxnSpPr>
            <a:cxnSpLocks/>
            <a:stCxn id="6" idx="2"/>
            <a:endCxn id="7" idx="0"/>
          </p:cNvCxnSpPr>
          <p:nvPr/>
        </p:nvCxnSpPr>
        <p:spPr bwMode="auto">
          <a:xfrm>
            <a:off x="1739900" y="2894914"/>
            <a:ext cx="0" cy="16902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588432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87A6-7DAC-03A5-B136-1BCFD97C2222}"/>
              </a:ext>
            </a:extLst>
          </p:cNvPr>
          <p:cNvSpPr>
            <a:spLocks noGrp="1"/>
          </p:cNvSpPr>
          <p:nvPr>
            <p:ph type="title"/>
          </p:nvPr>
        </p:nvSpPr>
        <p:spPr>
          <a:xfrm>
            <a:off x="685800" y="258762"/>
            <a:ext cx="7772400" cy="636588"/>
          </a:xfrm>
        </p:spPr>
        <p:txBody>
          <a:bodyPr/>
          <a:lstStyle/>
          <a:p>
            <a:r>
              <a:rPr lang="en-US" dirty="0"/>
              <a:t>How inferences can change</a:t>
            </a:r>
          </a:p>
        </p:txBody>
      </p:sp>
      <p:pic>
        <p:nvPicPr>
          <p:cNvPr id="5" name="Picture 4">
            <a:extLst>
              <a:ext uri="{FF2B5EF4-FFF2-40B4-BE49-F238E27FC236}">
                <a16:creationId xmlns:a16="http://schemas.microsoft.com/office/drawing/2014/main" id="{6436F193-6F0F-54F7-04E6-CD1639116E52}"/>
              </a:ext>
            </a:extLst>
          </p:cNvPr>
          <p:cNvPicPr>
            <a:picLocks noChangeAspect="1"/>
          </p:cNvPicPr>
          <p:nvPr/>
        </p:nvPicPr>
        <p:blipFill>
          <a:blip r:embed="rId2"/>
          <a:stretch>
            <a:fillRect/>
          </a:stretch>
        </p:blipFill>
        <p:spPr>
          <a:xfrm>
            <a:off x="0" y="819150"/>
            <a:ext cx="9144000" cy="2574325"/>
          </a:xfrm>
          <a:prstGeom prst="rect">
            <a:avLst/>
          </a:prstGeom>
        </p:spPr>
      </p:pic>
      <p:sp>
        <p:nvSpPr>
          <p:cNvPr id="7" name="Rectangle 6">
            <a:extLst>
              <a:ext uri="{FF2B5EF4-FFF2-40B4-BE49-F238E27FC236}">
                <a16:creationId xmlns:a16="http://schemas.microsoft.com/office/drawing/2014/main" id="{425D5D9B-0FDC-5DAE-B2E1-EFE61C030276}"/>
              </a:ext>
            </a:extLst>
          </p:cNvPr>
          <p:cNvSpPr/>
          <p:nvPr/>
        </p:nvSpPr>
        <p:spPr bwMode="auto">
          <a:xfrm>
            <a:off x="4572000" y="819150"/>
            <a:ext cx="4509837" cy="32766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8" name="TextBox 7">
            <a:extLst>
              <a:ext uri="{FF2B5EF4-FFF2-40B4-BE49-F238E27FC236}">
                <a16:creationId xmlns:a16="http://schemas.microsoft.com/office/drawing/2014/main" id="{4F075EBC-25B8-7F9C-4E73-6BE8E4E42200}"/>
              </a:ext>
            </a:extLst>
          </p:cNvPr>
          <p:cNvSpPr txBox="1"/>
          <p:nvPr/>
        </p:nvSpPr>
        <p:spPr>
          <a:xfrm>
            <a:off x="4267200" y="5010150"/>
            <a:ext cx="5000625" cy="200055"/>
          </a:xfrm>
          <a:prstGeom prst="rect">
            <a:avLst/>
          </a:prstGeom>
          <a:noFill/>
        </p:spPr>
        <p:txBody>
          <a:bodyPr wrap="square">
            <a:spAutoFit/>
          </a:bodyPr>
          <a:lstStyle/>
          <a:p>
            <a:r>
              <a:rPr lang="en-US" sz="700" b="0" i="0" dirty="0">
                <a:solidFill>
                  <a:srgbClr val="333333"/>
                </a:solidFill>
                <a:effectLst/>
                <a:latin typeface="Guardian TextSans Web"/>
              </a:rPr>
              <a:t>Kucirka LM, Grams ME, </a:t>
            </a:r>
            <a:r>
              <a:rPr lang="en-US" sz="700" b="0" i="0" dirty="0" err="1">
                <a:solidFill>
                  <a:srgbClr val="333333"/>
                </a:solidFill>
                <a:effectLst/>
                <a:latin typeface="Guardian TextSans Web"/>
              </a:rPr>
              <a:t>Lessler</a:t>
            </a:r>
            <a:r>
              <a:rPr lang="en-US" sz="700" b="0" i="0" dirty="0">
                <a:solidFill>
                  <a:srgbClr val="333333"/>
                </a:solidFill>
                <a:effectLst/>
                <a:latin typeface="Guardian TextSans Web"/>
              </a:rPr>
              <a:t> J, et al. Association of Race and Age With Survival Among Patients Undergoing Dialysis. </a:t>
            </a:r>
            <a:r>
              <a:rPr lang="en-US" sz="700" b="0" i="1" dirty="0">
                <a:solidFill>
                  <a:srgbClr val="333333"/>
                </a:solidFill>
                <a:effectLst/>
                <a:latin typeface="Guardian TextSans Web"/>
              </a:rPr>
              <a:t>JAMA.</a:t>
            </a:r>
            <a:r>
              <a:rPr lang="en-US" sz="700" b="0" i="0" dirty="0">
                <a:solidFill>
                  <a:srgbClr val="333333"/>
                </a:solidFill>
                <a:effectLst/>
                <a:latin typeface="Guardian TextSans Web"/>
              </a:rPr>
              <a:t> 2011</a:t>
            </a:r>
            <a:endParaRPr lang="en-US" sz="700" dirty="0"/>
          </a:p>
        </p:txBody>
      </p:sp>
    </p:spTree>
    <p:extLst>
      <p:ext uri="{BB962C8B-B14F-4D97-AF65-F5344CB8AC3E}">
        <p14:creationId xmlns:p14="http://schemas.microsoft.com/office/powerpoint/2010/main" val="1362533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87A6-7DAC-03A5-B136-1BCFD97C2222}"/>
              </a:ext>
            </a:extLst>
          </p:cNvPr>
          <p:cNvSpPr>
            <a:spLocks noGrp="1"/>
          </p:cNvSpPr>
          <p:nvPr>
            <p:ph type="title"/>
          </p:nvPr>
        </p:nvSpPr>
        <p:spPr>
          <a:xfrm>
            <a:off x="685800" y="258762"/>
            <a:ext cx="7772400" cy="636588"/>
          </a:xfrm>
        </p:spPr>
        <p:txBody>
          <a:bodyPr/>
          <a:lstStyle/>
          <a:p>
            <a:r>
              <a:rPr lang="en-US" dirty="0"/>
              <a:t>How inferences can change</a:t>
            </a:r>
          </a:p>
        </p:txBody>
      </p:sp>
      <p:pic>
        <p:nvPicPr>
          <p:cNvPr id="5" name="Picture 4">
            <a:extLst>
              <a:ext uri="{FF2B5EF4-FFF2-40B4-BE49-F238E27FC236}">
                <a16:creationId xmlns:a16="http://schemas.microsoft.com/office/drawing/2014/main" id="{6436F193-6F0F-54F7-04E6-CD1639116E52}"/>
              </a:ext>
            </a:extLst>
          </p:cNvPr>
          <p:cNvPicPr>
            <a:picLocks noChangeAspect="1"/>
          </p:cNvPicPr>
          <p:nvPr/>
        </p:nvPicPr>
        <p:blipFill>
          <a:blip r:embed="rId2"/>
          <a:stretch>
            <a:fillRect/>
          </a:stretch>
        </p:blipFill>
        <p:spPr>
          <a:xfrm>
            <a:off x="0" y="819150"/>
            <a:ext cx="9144000" cy="2574325"/>
          </a:xfrm>
          <a:prstGeom prst="rect">
            <a:avLst/>
          </a:prstGeom>
        </p:spPr>
      </p:pic>
      <p:sp>
        <p:nvSpPr>
          <p:cNvPr id="6" name="TextBox 5">
            <a:extLst>
              <a:ext uri="{FF2B5EF4-FFF2-40B4-BE49-F238E27FC236}">
                <a16:creationId xmlns:a16="http://schemas.microsoft.com/office/drawing/2014/main" id="{C9F4158E-4EC7-BEA7-845A-DB7E327EE248}"/>
              </a:ext>
            </a:extLst>
          </p:cNvPr>
          <p:cNvSpPr txBox="1"/>
          <p:nvPr/>
        </p:nvSpPr>
        <p:spPr>
          <a:xfrm>
            <a:off x="4267200" y="5010150"/>
            <a:ext cx="5000625" cy="200055"/>
          </a:xfrm>
          <a:prstGeom prst="rect">
            <a:avLst/>
          </a:prstGeom>
          <a:noFill/>
        </p:spPr>
        <p:txBody>
          <a:bodyPr wrap="square">
            <a:spAutoFit/>
          </a:bodyPr>
          <a:lstStyle/>
          <a:p>
            <a:r>
              <a:rPr lang="en-US" sz="700" b="0" i="0" dirty="0">
                <a:solidFill>
                  <a:srgbClr val="333333"/>
                </a:solidFill>
                <a:effectLst/>
                <a:latin typeface="Guardian TextSans Web"/>
              </a:rPr>
              <a:t>Kucirka LM, Grams ME, </a:t>
            </a:r>
            <a:r>
              <a:rPr lang="en-US" sz="700" b="0" i="0" dirty="0" err="1">
                <a:solidFill>
                  <a:srgbClr val="333333"/>
                </a:solidFill>
                <a:effectLst/>
                <a:latin typeface="Guardian TextSans Web"/>
              </a:rPr>
              <a:t>Lessler</a:t>
            </a:r>
            <a:r>
              <a:rPr lang="en-US" sz="700" b="0" i="0" dirty="0">
                <a:solidFill>
                  <a:srgbClr val="333333"/>
                </a:solidFill>
                <a:effectLst/>
                <a:latin typeface="Guardian TextSans Web"/>
              </a:rPr>
              <a:t> J, et al. Association of Race and Age With Survival Among Patients Undergoing Dialysis. </a:t>
            </a:r>
            <a:r>
              <a:rPr lang="en-US" sz="700" b="0" i="1" dirty="0">
                <a:solidFill>
                  <a:srgbClr val="333333"/>
                </a:solidFill>
                <a:effectLst/>
                <a:latin typeface="Guardian TextSans Web"/>
              </a:rPr>
              <a:t>JAMA.</a:t>
            </a:r>
            <a:r>
              <a:rPr lang="en-US" sz="700" b="0" i="0" dirty="0">
                <a:solidFill>
                  <a:srgbClr val="333333"/>
                </a:solidFill>
                <a:effectLst/>
                <a:latin typeface="Guardian TextSans Web"/>
              </a:rPr>
              <a:t> 2011</a:t>
            </a:r>
            <a:endParaRPr lang="en-US" sz="700" dirty="0"/>
          </a:p>
        </p:txBody>
      </p:sp>
    </p:spTree>
    <p:extLst>
      <p:ext uri="{BB962C8B-B14F-4D97-AF65-F5344CB8AC3E}">
        <p14:creationId xmlns:p14="http://schemas.microsoft.com/office/powerpoint/2010/main" val="888379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87A6-7DAC-03A5-B136-1BCFD97C2222}"/>
              </a:ext>
            </a:extLst>
          </p:cNvPr>
          <p:cNvSpPr>
            <a:spLocks noGrp="1"/>
          </p:cNvSpPr>
          <p:nvPr>
            <p:ph type="title"/>
          </p:nvPr>
        </p:nvSpPr>
        <p:spPr>
          <a:xfrm>
            <a:off x="685800" y="258762"/>
            <a:ext cx="7772400" cy="636588"/>
          </a:xfrm>
        </p:spPr>
        <p:txBody>
          <a:bodyPr/>
          <a:lstStyle/>
          <a:p>
            <a:r>
              <a:rPr lang="en-US" dirty="0"/>
              <a:t>How inferences can change</a:t>
            </a:r>
          </a:p>
        </p:txBody>
      </p:sp>
      <p:sp>
        <p:nvSpPr>
          <p:cNvPr id="3" name="Content Placeholder 2">
            <a:extLst>
              <a:ext uri="{FF2B5EF4-FFF2-40B4-BE49-F238E27FC236}">
                <a16:creationId xmlns:a16="http://schemas.microsoft.com/office/drawing/2014/main" id="{F71F4BF7-3467-10A9-36D8-ED10454DBC3C}"/>
              </a:ext>
            </a:extLst>
          </p:cNvPr>
          <p:cNvSpPr>
            <a:spLocks noGrp="1"/>
          </p:cNvSpPr>
          <p:nvPr>
            <p:ph idx="1"/>
          </p:nvPr>
        </p:nvSpPr>
        <p:spPr>
          <a:xfrm>
            <a:off x="685800" y="3383950"/>
            <a:ext cx="7772400" cy="1428750"/>
          </a:xfrm>
        </p:spPr>
        <p:txBody>
          <a:bodyPr/>
          <a:lstStyle/>
          <a:p>
            <a:r>
              <a:rPr lang="en-US" sz="1600" dirty="0"/>
              <a:t>Goal: understand racial disparity in death on dialysis</a:t>
            </a:r>
          </a:p>
          <a:p>
            <a:r>
              <a:rPr lang="en-US" sz="1600" dirty="0"/>
              <a:t>Causes specific risk of death is high among young Black patients</a:t>
            </a:r>
          </a:p>
          <a:p>
            <a:pPr lvl="1"/>
            <a:r>
              <a:rPr lang="en-US" sz="1200" dirty="0"/>
              <a:t>But in the left analysis, patients are censored for KT, this validates non-informative censoring assumption, and censoring (</a:t>
            </a:r>
            <a:r>
              <a:rPr lang="en-US" sz="1200" dirty="0" err="1"/>
              <a:t>ie</a:t>
            </a:r>
            <a:r>
              <a:rPr lang="en-US" sz="1200" dirty="0"/>
              <a:t> KT) rates vary by Race</a:t>
            </a:r>
          </a:p>
          <a:p>
            <a:r>
              <a:rPr lang="en-US" sz="1600" dirty="0"/>
              <a:t>Treat KT as competing event, the </a:t>
            </a:r>
            <a:r>
              <a:rPr lang="en-US" sz="1600" dirty="0" err="1"/>
              <a:t>subhazard</a:t>
            </a:r>
            <a:r>
              <a:rPr lang="en-US" sz="1600" dirty="0"/>
              <a:t> ratio of death is higher for Black patients, </a:t>
            </a:r>
            <a:r>
              <a:rPr lang="en-US" sz="1600" dirty="0" err="1"/>
              <a:t>ie</a:t>
            </a:r>
            <a:r>
              <a:rPr lang="en-US" sz="1600" dirty="0"/>
              <a:t>, the disparity is worse when you also account for their lower risk of transplant</a:t>
            </a:r>
          </a:p>
        </p:txBody>
      </p:sp>
      <p:pic>
        <p:nvPicPr>
          <p:cNvPr id="5" name="Picture 4">
            <a:extLst>
              <a:ext uri="{FF2B5EF4-FFF2-40B4-BE49-F238E27FC236}">
                <a16:creationId xmlns:a16="http://schemas.microsoft.com/office/drawing/2014/main" id="{6436F193-6F0F-54F7-04E6-CD1639116E52}"/>
              </a:ext>
            </a:extLst>
          </p:cNvPr>
          <p:cNvPicPr>
            <a:picLocks noChangeAspect="1"/>
          </p:cNvPicPr>
          <p:nvPr/>
        </p:nvPicPr>
        <p:blipFill>
          <a:blip r:embed="rId2"/>
          <a:stretch>
            <a:fillRect/>
          </a:stretch>
        </p:blipFill>
        <p:spPr>
          <a:xfrm>
            <a:off x="0" y="819150"/>
            <a:ext cx="9144000" cy="2574325"/>
          </a:xfrm>
          <a:prstGeom prst="rect">
            <a:avLst/>
          </a:prstGeom>
        </p:spPr>
      </p:pic>
      <p:sp>
        <p:nvSpPr>
          <p:cNvPr id="6" name="TextBox 5">
            <a:extLst>
              <a:ext uri="{FF2B5EF4-FFF2-40B4-BE49-F238E27FC236}">
                <a16:creationId xmlns:a16="http://schemas.microsoft.com/office/drawing/2014/main" id="{CCF8E44E-903E-BECE-1C58-E39B4F2CDB0D}"/>
              </a:ext>
            </a:extLst>
          </p:cNvPr>
          <p:cNvSpPr txBox="1"/>
          <p:nvPr/>
        </p:nvSpPr>
        <p:spPr>
          <a:xfrm>
            <a:off x="4267200" y="5010150"/>
            <a:ext cx="5000625" cy="200055"/>
          </a:xfrm>
          <a:prstGeom prst="rect">
            <a:avLst/>
          </a:prstGeom>
          <a:noFill/>
        </p:spPr>
        <p:txBody>
          <a:bodyPr wrap="square">
            <a:spAutoFit/>
          </a:bodyPr>
          <a:lstStyle/>
          <a:p>
            <a:r>
              <a:rPr lang="en-US" sz="700" b="0" i="0" dirty="0">
                <a:solidFill>
                  <a:srgbClr val="333333"/>
                </a:solidFill>
                <a:effectLst/>
                <a:latin typeface="Guardian TextSans Web"/>
              </a:rPr>
              <a:t>Kucirka LM, Grams ME, </a:t>
            </a:r>
            <a:r>
              <a:rPr lang="en-US" sz="700" b="0" i="0" dirty="0" err="1">
                <a:solidFill>
                  <a:srgbClr val="333333"/>
                </a:solidFill>
                <a:effectLst/>
                <a:latin typeface="Guardian TextSans Web"/>
              </a:rPr>
              <a:t>Lessler</a:t>
            </a:r>
            <a:r>
              <a:rPr lang="en-US" sz="700" b="0" i="0" dirty="0">
                <a:solidFill>
                  <a:srgbClr val="333333"/>
                </a:solidFill>
                <a:effectLst/>
                <a:latin typeface="Guardian TextSans Web"/>
              </a:rPr>
              <a:t> J, et al. Association of Race and Age With Survival Among Patients Undergoing Dialysis. </a:t>
            </a:r>
            <a:r>
              <a:rPr lang="en-US" sz="700" b="0" i="1" dirty="0">
                <a:solidFill>
                  <a:srgbClr val="333333"/>
                </a:solidFill>
                <a:effectLst/>
                <a:latin typeface="Guardian TextSans Web"/>
              </a:rPr>
              <a:t>JAMA.</a:t>
            </a:r>
            <a:r>
              <a:rPr lang="en-US" sz="700" b="0" i="0" dirty="0">
                <a:solidFill>
                  <a:srgbClr val="333333"/>
                </a:solidFill>
                <a:effectLst/>
                <a:latin typeface="Guardian TextSans Web"/>
              </a:rPr>
              <a:t> 2011</a:t>
            </a:r>
            <a:endParaRPr lang="en-US" sz="700" dirty="0"/>
          </a:p>
        </p:txBody>
      </p:sp>
    </p:spTree>
    <p:extLst>
      <p:ext uri="{BB962C8B-B14F-4D97-AF65-F5344CB8AC3E}">
        <p14:creationId xmlns:p14="http://schemas.microsoft.com/office/powerpoint/2010/main" val="1134980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87A6-7DAC-03A5-B136-1BCFD97C2222}"/>
              </a:ext>
            </a:extLst>
          </p:cNvPr>
          <p:cNvSpPr>
            <a:spLocks noGrp="1"/>
          </p:cNvSpPr>
          <p:nvPr>
            <p:ph type="title"/>
          </p:nvPr>
        </p:nvSpPr>
        <p:spPr>
          <a:xfrm>
            <a:off x="685800" y="258762"/>
            <a:ext cx="7772400" cy="636588"/>
          </a:xfrm>
        </p:spPr>
        <p:txBody>
          <a:bodyPr/>
          <a:lstStyle/>
          <a:p>
            <a:r>
              <a:rPr lang="en-US" dirty="0"/>
              <a:t>How inferences can change</a:t>
            </a:r>
          </a:p>
        </p:txBody>
      </p:sp>
      <p:sp>
        <p:nvSpPr>
          <p:cNvPr id="3" name="Content Placeholder 2">
            <a:extLst>
              <a:ext uri="{FF2B5EF4-FFF2-40B4-BE49-F238E27FC236}">
                <a16:creationId xmlns:a16="http://schemas.microsoft.com/office/drawing/2014/main" id="{F71F4BF7-3467-10A9-36D8-ED10454DBC3C}"/>
              </a:ext>
            </a:extLst>
          </p:cNvPr>
          <p:cNvSpPr>
            <a:spLocks noGrp="1"/>
          </p:cNvSpPr>
          <p:nvPr>
            <p:ph idx="1"/>
          </p:nvPr>
        </p:nvSpPr>
        <p:spPr>
          <a:xfrm>
            <a:off x="457200" y="1276350"/>
            <a:ext cx="8458200" cy="3536350"/>
          </a:xfrm>
        </p:spPr>
        <p:txBody>
          <a:bodyPr/>
          <a:lstStyle/>
          <a:p>
            <a:r>
              <a:rPr lang="en-US" sz="1600" dirty="0"/>
              <a:t>If the two cause-specific HR are in the same direction, sub-HR will be towards the null </a:t>
            </a:r>
          </a:p>
          <a:p>
            <a:r>
              <a:rPr lang="en-US" sz="1600" dirty="0"/>
              <a:t>If the two cause-specific HR are in the opposite direction, sub-HR will go away from the null </a:t>
            </a:r>
          </a:p>
          <a:p>
            <a:r>
              <a:rPr lang="en-US" sz="1600" dirty="0"/>
              <a:t>Think about the goal of the question, run and include both to address the question</a:t>
            </a:r>
          </a:p>
          <a:p>
            <a:r>
              <a:rPr lang="en-US" sz="1600" dirty="0"/>
              <a:t>Even more in word-document</a:t>
            </a:r>
          </a:p>
        </p:txBody>
      </p:sp>
    </p:spTree>
    <p:extLst>
      <p:ext uri="{BB962C8B-B14F-4D97-AF65-F5344CB8AC3E}">
        <p14:creationId xmlns:p14="http://schemas.microsoft.com/office/powerpoint/2010/main" val="1048220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63918-971C-61FA-C115-0027704C1AD1}"/>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E3DC3459-0C57-D66C-A5C2-CEED98B3A0F6}"/>
              </a:ext>
            </a:extLst>
          </p:cNvPr>
          <p:cNvSpPr>
            <a:spLocks noGrp="1"/>
          </p:cNvSpPr>
          <p:nvPr>
            <p:ph idx="1"/>
          </p:nvPr>
        </p:nvSpPr>
        <p:spPr>
          <a:xfrm>
            <a:off x="809624" y="1276350"/>
            <a:ext cx="7953376" cy="3295650"/>
          </a:xfrm>
        </p:spPr>
        <p:txBody>
          <a:bodyPr/>
          <a:lstStyle/>
          <a:p>
            <a:r>
              <a:rPr lang="en-US" sz="1800" dirty="0"/>
              <a:t>Data source: USRDS 1996-2018</a:t>
            </a:r>
          </a:p>
          <a:p>
            <a:pPr lvl="1"/>
            <a:r>
              <a:rPr lang="en-US" sz="1400" dirty="0"/>
              <a:t>Study population: 2,297,492 patients who initiated dialysis during this time</a:t>
            </a:r>
          </a:p>
          <a:p>
            <a:r>
              <a:rPr lang="en-US" sz="1800" dirty="0"/>
              <a:t>Primary exposures</a:t>
            </a:r>
          </a:p>
          <a:p>
            <a:pPr lvl="1"/>
            <a:r>
              <a:rPr lang="en-US" sz="1400" dirty="0"/>
              <a:t>Race/Ethnicity categories</a:t>
            </a:r>
          </a:p>
          <a:p>
            <a:pPr lvl="2"/>
            <a:r>
              <a:rPr lang="en-US" sz="1400" dirty="0"/>
              <a:t>Non-Hispanic Black, Non-Hispanic White, Non-Hispanic Asian, Hispanic ethnicity (all races)</a:t>
            </a:r>
          </a:p>
          <a:p>
            <a:pPr lvl="2"/>
            <a:r>
              <a:rPr lang="en-US" sz="1400" dirty="0"/>
              <a:t>Excluding 53,103 patients of other Races (2.3%)</a:t>
            </a:r>
          </a:p>
          <a:p>
            <a:pPr lvl="1"/>
            <a:r>
              <a:rPr lang="en-US" sz="1400" dirty="0"/>
              <a:t>Calendar time: 1996-1999, 2000-2004, 2005-2009, 2010-2015</a:t>
            </a:r>
          </a:p>
          <a:p>
            <a:r>
              <a:rPr lang="en-US" sz="1800" dirty="0"/>
              <a:t>Primary outcome: being waitlisted for KT while on dialysis</a:t>
            </a:r>
          </a:p>
          <a:p>
            <a:r>
              <a:rPr lang="en-US" sz="1800" dirty="0"/>
              <a:t>Effect modifier: age in categories 18-34, 35-64, &gt;64</a:t>
            </a:r>
          </a:p>
        </p:txBody>
      </p:sp>
    </p:spTree>
    <p:extLst>
      <p:ext uri="{BB962C8B-B14F-4D97-AF65-F5344CB8AC3E}">
        <p14:creationId xmlns:p14="http://schemas.microsoft.com/office/powerpoint/2010/main" val="3562123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36210-785B-BDA6-31C7-FD062B33D445}"/>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0372D5BA-4BCE-9B48-64D4-32A4B1884B2E}"/>
              </a:ext>
            </a:extLst>
          </p:cNvPr>
          <p:cNvSpPr>
            <a:spLocks noGrp="1"/>
          </p:cNvSpPr>
          <p:nvPr>
            <p:ph idx="1"/>
          </p:nvPr>
        </p:nvSpPr>
        <p:spPr>
          <a:xfrm>
            <a:off x="809624" y="1276350"/>
            <a:ext cx="7953376" cy="3733800"/>
          </a:xfrm>
        </p:spPr>
        <p:txBody>
          <a:bodyPr/>
          <a:lstStyle/>
          <a:p>
            <a:r>
              <a:rPr lang="en-US" sz="1800" dirty="0"/>
              <a:t>Describe 3yr cumulative incidence of waitlisting by Race/Ethnicity over time</a:t>
            </a:r>
          </a:p>
          <a:p>
            <a:pPr lvl="1"/>
            <a:r>
              <a:rPr lang="en-US" sz="1400" dirty="0"/>
              <a:t>Follow patients from first dialysis treatment until the first of listing, death, censoring on 12/31/2018 or three years from dialysis initiation</a:t>
            </a:r>
          </a:p>
          <a:p>
            <a:r>
              <a:rPr lang="en-US" sz="1800" dirty="0"/>
              <a:t>Estimate magnitude of disparity in waitlisting for KT across Race/Ethnicity within each era</a:t>
            </a:r>
          </a:p>
          <a:p>
            <a:pPr lvl="1"/>
            <a:r>
              <a:rPr lang="en-US" sz="1400" dirty="0"/>
              <a:t>Adjusted for biologically plausible confounders: age, sex, BMI, cause of ESRD, blood type</a:t>
            </a:r>
          </a:p>
          <a:p>
            <a:pPr lvl="1"/>
            <a:r>
              <a:rPr lang="en-US" sz="1400" dirty="0"/>
              <a:t>Potential mediators: employment, medical insurance coverage, neighborhood poverty, non-profit vs for profit center</a:t>
            </a:r>
          </a:p>
          <a:p>
            <a:r>
              <a:rPr lang="en-US" sz="1800" dirty="0"/>
              <a:t>Main analysis: Cox regression, cause-specific hazard of listing </a:t>
            </a:r>
          </a:p>
          <a:p>
            <a:pPr lvl="1"/>
            <a:r>
              <a:rPr lang="en-US" sz="1400" dirty="0"/>
              <a:t>Censors for death</a:t>
            </a:r>
          </a:p>
          <a:p>
            <a:pPr lvl="1"/>
            <a:r>
              <a:rPr lang="en-US" sz="1400" dirty="0"/>
              <a:t>Sensitivity analysis: competing risks regression, death on dialysis as competing event </a:t>
            </a:r>
            <a:br>
              <a:rPr lang="en-US" sz="1400" dirty="0"/>
            </a:br>
            <a:r>
              <a:rPr lang="en-US" sz="1400" dirty="0"/>
              <a:t>	</a:t>
            </a:r>
          </a:p>
        </p:txBody>
      </p:sp>
    </p:spTree>
    <p:extLst>
      <p:ext uri="{BB962C8B-B14F-4D97-AF65-F5344CB8AC3E}">
        <p14:creationId xmlns:p14="http://schemas.microsoft.com/office/powerpoint/2010/main" val="1542686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A651-FB06-4058-ABB4-97521B3A4520}"/>
              </a:ext>
            </a:extLst>
          </p:cNvPr>
          <p:cNvSpPr>
            <a:spLocks noGrp="1"/>
          </p:cNvSpPr>
          <p:nvPr>
            <p:ph type="title"/>
          </p:nvPr>
        </p:nvSpPr>
        <p:spPr/>
        <p:txBody>
          <a:bodyPr/>
          <a:lstStyle/>
          <a:p>
            <a:r>
              <a:rPr lang="en-US" sz="1800" dirty="0"/>
              <a:t>Cumulative incidence of waitlisting for KT while on dialysis, over time by </a:t>
            </a:r>
            <a:br>
              <a:rPr lang="en-US" sz="1800" dirty="0"/>
            </a:br>
            <a:r>
              <a:rPr lang="en-US" sz="1800" dirty="0"/>
              <a:t>Race/Ethnicity</a:t>
            </a:r>
          </a:p>
        </p:txBody>
      </p:sp>
      <p:pic>
        <p:nvPicPr>
          <p:cNvPr id="7" name="Picture 6">
            <a:extLst>
              <a:ext uri="{FF2B5EF4-FFF2-40B4-BE49-F238E27FC236}">
                <a16:creationId xmlns:a16="http://schemas.microsoft.com/office/drawing/2014/main" id="{71B69F4E-B05B-5959-8C34-2C79FB070AAB}"/>
              </a:ext>
            </a:extLst>
          </p:cNvPr>
          <p:cNvPicPr>
            <a:picLocks noChangeAspect="1"/>
          </p:cNvPicPr>
          <p:nvPr/>
        </p:nvPicPr>
        <p:blipFill>
          <a:blip r:embed="rId2"/>
          <a:stretch>
            <a:fillRect/>
          </a:stretch>
        </p:blipFill>
        <p:spPr>
          <a:xfrm>
            <a:off x="168370" y="1352550"/>
            <a:ext cx="4379247" cy="3154680"/>
          </a:xfrm>
          <a:prstGeom prst="rect">
            <a:avLst/>
          </a:prstGeom>
        </p:spPr>
      </p:pic>
    </p:spTree>
    <p:extLst>
      <p:ext uri="{BB962C8B-B14F-4D97-AF65-F5344CB8AC3E}">
        <p14:creationId xmlns:p14="http://schemas.microsoft.com/office/powerpoint/2010/main" val="4255465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7C52C45-F06E-593D-87C7-8FF263C5A314}"/>
              </a:ext>
            </a:extLst>
          </p:cNvPr>
          <p:cNvPicPr>
            <a:picLocks noChangeAspect="1"/>
          </p:cNvPicPr>
          <p:nvPr/>
        </p:nvPicPr>
        <p:blipFill>
          <a:blip r:embed="rId2"/>
          <a:stretch>
            <a:fillRect/>
          </a:stretch>
        </p:blipFill>
        <p:spPr>
          <a:xfrm>
            <a:off x="4572000" y="1352550"/>
            <a:ext cx="4328140" cy="3154680"/>
          </a:xfrm>
          <a:prstGeom prst="rect">
            <a:avLst/>
          </a:prstGeom>
        </p:spPr>
      </p:pic>
      <p:pic>
        <p:nvPicPr>
          <p:cNvPr id="7" name="Picture 6">
            <a:extLst>
              <a:ext uri="{FF2B5EF4-FFF2-40B4-BE49-F238E27FC236}">
                <a16:creationId xmlns:a16="http://schemas.microsoft.com/office/drawing/2014/main" id="{71B69F4E-B05B-5959-8C34-2C79FB070AAB}"/>
              </a:ext>
            </a:extLst>
          </p:cNvPr>
          <p:cNvPicPr>
            <a:picLocks noChangeAspect="1"/>
          </p:cNvPicPr>
          <p:nvPr/>
        </p:nvPicPr>
        <p:blipFill>
          <a:blip r:embed="rId3"/>
          <a:stretch>
            <a:fillRect/>
          </a:stretch>
        </p:blipFill>
        <p:spPr>
          <a:xfrm>
            <a:off x="168370" y="1352550"/>
            <a:ext cx="4379247" cy="3154680"/>
          </a:xfrm>
          <a:prstGeom prst="rect">
            <a:avLst/>
          </a:prstGeom>
        </p:spPr>
      </p:pic>
      <p:sp>
        <p:nvSpPr>
          <p:cNvPr id="8" name="Title 1">
            <a:extLst>
              <a:ext uri="{FF2B5EF4-FFF2-40B4-BE49-F238E27FC236}">
                <a16:creationId xmlns:a16="http://schemas.microsoft.com/office/drawing/2014/main" id="{1DDD24EC-338D-B195-04A4-8BD07987C8F6}"/>
              </a:ext>
            </a:extLst>
          </p:cNvPr>
          <p:cNvSpPr>
            <a:spLocks noGrp="1"/>
          </p:cNvSpPr>
          <p:nvPr>
            <p:ph type="title"/>
          </p:nvPr>
        </p:nvSpPr>
        <p:spPr>
          <a:xfrm>
            <a:off x="809625" y="361950"/>
            <a:ext cx="7772400" cy="636588"/>
          </a:xfrm>
        </p:spPr>
        <p:txBody>
          <a:bodyPr/>
          <a:lstStyle/>
          <a:p>
            <a:r>
              <a:rPr lang="en-US" sz="1800" dirty="0"/>
              <a:t>Cumulative incidence of waitlisting for KT while on dialysis, over time by </a:t>
            </a:r>
            <a:br>
              <a:rPr lang="en-US" sz="1800" dirty="0"/>
            </a:br>
            <a:r>
              <a:rPr lang="en-US" sz="1800" dirty="0"/>
              <a:t>Race/Ethnicity</a:t>
            </a:r>
          </a:p>
        </p:txBody>
      </p:sp>
    </p:spTree>
    <p:extLst>
      <p:ext uri="{BB962C8B-B14F-4D97-AF65-F5344CB8AC3E}">
        <p14:creationId xmlns:p14="http://schemas.microsoft.com/office/powerpoint/2010/main" val="392801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1DF45-F3BB-F7A2-812E-4385DF8588C7}"/>
              </a:ext>
            </a:extLst>
          </p:cNvPr>
          <p:cNvSpPr>
            <a:spLocks noGrp="1"/>
          </p:cNvSpPr>
          <p:nvPr>
            <p:ph type="title"/>
          </p:nvPr>
        </p:nvSpPr>
        <p:spPr/>
        <p:txBody>
          <a:bodyPr/>
          <a:lstStyle/>
          <a:p>
            <a:r>
              <a:rPr lang="en-US" sz="2000" dirty="0"/>
              <a:t>Age at dialysis initiation</a:t>
            </a:r>
          </a:p>
        </p:txBody>
      </p:sp>
      <p:pic>
        <p:nvPicPr>
          <p:cNvPr id="7" name="Picture 6">
            <a:extLst>
              <a:ext uri="{FF2B5EF4-FFF2-40B4-BE49-F238E27FC236}">
                <a16:creationId xmlns:a16="http://schemas.microsoft.com/office/drawing/2014/main" id="{8EA424B8-FE71-9361-E273-F47067B0C57B}"/>
              </a:ext>
            </a:extLst>
          </p:cNvPr>
          <p:cNvPicPr>
            <a:picLocks noChangeAspect="1"/>
          </p:cNvPicPr>
          <p:nvPr/>
        </p:nvPicPr>
        <p:blipFill>
          <a:blip r:embed="rId2"/>
          <a:stretch>
            <a:fillRect/>
          </a:stretch>
        </p:blipFill>
        <p:spPr>
          <a:xfrm>
            <a:off x="1820368" y="803755"/>
            <a:ext cx="5503264" cy="3983363"/>
          </a:xfrm>
          <a:prstGeom prst="rect">
            <a:avLst/>
          </a:prstGeom>
        </p:spPr>
      </p:pic>
    </p:spTree>
    <p:extLst>
      <p:ext uri="{BB962C8B-B14F-4D97-AF65-F5344CB8AC3E}">
        <p14:creationId xmlns:p14="http://schemas.microsoft.com/office/powerpoint/2010/main" val="2806164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7C341-DF8E-CB39-F8BD-6C274F7DDB77}"/>
              </a:ext>
            </a:extLst>
          </p:cNvPr>
          <p:cNvSpPr>
            <a:spLocks noGrp="1"/>
          </p:cNvSpPr>
          <p:nvPr>
            <p:ph type="title"/>
          </p:nvPr>
        </p:nvSpPr>
        <p:spPr>
          <a:xfrm>
            <a:off x="609600" y="361950"/>
            <a:ext cx="7896225" cy="1219200"/>
          </a:xfrm>
        </p:spPr>
        <p:txBody>
          <a:bodyPr/>
          <a:lstStyle/>
          <a:p>
            <a:r>
              <a:rPr lang="en-US" sz="1800" dirty="0"/>
              <a:t>Inverse-probability weighted cumulative incidence of waitlisting for KT while on dialysis, over time by Race/Ethnicity</a:t>
            </a:r>
            <a:br>
              <a:rPr lang="en-US" sz="1800" dirty="0"/>
            </a:br>
            <a:endParaRPr lang="en-US" sz="1600" dirty="0"/>
          </a:p>
        </p:txBody>
      </p:sp>
      <p:pic>
        <p:nvPicPr>
          <p:cNvPr id="4" name="Picture 3">
            <a:extLst>
              <a:ext uri="{FF2B5EF4-FFF2-40B4-BE49-F238E27FC236}">
                <a16:creationId xmlns:a16="http://schemas.microsoft.com/office/drawing/2014/main" id="{DA436BBD-EFE1-4DDF-2FDA-6CD03DE29933}"/>
              </a:ext>
            </a:extLst>
          </p:cNvPr>
          <p:cNvPicPr>
            <a:picLocks noChangeAspect="1"/>
          </p:cNvPicPr>
          <p:nvPr/>
        </p:nvPicPr>
        <p:blipFill>
          <a:blip r:embed="rId2"/>
          <a:stretch>
            <a:fillRect/>
          </a:stretch>
        </p:blipFill>
        <p:spPr>
          <a:xfrm>
            <a:off x="0" y="1123950"/>
            <a:ext cx="4662530" cy="3383280"/>
          </a:xfrm>
          <a:prstGeom prst="rect">
            <a:avLst/>
          </a:prstGeom>
        </p:spPr>
      </p:pic>
      <p:sp>
        <p:nvSpPr>
          <p:cNvPr id="5" name="TextBox 4">
            <a:extLst>
              <a:ext uri="{FF2B5EF4-FFF2-40B4-BE49-F238E27FC236}">
                <a16:creationId xmlns:a16="http://schemas.microsoft.com/office/drawing/2014/main" id="{378D8DC0-5F4E-E205-1324-0F7A20514B1F}"/>
              </a:ext>
            </a:extLst>
          </p:cNvPr>
          <p:cNvSpPr txBox="1"/>
          <p:nvPr/>
        </p:nvSpPr>
        <p:spPr>
          <a:xfrm>
            <a:off x="152400" y="4358670"/>
            <a:ext cx="8978984" cy="784830"/>
          </a:xfrm>
          <a:prstGeom prst="rect">
            <a:avLst/>
          </a:prstGeom>
          <a:noFill/>
        </p:spPr>
        <p:txBody>
          <a:bodyPr wrap="square">
            <a:spAutoFit/>
          </a:bodyPr>
          <a:lstStyle/>
          <a:p>
            <a:br>
              <a:rPr lang="en-US" sz="1200" dirty="0"/>
            </a:br>
            <a:r>
              <a:rPr lang="en-US" sz="1100" dirty="0"/>
              <a:t>*using inverse probability weights -&gt;  for each race, the distributions of for age, sex, cause of ESRD, BMI, cardiovascular disease, COPD, HTN, DM, drug or alcohol dependence are weighted to be more similar to that of the NH white patients, so the KM curves can be interpreted as standardized or adjusted for these factors</a:t>
            </a:r>
          </a:p>
        </p:txBody>
      </p:sp>
    </p:spTree>
    <p:extLst>
      <p:ext uri="{BB962C8B-B14F-4D97-AF65-F5344CB8AC3E}">
        <p14:creationId xmlns:p14="http://schemas.microsoft.com/office/powerpoint/2010/main" val="2600284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7B7E3D1-467C-0649-30F9-93CA698B08B0}"/>
              </a:ext>
            </a:extLst>
          </p:cNvPr>
          <p:cNvPicPr>
            <a:picLocks noChangeAspect="1"/>
          </p:cNvPicPr>
          <p:nvPr/>
        </p:nvPicPr>
        <p:blipFill>
          <a:blip r:embed="rId2"/>
          <a:stretch>
            <a:fillRect/>
          </a:stretch>
        </p:blipFill>
        <p:spPr>
          <a:xfrm>
            <a:off x="4485624" y="1123950"/>
            <a:ext cx="4645760" cy="3383280"/>
          </a:xfrm>
          <a:prstGeom prst="rect">
            <a:avLst/>
          </a:prstGeom>
        </p:spPr>
      </p:pic>
      <p:sp>
        <p:nvSpPr>
          <p:cNvPr id="2" name="Title 1">
            <a:extLst>
              <a:ext uri="{FF2B5EF4-FFF2-40B4-BE49-F238E27FC236}">
                <a16:creationId xmlns:a16="http://schemas.microsoft.com/office/drawing/2014/main" id="{9B27C341-DF8E-CB39-F8BD-6C274F7DDB77}"/>
              </a:ext>
            </a:extLst>
          </p:cNvPr>
          <p:cNvSpPr>
            <a:spLocks noGrp="1"/>
          </p:cNvSpPr>
          <p:nvPr>
            <p:ph type="title"/>
          </p:nvPr>
        </p:nvSpPr>
        <p:spPr>
          <a:xfrm>
            <a:off x="609600" y="361950"/>
            <a:ext cx="7896225" cy="1219200"/>
          </a:xfrm>
        </p:spPr>
        <p:txBody>
          <a:bodyPr/>
          <a:lstStyle/>
          <a:p>
            <a:r>
              <a:rPr lang="en-US" sz="1800" dirty="0"/>
              <a:t>Inverse-probability weighted cumulative incidence of waitlisting for KT while on dialysis, over time by Race/Ethnicity</a:t>
            </a:r>
            <a:br>
              <a:rPr lang="en-US" sz="1800" dirty="0"/>
            </a:br>
            <a:endParaRPr lang="en-US" sz="1600" dirty="0"/>
          </a:p>
        </p:txBody>
      </p:sp>
      <p:pic>
        <p:nvPicPr>
          <p:cNvPr id="4" name="Picture 3">
            <a:extLst>
              <a:ext uri="{FF2B5EF4-FFF2-40B4-BE49-F238E27FC236}">
                <a16:creationId xmlns:a16="http://schemas.microsoft.com/office/drawing/2014/main" id="{DA436BBD-EFE1-4DDF-2FDA-6CD03DE29933}"/>
              </a:ext>
            </a:extLst>
          </p:cNvPr>
          <p:cNvPicPr>
            <a:picLocks noChangeAspect="1"/>
          </p:cNvPicPr>
          <p:nvPr/>
        </p:nvPicPr>
        <p:blipFill>
          <a:blip r:embed="rId3"/>
          <a:stretch>
            <a:fillRect/>
          </a:stretch>
        </p:blipFill>
        <p:spPr>
          <a:xfrm>
            <a:off x="0" y="1123950"/>
            <a:ext cx="4662530" cy="3383280"/>
          </a:xfrm>
          <a:prstGeom prst="rect">
            <a:avLst/>
          </a:prstGeom>
        </p:spPr>
      </p:pic>
      <p:sp>
        <p:nvSpPr>
          <p:cNvPr id="5" name="TextBox 4">
            <a:extLst>
              <a:ext uri="{FF2B5EF4-FFF2-40B4-BE49-F238E27FC236}">
                <a16:creationId xmlns:a16="http://schemas.microsoft.com/office/drawing/2014/main" id="{378D8DC0-5F4E-E205-1324-0F7A20514B1F}"/>
              </a:ext>
            </a:extLst>
          </p:cNvPr>
          <p:cNvSpPr txBox="1"/>
          <p:nvPr/>
        </p:nvSpPr>
        <p:spPr>
          <a:xfrm>
            <a:off x="152400" y="4358670"/>
            <a:ext cx="8978984" cy="784830"/>
          </a:xfrm>
          <a:prstGeom prst="rect">
            <a:avLst/>
          </a:prstGeom>
          <a:noFill/>
        </p:spPr>
        <p:txBody>
          <a:bodyPr wrap="square">
            <a:spAutoFit/>
          </a:bodyPr>
          <a:lstStyle/>
          <a:p>
            <a:br>
              <a:rPr lang="en-US" sz="1200" dirty="0"/>
            </a:br>
            <a:r>
              <a:rPr lang="en-US" sz="1100" dirty="0"/>
              <a:t>*using inverse probability weights -&gt;  for each race, the distributions of for age, sex, cause of ESRD, BMI, cardiovascular disease, COPD, HTN, DM, drug or alcohol dependence are weighted to be more similar to that of the NH white patients, so the KM curves can be interpreted as standardized or adjusted for these factors</a:t>
            </a:r>
          </a:p>
        </p:txBody>
      </p:sp>
    </p:spTree>
    <p:extLst>
      <p:ext uri="{BB962C8B-B14F-4D97-AF65-F5344CB8AC3E}">
        <p14:creationId xmlns:p14="http://schemas.microsoft.com/office/powerpoint/2010/main" val="526719063"/>
      </p:ext>
    </p:extLst>
  </p:cSld>
  <p:clrMapOvr>
    <a:masterClrMapping/>
  </p:clrMapOvr>
</p:sld>
</file>

<file path=ppt/theme/theme1.xml><?xml version="1.0" encoding="utf-8"?>
<a:theme xmlns:a="http://schemas.openxmlformats.org/drawingml/2006/main" name="JHM_White">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C5B74C10EADC841935532176FBA66B3" ma:contentTypeVersion="11" ma:contentTypeDescription="Create a new document." ma:contentTypeScope="" ma:versionID="040d327a3fa992dc5921fab614cfcdfa">
  <xsd:schema xmlns:xsd="http://www.w3.org/2001/XMLSchema" xmlns:xs="http://www.w3.org/2001/XMLSchema" xmlns:p="http://schemas.microsoft.com/office/2006/metadata/properties" xmlns:ns2="1777bd19-367d-43a8-b63b-b682da774230" xmlns:ns3="8a12a9b8-2d24-4ead-acb2-506f2e77b2df" targetNamespace="http://schemas.microsoft.com/office/2006/metadata/properties" ma:root="true" ma:fieldsID="c470a585ff9a43848cdb5e067e8c9306" ns2:_="" ns3:_="">
    <xsd:import namespace="1777bd19-367d-43a8-b63b-b682da774230"/>
    <xsd:import namespace="8a12a9b8-2d24-4ead-acb2-506f2e77b2d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77bd19-367d-43a8-b63b-b682da7742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f3f7c956-802a-45ac-b2ba-cc78506785fb"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a12a9b8-2d24-4ead-acb2-506f2e77b2d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84cee6bb-88c1-4f7c-890c-40cf7181f5e3}" ma:internalName="TaxCatchAll" ma:showField="CatchAllData" ma:web="8a12a9b8-2d24-4ead-acb2-506f2e77b2d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464C04-0211-47AD-B99C-0F9A43AD4114}"/>
</file>

<file path=customXml/itemProps2.xml><?xml version="1.0" encoding="utf-8"?>
<ds:datastoreItem xmlns:ds="http://schemas.openxmlformats.org/officeDocument/2006/customXml" ds:itemID="{381B19E5-4698-4CFE-8983-0C31022DA277}"/>
</file>

<file path=docProps/app.xml><?xml version="1.0" encoding="utf-8"?>
<Properties xmlns="http://schemas.openxmlformats.org/officeDocument/2006/extended-properties" xmlns:vt="http://schemas.openxmlformats.org/officeDocument/2006/docPropsVTypes">
  <Template>JHM_White_HD (1)</Template>
  <TotalTime>37514</TotalTime>
  <Words>2388</Words>
  <Application>Microsoft Office PowerPoint</Application>
  <PresentationFormat>On-screen Show (16:9)</PresentationFormat>
  <Paragraphs>172</Paragraphs>
  <Slides>26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Guardian TextSans Web</vt:lpstr>
      <vt:lpstr>Times</vt:lpstr>
      <vt:lpstr>JHM_White</vt:lpstr>
      <vt:lpstr>Trends in Racial/Ethnic disparities in waitlisting for KT </vt:lpstr>
      <vt:lpstr>Motivation</vt:lpstr>
      <vt:lpstr>Methods</vt:lpstr>
      <vt:lpstr>Methods</vt:lpstr>
      <vt:lpstr>Cumulative incidence of waitlisting for KT while on dialysis, over time by  Race/Ethnicity</vt:lpstr>
      <vt:lpstr>Cumulative incidence of waitlisting for KT while on dialysis, over time by  Race/Ethnicity</vt:lpstr>
      <vt:lpstr>Age at dialysis initiation</vt:lpstr>
      <vt:lpstr>Inverse-probability weighted cumulative incidence of waitlisting for KT while on dialysis, over time by Race/Ethnicity </vt:lpstr>
      <vt:lpstr>Inverse-probability weighted cumulative incidence of waitlisting for KT while on dialysis, over time by Race/Ethnicity </vt:lpstr>
      <vt:lpstr>Inverse-probability weighted cumulative incidence of waitlisting for KT while on dialysis, over time by Race/Ethnicity </vt:lpstr>
      <vt:lpstr>Magnitude of racial/ethnic disparities in waitlisting for KT within each  era</vt:lpstr>
      <vt:lpstr>Magnitude of racial/ethnic disparities in waitlisting for KT within each  era</vt:lpstr>
      <vt:lpstr>Stratified by age at dialysis initiation</vt:lpstr>
      <vt:lpstr>Stratified by age at dialysis initiation</vt:lpstr>
      <vt:lpstr>Stratified by age at dialysis initiation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inferences can change</vt:lpstr>
      <vt:lpstr>How inferences can change</vt:lpstr>
      <vt:lpstr>How inferences can change</vt:lpstr>
      <vt:lpstr>How inferences can change</vt:lpstr>
    </vt:vector>
  </TitlesOfParts>
  <Company>Johns Hopkins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Cardiovascular disease and Kidney transplant outcomes: Goals for an OHDSI study</dc:title>
  <dc:creator>Mary Grace Bowring</dc:creator>
  <cp:lastModifiedBy>Mary Grace Bowring</cp:lastModifiedBy>
  <cp:revision>214</cp:revision>
  <dcterms:created xsi:type="dcterms:W3CDTF">2021-07-16T16:00:37Z</dcterms:created>
  <dcterms:modified xsi:type="dcterms:W3CDTF">2023-09-12T15:58:48Z</dcterms:modified>
</cp:coreProperties>
</file>