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257" r:id="rId4"/>
    <p:sldId id="260" r:id="rId5"/>
    <p:sldId id="273" r:id="rId6"/>
    <p:sldId id="258" r:id="rId7"/>
    <p:sldId id="261" r:id="rId8"/>
    <p:sldId id="278" r:id="rId9"/>
    <p:sldId id="269" r:id="rId10"/>
    <p:sldId id="279" r:id="rId11"/>
    <p:sldId id="271" r:id="rId12"/>
    <p:sldId id="280" r:id="rId13"/>
    <p:sldId id="262" r:id="rId14"/>
    <p:sldId id="263" r:id="rId15"/>
    <p:sldId id="264" r:id="rId16"/>
    <p:sldId id="265" r:id="rId17"/>
    <p:sldId id="272" r:id="rId18"/>
    <p:sldId id="281" r:id="rId19"/>
    <p:sldId id="266" r:id="rId20"/>
    <p:sldId id="267" r:id="rId21"/>
    <p:sldId id="282" r:id="rId22"/>
    <p:sldId id="276" r:id="rId23"/>
    <p:sldId id="268" r:id="rId24"/>
    <p:sldId id="27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36" autoAdjust="0"/>
  </p:normalViewPr>
  <p:slideViewPr>
    <p:cSldViewPr snapToGrid="0">
      <p:cViewPr varScale="1">
        <p:scale>
          <a:sx n="73" d="100"/>
          <a:sy n="73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ECA2-B8A4-4F53-AFD2-5717D83ED502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06B2-B765-4C86-8B2F-F7185F38B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5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𝑒𝑠𝑡𝑖𝑚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𝑎𝑡𝑡𝑒𝑛𝑑𝑢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/>
                <a:endParaRPr lang="fr-FR" dirty="0" smtClean="0"/>
              </a:p>
              <a:p>
                <a:pPr/>
                <a:r>
                  <a:rPr lang="fr-FR" dirty="0" smtClean="0"/>
                  <a:t>Une valeur de 2 correspond à une erreur du type</a:t>
                </a:r>
                <a:r>
                  <a:rPr lang="fr-FR" baseline="0" dirty="0" smtClean="0"/>
                  <a:t> 45bpm ou 180bpm au lieu de 90bpm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i="0" smtClean="0">
                    <a:latin typeface="Cambria Math" panose="02040503050406030204" pitchFamily="18" charset="0"/>
                  </a:rPr>
                  <a:t>|〖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𝑙𝑜𝑔〗_2 ((𝑇𝑒𝑚𝑝𝑜 𝑒𝑠𝑡𝑖𝑚é)/(𝑇𝑒𝑚𝑝𝑜 𝑎𝑡𝑡𝑒𝑛𝑑𝑢))|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Savoir le tempo nous permet de passer des secondes à</a:t>
            </a:r>
            <a:r>
              <a:rPr lang="fr-FR" baseline="0" dirty="0" smtClean="0"/>
              <a:t> la base</a:t>
            </a:r>
            <a:r>
              <a:rPr lang="fr-FR" dirty="0" smtClean="0"/>
              <a:t> « nombre de double croches ».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arrondie pas directement le résultat.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Difficile de trouver la probabilité dans la littérature</a:t>
            </a:r>
          </a:p>
          <a:p>
            <a:r>
              <a:rPr lang="fr-FR" baseline="0" dirty="0" smtClean="0"/>
              <a:t>Nous avons ajusté les valeurs pour améliorer les résultats (empirique ou triche?) </a:t>
            </a:r>
            <a:r>
              <a:rPr lang="fr-FR" baseline="0" dirty="0" smtClean="0">
                <a:sym typeface="Wingdings" panose="05000000000000000000" pitchFamily="2" charset="2"/>
              </a:rPr>
              <a:t>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1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calcule les bords des gaussiennes par barycentre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60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61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5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21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9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6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recherche une chute drastique de la moyenne locale (de la fonction d’onset)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Détection </a:t>
            </a:r>
            <a:r>
              <a:rPr lang="fr-FR" dirty="0" smtClean="0"/>
              <a:t>de la présence d’un offset dans un intervalle d’onset (pas d’offset en rythme)</a:t>
            </a:r>
          </a:p>
          <a:p>
            <a:r>
              <a:rPr lang="fr-FR" dirty="0" smtClean="0"/>
              <a:t>pour</a:t>
            </a:r>
            <a:r>
              <a:rPr lang="fr-FR" baseline="0" dirty="0" smtClean="0"/>
              <a:t> un couple onset-offset, on découpe l’intervalle approximativement en deux,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0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fr-FR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𝐹𝐹𝑇</m:t>
                          </m:r>
                        </m:e>
                        <m:sup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𝐹𝐹𝑇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𝑂𝑆𝑆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fr-FR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(𝑡)=〖𝐹𝐹𝑇〗^(−1) (|𝐹𝐹𝑇(𝑂𝑆𝑆(𝑚)|^𝑐 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8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1P=durée correspondant à une</a:t>
            </a:r>
            <a:r>
              <a:rPr lang="fr-FR" baseline="0" dirty="0" smtClean="0"/>
              <a:t> croche</a:t>
            </a:r>
          </a:p>
          <a:p>
            <a:r>
              <a:rPr lang="fr-FR" baseline="0" dirty="0" smtClean="0"/>
              <a:t>À un instant donnée, on regarde la valeur d’onset dans 1 croche, 1 croche pointée, 1 noire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 smtClean="0"/>
              <a:t>attribue</a:t>
            </a:r>
            <a:r>
              <a:rPr lang="fr-FR" baseline="0" dirty="0" smtClean="0"/>
              <a:t> ensuite un score à chaque candidat (variance et maximum du résultat))</a:t>
            </a:r>
          </a:p>
          <a:p>
            <a:r>
              <a:rPr lang="fr-FR" baseline="0" dirty="0" smtClean="0"/>
              <a:t>On choisit le candidat avec le meilleur </a:t>
            </a:r>
            <a:r>
              <a:rPr lang="fr-FR" baseline="0" dirty="0" smtClean="0"/>
              <a:t>score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trace une gaussienne autour du meilleur tempo de la fenêtre,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29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Première courbe « Probabilité qu’un tempo soit représentatif de la fenêtre m.</a:t>
            </a:r>
          </a:p>
          <a:p>
            <a:r>
              <a:rPr lang="fr-FR" dirty="0" smtClean="0"/>
              <a:t>À ce stade, on peut potentiellement</a:t>
            </a:r>
            <a:r>
              <a:rPr lang="fr-FR" baseline="0" dirty="0" smtClean="0"/>
              <a:t> suivre des variation du tempo</a:t>
            </a:r>
            <a:endParaRPr lang="fr-FR" dirty="0" smtClean="0"/>
          </a:p>
          <a:p>
            <a:r>
              <a:rPr lang="fr-FR" dirty="0" smtClean="0"/>
              <a:t>Deuxième courbe « probabilité qu’un tempo</a:t>
            </a:r>
            <a:r>
              <a:rPr lang="fr-FR" baseline="0" dirty="0" smtClean="0"/>
              <a:t> soit représentatif du </a:t>
            </a:r>
            <a:r>
              <a:rPr lang="fr-FR" baseline="0" dirty="0" smtClean="0"/>
              <a:t>morceau.</a:t>
            </a:r>
          </a:p>
          <a:p>
            <a:r>
              <a:rPr lang="fr-FR" baseline="0" dirty="0" smtClean="0"/>
              <a:t>On récupère tous les pics de cette courbe pour en faire des tempos candidats représentatif du morceau.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7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</a:t>
            </a:r>
            <a:r>
              <a:rPr lang="fr-FR" dirty="0" err="1" smtClean="0"/>
              <a:t>publi</a:t>
            </a:r>
            <a:r>
              <a:rPr lang="fr-FR" dirty="0" smtClean="0"/>
              <a:t> =&gt; maximum et ensuite SVM « douteuse » pour doubler le résultat où</a:t>
            </a:r>
            <a:r>
              <a:rPr lang="fr-FR" baseline="0" dirty="0" smtClean="0"/>
              <a:t> non.</a:t>
            </a:r>
          </a:p>
          <a:p>
            <a:r>
              <a:rPr lang="fr-FR" baseline="0" dirty="0" smtClean="0"/>
              <a:t>Nous Régression linéaire pour tous les candidats avec comme paramètres: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La première formule moyenne de la confiance de chaque note n pour un tempo donné tau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Rapports croches/toutes notes, double-croche/toutes notes, etc…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Apprentissage sur un grand jeu de donnée</a:t>
            </a: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Au final Il faudrait dans l’idéal que l’utilisateur spécifie le tempo s’il le connais, ou qu’il donne une indication concernant la façon dont il veut que la partition soit notée.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8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25467" y="274638"/>
            <a:ext cx="2927351" cy="6178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39184" y="274638"/>
            <a:ext cx="8583083" cy="6178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7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9184" y="1196976"/>
            <a:ext cx="5755216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196976"/>
            <a:ext cx="5755217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981075"/>
            <a:ext cx="12192000" cy="5543550"/>
            <a:chOff x="0" y="935"/>
            <a:chExt cx="5760" cy="2994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3838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0" y="93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5533" y="370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113" y="935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0" y="1026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647" y="935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13" y="1026"/>
              <a:ext cx="5534" cy="2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5" y="6567488"/>
            <a:ext cx="1056216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1" y="6567488"/>
            <a:ext cx="115146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  <p:pic>
        <p:nvPicPr>
          <p:cNvPr id="1040" name="Picture 16" descr="Logo_ESE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063752" y="274638"/>
            <a:ext cx="9518649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196976"/>
            <a:ext cx="117136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PAGE (tailles de typo libre selon utilisation…)</a:t>
            </a:r>
          </a:p>
          <a:p>
            <a:pPr lvl="1"/>
            <a:r>
              <a:rPr lang="fr-FR" smtClean="0"/>
              <a:t>1.1 Sous titre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80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Générateur </a:t>
            </a:r>
            <a:r>
              <a:rPr lang="fr-FR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Partition</a:t>
            </a:r>
            <a:endParaRPr lang="fr-FR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d’Étude – Option SIAT – Février 2015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Harmonique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657841"/>
            <a:ext cx="6430272" cy="433448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l’analyse harmonique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706" y="5445648"/>
            <a:ext cx="589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silences ne sont jamais évalués, les notes liées à un onset faussement détecté ou manqué ne sont pas évaluées</a:t>
            </a:r>
            <a:endParaRPr lang="fr-FR" sz="1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détection*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Tons: 93,08%</a:t>
            </a:r>
          </a:p>
          <a:p>
            <a:pPr marL="0" algn="ctr"/>
            <a:r>
              <a:rPr lang="fr-FR" sz="2800" i="1" dirty="0" smtClean="0"/>
              <a:t>Octaves: 92,7%</a:t>
            </a:r>
            <a:endParaRPr lang="fr-FR" sz="3200" i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r="7897"/>
          <a:stretch/>
        </p:blipFill>
        <p:spPr>
          <a:xfrm>
            <a:off x="435339" y="1141355"/>
            <a:ext cx="7458891" cy="4266667"/>
          </a:xfrm>
        </p:spPr>
      </p:pic>
    </p:spTree>
    <p:extLst>
      <p:ext uri="{BB962C8B-B14F-4D97-AF65-F5344CB8AC3E}">
        <p14:creationId xmlns:p14="http://schemas.microsoft.com/office/powerpoint/2010/main" val="23998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du tempo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619736"/>
            <a:ext cx="6430272" cy="4410691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8" y="2207384"/>
            <a:ext cx="5342255" cy="254381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4" y="2107689"/>
            <a:ext cx="5760720" cy="274320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9598796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basée sur l’autocorrélation du signal d’onset</a:t>
            </a:r>
            <a:endParaRPr lang="fr-FR" i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257546" y="4817824"/>
            <a:ext cx="1694118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d’onset</a:t>
            </a:r>
            <a:endParaRPr lang="fr-FR" sz="1600" i="1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6854462" y="4817824"/>
            <a:ext cx="3917225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d’autocorrélation généralisée</a:t>
            </a:r>
            <a:endParaRPr lang="fr-FR" sz="1600" i="1" dirty="0"/>
          </a:p>
        </p:txBody>
      </p:sp>
      <p:sp>
        <p:nvSpPr>
          <p:cNvPr id="11" name="Flèche droite 10"/>
          <p:cNvSpPr/>
          <p:nvPr/>
        </p:nvSpPr>
        <p:spPr>
          <a:xfrm>
            <a:off x="5486400" y="3239589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1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14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6424521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Corrélation </a:t>
            </a:r>
            <a:r>
              <a:rPr lang="fr-FR" dirty="0" smtClean="0"/>
              <a:t>du signal </a:t>
            </a:r>
            <a:r>
              <a:rPr lang="fr-FR" dirty="0"/>
              <a:t>d’onset avec des trains d’impulsions</a:t>
            </a:r>
          </a:p>
        </p:txBody>
      </p:sp>
      <p:pic>
        <p:nvPicPr>
          <p:cNvPr id="12" name="Image 11"/>
          <p:cNvPicPr/>
          <p:nvPr/>
        </p:nvPicPr>
        <p:blipFill rotWithShape="1">
          <a:blip r:embed="rId3"/>
          <a:srcRect r="44952" b="53111"/>
          <a:stretch/>
        </p:blipFill>
        <p:spPr>
          <a:xfrm>
            <a:off x="6953794" y="1829852"/>
            <a:ext cx="2516777" cy="1174606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7633663" y="4334926"/>
            <a:ext cx="3212261" cy="39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0" i="1" dirty="0" smtClean="0"/>
              <a:t>Où P est un tempo candidat</a:t>
            </a:r>
            <a:endParaRPr lang="fr-FR" sz="1800" b="0" i="1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33479" y="2576039"/>
            <a:ext cx="5760720" cy="12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b="0" dirty="0" smtClean="0"/>
              <a:t>Les trains d’impulsions sont construits de   manière à capter des durées de notes conventionnelles</a:t>
            </a:r>
            <a:endParaRPr lang="fr-FR" b="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433479" y="4782672"/>
            <a:ext cx="5760720" cy="83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b="0" dirty="0" smtClean="0"/>
              <a:t>On garde, pour chaque fenêtre le tempo ayant la plus forte corrélation</a:t>
            </a:r>
            <a:endParaRPr lang="fr-FR" b="0" dirty="0"/>
          </a:p>
        </p:txBody>
      </p:sp>
      <p:pic>
        <p:nvPicPr>
          <p:cNvPr id="16" name="Image 15"/>
          <p:cNvPicPr/>
          <p:nvPr/>
        </p:nvPicPr>
        <p:blipFill rotWithShape="1">
          <a:blip r:embed="rId3"/>
          <a:srcRect l="54572" t="4825" r="857" b="53111"/>
          <a:stretch/>
        </p:blipFill>
        <p:spPr>
          <a:xfrm>
            <a:off x="9601200" y="1972490"/>
            <a:ext cx="2037806" cy="1053738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 rotWithShape="1">
          <a:blip r:embed="rId3"/>
          <a:srcRect l="572" t="48642" r="45714" b="-2352"/>
          <a:stretch/>
        </p:blipFill>
        <p:spPr>
          <a:xfrm>
            <a:off x="6975564" y="2978330"/>
            <a:ext cx="2455817" cy="1345474"/>
          </a:xfrm>
          <a:prstGeom prst="rect">
            <a:avLst/>
          </a:prstGeom>
        </p:spPr>
      </p:pic>
      <p:pic>
        <p:nvPicPr>
          <p:cNvPr id="18" name="Image 17"/>
          <p:cNvPicPr/>
          <p:nvPr/>
        </p:nvPicPr>
        <p:blipFill rotWithShape="1">
          <a:blip r:embed="rId3"/>
          <a:srcRect l="55715" t="46540" r="3142" b="793"/>
          <a:stretch/>
        </p:blipFill>
        <p:spPr>
          <a:xfrm>
            <a:off x="9640389" y="2939142"/>
            <a:ext cx="1881051" cy="13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1309461"/>
          </a:xfrm>
        </p:spPr>
        <p:txBody>
          <a:bodyPr/>
          <a:lstStyle/>
          <a:p>
            <a:r>
              <a:rPr lang="fr-FR" dirty="0" smtClean="0"/>
              <a:t>Accumulation des résultats</a:t>
            </a:r>
            <a:endParaRPr lang="fr-FR" dirty="0"/>
          </a:p>
          <a:p>
            <a:pPr lvl="1"/>
            <a:r>
              <a:rPr lang="fr-FR" sz="2000" dirty="0" smtClean="0"/>
              <a:t>On garde un tempo par fenêtre</a:t>
            </a:r>
          </a:p>
          <a:p>
            <a:pPr lvl="1"/>
            <a:r>
              <a:rPr lang="fr-FR" sz="2000" dirty="0" smtClean="0"/>
              <a:t>Pour chaque fenêtre, on construit une gaussienne autour du tempo choisi.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4378" r="6606" b="5591"/>
          <a:stretch/>
        </p:blipFill>
        <p:spPr bwMode="auto">
          <a:xfrm>
            <a:off x="239185" y="2411728"/>
            <a:ext cx="4879975" cy="349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270380" y="3252650"/>
            <a:ext cx="1651241" cy="917970"/>
            <a:chOff x="5520268" y="3448595"/>
            <a:chExt cx="1651241" cy="917970"/>
          </a:xfrm>
        </p:grpSpPr>
        <p:sp>
          <p:nvSpPr>
            <p:cNvPr id="7" name="Flèche droite 6"/>
            <p:cNvSpPr/>
            <p:nvPr/>
          </p:nvSpPr>
          <p:spPr>
            <a:xfrm>
              <a:off x="5927877" y="3448595"/>
              <a:ext cx="836023" cy="54864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20268" y="3997233"/>
              <a:ext cx="1651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Moyenne</a:t>
              </a:r>
              <a:endParaRPr lang="fr-FR" dirty="0"/>
            </a:p>
          </p:txBody>
        </p:sp>
      </p:grpSp>
      <p:pic>
        <p:nvPicPr>
          <p:cNvPr id="9" name="Imag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r="6424"/>
          <a:stretch/>
        </p:blipFill>
        <p:spPr bwMode="auto">
          <a:xfrm>
            <a:off x="7001690" y="2560635"/>
            <a:ext cx="4869180" cy="274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239185" y="5930537"/>
            <a:ext cx="11713633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G.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 smtClean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 smtClean="0"/>
              <a:t>﻿IEEE/ACM TRANSACTIONS ON AUDIO, SPEECH, AND LANGUAGE 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8584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11"/>
              <p:cNvSpPr>
                <a:spLocks noGrp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</p:spPr>
            <p:txBody>
              <a:bodyPr/>
              <a:lstStyle/>
              <a:p>
                <a:r>
                  <a:rPr lang="fr-FR" dirty="0" smtClean="0"/>
                  <a:t>Choix du tempo général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Extraction de tous les pics en tant que tempos candidats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Utilisation de l’algorithme d’analyse rythmique qui attribue un taux de confiance pour la durée de chaque note: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Prise en compte de la fréquence d’apparition de chaque durées</a:t>
                </a:r>
                <a:endParaRPr lang="fr-F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dirty="0" smtClean="0"/>
              </a:p>
            </p:txBody>
          </p:sp>
        </mc:Choice>
        <mc:Fallback xmlns="">
          <p:sp>
            <p:nvSpPr>
              <p:cNvPr id="12" name="Espace réservé du contenu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  <a:blipFill rotWithShape="0">
                <a:blip r:embed="rId3"/>
                <a:stretch>
                  <a:fillRect l="-780" t="-1663" r="-1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2804160" y="4472298"/>
            <a:ext cx="658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</a:defRPr>
            </a:lvl1pPr>
            <a:lvl2pPr marL="800100" lvl="1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defRPr sz="24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 smtClean="0"/>
              <a:t>Choix du tempo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 rot="5400000">
            <a:off x="5560422" y="3714252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23187" y="5395628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tempo est un critère de notation subjectif qui peut dépendre d’un choix personnel de la personne qui écrit la partition (tempo à la noire, à la croche,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3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l’estimation de tempo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692648" y="3812789"/>
                <a:ext cx="4050861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Indicateur:</a:t>
                </a:r>
              </a:p>
              <a:p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𝑒𝑠𝑡𝑖𝑚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𝑎𝑡𝑡𝑒𝑛𝑑𝑢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48" y="3812789"/>
                <a:ext cx="4050861" cy="1138004"/>
              </a:xfrm>
              <a:prstGeom prst="rect">
                <a:avLst/>
              </a:prstGeom>
              <a:blipFill rotWithShape="0">
                <a:blip r:embed="rId3"/>
                <a:stretch>
                  <a:fillRect l="-904" t="-1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15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Rapport moyen final:</a:t>
            </a:r>
          </a:p>
          <a:p>
            <a:pPr marL="0"/>
            <a:r>
              <a:rPr lang="fr-FR" sz="2000" b="0" i="1" dirty="0" smtClean="0"/>
              <a:t>(sur 11 morceaux)</a:t>
            </a:r>
            <a:endParaRPr lang="fr-FR" sz="2000" dirty="0" smtClean="0"/>
          </a:p>
          <a:p>
            <a:pPr marL="0"/>
            <a:endParaRPr lang="fr-FR" sz="2000" i="1" dirty="0"/>
          </a:p>
          <a:p>
            <a:pPr marL="0" algn="ctr"/>
            <a:r>
              <a:rPr lang="fr-FR" sz="2000" i="1" dirty="0" smtClean="0"/>
              <a:t>0,309</a:t>
            </a:r>
            <a:endParaRPr lang="fr-FR" i="1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r="7171"/>
          <a:stretch/>
        </p:blipFill>
        <p:spPr>
          <a:xfrm>
            <a:off x="239185" y="1141355"/>
            <a:ext cx="7354389" cy="4266667"/>
          </a:xfrm>
        </p:spPr>
      </p:pic>
    </p:spTree>
    <p:extLst>
      <p:ext uri="{BB962C8B-B14F-4D97-AF65-F5344CB8AC3E}">
        <p14:creationId xmlns:p14="http://schemas.microsoft.com/office/powerpoint/2010/main" val="23053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18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657841"/>
            <a:ext cx="6430272" cy="4334480"/>
          </a:xfrm>
        </p:spPr>
      </p:pic>
    </p:spTree>
    <p:extLst>
      <p:ext uri="{BB962C8B-B14F-4D97-AF65-F5344CB8AC3E}">
        <p14:creationId xmlns:p14="http://schemas.microsoft.com/office/powerpoint/2010/main" val="5330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808926"/>
            <a:ext cx="11713633" cy="4644264"/>
          </a:xfrm>
        </p:spPr>
        <p:txBody>
          <a:bodyPr/>
          <a:lstStyle/>
          <a:p>
            <a:r>
              <a:rPr lang="fr-FR" dirty="0" smtClean="0"/>
              <a:t>Hypothèses: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Le musicien ne joue pas parfaitement en rythme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Certaines durées de notes sont plus souvent présentes que d’autres</a:t>
            </a:r>
            <a:endParaRPr lang="fr-FR" dirty="0"/>
          </a:p>
          <a:p>
            <a:pPr marL="57150" indent="0"/>
            <a:r>
              <a:rPr lang="fr-FR" dirty="0" smtClean="0"/>
              <a:t>Probabilité d’apparition d’une durée de note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184" y="1162594"/>
            <a:ext cx="915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Connaissant les instants des onsets (et offsets), on cherche à déterminer la durée musicale pour un certain tempo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59" y="3554324"/>
            <a:ext cx="4231124" cy="20716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57" y="3552356"/>
            <a:ext cx="4235144" cy="207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45493" y="56259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T. </a:t>
            </a:r>
            <a:r>
              <a:rPr lang="fr-FR" sz="1400" dirty="0" err="1" smtClean="0"/>
              <a:t>Viitaniemi</a:t>
            </a:r>
            <a:r>
              <a:rPr lang="fr-FR" sz="1400" dirty="0" smtClean="0"/>
              <a:t>, A </a:t>
            </a:r>
            <a:r>
              <a:rPr lang="fr-FR" sz="1400" dirty="0" err="1" smtClean="0"/>
              <a:t>Klapuri</a:t>
            </a:r>
            <a:r>
              <a:rPr lang="fr-FR" sz="1400" dirty="0" smtClean="0"/>
              <a:t>, «</a:t>
            </a:r>
            <a:r>
              <a:rPr lang="fr-FR" sz="1400" dirty="0"/>
              <a:t> </a:t>
            </a:r>
            <a:r>
              <a:rPr lang="en-US" sz="1400" dirty="0"/>
              <a:t>﻿</a:t>
            </a:r>
            <a:r>
              <a:rPr lang="en-US" sz="1400" dirty="0" smtClean="0"/>
              <a:t>A probabilistic model for the transcription of</a:t>
            </a:r>
            <a:r>
              <a:rPr lang="fr-FR" sz="1400" dirty="0"/>
              <a:t> </a:t>
            </a:r>
            <a:r>
              <a:rPr lang="fr-FR" sz="1400" dirty="0" smtClean="0"/>
              <a:t>﻿single-</a:t>
            </a:r>
            <a:r>
              <a:rPr lang="fr-FR" sz="1400" dirty="0" err="1" smtClean="0"/>
              <a:t>voice</a:t>
            </a:r>
            <a:r>
              <a:rPr lang="fr-FR" sz="1400" dirty="0" smtClean="0"/>
              <a:t> </a:t>
            </a:r>
            <a:r>
              <a:rPr lang="fr-FR" sz="1400" dirty="0" err="1" smtClean="0"/>
              <a:t>melodies</a:t>
            </a:r>
            <a:r>
              <a:rPr lang="fr-FR" sz="1400" dirty="0" smtClean="0"/>
              <a:t> », </a:t>
            </a:r>
            <a:r>
              <a:rPr lang="en-US" sz="1400" dirty="0"/>
              <a:t>﻿Institute of Signal Processing, Tampere University of </a:t>
            </a:r>
            <a:r>
              <a:rPr lang="en-US" sz="1400" dirty="0" smtClean="0"/>
              <a:t>Technology</a:t>
            </a:r>
            <a:r>
              <a:rPr lang="fr-FR" sz="1400" dirty="0" smtClean="0"/>
              <a:t>, 2003</a:t>
            </a:r>
            <a:endParaRPr lang="fr-FR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8736920" y="5740254"/>
            <a:ext cx="1550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Valeurs ajustées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5987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6260" y="1236000"/>
            <a:ext cx="7097086" cy="5256213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Contexte et objectifs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Constitution d’un jeu de données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Algorithme général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Onset detection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Analyse Harmonique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Estimation de tempo</a:t>
            </a:r>
          </a:p>
          <a:p>
            <a:r>
              <a:rPr lang="fr-FR" dirty="0" smtClean="0"/>
              <a:t>Analyse de la composition rythmique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Résultats finaux</a:t>
            </a:r>
          </a:p>
          <a:p>
            <a:r>
              <a:rPr lang="fr-FR" dirty="0" smtClean="0"/>
              <a:t>Possibilité d’améliorations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Conclusion</a:t>
            </a:r>
          </a:p>
          <a:p>
            <a:r>
              <a:rPr lang="fr-FR" dirty="0" smtClean="0"/>
              <a:t>Démonstration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20</a:t>
            </a:fld>
            <a:endParaRPr lang="fr-FR"/>
          </a:p>
        </p:txBody>
      </p:sp>
      <p:sp>
        <p:nvSpPr>
          <p:cNvPr id="12" name="Espace réservé du contenu 11"/>
          <p:cNvSpPr txBox="1">
            <a:spLocks/>
          </p:cNvSpPr>
          <p:nvPr/>
        </p:nvSpPr>
        <p:spPr bwMode="auto">
          <a:xfrm>
            <a:off x="239185" y="1196976"/>
            <a:ext cx="11713633" cy="256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Construction de gaussienne correspondant à ces probabilités</a:t>
            </a: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5594" r="7751" b="6026"/>
          <a:stretch/>
        </p:blipFill>
        <p:spPr>
          <a:xfrm>
            <a:off x="239185" y="1859461"/>
            <a:ext cx="8281853" cy="43933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04966" y="1859461"/>
            <a:ext cx="294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largeur d’un lobe dépend de la probabilité de la durée courante et de celle de la suivante</a:t>
            </a:r>
          </a:p>
        </p:txBody>
      </p:sp>
    </p:spTree>
    <p:extLst>
      <p:ext uri="{BB962C8B-B14F-4D97-AF65-F5344CB8AC3E}">
        <p14:creationId xmlns:p14="http://schemas.microsoft.com/office/powerpoint/2010/main" val="38265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Normalisation et correction des durées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8" y="1657841"/>
            <a:ext cx="6449325" cy="433448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l’analyse </a:t>
            </a:r>
            <a:r>
              <a:rPr lang="fr-FR" dirty="0" smtClean="0"/>
              <a:t>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22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60706" y="5445648"/>
            <a:ext cx="5896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silences sont fusionnés avec la durées précédente, les notes liées à un onset faussement détecté ou manqué ne sont pas évaluées</a:t>
            </a:r>
            <a:endParaRPr lang="fr-FR" sz="16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détection*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Brut: 79,7%</a:t>
            </a:r>
          </a:p>
          <a:p>
            <a:pPr marL="0" algn="ctr"/>
            <a:r>
              <a:rPr lang="fr-FR" sz="2800" i="1" dirty="0" smtClean="0"/>
              <a:t>Imposé: 89,3%</a:t>
            </a:r>
            <a:endParaRPr lang="fr-FR" sz="3200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r="6923"/>
          <a:stretch/>
        </p:blipFill>
        <p:spPr>
          <a:xfrm>
            <a:off x="239185" y="1178981"/>
            <a:ext cx="7491664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globaux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Résultats de l’onset detection: </a:t>
            </a:r>
          </a:p>
          <a:p>
            <a:r>
              <a:rPr lang="fr-FR" dirty="0"/>
              <a:t>	</a:t>
            </a:r>
            <a:r>
              <a:rPr lang="fr-FR" dirty="0" smtClean="0"/>
              <a:t>							96,04%</a:t>
            </a:r>
          </a:p>
          <a:p>
            <a:r>
              <a:rPr lang="fr-FR" dirty="0" smtClean="0"/>
              <a:t>Résultats de l’analyse harmonique:</a:t>
            </a:r>
          </a:p>
          <a:p>
            <a:r>
              <a:rPr lang="fr-FR" dirty="0"/>
              <a:t>	</a:t>
            </a:r>
            <a:r>
              <a:rPr lang="fr-FR" dirty="0" smtClean="0"/>
              <a:t>				Tons:			93,08%</a:t>
            </a:r>
          </a:p>
          <a:p>
            <a:r>
              <a:rPr lang="fr-FR" dirty="0" smtClean="0"/>
              <a:t>					Octaves:		92,7%</a:t>
            </a:r>
          </a:p>
          <a:p>
            <a:endParaRPr lang="fr-FR" dirty="0"/>
          </a:p>
          <a:p>
            <a:r>
              <a:rPr lang="fr-FR" dirty="0" smtClean="0"/>
              <a:t>Résultats de l’analyse rythmique:</a:t>
            </a:r>
          </a:p>
          <a:p>
            <a:r>
              <a:rPr lang="fr-FR" dirty="0"/>
              <a:t>	</a:t>
            </a:r>
            <a:r>
              <a:rPr lang="fr-FR" dirty="0" smtClean="0"/>
              <a:t>				Tempo libre:		79,7%</a:t>
            </a:r>
          </a:p>
          <a:p>
            <a:r>
              <a:rPr lang="fr-FR" dirty="0"/>
              <a:t>	</a:t>
            </a:r>
            <a:r>
              <a:rPr lang="fr-FR" dirty="0" smtClean="0"/>
              <a:t>				Tempo imposé:	89,3%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fr-FR" dirty="0" smtClean="0"/>
          </a:p>
          <a:p>
            <a:pPr marL="0" indent="0"/>
            <a:r>
              <a:rPr lang="fr-FR" dirty="0" smtClean="0"/>
              <a:t>Projet intéressant et motivant</a:t>
            </a:r>
            <a:endParaRPr lang="fr-FR" dirty="0"/>
          </a:p>
          <a:p>
            <a:pPr marL="0" indent="0"/>
            <a:r>
              <a:rPr lang="fr-FR" dirty="0" smtClean="0"/>
              <a:t>Ambitieux techniquement</a:t>
            </a:r>
            <a:endParaRPr lang="fr-FR" dirty="0"/>
          </a:p>
          <a:p>
            <a:pPr marL="0" indent="0"/>
            <a:r>
              <a:rPr lang="fr-FR" dirty="0" smtClean="0"/>
              <a:t>En grande autonomie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24</a:t>
            </a:fld>
            <a:endParaRPr lang="fr-FR"/>
          </a:p>
        </p:txBody>
      </p:sp>
      <p:pic>
        <p:nvPicPr>
          <p:cNvPr id="6" name="Picture 2" descr="http://icons.iconarchive.com/icons/guillendesign/variations-2/128/Guita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326" y="3651780"/>
            <a:ext cx="2229394" cy="222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7"/>
            <a:ext cx="11713633" cy="812128"/>
          </a:xfrm>
        </p:spPr>
        <p:txBody>
          <a:bodyPr/>
          <a:lstStyle/>
          <a:p>
            <a:r>
              <a:rPr lang="fr-FR" dirty="0" smtClean="0"/>
              <a:t>Problème posé: l’édition de partition manuelle est fastidieuse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39184" y="1826174"/>
            <a:ext cx="1171363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Proposer un logiciel générant une partition à partir d’un enregistrement audio du musicien</a:t>
            </a:r>
            <a:endParaRPr lang="fr-FR" sz="3200" dirty="0"/>
          </a:p>
        </p:txBody>
      </p:sp>
      <p:pic>
        <p:nvPicPr>
          <p:cNvPr id="1026" name="Picture 2" descr="http://icons.iconarchive.com/icons/guillendesign/variations-2/128/Guita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94" y="2988429"/>
            <a:ext cx="1230911" cy="1230911"/>
          </a:xfrm>
          <a:prstGeom prst="rect">
            <a:avLst/>
          </a:prstGeom>
        </p:spPr>
      </p:pic>
      <p:pic>
        <p:nvPicPr>
          <p:cNvPr id="1028" name="Picture 4" descr="http://fileinfo.com/img/icons/files/128/gp3-32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95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520975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18970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2199602" y="4229250"/>
            <a:ext cx="3037416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Le musicien enregistre son morceau</a:t>
            </a:r>
            <a:endParaRPr lang="fr-FR" sz="20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520975" y="4808698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Notre logiciel analyse le signal audio</a:t>
            </a:r>
            <a:endParaRPr lang="fr-FR" sz="2000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 bwMode="auto">
          <a:xfrm>
            <a:off x="7042503" y="5234640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Une partition est générée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4520975" y="3158418"/>
            <a:ext cx="61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.</a:t>
            </a:r>
            <a:r>
              <a:rPr lang="fr-FR" sz="1400" dirty="0" err="1" smtClean="0"/>
              <a:t>wav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782473" y="3182893"/>
            <a:ext cx="61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.midi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43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5178065"/>
          </a:xfrm>
        </p:spPr>
        <p:txBody>
          <a:bodyPr/>
          <a:lstStyle/>
          <a:p>
            <a:r>
              <a:rPr lang="fr-FR" dirty="0" smtClean="0"/>
              <a:t>Cible: </a:t>
            </a:r>
            <a:r>
              <a:rPr lang="fr-FR" i="1" dirty="0" smtClean="0"/>
              <a:t>Musiciens compositeurs</a:t>
            </a:r>
            <a:endParaRPr lang="fr-FR" i="1" dirty="0" smtClean="0"/>
          </a:p>
          <a:p>
            <a:endParaRPr lang="fr-FR" i="1" dirty="0" smtClean="0"/>
          </a:p>
          <a:p>
            <a:r>
              <a:rPr lang="fr-FR" dirty="0" smtClean="0"/>
              <a:t>Instruments supportés: </a:t>
            </a:r>
            <a:r>
              <a:rPr lang="fr-FR" i="1" dirty="0" smtClean="0"/>
              <a:t>Guitare uniquement</a:t>
            </a:r>
          </a:p>
          <a:p>
            <a:endParaRPr lang="fr-FR" i="1" dirty="0" smtClean="0"/>
          </a:p>
          <a:p>
            <a:r>
              <a:rPr lang="fr-FR" i="1" dirty="0" smtClean="0"/>
              <a:t>Une seule note à la fois prise en </a:t>
            </a:r>
            <a:r>
              <a:rPr lang="fr-FR" i="1" dirty="0" smtClean="0"/>
              <a:t>charge</a:t>
            </a:r>
          </a:p>
          <a:p>
            <a:endParaRPr lang="fr-FR" i="1" dirty="0"/>
          </a:p>
          <a:p>
            <a:r>
              <a:rPr lang="fr-FR" dirty="0"/>
              <a:t>Format d’export: </a:t>
            </a:r>
            <a:r>
              <a:rPr lang="fr-FR" i="1" dirty="0" smtClean="0"/>
              <a:t>MIDI</a:t>
            </a:r>
            <a:endParaRPr lang="fr-FR" i="1" dirty="0" smtClean="0"/>
          </a:p>
          <a:p>
            <a:endParaRPr lang="fr-FR" i="1" dirty="0" smtClean="0"/>
          </a:p>
          <a:p>
            <a:r>
              <a:rPr lang="fr-FR" dirty="0" smtClean="0"/>
              <a:t>Tempos supportés: de 55 à 180 </a:t>
            </a:r>
            <a:r>
              <a:rPr lang="fr-FR" dirty="0" err="1" smtClean="0"/>
              <a:t>bpm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37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Constitution d’un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5665225" cy="3022327"/>
          </a:xfrm>
        </p:spPr>
        <p:txBody>
          <a:bodyPr/>
          <a:lstStyle/>
          <a:p>
            <a:r>
              <a:rPr lang="fr-FR" dirty="0" smtClean="0"/>
              <a:t>Nos besoins</a:t>
            </a:r>
            <a:r>
              <a:rPr lang="fr-FR" dirty="0" smtClean="0"/>
              <a:t>:</a:t>
            </a:r>
          </a:p>
          <a:p>
            <a:pPr marL="0"/>
            <a:r>
              <a:rPr lang="fr-FR" sz="2000" dirty="0"/>
              <a:t>- Morceaux de musiques simples, sans effet, une seule note jouée et entendue à la fois (pas d’arpège</a:t>
            </a:r>
            <a:r>
              <a:rPr lang="fr-FR" sz="2000" dirty="0" smtClean="0"/>
              <a:t>)</a:t>
            </a:r>
            <a:endParaRPr lang="fr-FR" sz="2000" dirty="0" smtClean="0"/>
          </a:p>
          <a:p>
            <a:pPr marL="0"/>
            <a:r>
              <a:rPr lang="fr-FR" sz="2000" dirty="0" smtClean="0"/>
              <a:t>- Onsets annotés</a:t>
            </a:r>
          </a:p>
          <a:p>
            <a:pPr marL="0"/>
            <a:r>
              <a:rPr lang="fr-FR" sz="2000" dirty="0" smtClean="0"/>
              <a:t>- Pour chaque onset, une description de la note jouée</a:t>
            </a:r>
          </a:p>
          <a:p>
            <a:pPr marL="0" indent="0"/>
            <a:r>
              <a:rPr lang="fr-FR" sz="2000" dirty="0" smtClean="0"/>
              <a:t>- Tempo </a:t>
            </a:r>
            <a:r>
              <a:rPr lang="fr-FR" sz="2000" dirty="0" smtClean="0"/>
              <a:t>annoté</a:t>
            </a:r>
            <a:endParaRPr lang="fr-FR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14422"/>
              </p:ext>
            </p:extLst>
          </p:nvPr>
        </p:nvGraphicFramePr>
        <p:xfrm>
          <a:off x="7153003" y="1665239"/>
          <a:ext cx="3828067" cy="380931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557338"/>
                <a:gridCol w="769938"/>
                <a:gridCol w="636588"/>
                <a:gridCol w="864203"/>
              </a:tblGrid>
              <a:tr h="74239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Titre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Type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Durée (s)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Nombre de notes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DayTripper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Aller-Retour diatonique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Synthétique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Heart &amp; Soul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Synthétique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 Surprises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Seven Nation Army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Enregistré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Hardest Button to Button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Johnny B Good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Voodo Child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Kashmir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Time is running Out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48 notes de la guitare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254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smtClean="0">
                          <a:effectLst/>
                        </a:rPr>
                        <a:t>Total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521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946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7659734" y="5474554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Base de données finale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4967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885" y="1009651"/>
            <a:ext cx="11713633" cy="604836"/>
          </a:xfrm>
        </p:spPr>
        <p:txBody>
          <a:bodyPr/>
          <a:lstStyle/>
          <a:p>
            <a:r>
              <a:rPr lang="fr-FR" dirty="0" smtClean="0"/>
              <a:t>Schéma synoptique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56" y="1462270"/>
            <a:ext cx="7380288" cy="49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Offset 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1180786"/>
            <a:ext cx="660174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06" y="1212604"/>
            <a:ext cx="9711252" cy="4754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06" y="1212604"/>
            <a:ext cx="9711252" cy="4754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Offset 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8</a:t>
            </a:fld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06" y="1212604"/>
            <a:ext cx="9711252" cy="4754800"/>
          </a:xfrm>
        </p:spPr>
      </p:pic>
      <p:sp>
        <p:nvSpPr>
          <p:cNvPr id="3" name="ZoneTexte 2"/>
          <p:cNvSpPr txBox="1"/>
          <p:nvPr/>
        </p:nvSpPr>
        <p:spPr>
          <a:xfrm>
            <a:off x="9470571" y="2442754"/>
            <a:ext cx="272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cherche uniquement à identifier les « longs silences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6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la détection d’onset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706" y="5445648"/>
            <a:ext cx="3749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offsets ne sont jamais évalués</a:t>
            </a:r>
            <a:endParaRPr lang="fr-FR" sz="1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96,04%</a:t>
            </a:r>
            <a:endParaRPr lang="fr-FR" sz="3200" i="1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r="2731"/>
          <a:stretch/>
        </p:blipFill>
        <p:spPr>
          <a:xfrm>
            <a:off x="143691" y="1141355"/>
            <a:ext cx="7811589" cy="4266667"/>
          </a:xfrm>
        </p:spPr>
      </p:pic>
    </p:spTree>
    <p:extLst>
      <p:ext uri="{BB962C8B-B14F-4D97-AF65-F5344CB8AC3E}">
        <p14:creationId xmlns:p14="http://schemas.microsoft.com/office/powerpoint/2010/main" val="89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ESEO">
  <a:themeElements>
    <a:clrScheme name="Modele_ES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Modele_de_presentation_Powerpoint_de_l_Ecole_2009</Template>
  <TotalTime>855</TotalTime>
  <Words>1367</Words>
  <Application>Microsoft Office PowerPoint</Application>
  <PresentationFormat>Grand écran</PresentationFormat>
  <Paragraphs>278</Paragraphs>
  <Slides>24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Modele_ESEO</vt:lpstr>
      <vt:lpstr>Générateur de Partition</vt:lpstr>
      <vt:lpstr>Sommaire</vt:lpstr>
      <vt:lpstr>Objectifs du projet </vt:lpstr>
      <vt:lpstr>Objectifs du projet </vt:lpstr>
      <vt:lpstr>Constitution d’un jeu de données</vt:lpstr>
      <vt:lpstr>Algorithme général</vt:lpstr>
      <vt:lpstr>Offset detection</vt:lpstr>
      <vt:lpstr>Offset detection</vt:lpstr>
      <vt:lpstr>Évolution de la détection d’onset</vt:lpstr>
      <vt:lpstr>Analyse Harmonique</vt:lpstr>
      <vt:lpstr>Évolution de l’analyse harmonique</vt:lpstr>
      <vt:lpstr>Estimation du tempo</vt:lpstr>
      <vt:lpstr>Estimation de tempo</vt:lpstr>
      <vt:lpstr>Estimation de tempo</vt:lpstr>
      <vt:lpstr>Estimation de tempo</vt:lpstr>
      <vt:lpstr>Estimation de tempo</vt:lpstr>
      <vt:lpstr>Évolution de l’estimation de tempo</vt:lpstr>
      <vt:lpstr>Analyse de la composition rythmique</vt:lpstr>
      <vt:lpstr>Analyse de la composition rythmique</vt:lpstr>
      <vt:lpstr>Analyse de la composition rythmique</vt:lpstr>
      <vt:lpstr>Normalisation et correction des durées</vt:lpstr>
      <vt:lpstr>Évolution de l’analyse rythmique</vt:lpstr>
      <vt:lpstr>Résultats globaux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Partition</dc:title>
  <dc:creator>LAURENT Martin</dc:creator>
  <cp:lastModifiedBy>LAURENT Martin</cp:lastModifiedBy>
  <cp:revision>57</cp:revision>
  <dcterms:created xsi:type="dcterms:W3CDTF">2016-02-01T08:22:38Z</dcterms:created>
  <dcterms:modified xsi:type="dcterms:W3CDTF">2016-02-03T17:24:40Z</dcterms:modified>
</cp:coreProperties>
</file>