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36" autoAdjust="0"/>
  </p:normalViewPr>
  <p:slideViewPr>
    <p:cSldViewPr snapToGrid="0">
      <p:cViewPr varScale="1">
        <p:scale>
          <a:sx n="73" d="100"/>
          <a:sy n="73" d="100"/>
        </p:scale>
        <p:origin x="12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5ECA2-B8A4-4F53-AFD2-5717D83ED502}" type="datetimeFigureOut">
              <a:rPr lang="fr-FR" smtClean="0"/>
              <a:t>02/02/2016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406B2-B765-4C86-8B2F-F7185F38B8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3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5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Détection de la présence d’un offset dans un intervalle d’onset (pas d’offset en rythme)</a:t>
            </a:r>
          </a:p>
          <a:p>
            <a:r>
              <a:rPr lang="fr-FR" dirty="0" smtClean="0"/>
              <a:t>pour</a:t>
            </a:r>
            <a:r>
              <a:rPr lang="fr-FR" baseline="0" dirty="0" smtClean="0"/>
              <a:t> un couple onset-offset, on découpe l’intervalle approximativement en deux,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6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kern="12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fr-FR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𝐹𝐹𝑇</m:t>
                          </m:r>
                        </m:e>
                        <m:sup>
                          <m: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𝐹𝐹𝑇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𝑂𝑆𝑆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fr-FR" sz="12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2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On recherche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une périodicité dans le signal d’onset (qui représente l’apparition/disparition de notes)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Autocorrélation généralisée: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fr-FR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fr-F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𝑚 (𝑡)=〖𝐹𝐹𝑇〗^(−1) (|𝐹𝐹𝑇(𝑂𝑆𝑆(𝑚)|^𝑐 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Segmentation en bloc de 5,5 secondes se chevauchant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Détection</a:t>
                </a:r>
                <a:r>
                  <a:rPr lang="fr-FR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 pics, l’abscisse est l’inverse du tempo (retard en secondes tempos en beat/secondes (minutes))</a:t>
                </a:r>
                <a:endParaRPr lang="fr-FR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8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attribue</a:t>
            </a:r>
            <a:r>
              <a:rPr lang="fr-FR" baseline="0" dirty="0" smtClean="0"/>
              <a:t> ensuite un score à chaque candidat (variance et maximum du résultat))</a:t>
            </a:r>
          </a:p>
          <a:p>
            <a:r>
              <a:rPr lang="fr-FR" baseline="0" dirty="0" smtClean="0"/>
              <a:t>On choisit le candidat avec le meilleur score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29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 courbe « Probabilité qu’un tempo soit représentatif de la fenêtre m.</a:t>
            </a:r>
          </a:p>
          <a:p>
            <a:r>
              <a:rPr lang="fr-FR" dirty="0" smtClean="0"/>
              <a:t>À ce stade, on peut potentiellement</a:t>
            </a:r>
            <a:r>
              <a:rPr lang="fr-FR" baseline="0" dirty="0" smtClean="0"/>
              <a:t> suivre des variation du tempo</a:t>
            </a:r>
            <a:endParaRPr lang="fr-FR" dirty="0" smtClean="0"/>
          </a:p>
          <a:p>
            <a:r>
              <a:rPr lang="fr-FR" dirty="0" smtClean="0"/>
              <a:t>Deuxième courbe « probabilité qu’un tempo</a:t>
            </a:r>
            <a:r>
              <a:rPr lang="fr-FR" baseline="0" dirty="0" smtClean="0"/>
              <a:t> soit représentatif du morceau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la </a:t>
            </a:r>
            <a:r>
              <a:rPr lang="fr-FR" dirty="0" err="1" smtClean="0"/>
              <a:t>publi</a:t>
            </a:r>
            <a:r>
              <a:rPr lang="fr-FR" dirty="0" smtClean="0"/>
              <a:t> =&gt; maximum et ensuite SVM « douteuse » pour doubler le résultat où</a:t>
            </a:r>
            <a:r>
              <a:rPr lang="fr-FR" baseline="0" dirty="0" smtClean="0"/>
              <a:t> non.</a:t>
            </a:r>
          </a:p>
          <a:p>
            <a:r>
              <a:rPr lang="fr-FR" baseline="0" dirty="0" smtClean="0"/>
              <a:t>Nous Régression linéaire pour tous les candidats avec comme paramètres: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La première formule moyenne de la confiance de chaque note n pour un tempo donné tau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aseline="0" dirty="0" smtClean="0"/>
              <a:t>Rapports croches/toutes notes, double-croche/toutes notes, etc…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Apprentissage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baseline="0" dirty="0" smtClean="0"/>
              <a:t>Au final Il faudrait dans l’idéal que l’utilisateur spécifie le tempo s’il le connais, ou qu’il donne une indication concernant la façon dont il veut que la partition soit notée.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Savoir le tempo nous permet de passer des secondes à</a:t>
            </a:r>
            <a:r>
              <a:rPr lang="fr-FR" baseline="0" dirty="0" smtClean="0"/>
              <a:t> la base</a:t>
            </a:r>
            <a:r>
              <a:rPr lang="fr-FR" dirty="0" smtClean="0"/>
              <a:t> « nombre de double croches ».</a:t>
            </a:r>
          </a:p>
          <a:p>
            <a:r>
              <a:rPr lang="fr-FR" dirty="0" smtClean="0"/>
              <a:t>On</a:t>
            </a:r>
            <a:r>
              <a:rPr lang="fr-FR" baseline="0" dirty="0" smtClean="0"/>
              <a:t> arrondie pas directement le résultat.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Difficile de trouver la probabilité dans la littérature</a:t>
            </a:r>
          </a:p>
          <a:p>
            <a:r>
              <a:rPr lang="fr-FR" baseline="0" dirty="0" smtClean="0"/>
              <a:t>Nous avons ajusté les valeurs pour améliorer les résultats (empirique ou triche?) </a:t>
            </a:r>
            <a:r>
              <a:rPr lang="fr-FR" baseline="0" dirty="0" smtClean="0">
                <a:sym typeface="Wingdings" panose="05000000000000000000" pitchFamily="2" charset="2"/>
              </a:rPr>
              <a:t>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1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On calcule les bords des gaussiennes par barycentre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406B2-B765-4C86-8B2F-F7185F38B8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60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30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87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7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5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7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35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Projet de Fin d’étude – Générateur de Partition de de Musique – R. Gallard  - M.Laurent  - L.Riobé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AC23D0E6-50B7-48D2-8E06-55790222EDB8}" type="slidenum">
              <a:rPr lang="fr-FR" smtClean="0"/>
              <a:t>‹N°›</a:t>
            </a:fld>
            <a:endParaRPr lang="fr-FR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TITRE DE LA PAGE (tailles de typo libre selon utilisation…)</a:t>
            </a:r>
          </a:p>
          <a:p>
            <a:pPr lvl="1"/>
            <a:r>
              <a:rPr lang="fr-FR" smtClean="0"/>
              <a:t>1.1 Sous titre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80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Générateur </a:t>
            </a:r>
            <a:r>
              <a:rPr lang="fr-FR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fr-FR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Partition</a:t>
            </a:r>
            <a:endParaRPr lang="fr-FR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ous-titr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Fin d’Étude – Option SIAT – Février 2015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Projet de Fin d’étude – Générateur de Partition de Musique – R. </a:t>
            </a:r>
            <a:r>
              <a:rPr lang="fr-FR" dirty="0" err="1" smtClean="0"/>
              <a:t>Gallard</a:t>
            </a:r>
            <a:r>
              <a:rPr lang="fr-FR" dirty="0" smtClean="0"/>
              <a:t>  - </a:t>
            </a:r>
            <a:r>
              <a:rPr lang="fr-FR" dirty="0" err="1" smtClean="0"/>
              <a:t>M.Laurent</a:t>
            </a:r>
            <a:r>
              <a:rPr lang="fr-FR" dirty="0" smtClean="0"/>
              <a:t>  - </a:t>
            </a:r>
            <a:r>
              <a:rPr lang="fr-FR" dirty="0" err="1" smtClean="0"/>
              <a:t>L.Riobé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808926"/>
            <a:ext cx="11713633" cy="4644264"/>
          </a:xfrm>
        </p:spPr>
        <p:txBody>
          <a:bodyPr/>
          <a:lstStyle/>
          <a:p>
            <a:r>
              <a:rPr lang="fr-FR" dirty="0" smtClean="0"/>
              <a:t>Hypothèses: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Le musicien ne joue pas parfaitement en rythme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Certaines durées de notes sont plus souvent présentes que d’autres</a:t>
            </a:r>
            <a:endParaRPr lang="fr-FR" dirty="0"/>
          </a:p>
          <a:p>
            <a:pPr marL="57150" indent="0"/>
            <a:r>
              <a:rPr lang="fr-FR" dirty="0" smtClean="0"/>
              <a:t>Probabilité d’apparition d’une durée de note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9184" y="1162594"/>
            <a:ext cx="915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Connaissant les instants des onsets (et offsets), on cherche à déterminer la durée musicale pour un certain tempo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59" y="3554324"/>
            <a:ext cx="4231124" cy="207163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57" y="3552356"/>
            <a:ext cx="4235144" cy="207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5493" y="562595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/>
              <a:t>T. </a:t>
            </a:r>
            <a:r>
              <a:rPr lang="fr-FR" sz="1400" dirty="0" err="1" smtClean="0"/>
              <a:t>Viitaniemi</a:t>
            </a:r>
            <a:r>
              <a:rPr lang="fr-FR" sz="1400" dirty="0" smtClean="0"/>
              <a:t>, A </a:t>
            </a:r>
            <a:r>
              <a:rPr lang="fr-FR" sz="1400" dirty="0" err="1" smtClean="0"/>
              <a:t>Klapuri</a:t>
            </a:r>
            <a:r>
              <a:rPr lang="fr-FR" sz="1400" dirty="0" smtClean="0"/>
              <a:t>, «</a:t>
            </a:r>
            <a:r>
              <a:rPr lang="fr-FR" sz="1400" dirty="0"/>
              <a:t> </a:t>
            </a:r>
            <a:r>
              <a:rPr lang="en-US" sz="1400" dirty="0"/>
              <a:t>﻿</a:t>
            </a:r>
            <a:r>
              <a:rPr lang="en-US" sz="1400" dirty="0" smtClean="0"/>
              <a:t>A probabilistic model for the transcription of</a:t>
            </a:r>
            <a:r>
              <a:rPr lang="fr-FR" sz="1400" dirty="0"/>
              <a:t> </a:t>
            </a:r>
            <a:r>
              <a:rPr lang="fr-FR" sz="1400" dirty="0" smtClean="0"/>
              <a:t>﻿single-</a:t>
            </a:r>
            <a:r>
              <a:rPr lang="fr-FR" sz="1400" dirty="0" err="1" smtClean="0"/>
              <a:t>voice</a:t>
            </a:r>
            <a:r>
              <a:rPr lang="fr-FR" sz="1400" dirty="0" smtClean="0"/>
              <a:t> </a:t>
            </a:r>
            <a:r>
              <a:rPr lang="fr-FR" sz="1400" dirty="0" err="1" smtClean="0"/>
              <a:t>melodies</a:t>
            </a:r>
            <a:r>
              <a:rPr lang="fr-FR" sz="1400" dirty="0" smtClean="0"/>
              <a:t> », </a:t>
            </a:r>
            <a:r>
              <a:rPr lang="en-US" sz="1400" dirty="0"/>
              <a:t>﻿Institute of Signal Processing, Tampere University of </a:t>
            </a:r>
            <a:r>
              <a:rPr lang="en-US" sz="1400" dirty="0" smtClean="0"/>
              <a:t>Technology</a:t>
            </a:r>
            <a:r>
              <a:rPr lang="fr-FR" sz="1400" dirty="0" smtClean="0"/>
              <a:t>, 2003</a:t>
            </a:r>
            <a:endParaRPr lang="fr-FR" sz="1400" i="1" dirty="0"/>
          </a:p>
        </p:txBody>
      </p:sp>
      <p:sp>
        <p:nvSpPr>
          <p:cNvPr id="11" name="Rectangle 10"/>
          <p:cNvSpPr/>
          <p:nvPr/>
        </p:nvSpPr>
        <p:spPr>
          <a:xfrm>
            <a:off x="8736920" y="5740254"/>
            <a:ext cx="1550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Valeurs ajustées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159879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composition rythmique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11</a:t>
            </a:fld>
            <a:endParaRPr lang="fr-FR"/>
          </a:p>
        </p:txBody>
      </p:sp>
      <p:sp>
        <p:nvSpPr>
          <p:cNvPr id="12" name="Espace réservé du contenu 11"/>
          <p:cNvSpPr txBox="1">
            <a:spLocks/>
          </p:cNvSpPr>
          <p:nvPr/>
        </p:nvSpPr>
        <p:spPr bwMode="auto">
          <a:xfrm>
            <a:off x="239185" y="1196976"/>
            <a:ext cx="11713633" cy="256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Construction de gaussienne correspondant à ces probabilités</a:t>
            </a: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5594" r="7751" b="6026"/>
          <a:stretch/>
        </p:blipFill>
        <p:spPr>
          <a:xfrm>
            <a:off x="239185" y="1859461"/>
            <a:ext cx="8281853" cy="43933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004966" y="1859461"/>
            <a:ext cx="294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largeur d’un lobe dépend de la probabilité de la durée courante et de celle de la suivante</a:t>
            </a:r>
          </a:p>
        </p:txBody>
      </p:sp>
    </p:spTree>
    <p:extLst>
      <p:ext uri="{BB962C8B-B14F-4D97-AF65-F5344CB8AC3E}">
        <p14:creationId xmlns:p14="http://schemas.microsoft.com/office/powerpoint/2010/main" val="382650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2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Possibilités d’améliorations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dirty="0" smtClean="0"/>
              <a:t>Généralisation de l’algorithme actuel avec la prise en charge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Divers format d’export (</a:t>
            </a:r>
            <a:r>
              <a:rPr lang="fr-FR" dirty="0" err="1" smtClean="0"/>
              <a:t>Lilypond</a:t>
            </a:r>
            <a:r>
              <a:rPr lang="fr-FR" dirty="0" smtClean="0"/>
              <a:t>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Paramètres imposés par l’utilisateur (gamme, syncope…)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Plusieurs notes jouées à la fois (multi-pitch detection)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/>
            <a:r>
              <a:rPr lang="fr-FR" dirty="0" smtClean="0"/>
              <a:t>Changement d’environnement informatique (</a:t>
            </a:r>
            <a:r>
              <a:rPr lang="fr-FR" dirty="0" err="1" smtClean="0"/>
              <a:t>Matlab</a:t>
            </a:r>
            <a:r>
              <a:rPr lang="fr-FR" dirty="0" smtClean="0"/>
              <a:t> vers application sans dépendance tierces)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Application mobile</a:t>
            </a:r>
          </a:p>
          <a:p>
            <a:pPr marL="0" indent="0"/>
            <a:endParaRPr lang="fr-FR" dirty="0"/>
          </a:p>
          <a:p>
            <a:pPr marL="0" indent="0"/>
            <a:r>
              <a:rPr lang="fr-FR" dirty="0" smtClean="0"/>
              <a:t>Intégration des parties enregistrement du son et visualisation de partition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5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7"/>
            <a:ext cx="11713633" cy="812128"/>
          </a:xfrm>
        </p:spPr>
        <p:txBody>
          <a:bodyPr/>
          <a:lstStyle/>
          <a:p>
            <a:r>
              <a:rPr lang="fr-FR" dirty="0" smtClean="0"/>
              <a:t>Problème posé: l’édition de partition manuelle est fastidieuse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239184" y="1826174"/>
            <a:ext cx="1171363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Proposer un logiciel générant une partition à partir d’un enregistrement audio du musicien</a:t>
            </a:r>
            <a:endParaRPr lang="fr-FR" sz="3200" dirty="0"/>
          </a:p>
        </p:txBody>
      </p:sp>
      <p:pic>
        <p:nvPicPr>
          <p:cNvPr id="1026" name="Picture 2" descr="http://icons.iconarchive.com/icons/guillendesign/variations-2/128/Guita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94" y="2988429"/>
            <a:ext cx="1230911" cy="1230911"/>
          </a:xfrm>
          <a:prstGeom prst="rect">
            <a:avLst/>
          </a:prstGeom>
        </p:spPr>
      </p:pic>
      <p:pic>
        <p:nvPicPr>
          <p:cNvPr id="1028" name="Picture 4" descr="http://fileinfo.com/img/icons/files/128/gp3-32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395" y="299428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4520975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6818970" y="3370089"/>
            <a:ext cx="852055" cy="46759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199602" y="4229250"/>
            <a:ext cx="3037416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Le musicien enregistre son morceau</a:t>
            </a:r>
            <a:endParaRPr lang="fr-FR" sz="2000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520975" y="4808698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Notre logiciel analyse le signal audio</a:t>
            </a:r>
            <a:endParaRPr lang="fr-FR" sz="2000" dirty="0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7042503" y="5234640"/>
            <a:ext cx="2887743" cy="81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Une partition est générée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390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projet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5178065"/>
          </a:xfrm>
        </p:spPr>
        <p:txBody>
          <a:bodyPr/>
          <a:lstStyle/>
          <a:p>
            <a:r>
              <a:rPr lang="fr-FR" dirty="0" smtClean="0"/>
              <a:t>Cible: </a:t>
            </a:r>
            <a:r>
              <a:rPr lang="fr-FR" i="1" dirty="0" smtClean="0"/>
              <a:t>Musicien compositeurs</a:t>
            </a:r>
          </a:p>
          <a:p>
            <a:endParaRPr lang="fr-FR" i="1" dirty="0" smtClean="0"/>
          </a:p>
          <a:p>
            <a:r>
              <a:rPr lang="fr-FR" dirty="0" smtClean="0"/>
              <a:t>Instruments supportés: </a:t>
            </a:r>
            <a:r>
              <a:rPr lang="fr-FR" i="1" dirty="0" smtClean="0"/>
              <a:t>Guitare uniquement</a:t>
            </a:r>
          </a:p>
          <a:p>
            <a:endParaRPr lang="fr-FR" i="1" dirty="0" smtClean="0"/>
          </a:p>
          <a:p>
            <a:r>
              <a:rPr lang="fr-FR" dirty="0" smtClean="0"/>
              <a:t>Format d’export: </a:t>
            </a:r>
            <a:r>
              <a:rPr lang="fr-FR" i="1" dirty="0" smtClean="0"/>
              <a:t>MIDI, (Guitar Pro 4)</a:t>
            </a:r>
          </a:p>
          <a:p>
            <a:endParaRPr lang="fr-FR" i="1" dirty="0" smtClean="0"/>
          </a:p>
          <a:p>
            <a:r>
              <a:rPr lang="fr-FR" i="1" dirty="0" smtClean="0"/>
              <a:t>Une seule note à la fois prise en charge</a:t>
            </a:r>
          </a:p>
          <a:p>
            <a:endParaRPr lang="fr-FR" i="1" dirty="0" smtClean="0"/>
          </a:p>
          <a:p>
            <a:r>
              <a:rPr lang="fr-FR" dirty="0" smtClean="0"/>
              <a:t>Tempos supportés: de 55 à 180 </a:t>
            </a:r>
            <a:r>
              <a:rPr lang="fr-FR" dirty="0" err="1" smtClean="0"/>
              <a:t>bpm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3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général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85" y="1009651"/>
            <a:ext cx="11713633" cy="604836"/>
          </a:xfrm>
        </p:spPr>
        <p:txBody>
          <a:bodyPr/>
          <a:lstStyle/>
          <a:p>
            <a:r>
              <a:rPr lang="fr-FR" dirty="0" smtClean="0"/>
              <a:t>Schéma synoptique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4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6" y="1462270"/>
            <a:ext cx="7380288" cy="49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Offset detection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5</a:t>
            </a:fld>
            <a:endParaRPr lang="fr-FR"/>
          </a:p>
        </p:txBody>
      </p:sp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1110427"/>
            <a:ext cx="9711252" cy="4754800"/>
          </a:xfrm>
        </p:spPr>
      </p:pic>
    </p:spTree>
    <p:extLst>
      <p:ext uri="{BB962C8B-B14F-4D97-AF65-F5344CB8AC3E}">
        <p14:creationId xmlns:p14="http://schemas.microsoft.com/office/powerpoint/2010/main" val="210622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8" y="2207384"/>
            <a:ext cx="5342255" cy="254381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2107689"/>
            <a:ext cx="5760720" cy="274320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9598796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basée sur l’autocorrélation du signal d’onset</a:t>
            </a:r>
            <a:endParaRPr lang="fr-FR" i="1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257546" y="4817824"/>
            <a:ext cx="1694118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d’onset</a:t>
            </a:r>
            <a:endParaRPr lang="fr-FR" sz="1600" i="1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854462" y="4817824"/>
            <a:ext cx="3917225" cy="21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smtClean="0"/>
              <a:t>Signal d’autocorrélation généralisée</a:t>
            </a:r>
            <a:endParaRPr lang="fr-FR" sz="1600" i="1" dirty="0"/>
          </a:p>
        </p:txBody>
      </p:sp>
      <p:sp>
        <p:nvSpPr>
          <p:cNvPr id="11" name="Flèche droite 10"/>
          <p:cNvSpPr/>
          <p:nvPr/>
        </p:nvSpPr>
        <p:spPr>
          <a:xfrm>
            <a:off x="5486400" y="3239589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0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de tempo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5917474"/>
            <a:ext cx="11713633" cy="535715"/>
          </a:xfrm>
        </p:spPr>
        <p:txBody>
          <a:bodyPr/>
          <a:lstStyle/>
          <a:p>
            <a:r>
              <a:rPr lang="fr-FR" sz="1400" dirty="0"/>
              <a:t>G</a:t>
            </a:r>
            <a:r>
              <a:rPr lang="fr-FR" sz="1400" dirty="0" smtClean="0"/>
              <a:t>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/>
              <a:t>﻿IEEE/ACM TRANSACTIONS ON AUDIO, SPEECH, AND LANGUAGE </a:t>
            </a:r>
            <a:r>
              <a:rPr lang="en-US" sz="1400" i="1" dirty="0" smtClean="0"/>
              <a:t>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7</a:t>
            </a:fld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33479" y="1162638"/>
            <a:ext cx="6424521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Corrélation </a:t>
            </a:r>
            <a:r>
              <a:rPr lang="fr-FR" dirty="0" smtClean="0"/>
              <a:t>du signal </a:t>
            </a:r>
            <a:r>
              <a:rPr lang="fr-FR" dirty="0"/>
              <a:t>d’onset avec des trains d’impulsions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953794" y="1829851"/>
            <a:ext cx="4572000" cy="2903836"/>
            <a:chOff x="4188823" y="2228713"/>
            <a:chExt cx="4572000" cy="2903836"/>
          </a:xfrm>
        </p:grpSpPr>
        <p:pic>
          <p:nvPicPr>
            <p:cNvPr id="12" name="Imag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188823" y="2228713"/>
              <a:ext cx="4572000" cy="2505075"/>
            </a:xfrm>
            <a:prstGeom prst="rect">
              <a:avLst/>
            </a:prstGeom>
          </p:spPr>
        </p:pic>
        <p:sp>
          <p:nvSpPr>
            <p:cNvPr id="13" name="Espace réservé du contenu 2"/>
            <p:cNvSpPr txBox="1">
              <a:spLocks/>
            </p:cNvSpPr>
            <p:nvPr/>
          </p:nvSpPr>
          <p:spPr bwMode="auto">
            <a:xfrm>
              <a:off x="4868692" y="4733788"/>
              <a:ext cx="3212261" cy="398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800" b="0" i="1" dirty="0" smtClean="0"/>
                <a:t>Où P est un tempo candidat</a:t>
              </a:r>
              <a:endParaRPr lang="fr-FR" sz="1800" b="0" i="1" dirty="0"/>
            </a:p>
          </p:txBody>
        </p:sp>
      </p:grp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613955" y="2978237"/>
            <a:ext cx="5760720" cy="121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fr-FR" b="0" dirty="0" smtClean="0"/>
              <a:t>Les trains d’impulsions sont construits de   manière à capter des durées de notes conventionnelles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60371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9185" y="1196976"/>
            <a:ext cx="11713633" cy="1309461"/>
          </a:xfrm>
        </p:spPr>
        <p:txBody>
          <a:bodyPr/>
          <a:lstStyle/>
          <a:p>
            <a:r>
              <a:rPr lang="fr-FR" dirty="0" smtClean="0"/>
              <a:t>Accumulation des résultats</a:t>
            </a:r>
            <a:endParaRPr lang="fr-FR" dirty="0"/>
          </a:p>
          <a:p>
            <a:pPr lvl="1"/>
            <a:r>
              <a:rPr lang="fr-FR" sz="2000" dirty="0" smtClean="0"/>
              <a:t>On garde un tempo par fenêtre</a:t>
            </a:r>
          </a:p>
          <a:p>
            <a:pPr lvl="1"/>
            <a:r>
              <a:rPr lang="fr-FR" sz="2000" dirty="0" smtClean="0"/>
              <a:t>Pour chaque fenêtre, on construit une gaussienne autour du tempo choisi.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4378" r="6606" b="5591"/>
          <a:stretch/>
        </p:blipFill>
        <p:spPr bwMode="auto">
          <a:xfrm>
            <a:off x="239185" y="2411728"/>
            <a:ext cx="4879975" cy="3497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270380" y="3252650"/>
            <a:ext cx="1651241" cy="1194969"/>
            <a:chOff x="5520268" y="3448595"/>
            <a:chExt cx="1651241" cy="1194969"/>
          </a:xfrm>
        </p:grpSpPr>
        <p:sp>
          <p:nvSpPr>
            <p:cNvPr id="7" name="Flèche droite 6"/>
            <p:cNvSpPr/>
            <p:nvPr/>
          </p:nvSpPr>
          <p:spPr>
            <a:xfrm>
              <a:off x="5927877" y="3448595"/>
              <a:ext cx="836023" cy="54864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5520268" y="3997233"/>
              <a:ext cx="1651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Somme + normalisation</a:t>
              </a:r>
              <a:endParaRPr lang="fr-FR" dirty="0"/>
            </a:p>
          </p:txBody>
        </p:sp>
      </p:grpSp>
      <p:pic>
        <p:nvPicPr>
          <p:cNvPr id="9" name="Imag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4" r="6424"/>
          <a:stretch/>
        </p:blipFill>
        <p:spPr bwMode="auto">
          <a:xfrm>
            <a:off x="7001690" y="2560635"/>
            <a:ext cx="4869180" cy="2742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239185" y="5930537"/>
            <a:ext cx="11713633" cy="53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/>
              <a:t>G. </a:t>
            </a:r>
            <a:r>
              <a:rPr lang="fr-FR" sz="1400" dirty="0" err="1" smtClean="0"/>
              <a:t>Percival</a:t>
            </a:r>
            <a:r>
              <a:rPr lang="fr-FR" sz="1400" dirty="0" smtClean="0"/>
              <a:t>, G </a:t>
            </a:r>
            <a:r>
              <a:rPr lang="fr-FR" sz="1400" dirty="0" err="1" smtClean="0"/>
              <a:t>Tzanetakis</a:t>
            </a:r>
            <a:r>
              <a:rPr lang="fr-FR" sz="1400" dirty="0" smtClean="0"/>
              <a:t>, « </a:t>
            </a:r>
            <a:r>
              <a:rPr lang="en-US" sz="1400" dirty="0" smtClean="0"/>
              <a:t>Streamlined Tempo Estimation Based on Autocorrelation and Cross-correlation With Pulses</a:t>
            </a:r>
            <a:r>
              <a:rPr lang="fr-FR" sz="1400" dirty="0" smtClean="0"/>
              <a:t> », </a:t>
            </a:r>
            <a:r>
              <a:rPr lang="en-US" sz="1400" i="1" dirty="0" smtClean="0"/>
              <a:t>﻿IEEE/ACM TRANSACTIONS ON AUDIO, SPEECH, AND LANGUAGE PROCESSING</a:t>
            </a:r>
            <a:r>
              <a:rPr lang="fr-FR" sz="1400" dirty="0" smtClean="0"/>
              <a:t>, 2014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85842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de tempo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Projet de Fin d’étude – Générateur de Partition de de Musique – R. Gallard  - M.Laurent  - L.Riobé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3D0E6-50B7-48D2-8E06-55790222EDB8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11"/>
              <p:cNvSpPr>
                <a:spLocks noGrp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</p:spPr>
            <p:txBody>
              <a:bodyPr/>
              <a:lstStyle/>
              <a:p>
                <a:r>
                  <a:rPr lang="fr-FR" dirty="0" smtClean="0"/>
                  <a:t>Choix du tempo général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Extraction de tous les pics en tant que tempos candidats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Utilisation de l’algorithme d’analyse rythmique qui attribue un taux de confiance pour la durée de chaque note: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F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Prise en compte de la fréquence d’apparition de chaque durées</a:t>
                </a:r>
                <a:endParaRPr lang="fr-F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dirty="0" smtClean="0"/>
              </a:p>
            </p:txBody>
          </p:sp>
        </mc:Choice>
        <mc:Fallback xmlns="">
          <p:sp>
            <p:nvSpPr>
              <p:cNvPr id="12" name="Espace réservé du contenu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85" y="1196976"/>
                <a:ext cx="11713633" cy="2565127"/>
              </a:xfrm>
              <a:blipFill rotWithShape="0">
                <a:blip r:embed="rId3"/>
                <a:stretch>
                  <a:fillRect l="-780" t="-1663" r="-1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/>
          <p:cNvSpPr txBox="1"/>
          <p:nvPr/>
        </p:nvSpPr>
        <p:spPr>
          <a:xfrm>
            <a:off x="2804160" y="4472298"/>
            <a:ext cx="658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fontAlgn="base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</a:defRPr>
            </a:lvl1pPr>
            <a:lvl2pPr marL="800100" lvl="1" indent="-3429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/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har char="•"/>
              <a:defRPr sz="2400"/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defRPr sz="2400"/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fr-FR" dirty="0" smtClean="0"/>
              <a:t>Choix du tempo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rot="5400000">
            <a:off x="5560422" y="3714252"/>
            <a:ext cx="836023" cy="5486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423187" y="5395628"/>
            <a:ext cx="995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tempo est un critère de notation subjectif qui peut dépendre d’un choix personnel de la personne qui écrit la partition (tempo à la noire, à la croche, etc…)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303451"/>
      </p:ext>
    </p:extLst>
  </p:cSld>
  <p:clrMapOvr>
    <a:masterClrMapping/>
  </p:clrMapOvr>
</p:sld>
</file>

<file path=ppt/theme/theme1.xml><?xml version="1.0" encoding="utf-8"?>
<a:theme xmlns:a="http://schemas.openxmlformats.org/drawingml/2006/main" name="Modele_ESEO">
  <a:themeElements>
    <a:clrScheme name="Modele_ESE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543</TotalTime>
  <Words>798</Words>
  <Application>Microsoft Office PowerPoint</Application>
  <PresentationFormat>Grand écran</PresentationFormat>
  <Paragraphs>128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Modele_ESEO</vt:lpstr>
      <vt:lpstr>Générateur de Partition</vt:lpstr>
      <vt:lpstr>Objectifs du projet </vt:lpstr>
      <vt:lpstr>Objectifs du projet </vt:lpstr>
      <vt:lpstr>Algorithme général</vt:lpstr>
      <vt:lpstr>Offset detection</vt:lpstr>
      <vt:lpstr>Estimation de tempo</vt:lpstr>
      <vt:lpstr>Estimation de tempo</vt:lpstr>
      <vt:lpstr>Estimation de tempo</vt:lpstr>
      <vt:lpstr>Estimation de tempo</vt:lpstr>
      <vt:lpstr>Analyse de la composition rythmique</vt:lpstr>
      <vt:lpstr>Analyse de la composition rythmique</vt:lpstr>
      <vt:lpstr>Résultats</vt:lpstr>
      <vt:lpstr>Possibilités d’améliorations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LAURENT Martin</dc:creator>
  <cp:lastModifiedBy>LAURENT Martin</cp:lastModifiedBy>
  <cp:revision>30</cp:revision>
  <dcterms:created xsi:type="dcterms:W3CDTF">2016-02-01T08:22:38Z</dcterms:created>
  <dcterms:modified xsi:type="dcterms:W3CDTF">2016-02-02T17:10:43Z</dcterms:modified>
</cp:coreProperties>
</file>