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52297E-8AA7-4D63-A57C-062E15DCA1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42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52297E-8AA7-4D63-A57C-062E15DCA1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7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025467" y="274638"/>
            <a:ext cx="2927351" cy="617855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39184" y="274638"/>
            <a:ext cx="8583083" cy="61785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52297E-8AA7-4D63-A57C-062E15DCA1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3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52297E-8AA7-4D63-A57C-062E15DCA1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1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52297E-8AA7-4D63-A57C-062E15DCA1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0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39184" y="1196976"/>
            <a:ext cx="5755216" cy="525621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1" y="1196976"/>
            <a:ext cx="5755217" cy="525621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52297E-8AA7-4D63-A57C-062E15DCA1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0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52297E-8AA7-4D63-A57C-062E15DCA1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43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52297E-8AA7-4D63-A57C-062E15DCA1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1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52297E-8AA7-4D63-A57C-062E15DCA1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3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52297E-8AA7-4D63-A57C-062E15DCA1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4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52297E-8AA7-4D63-A57C-062E15DCA13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6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4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roup 15"/>
          <p:cNvGrpSpPr>
            <a:grpSpLocks/>
          </p:cNvGrpSpPr>
          <p:nvPr/>
        </p:nvGrpSpPr>
        <p:grpSpPr bwMode="auto">
          <a:xfrm>
            <a:off x="0" y="981075"/>
            <a:ext cx="12192000" cy="5543550"/>
            <a:chOff x="0" y="935"/>
            <a:chExt cx="5760" cy="2994"/>
          </a:xfrm>
        </p:grpSpPr>
        <p:sp>
          <p:nvSpPr>
            <p:cNvPr id="1032" name="Rectangle 8"/>
            <p:cNvSpPr>
              <a:spLocks noChangeArrowheads="1"/>
            </p:cNvSpPr>
            <p:nvPr userDrawn="1"/>
          </p:nvSpPr>
          <p:spPr bwMode="auto">
            <a:xfrm>
              <a:off x="0" y="3838"/>
              <a:ext cx="5647" cy="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033" name="Oval 9"/>
            <p:cNvSpPr>
              <a:spLocks noChangeArrowheads="1"/>
            </p:cNvSpPr>
            <p:nvPr userDrawn="1"/>
          </p:nvSpPr>
          <p:spPr bwMode="auto">
            <a:xfrm>
              <a:off x="0" y="935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034" name="Oval 10"/>
            <p:cNvSpPr>
              <a:spLocks noChangeArrowheads="1"/>
            </p:cNvSpPr>
            <p:nvPr userDrawn="1"/>
          </p:nvSpPr>
          <p:spPr bwMode="auto">
            <a:xfrm>
              <a:off x="5533" y="3702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035" name="Rectangle 11"/>
            <p:cNvSpPr>
              <a:spLocks noChangeArrowheads="1"/>
            </p:cNvSpPr>
            <p:nvPr userDrawn="1"/>
          </p:nvSpPr>
          <p:spPr bwMode="auto">
            <a:xfrm>
              <a:off x="113" y="935"/>
              <a:ext cx="5647" cy="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036" name="Rectangle 12"/>
            <p:cNvSpPr>
              <a:spLocks noChangeArrowheads="1"/>
            </p:cNvSpPr>
            <p:nvPr userDrawn="1"/>
          </p:nvSpPr>
          <p:spPr bwMode="auto">
            <a:xfrm>
              <a:off x="0" y="1026"/>
              <a:ext cx="113" cy="29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037" name="Rectangle 13"/>
            <p:cNvSpPr>
              <a:spLocks noChangeArrowheads="1"/>
            </p:cNvSpPr>
            <p:nvPr userDrawn="1"/>
          </p:nvSpPr>
          <p:spPr bwMode="auto">
            <a:xfrm>
              <a:off x="5647" y="935"/>
              <a:ext cx="113" cy="290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038" name="Rectangle 14"/>
            <p:cNvSpPr>
              <a:spLocks noChangeArrowheads="1"/>
            </p:cNvSpPr>
            <p:nvPr userDrawn="1"/>
          </p:nvSpPr>
          <p:spPr bwMode="auto">
            <a:xfrm>
              <a:off x="113" y="1026"/>
              <a:ext cx="5534" cy="28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9185" y="6567488"/>
            <a:ext cx="1056216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01351" y="6567488"/>
            <a:ext cx="1151467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4B52297E-8AA7-4D63-A57C-062E15DCA138}" type="slidenum">
              <a:rPr lang="en-US" smtClean="0"/>
              <a:t>‹N°›</a:t>
            </a:fld>
            <a:endParaRPr lang="en-US"/>
          </a:p>
        </p:txBody>
      </p:sp>
      <p:pic>
        <p:nvPicPr>
          <p:cNvPr id="1040" name="Picture 16" descr="Logo_ESE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" cy="94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063752" y="274638"/>
            <a:ext cx="9518649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TITRE DE LA DIAPOSITIVE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185" y="1196976"/>
            <a:ext cx="11713633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TITRE DE LA PAGE (tailles de typo libre selon utilisation…)</a:t>
            </a:r>
          </a:p>
          <a:p>
            <a:pPr lvl="1"/>
            <a:r>
              <a:rPr lang="fr-FR" altLang="en-US" smtClean="0"/>
              <a:t>1.1 Sous titre</a:t>
            </a:r>
          </a:p>
          <a:p>
            <a:pPr lvl="2"/>
            <a:r>
              <a:rPr lang="fr-FR" altLang="en-US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2294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 b="1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Générateur de partition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Logiciel destiné aux musiciens compositeurs</a:t>
            </a:r>
          </a:p>
          <a:p>
            <a:endParaRPr lang="fr-FR" dirty="0"/>
          </a:p>
          <a:p>
            <a:r>
              <a:rPr lang="fr-FR" dirty="0" smtClean="0"/>
              <a:t>Objectif: </a:t>
            </a:r>
            <a:endParaRPr lang="fr-FR" dirty="0"/>
          </a:p>
          <a:p>
            <a:r>
              <a:rPr lang="fr-FR" dirty="0" smtClean="0"/>
              <a:t>	Faciliter l’étape de transcription d’un morceau composé ou improvisé</a:t>
            </a:r>
          </a:p>
          <a:p>
            <a:endParaRPr lang="fr-FR" dirty="0" smtClean="0"/>
          </a:p>
          <a:p>
            <a:r>
              <a:rPr lang="fr-FR" dirty="0" smtClean="0"/>
              <a:t>Entrée: Un musicien enregistre un morceau joué seul</a:t>
            </a:r>
          </a:p>
          <a:p>
            <a:r>
              <a:rPr lang="fr-FR" dirty="0" smtClean="0"/>
              <a:t>Sortie: Le logiciel crée la partition correspondante</a:t>
            </a:r>
          </a:p>
          <a:p>
            <a:endParaRPr lang="fr-FR" dirty="0"/>
          </a:p>
          <a:p>
            <a:r>
              <a:rPr lang="fr-FR" dirty="0" smtClean="0"/>
              <a:t>Pour le PFE:</a:t>
            </a:r>
          </a:p>
          <a:p>
            <a:r>
              <a:rPr lang="fr-FR" dirty="0" smtClean="0"/>
              <a:t>Un seul instrument (guitare). </a:t>
            </a:r>
          </a:p>
          <a:p>
            <a:r>
              <a:rPr lang="fr-FR" dirty="0" smtClean="0"/>
              <a:t>Algorithme uniquement.</a:t>
            </a:r>
          </a:p>
          <a:p>
            <a:r>
              <a:rPr lang="fr-FR" dirty="0" smtClean="0"/>
              <a:t>Nombre limité de notes jouées en même temps.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374" y="3993121"/>
            <a:ext cx="2845424" cy="9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 </a:t>
            </a:r>
            <a:r>
              <a:rPr lang="fr-FR" dirty="0" smtClean="0"/>
              <a:t>général à ce jour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26524" y="2186539"/>
            <a:ext cx="1493949" cy="6954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Onset </a:t>
            </a:r>
            <a:r>
              <a:rPr lang="fr-FR" dirty="0" err="1" smtClean="0"/>
              <a:t>Detection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333483" y="2663057"/>
            <a:ext cx="1650642" cy="6954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Segmentation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3333483" y="1838809"/>
            <a:ext cx="1650642" cy="6954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Estimation du tempo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5314683" y="2257371"/>
            <a:ext cx="1833092" cy="6954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Estimation de la durée des notes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736985" y="2257370"/>
            <a:ext cx="1650642" cy="6954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Découpage en mesure 4/4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3353873" y="4244707"/>
            <a:ext cx="1609859" cy="6954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F0 </a:t>
            </a:r>
            <a:r>
              <a:rPr lang="fr-FR" dirty="0" err="1" smtClean="0"/>
              <a:t>determination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11" t="63947" r="2609" b="18739"/>
          <a:stretch/>
        </p:blipFill>
        <p:spPr>
          <a:xfrm>
            <a:off x="7480483" y="3428015"/>
            <a:ext cx="2163647" cy="81136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556678" y="4239386"/>
            <a:ext cx="2087452" cy="6954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Génération MIDI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2975017" y="5276411"/>
            <a:ext cx="2614412" cy="3454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Taux de succès tons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2975017" y="5617427"/>
            <a:ext cx="2614412" cy="3454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Taux de succès octaves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3642572" y="1165781"/>
            <a:ext cx="1830949" cy="3454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Rapport tempos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7556678" y="1078289"/>
            <a:ext cx="1830949" cy="5204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Taux de succès durées</a:t>
            </a:r>
            <a:endParaRPr lang="fr-FR" dirty="0"/>
          </a:p>
        </p:txBody>
      </p:sp>
      <p:cxnSp>
        <p:nvCxnSpPr>
          <p:cNvPr id="17" name="Connecteur en angle 16"/>
          <p:cNvCxnSpPr>
            <a:stCxn id="3" idx="3"/>
            <a:endCxn id="6" idx="1"/>
          </p:cNvCxnSpPr>
          <p:nvPr/>
        </p:nvCxnSpPr>
        <p:spPr>
          <a:xfrm flipV="1">
            <a:off x="2820473" y="2186539"/>
            <a:ext cx="513010" cy="3477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en angle 18"/>
          <p:cNvCxnSpPr>
            <a:stCxn id="3" idx="3"/>
            <a:endCxn id="5" idx="1"/>
          </p:cNvCxnSpPr>
          <p:nvPr/>
        </p:nvCxnSpPr>
        <p:spPr>
          <a:xfrm>
            <a:off x="2820473" y="2534269"/>
            <a:ext cx="513010" cy="476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en angle 20"/>
          <p:cNvCxnSpPr>
            <a:stCxn id="6" idx="3"/>
            <a:endCxn id="7" idx="1"/>
          </p:cNvCxnSpPr>
          <p:nvPr/>
        </p:nvCxnSpPr>
        <p:spPr>
          <a:xfrm>
            <a:off x="4984125" y="2186539"/>
            <a:ext cx="330558" cy="4185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en angle 22"/>
          <p:cNvCxnSpPr>
            <a:stCxn id="5" idx="3"/>
            <a:endCxn id="7" idx="1"/>
          </p:cNvCxnSpPr>
          <p:nvPr/>
        </p:nvCxnSpPr>
        <p:spPr>
          <a:xfrm flipV="1">
            <a:off x="4984125" y="2605101"/>
            <a:ext cx="330558" cy="4056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en angle 24"/>
          <p:cNvCxnSpPr>
            <a:stCxn id="6" idx="0"/>
            <a:endCxn id="14" idx="2"/>
          </p:cNvCxnSpPr>
          <p:nvPr/>
        </p:nvCxnSpPr>
        <p:spPr>
          <a:xfrm rot="5400000" flipH="1" flipV="1">
            <a:off x="4194657" y="1475420"/>
            <a:ext cx="327536" cy="3992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en angle 26"/>
          <p:cNvCxnSpPr>
            <a:stCxn id="7" idx="3"/>
            <a:endCxn id="8" idx="1"/>
          </p:cNvCxnSpPr>
          <p:nvPr/>
        </p:nvCxnSpPr>
        <p:spPr>
          <a:xfrm flipV="1">
            <a:off x="7147775" y="2605100"/>
            <a:ext cx="58921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en angle 31"/>
          <p:cNvCxnSpPr>
            <a:stCxn id="8" idx="0"/>
            <a:endCxn id="7" idx="0"/>
          </p:cNvCxnSpPr>
          <p:nvPr/>
        </p:nvCxnSpPr>
        <p:spPr>
          <a:xfrm rot="16200000" flipH="1" flipV="1">
            <a:off x="7396767" y="1091831"/>
            <a:ext cx="1" cy="2331077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en angle 33"/>
          <p:cNvCxnSpPr>
            <a:stCxn id="7" idx="3"/>
            <a:endCxn id="15" idx="1"/>
          </p:cNvCxnSpPr>
          <p:nvPr/>
        </p:nvCxnSpPr>
        <p:spPr>
          <a:xfrm flipV="1">
            <a:off x="7147775" y="1338527"/>
            <a:ext cx="408903" cy="12665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en angle 35"/>
          <p:cNvCxnSpPr>
            <a:stCxn id="5" idx="2"/>
            <a:endCxn id="9" idx="0"/>
          </p:cNvCxnSpPr>
          <p:nvPr/>
        </p:nvCxnSpPr>
        <p:spPr>
          <a:xfrm rot="5400000">
            <a:off x="3715709" y="3801611"/>
            <a:ext cx="88619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en angle 38"/>
          <p:cNvCxnSpPr>
            <a:stCxn id="9" idx="2"/>
            <a:endCxn id="12" idx="0"/>
          </p:cNvCxnSpPr>
          <p:nvPr/>
        </p:nvCxnSpPr>
        <p:spPr>
          <a:xfrm rot="16200000" flipH="1">
            <a:off x="4052391" y="5046578"/>
            <a:ext cx="336245" cy="1234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en angle 40"/>
          <p:cNvCxnSpPr>
            <a:stCxn id="9" idx="3"/>
            <a:endCxn id="11" idx="1"/>
          </p:cNvCxnSpPr>
          <p:nvPr/>
        </p:nvCxnSpPr>
        <p:spPr>
          <a:xfrm flipV="1">
            <a:off x="4963732" y="4587115"/>
            <a:ext cx="2592946" cy="53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en angle 42"/>
          <p:cNvCxnSpPr>
            <a:stCxn id="8" idx="2"/>
            <a:endCxn id="10" idx="0"/>
          </p:cNvCxnSpPr>
          <p:nvPr/>
        </p:nvCxnSpPr>
        <p:spPr>
          <a:xfrm rot="16200000" flipH="1">
            <a:off x="8324713" y="3190421"/>
            <a:ext cx="47518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97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529588"/>
              </p:ext>
            </p:extLst>
          </p:nvPr>
        </p:nvGraphicFramePr>
        <p:xfrm>
          <a:off x="256930" y="2037657"/>
          <a:ext cx="11696700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Feuille de calcul" r:id="rId3" imgW="11696797" imgH="2314469" progId="Excel.Sheet.12">
                  <p:embed/>
                </p:oleObj>
              </mc:Choice>
              <mc:Fallback>
                <p:oleObj name="Feuille de calcul" r:id="rId3" imgW="11696797" imgH="231446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930" y="2037657"/>
                        <a:ext cx="11696700" cy="231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782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e_ESE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dele_ESE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Modele_ESE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_ESE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_ESE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_ESE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_ESE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_ESE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_ESE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_ESE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_ESE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_ESE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_ESE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_ESE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Modele_de_presentation_Powerpoint_de_l_Ecole_2009</Template>
  <TotalTime>88</TotalTime>
  <Words>50</Words>
  <Application>Microsoft Office PowerPoint</Application>
  <PresentationFormat>Grand écran</PresentationFormat>
  <Paragraphs>26</Paragraphs>
  <Slides>3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Modele_ESEO</vt:lpstr>
      <vt:lpstr>Feuille de calcul Microsoft Excel</vt:lpstr>
      <vt:lpstr>Générateur de partition</vt:lpstr>
      <vt:lpstr>Algorithme général à ce jour</vt:lpstr>
      <vt:lpstr>Résultats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Générateur de partition</dc:title>
  <dc:creator>Martin LAURENT</dc:creator>
  <cp:lastModifiedBy>LAURENT Martin</cp:lastModifiedBy>
  <cp:revision>10</cp:revision>
  <dcterms:created xsi:type="dcterms:W3CDTF">2015-09-24T08:50:17Z</dcterms:created>
  <dcterms:modified xsi:type="dcterms:W3CDTF">2015-11-18T10:54:36Z</dcterms:modified>
</cp:coreProperties>
</file>