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268" r:id="rId33"/>
    <p:sldId id="329" r:id="rId34"/>
    <p:sldId id="270" r:id="rId35"/>
    <p:sldId id="271" r:id="rId36"/>
    <p:sldId id="272" r:id="rId37"/>
    <p:sldId id="266" r:id="rId38"/>
    <p:sldId id="273" r:id="rId39"/>
    <p:sldId id="275" r:id="rId40"/>
    <p:sldId id="276" r:id="rId41"/>
    <p:sldId id="334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330" r:id="rId63"/>
    <p:sldId id="331" r:id="rId64"/>
    <p:sldId id="335" r:id="rId65"/>
    <p:sldId id="332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6" autoAdjust="0"/>
  </p:normalViewPr>
  <p:slideViewPr>
    <p:cSldViewPr snapToGrid="0">
      <p:cViewPr varScale="1">
        <p:scale>
          <a:sx n="70" d="100"/>
          <a:sy n="70" d="100"/>
        </p:scale>
        <p:origin x="11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6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 smtClean="0"/>
                  <a:t>Une valeur de 2 correspond à une erreur du type</a:t>
                </a:r>
                <a:r>
                  <a:rPr lang="fr-FR" baseline="0" dirty="0" smtClean="0"/>
                  <a:t> 45bpm ou 180bpm au lieu de 90bpm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i="0" smtClean="0">
                    <a:latin typeface="Cambria Math" panose="02040503050406030204" pitchFamily="18" charset="0"/>
                  </a:rPr>
                  <a:t>|〖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𝑙𝑜𝑔〗_2 ((𝑇𝑒𝑚𝑝𝑜 𝑒𝑠𝑡𝑖𝑚é)/(𝑇𝑒𝑚𝑝𝑜 𝑎𝑡𝑡𝑒𝑛𝑑𝑢))|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01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0F0B06-CFD0-48E7-9F8C-0DE033638C5F}" type="slidenum">
              <a:rPr lang="fr-FR" altLang="fr-FR" smtClean="0"/>
              <a:pPr/>
              <a:t>32</a:t>
            </a:fld>
            <a:endParaRPr lang="fr-FR" altLang="fr-F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446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EADD09-52A2-4B08-81AC-F5C78DAE1AA0}" type="slidenum">
              <a:rPr lang="fr-FR" altLang="fr-FR" smtClean="0"/>
              <a:pPr/>
              <a:t>34</a:t>
            </a:fld>
            <a:endParaRPr lang="fr-FR" altLang="fr-F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Une fois le tempo calculé et qu’on a dressé la liste des onsets, cela nous permet de construire un vecteur de données correspondant aux durées brutes jouées par le musicien.</a:t>
            </a:r>
          </a:p>
        </p:txBody>
      </p:sp>
    </p:spTree>
    <p:extLst>
      <p:ext uri="{BB962C8B-B14F-4D97-AF65-F5344CB8AC3E}">
        <p14:creationId xmlns:p14="http://schemas.microsoft.com/office/powerpoint/2010/main" val="400819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A60C11-4FB5-4824-AB56-25AC51A7AA8F}" type="slidenum">
              <a:rPr lang="fr-FR" altLang="fr-FR" smtClean="0"/>
              <a:pPr/>
              <a:t>35</a:t>
            </a:fld>
            <a:endParaRPr lang="fr-FR" alt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A partir de ces données, on veut désormais avoir des durées normalisées 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6439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6D9885-B65F-45A9-8ACE-6D9174F1F74B}" type="slidenum">
              <a:rPr lang="fr-FR" altLang="fr-FR" smtClean="0"/>
              <a:pPr/>
              <a:t>36</a:t>
            </a:fld>
            <a:endParaRPr lang="fr-FR" alt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Pour cela on utilise un peigne de probabilité afin d’avoir en sortie la matrice out qui regroupe les DN présentant les plus fortes probabilités</a:t>
            </a:r>
          </a:p>
          <a:p>
            <a:pPr eaLnBrk="1" hangingPunct="1"/>
            <a:r>
              <a:rPr lang="fr-FR" altLang="fr-FR" smtClean="0"/>
              <a:t>Normalise les notes en entrée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7935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2505A9-65E1-4600-90E0-2B4B98939365}" type="slidenum">
              <a:rPr lang="fr-FR" altLang="fr-FR" smtClean="0"/>
              <a:pPr/>
              <a:t>38</a:t>
            </a:fld>
            <a:endParaRPr lang="fr-FR" alt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Peigne : chaque durée normalisée a sa courbe de probabilité en fonction de la durée brutes</a:t>
            </a:r>
          </a:p>
        </p:txBody>
      </p:sp>
    </p:spTree>
    <p:extLst>
      <p:ext uri="{BB962C8B-B14F-4D97-AF65-F5344CB8AC3E}">
        <p14:creationId xmlns:p14="http://schemas.microsoft.com/office/powerpoint/2010/main" val="968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DF64E7-D6E3-4EF9-8090-E91B4CE59292}" type="slidenum">
              <a:rPr lang="fr-FR" altLang="fr-FR" smtClean="0"/>
              <a:pPr/>
              <a:t>39</a:t>
            </a:fld>
            <a:endParaRPr lang="fr-FR" altLang="fr-F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Zoom sur les proba 4 et 5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3418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2C4220-EB84-4131-A5DD-6DB5F88A57BE}" type="slidenum">
              <a:rPr lang="fr-FR" altLang="fr-FR" smtClean="0"/>
              <a:pPr/>
              <a:t>40</a:t>
            </a:fld>
            <a:endParaRPr lang="fr-FR" alt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3829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B1A529-890C-4BF5-973D-7E0F67DD6E73}" type="slidenum">
              <a:rPr lang="fr-FR" altLang="fr-FR" smtClean="0"/>
              <a:pPr/>
              <a:t>42</a:t>
            </a:fld>
            <a:endParaRPr lang="fr-FR" alt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On souhaite donc incorporer un algo de correction des durées pour améliorer les % de bonne detection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4402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Description: ton, octave et durée</a:t>
            </a:r>
          </a:p>
          <a:p>
            <a:r>
              <a:rPr lang="fr-FR" dirty="0" smtClean="0"/>
              <a:t>Toutes ces exigences nous empêche d’utiliser un</a:t>
            </a:r>
            <a:r>
              <a:rPr lang="fr-FR" baseline="0" dirty="0" smtClean="0"/>
              <a:t> jeu de données existant (MIREX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, autre)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75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D20E7B-504F-42AE-9C2C-54538A1451ED}" type="slidenum">
              <a:rPr lang="fr-FR" altLang="fr-FR" smtClean="0"/>
              <a:pPr/>
              <a:t>43</a:t>
            </a:fld>
            <a:endParaRPr lang="fr-FR" altLang="fr-F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entière inférieure</a:t>
            </a:r>
          </a:p>
          <a:p>
            <a:pPr eaLnBrk="1" hangingPunct="1"/>
            <a:r>
              <a:rPr lang="fr-FR" altLang="fr-FR" smtClean="0"/>
              <a:t>Col 3 : proba DI</a:t>
            </a:r>
          </a:p>
          <a:p>
            <a:pPr eaLnBrk="1" hangingPunct="1"/>
            <a:r>
              <a:rPr lang="fr-FR" altLang="fr-FR" smtClean="0"/>
              <a:t>Col 4 : durée entière supérieure</a:t>
            </a:r>
          </a:p>
          <a:p>
            <a:pPr eaLnBrk="1" hangingPunct="1"/>
            <a:r>
              <a:rPr lang="fr-FR" altLang="fr-FR" smtClean="0"/>
              <a:t>Col 5 : proba DS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798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5778BC-584A-4266-9F06-A81DBA96FA9B}" type="slidenum">
              <a:rPr lang="fr-FR" altLang="fr-FR" smtClean="0"/>
              <a:pPr/>
              <a:t>44</a:t>
            </a:fld>
            <a:endParaRPr lang="fr-FR" altLang="fr-F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On utilise ensuite la matrice OUT dans l’algorithme de correction pour avoir en sortie la matrice mesures</a:t>
            </a:r>
          </a:p>
          <a:p>
            <a:pPr eaLnBrk="1" hangingPunct="1"/>
            <a:r>
              <a:rPr lang="fr-FR" altLang="fr-FR" smtClean="0"/>
              <a:t>La matrice mesures donne une idée de la composition de chaque mesure à la fin de l’algo</a:t>
            </a:r>
          </a:p>
        </p:txBody>
      </p:sp>
    </p:spTree>
    <p:extLst>
      <p:ext uri="{BB962C8B-B14F-4D97-AF65-F5344CB8AC3E}">
        <p14:creationId xmlns:p14="http://schemas.microsoft.com/office/powerpoint/2010/main" val="15174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B1B072-A064-4605-90F6-E00DAB7BBE7C}" type="slidenum">
              <a:rPr lang="fr-FR" altLang="fr-FR" smtClean="0"/>
              <a:pPr/>
              <a:t>45</a:t>
            </a:fld>
            <a:endParaRPr lang="fr-FR" altLang="fr-F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/>
              <a:t>La correction utilise deux matrices : </a:t>
            </a:r>
            <a:r>
              <a:rPr lang="fr-FR" altLang="fr-FR" dirty="0" err="1" smtClean="0"/>
              <a:t>mesureTemporaire</a:t>
            </a:r>
            <a:r>
              <a:rPr lang="fr-FR" altLang="fr-FR" dirty="0" smtClean="0"/>
              <a:t> et mesures</a:t>
            </a:r>
          </a:p>
          <a:p>
            <a:pPr eaLnBrk="1" hangingPunct="1"/>
            <a:r>
              <a:rPr lang="fr-FR" altLang="fr-FR" dirty="0" err="1" smtClean="0"/>
              <a:t>mesureTemporaire</a:t>
            </a:r>
            <a:r>
              <a:rPr lang="fr-FR" altLang="fr-FR" dirty="0" smtClean="0"/>
              <a:t> permet de </a:t>
            </a:r>
            <a:r>
              <a:rPr lang="fr-FR" altLang="fr-FR" dirty="0" err="1" smtClean="0"/>
              <a:t>gerer</a:t>
            </a:r>
            <a:r>
              <a:rPr lang="fr-FR" altLang="fr-FR" dirty="0" smtClean="0"/>
              <a:t> la mesure actuelle si celle-ci </a:t>
            </a:r>
            <a:r>
              <a:rPr lang="fr-FR" altLang="fr-FR" dirty="0" err="1" smtClean="0"/>
              <a:t>necessite</a:t>
            </a:r>
            <a:r>
              <a:rPr lang="fr-FR" altLang="fr-FR" dirty="0" smtClean="0"/>
              <a:t> d’</a:t>
            </a:r>
            <a:r>
              <a:rPr lang="fr-FR" altLang="fr-FR" dirty="0" err="1" smtClean="0"/>
              <a:t>etre</a:t>
            </a:r>
            <a:r>
              <a:rPr lang="fr-FR" altLang="fr-FR" dirty="0" smtClean="0"/>
              <a:t> corrigée (buffer)</a:t>
            </a:r>
          </a:p>
          <a:p>
            <a:pPr eaLnBrk="1" hangingPunct="1"/>
            <a:r>
              <a:rPr lang="fr-FR" altLang="fr-FR" dirty="0" smtClean="0"/>
              <a:t>Mesures sauvegarde toutes les mesures de la séquence de notes</a:t>
            </a:r>
          </a:p>
          <a:p>
            <a:pPr eaLnBrk="1" hangingPunct="1"/>
            <a:r>
              <a:rPr lang="fr-FR" altLang="fr-FR" dirty="0" smtClean="0"/>
              <a:t>Somme additionne toutes</a:t>
            </a:r>
            <a:r>
              <a:rPr lang="fr-FR" altLang="fr-FR" baseline="0" dirty="0" smtClean="0"/>
              <a:t> les durées de la mesure actuelle</a:t>
            </a:r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0668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Exemple de l’algo après la génération de la matrice OUT</a:t>
            </a:r>
          </a:p>
          <a:p>
            <a:r>
              <a:rPr lang="fr-FR" altLang="fr-FR" smtClean="0"/>
              <a:t>Exemple basé sur un enregistrement des deux premières mesures du morceau Voodoo Child de JH</a:t>
            </a:r>
          </a:p>
          <a:p>
            <a:r>
              <a:rPr lang="fr-FR" altLang="fr-FR" smtClean="0"/>
              <a:t>Mesures : matrice que l’on est censé avoir en sortie de l’algo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74EAAE-4FB5-4104-BE8B-AA856EEFB8B5}" type="slidenum">
              <a:rPr lang="fr-FR" altLang="fr-FR" smtClean="0"/>
              <a:pPr/>
              <a:t>46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211988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Présentation : </a:t>
            </a:r>
          </a:p>
          <a:p>
            <a:pPr>
              <a:defRPr/>
            </a:pPr>
            <a:r>
              <a:rPr lang="fr-FR" dirty="0" smtClean="0"/>
              <a:t>Schéma </a:t>
            </a:r>
            <a:r>
              <a:rPr lang="fr-FR" dirty="0" err="1" smtClean="0"/>
              <a:t>algo</a:t>
            </a:r>
            <a:r>
              <a:rPr lang="fr-FR" dirty="0" smtClean="0"/>
              <a:t> à gauche</a:t>
            </a:r>
          </a:p>
          <a:p>
            <a:pPr>
              <a:defRPr/>
            </a:pPr>
            <a:r>
              <a:rPr lang="fr-FR" dirty="0" smtClean="0"/>
              <a:t>Matrices mesures, </a:t>
            </a:r>
            <a:r>
              <a:rPr lang="fr-FR" dirty="0" err="1" smtClean="0"/>
              <a:t>mesureTemporaire</a:t>
            </a:r>
            <a:r>
              <a:rPr lang="fr-FR" dirty="0" smtClean="0"/>
              <a:t> et somme à droite</a:t>
            </a:r>
          </a:p>
          <a:p>
            <a:pPr>
              <a:defRPr/>
            </a:pPr>
            <a:endParaRPr lang="fr-F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Comparaison 2 à 2 les </a:t>
            </a:r>
            <a:r>
              <a:rPr lang="fr-FR" dirty="0" err="1" smtClean="0"/>
              <a:t>proba</a:t>
            </a:r>
            <a:r>
              <a:rPr lang="fr-FR" dirty="0" smtClean="0"/>
              <a:t> pour chaque DE</a:t>
            </a:r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Remplissage des deux matrices jusqu’à avoir somme &gt; 16</a:t>
            </a:r>
            <a:endParaRPr lang="fr-FR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281ADDB-6956-4CD2-9169-F6188ABE8665}" type="slidenum">
              <a:rPr lang="fr-FR" altLang="fr-FR" smtClean="0"/>
              <a:pPr/>
              <a:t>47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97649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u="sng" dirty="0" smtClean="0"/>
              <a:t>Gestion dernière note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Sauvegarder dernière note  dans variable temporaire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Supprimer dernière colonne MT et dernière case mesures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 smtClean="0"/>
          </a:p>
          <a:p>
            <a:pPr>
              <a:defRPr/>
            </a:pPr>
            <a:r>
              <a:rPr lang="fr-FR" u="sng" dirty="0" smtClean="0"/>
              <a:t>Changement de la durées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Echanger D1 et D2 si D2 &lt; D1 car on souhaite diminuer somme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Passer la certitude à 1. si toutes </a:t>
            </a:r>
            <a:r>
              <a:rPr lang="fr-FR" dirty="0" err="1" smtClean="0"/>
              <a:t>cert</a:t>
            </a:r>
            <a:r>
              <a:rPr lang="fr-FR" dirty="0" smtClean="0"/>
              <a:t>. A 1 =&gt; </a:t>
            </a:r>
            <a:r>
              <a:rPr lang="fr-FR" dirty="0" err="1" smtClean="0"/>
              <a:t>echec</a:t>
            </a:r>
            <a:endParaRPr lang="fr-FR" dirty="0" smtClean="0"/>
          </a:p>
          <a:p>
            <a:pPr marL="342900" indent="-342900">
              <a:buFontTx/>
              <a:buAutoNum type="arabicPeriod"/>
              <a:defRPr/>
            </a:pPr>
            <a:endParaRPr lang="fr-FR" dirty="0" smtClean="0"/>
          </a:p>
          <a:p>
            <a:pPr>
              <a:defRPr/>
            </a:pPr>
            <a:r>
              <a:rPr lang="fr-FR" u="sng" dirty="0" smtClean="0"/>
              <a:t>Procédure </a:t>
            </a:r>
            <a:r>
              <a:rPr lang="fr-FR" u="sng" dirty="0" err="1" smtClean="0"/>
              <a:t>echec</a:t>
            </a:r>
            <a:r>
              <a:rPr lang="fr-FR" u="sng" dirty="0" smtClean="0"/>
              <a:t> de correction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Réintégrer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 smtClean="0"/>
              <a:t>Envoyer un signal échec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88B017-AB68-4778-B703-2417460B4972}" type="slidenum">
              <a:rPr lang="fr-FR" altLang="fr-FR" smtClean="0"/>
              <a:pPr/>
              <a:t>48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9056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1. Cas d’un dépassement ? Oui</a:t>
            </a:r>
          </a:p>
          <a:p>
            <a:r>
              <a:rPr lang="fr-FR" altLang="fr-FR" smtClean="0"/>
              <a:t>2. On cherche la certitude la plus basse : 1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90B82C-A5EC-4F78-96D6-A614805CB286}" type="slidenum">
              <a:rPr lang="fr-FR" altLang="fr-FR" smtClean="0"/>
              <a:pPr/>
              <a:t>49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877625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verifie si D2 &lt; D1 : non, on passe dans le bloc « Gestion dernière note »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supprime la dernière colonne de mesureTemporaire et on passe la dernière case de mesures à 0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0B0409-8664-4AB1-AE04-79355744A6DD}" type="slidenum">
              <a:rPr lang="fr-FR" altLang="fr-FR" smtClean="0"/>
              <a:pPr/>
              <a:t>50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64421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Ce qui nous donne :</a:t>
            </a:r>
          </a:p>
          <a:p>
            <a:r>
              <a:rPr lang="fr-FR" altLang="fr-FR" smtClean="0"/>
              <a:t>…</a:t>
            </a:r>
          </a:p>
          <a:p>
            <a:endParaRPr lang="fr-FR" altLang="fr-FR" smtClean="0"/>
          </a:p>
          <a:p>
            <a:r>
              <a:rPr lang="fr-FR" altLang="fr-FR" smtClean="0"/>
              <a:t>La dernière note est ainsi réinjectée dans la séquence de notes à traiter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DE8458-2227-45BA-BD8B-66AC77A3FDF7}" type="slidenum">
              <a:rPr lang="fr-FR" altLang="fr-FR" smtClean="0"/>
              <a:pPr/>
              <a:t>51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16113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Aucune des certitudes n’a bougé car pas on est pas rentré dans le bloc « changement de la durée »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teste à nouveau somme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E60161-63D7-4601-89A9-62E153D64549}" type="slidenum">
              <a:rPr lang="fr-FR" altLang="fr-FR" smtClean="0"/>
              <a:pPr/>
              <a:t>52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7903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21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Somme = 15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2. on quitte l’étape 2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C068C1-C620-41B8-8914-B733F938548E}" type="slidenum">
              <a:rPr lang="fr-FR" altLang="fr-FR" smtClean="0"/>
              <a:pPr/>
              <a:t>53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94497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On passe à l’étape 3 : mesure incomplète</a:t>
            </a:r>
          </a:p>
          <a:p>
            <a:pPr>
              <a:defRPr/>
            </a:pPr>
            <a:endParaRPr lang="fr-FR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On vérifie qu’on est bien dans le cas d’une mesure incomplète : oui</a:t>
            </a:r>
          </a:p>
          <a:p>
            <a:pPr marL="228600" indent="-228600">
              <a:buFontTx/>
              <a:buAutoNum type="arabicPeriod"/>
              <a:defRPr/>
            </a:pPr>
            <a:r>
              <a:rPr lang="fr-FR" dirty="0" smtClean="0"/>
              <a:t>On cherche à nouveau la certitude la plus faible : la note 1</a:t>
            </a:r>
            <a:endParaRPr lang="fr-FR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501D74-4713-4E97-9A82-F9E278955B18}" type="slidenum">
              <a:rPr lang="fr-FR" altLang="fr-FR" smtClean="0"/>
              <a:pPr/>
              <a:t>54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34942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Cette fois, contrairement à l’etape 2, On verirife que D1 &lt; D2, car on veut que somme augmente : oui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626AE7-1A6B-46EC-9CF6-A248E83A0770}" type="slidenum">
              <a:rPr lang="fr-FR" altLang="fr-FR" smtClean="0"/>
              <a:pPr/>
              <a:t>55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2319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échange D1 par D2 à la note 1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passe la certitude de la note 1 à 1 pour signifier qu’on a déjà traité la note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718E6E-DA5B-4CA2-95EC-5C7FD80FB851}" type="slidenum">
              <a:rPr lang="fr-FR" altLang="fr-FR" smtClean="0"/>
              <a:pPr/>
              <a:t>56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15359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fr-FR" altLang="fr-FR" smtClean="0"/>
              <a:t>On s’assure qu’on est pas dans le cas d’un echec de correction : non</a:t>
            </a:r>
          </a:p>
          <a:p>
            <a:pPr marL="228600" indent="-228600">
              <a:buFontTx/>
              <a:buAutoNum type="arabicPeriod"/>
            </a:pPr>
            <a:r>
              <a:rPr lang="fr-FR" altLang="fr-FR" smtClean="0"/>
              <a:t>On recalcule la somme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D8D207-0D91-4A36-9CAB-C6A0535B1C6B}" type="slidenum">
              <a:rPr lang="fr-FR" altLang="fr-FR" smtClean="0"/>
              <a:pPr/>
              <a:t>57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92335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La somme n’est plus inférieure ni supérieure à 16, cela signifie que la correction est terminée pour la mesure 1.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FCF797-08F9-4641-924F-4A21AB209A1E}" type="slidenum">
              <a:rPr lang="fr-FR" altLang="fr-FR" smtClean="0"/>
              <a:pPr/>
              <a:t>58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33297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smtClean="0"/>
              <a:t>Exemple de l’algo après la génération de la matrice OUT</a:t>
            </a:r>
          </a:p>
          <a:p>
            <a:r>
              <a:rPr lang="fr-FR" altLang="fr-FR" smtClean="0"/>
              <a:t>Exemple basé sur un enregistrement des deux premières mesures du morceau Voodoo Child de JH</a:t>
            </a:r>
          </a:p>
          <a:p>
            <a:r>
              <a:rPr lang="fr-FR" altLang="fr-FR" smtClean="0"/>
              <a:t>Mesures : matrice que l’on est censé avoir en sortie de l’algo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2401A7-F869-4DB3-8D01-80BACF21FE29}" type="slidenum">
              <a:rPr lang="fr-FR" altLang="fr-FR" smtClean="0"/>
              <a:pPr/>
              <a:t>59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54964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E6CB58-F0EF-4351-B0C7-0DB3F3BE772D}" type="slidenum">
              <a:rPr lang="fr-FR" altLang="fr-FR" smtClean="0"/>
              <a:pPr/>
              <a:t>60</a:t>
            </a:fld>
            <a:endParaRPr lang="fr-FR" alt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Par exemple, pour une entrée à 4,7</a:t>
            </a:r>
          </a:p>
          <a:p>
            <a:pPr eaLnBrk="1" hangingPunct="1"/>
            <a:r>
              <a:rPr lang="fr-FR" altLang="fr-FR" smtClean="0"/>
              <a:t>On remplit la matrice out de telle sorte :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Col 1 : données brutes</a:t>
            </a:r>
          </a:p>
          <a:p>
            <a:pPr eaLnBrk="1" hangingPunct="1"/>
            <a:r>
              <a:rPr lang="fr-FR" altLang="fr-FR" smtClean="0"/>
              <a:t>Col 2 : durée normalisée avec la plus grande probabilité</a:t>
            </a:r>
          </a:p>
          <a:p>
            <a:pPr eaLnBrk="1" hangingPunct="1"/>
            <a:r>
              <a:rPr lang="fr-FR" altLang="fr-FR" smtClean="0"/>
              <a:t>Col 3 : proba DN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685076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DC81BF-B9E6-47C6-9D44-19C91B423A6B}" type="slidenum">
              <a:rPr lang="fr-FR" altLang="fr-FR" smtClean="0"/>
              <a:pPr/>
              <a:t>61</a:t>
            </a:fld>
            <a:endParaRPr lang="fr-FR" alt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91776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62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3703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0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38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recherche une chute drastique de la moyenne locale (de la fonction d’onset)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Détection de la présence d’un offset dans un intervalle d’onset (pas d’offset en rythme)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un couple onset-offset, on découpe l’intervalle approximativement en deux,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fr-FR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𝐹𝐹𝑇</m:t>
                          </m:r>
                        </m:e>
                        <m:sup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𝐹𝐹𝑇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𝑂𝑆𝑆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fr-F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(𝑡)=〖𝐹𝐹𝑇〗^(−1) (|𝐹𝐹𝑇(𝑂𝑆𝑆(𝑚)|^𝑐 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0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1P=durée correspondant à une</a:t>
            </a:r>
            <a:r>
              <a:rPr lang="fr-FR" baseline="0" dirty="0" smtClean="0"/>
              <a:t> croche</a:t>
            </a:r>
          </a:p>
          <a:p>
            <a:r>
              <a:rPr lang="fr-FR" baseline="0" dirty="0" smtClean="0"/>
              <a:t>À un instant donnée, on regarde la valeur d’onset dans 1 croche, (2croche et 3 croche) puis 1 croche pointée, 1 noire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attribue</a:t>
            </a:r>
            <a:r>
              <a:rPr lang="fr-FR" baseline="0" dirty="0" smtClean="0"/>
              <a:t> ensuite un score à chaque candidat (variance et maximum du résultat))</a:t>
            </a:r>
          </a:p>
          <a:p>
            <a:r>
              <a:rPr lang="fr-FR" baseline="0" dirty="0" smtClean="0"/>
              <a:t>On choisit le candidat avec le meilleur score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trace une gaussienne autour du meilleur tempo de la fenêtre,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1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 courbe « Probabilité qu’un tempo soit représentatif de la fenêtre m.</a:t>
            </a:r>
          </a:p>
          <a:p>
            <a:r>
              <a:rPr lang="fr-FR" dirty="0" smtClean="0"/>
              <a:t>À ce stade, on peut potentiellement</a:t>
            </a:r>
            <a:r>
              <a:rPr lang="fr-FR" baseline="0" dirty="0" smtClean="0"/>
              <a:t> suivre des variation du tempo</a:t>
            </a:r>
            <a:endParaRPr lang="fr-FR" dirty="0" smtClean="0"/>
          </a:p>
          <a:p>
            <a:r>
              <a:rPr lang="fr-FR" dirty="0" smtClean="0"/>
              <a:t>Deuxième courbe « probabilité qu’un tempo</a:t>
            </a:r>
            <a:r>
              <a:rPr lang="fr-FR" baseline="0" dirty="0" smtClean="0"/>
              <a:t> soit représentatif du morceau.</a:t>
            </a:r>
          </a:p>
          <a:p>
            <a:r>
              <a:rPr lang="fr-FR" baseline="0" dirty="0" smtClean="0"/>
              <a:t>On récupère tous les pics de cette courbe pour en faire des tempos candidats représentatif du morceau.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3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</a:t>
            </a:r>
            <a:r>
              <a:rPr lang="fr-FR" dirty="0" err="1" smtClean="0"/>
              <a:t>publi</a:t>
            </a:r>
            <a:r>
              <a:rPr lang="fr-FR" dirty="0" smtClean="0"/>
              <a:t> =&gt; maximum et ensuite SVM « douteuse » pour doubler le résultat où</a:t>
            </a:r>
            <a:r>
              <a:rPr lang="fr-FR" baseline="0" dirty="0" smtClean="0"/>
              <a:t> non.</a:t>
            </a:r>
          </a:p>
          <a:p>
            <a:r>
              <a:rPr lang="fr-FR" baseline="0" dirty="0" smtClean="0"/>
              <a:t>Nous Régression linéaire pour tous les candidats avec comme paramètres: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La première formule moyenne de la confiance de chaque note n pour un tempo donné tau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Rapports croches/toutes notes, double-croche/toutes notes, 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Apprentissage sur un grand jeu de donnée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Au final Il faudrait dans l’idéal que l’utilisateur spécifie le tempo s’il le connais, ou qu’il donne une indication concernant la façon dont il veut que la partition soit notée.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3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package" Target="../embeddings/Dessin_Microsoft_Visio1.vsd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emf"/><Relationship Id="rId4" Type="http://schemas.openxmlformats.org/officeDocument/2006/relationships/package" Target="../embeddings/Dessin_Microsoft_Visio2.vsd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0.emf"/><Relationship Id="rId4" Type="http://schemas.openxmlformats.org/officeDocument/2006/relationships/package" Target="../embeddings/Dessin_Microsoft_Visio3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emf"/><Relationship Id="rId4" Type="http://schemas.openxmlformats.org/officeDocument/2006/relationships/package" Target="../embeddings/Dessin_Microsoft_Visio4.vsd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emf"/><Relationship Id="rId4" Type="http://schemas.openxmlformats.org/officeDocument/2006/relationships/package" Target="../embeddings/Dessin_Microsoft_Visio5.vsd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3.emf"/><Relationship Id="rId4" Type="http://schemas.openxmlformats.org/officeDocument/2006/relationships/package" Target="../embeddings/Dessin_Microsoft_Visio6.vsd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4.emf"/><Relationship Id="rId4" Type="http://schemas.openxmlformats.org/officeDocument/2006/relationships/package" Target="../embeddings/Dessin_Microsoft_Visio7.vsd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5.emf"/><Relationship Id="rId4" Type="http://schemas.openxmlformats.org/officeDocument/2006/relationships/package" Target="../embeddings/Dessin_Microsoft_Visio8.vsd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6.emf"/><Relationship Id="rId4" Type="http://schemas.openxmlformats.org/officeDocument/2006/relationships/package" Target="../embeddings/Dessin_Microsoft_Visio9.vsd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7.emf"/><Relationship Id="rId4" Type="http://schemas.openxmlformats.org/officeDocument/2006/relationships/package" Target="../embeddings/Dessin_Microsoft_Visio10.vsd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8.emf"/><Relationship Id="rId4" Type="http://schemas.openxmlformats.org/officeDocument/2006/relationships/package" Target="../embeddings/Dessin_Microsoft_Visio11.vsd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9.emf"/><Relationship Id="rId4" Type="http://schemas.openxmlformats.org/officeDocument/2006/relationships/package" Target="../embeddings/Dessin_Microsoft_Visio12.vsdx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Il existe différentes méthodes de détection d’</a:t>
            </a:r>
            <a:r>
              <a:rPr lang="fr-FR" dirty="0" err="1" smtClean="0"/>
              <a:t>onset</a:t>
            </a:r>
            <a:r>
              <a:rPr lang="fr-FR" dirty="0" smtClean="0"/>
              <a:t>. </a:t>
            </a:r>
          </a:p>
          <a:p>
            <a:pPr marL="0" indent="0"/>
            <a:endParaRPr lang="fr-FR" dirty="0" smtClean="0"/>
          </a:p>
          <a:p>
            <a:pPr marL="0" indent="0"/>
            <a:r>
              <a:rPr lang="fr-FR" dirty="0" smtClean="0"/>
              <a:t>Nous avons testé les suivantes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0" dirty="0" smtClean="0"/>
              <a:t>Spectral flux ou Spectral </a:t>
            </a:r>
            <a:r>
              <a:rPr lang="fr-FR" b="0" dirty="0" err="1" smtClean="0"/>
              <a:t>difference</a:t>
            </a:r>
            <a:endParaRPr lang="fr-FR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0" dirty="0" smtClean="0"/>
              <a:t>Phase </a:t>
            </a:r>
            <a:r>
              <a:rPr lang="fr-FR" b="0" dirty="0" err="1" smtClean="0"/>
              <a:t>deviation</a:t>
            </a:r>
            <a:endParaRPr lang="fr-FR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0" dirty="0" err="1" smtClean="0"/>
              <a:t>Complex</a:t>
            </a:r>
            <a:r>
              <a:rPr lang="fr-FR" b="0" dirty="0" smtClean="0"/>
              <a:t> Domain et </a:t>
            </a:r>
            <a:r>
              <a:rPr lang="fr-FR" b="0" dirty="0" err="1" smtClean="0"/>
              <a:t>Rectified</a:t>
            </a:r>
            <a:r>
              <a:rPr lang="fr-FR" b="0" dirty="0" smtClean="0"/>
              <a:t> </a:t>
            </a:r>
            <a:r>
              <a:rPr lang="fr-FR" b="0" dirty="0" err="1" smtClean="0"/>
              <a:t>Complex</a:t>
            </a:r>
            <a:r>
              <a:rPr lang="fr-FR" b="0" dirty="0" smtClean="0"/>
              <a:t> Domain</a:t>
            </a:r>
          </a:p>
          <a:p>
            <a:pPr marL="0" indent="0"/>
            <a:endParaRPr lang="fr-FR" b="0" dirty="0"/>
          </a:p>
          <a:p>
            <a:pPr marL="0" indent="0"/>
            <a:r>
              <a:rPr lang="fr-FR" dirty="0" smtClean="0"/>
              <a:t>D’autres méthodes que nous n’avons pas implémenté pour le moment :</a:t>
            </a:r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Maximum </a:t>
            </a:r>
            <a:r>
              <a:rPr lang="fr-FR" b="0" dirty="0" err="1" smtClean="0"/>
              <a:t>likelihood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/>
              <a:t>High </a:t>
            </a:r>
            <a:r>
              <a:rPr lang="fr-FR" b="0" dirty="0" err="1"/>
              <a:t>Frequency</a:t>
            </a:r>
            <a:r>
              <a:rPr lang="fr-FR" b="0" dirty="0"/>
              <a:t> Content 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err="1" smtClean="0"/>
              <a:t>Wavelet</a:t>
            </a:r>
            <a:r>
              <a:rPr lang="fr-FR" b="0" dirty="0" smtClean="0"/>
              <a:t> </a:t>
            </a:r>
            <a:r>
              <a:rPr lang="fr-FR" b="0" dirty="0" err="1"/>
              <a:t>regularity</a:t>
            </a:r>
            <a:r>
              <a:rPr lang="fr-FR" b="0" dirty="0"/>
              <a:t> </a:t>
            </a:r>
            <a:r>
              <a:rPr lang="fr-FR" b="0" dirty="0" err="1"/>
              <a:t>modulus</a:t>
            </a:r>
            <a:r>
              <a:rPr lang="fr-FR" b="0" dirty="0"/>
              <a:t> (</a:t>
            </a:r>
            <a:r>
              <a:rPr lang="fr-FR" b="0" dirty="0" err="1"/>
              <a:t>Haar</a:t>
            </a:r>
            <a:r>
              <a:rPr lang="fr-FR" b="0" dirty="0"/>
              <a:t>) </a:t>
            </a:r>
            <a:endParaRPr lang="fr-FR" b="0" dirty="0" smtClean="0"/>
          </a:p>
          <a:p>
            <a:pPr>
              <a:buFont typeface="Arial" charset="0"/>
              <a:buChar char="•"/>
            </a:pP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5567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– Caractéristiques spectrales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smtClean="0"/>
              <a:t>Spectral flux ou Spectral </a:t>
            </a:r>
            <a:r>
              <a:rPr lang="fr-FR" i="1" u="sng" dirty="0" err="1" smtClean="0"/>
              <a:t>difference</a:t>
            </a:r>
            <a:r>
              <a:rPr lang="fr-FR" i="1" u="sng" dirty="0" smtClean="0"/>
              <a:t> :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Transformée de Fourier discrète sur le signal audio.</a:t>
            </a:r>
          </a:p>
          <a:p>
            <a:pPr>
              <a:buFont typeface="Arial" charset="0"/>
              <a:buChar char="•"/>
            </a:pPr>
            <a:endParaRPr lang="fr-FR" dirty="0"/>
          </a:p>
          <a:p>
            <a:pPr marL="0" indent="0"/>
            <a:endParaRPr lang="fr-FR" dirty="0" smtClean="0">
              <a:sym typeface="Wingdings"/>
            </a:endParaRPr>
          </a:p>
          <a:p>
            <a:pPr marL="0" indent="0"/>
            <a:endParaRPr lang="fr-FR" dirty="0">
              <a:sym typeface="Wingdings"/>
            </a:endParaRPr>
          </a:p>
          <a:p>
            <a:pPr marL="0" indent="0"/>
            <a:endParaRPr lang="fr-FR" dirty="0" smtClean="0">
              <a:sym typeface="Wingdings"/>
            </a:endParaRPr>
          </a:p>
          <a:p>
            <a:pPr marL="0" indent="0"/>
            <a:endParaRPr lang="fr-FR" dirty="0">
              <a:sym typeface="Wingdings"/>
            </a:endParaRPr>
          </a:p>
          <a:p>
            <a:pPr marL="0" indent="0"/>
            <a:endParaRPr lang="fr-FR" dirty="0" smtClean="0">
              <a:sym typeface="Wingdings"/>
            </a:endParaRPr>
          </a:p>
          <a:p>
            <a:pPr marL="0" indent="0"/>
            <a:endParaRPr lang="fr-FR" dirty="0">
              <a:sym typeface="Wingdings"/>
            </a:endParaRPr>
          </a:p>
          <a:p>
            <a:pPr marL="0" indent="0"/>
            <a:r>
              <a:rPr lang="fr-FR" dirty="0" smtClean="0">
                <a:sym typeface="Wingdings"/>
              </a:rPr>
              <a:t> Une forte variation en amplitude nous donnera un pic.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653867" y="1371600"/>
            <a:ext cx="3928534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Méthode utilisée pour l’</a:t>
            </a:r>
            <a:r>
              <a:rPr lang="fr-FR" dirty="0" err="1" smtClean="0">
                <a:solidFill>
                  <a:srgbClr val="FF0000"/>
                </a:solidFill>
              </a:rPr>
              <a:t>onset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2" y="2574895"/>
            <a:ext cx="7188200" cy="28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– Caractéristiques spectrales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smtClean="0"/>
              <a:t>Phase </a:t>
            </a:r>
            <a:r>
              <a:rPr lang="fr-FR" i="1" u="sng" dirty="0" err="1" smtClean="0"/>
              <a:t>deviation</a:t>
            </a:r>
            <a:r>
              <a:rPr lang="fr-FR" i="1" u="sng" dirty="0" smtClean="0"/>
              <a:t> 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Transformée de Fourier discrète sur le signal audio.</a:t>
            </a:r>
          </a:p>
          <a:p>
            <a:pPr>
              <a:buFont typeface="Arial" charset="0"/>
              <a:buChar char="•"/>
            </a:pP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Si le signal est un sinus stationnaire, les changements de phase dans la transformée de Fourier devraient rester identiques.</a:t>
            </a:r>
          </a:p>
          <a:p>
            <a:pPr>
              <a:buFont typeface="Arial" charset="0"/>
              <a:buChar char="•"/>
            </a:pP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Le </a:t>
            </a:r>
            <a:r>
              <a:rPr lang="fr-FR" b="0" dirty="0"/>
              <a:t>changement de variation de </a:t>
            </a:r>
            <a:r>
              <a:rPr lang="fr-FR" b="0" dirty="0" smtClean="0"/>
              <a:t>ces changements de phase est </a:t>
            </a:r>
            <a:r>
              <a:rPr lang="fr-FR" b="0" dirty="0"/>
              <a:t>un indicateur d’un possible </a:t>
            </a:r>
            <a:r>
              <a:rPr lang="fr-FR" b="0" dirty="0" err="1" smtClean="0"/>
              <a:t>onset</a:t>
            </a:r>
            <a:r>
              <a:rPr lang="fr-FR" b="0" dirty="0" smtClean="0"/>
              <a:t>. </a:t>
            </a:r>
          </a:p>
          <a:p>
            <a:pPr>
              <a:buFont typeface="Arial" charset="0"/>
              <a:buChar char="•"/>
            </a:pPr>
            <a:endParaRPr lang="fr-FR" dirty="0"/>
          </a:p>
          <a:p>
            <a:pPr marL="0" indent="0"/>
            <a:r>
              <a:rPr lang="fr-FR" dirty="0" smtClean="0">
                <a:sym typeface="Wingdings"/>
              </a:rPr>
              <a:t> Une forte variation dans les changements de phase nous donnera un pic.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35" y="3318933"/>
            <a:ext cx="4486865" cy="7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066800"/>
            <a:ext cx="11713633" cy="5386389"/>
          </a:xfrm>
        </p:spPr>
        <p:txBody>
          <a:bodyPr/>
          <a:lstStyle/>
          <a:p>
            <a:r>
              <a:rPr lang="fr-FR" i="1" u="sng" dirty="0" err="1" smtClean="0"/>
              <a:t>Complex</a:t>
            </a:r>
            <a:r>
              <a:rPr lang="fr-FR" i="1" u="sng" dirty="0" smtClean="0"/>
              <a:t> </a:t>
            </a:r>
            <a:r>
              <a:rPr lang="fr-FR" i="1" u="sng" dirty="0" err="1" smtClean="0"/>
              <a:t>domain</a:t>
            </a:r>
            <a:r>
              <a:rPr lang="fr-FR" i="1" u="sng" dirty="0" smtClean="0"/>
              <a:t> </a:t>
            </a:r>
            <a:endParaRPr lang="fr-FR" i="1" u="sng" dirty="0"/>
          </a:p>
          <a:p>
            <a:endParaRPr lang="fr-FR" i="1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Considérer simultanément </a:t>
            </a:r>
            <a:r>
              <a:rPr lang="fr-FR" b="0" dirty="0"/>
              <a:t>les effets de ces deux grandeurs, l’amplitude et la phase, en prédisant des valeurs dans le domaine complexe</a:t>
            </a:r>
            <a:r>
              <a:rPr lang="fr-FR" b="0" dirty="0" smtClean="0"/>
              <a:t>.</a:t>
            </a:r>
          </a:p>
          <a:p>
            <a:pPr marL="0" indent="0"/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 </a:t>
            </a:r>
            <a:r>
              <a:rPr lang="fr-FR" b="0" dirty="0"/>
              <a:t>On calcule l’amplitude et la phase d’un échantillon à partir de deux échantillons précédents en supposant que l’état est stable</a:t>
            </a:r>
            <a:r>
              <a:rPr lang="fr-FR" b="0" dirty="0" smtClean="0"/>
              <a:t>.</a:t>
            </a:r>
          </a:p>
          <a:p>
            <a:pPr marL="0" indent="0"/>
            <a:endParaRPr lang="fr-FR" b="0" u="sng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On calcule la distance euclidienne entre la valeur précédente et la valeur courante.</a:t>
            </a:r>
          </a:p>
          <a:p>
            <a:pPr marL="0" indent="0"/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Si la différence </a:t>
            </a:r>
            <a:r>
              <a:rPr lang="fr-FR" b="0" dirty="0"/>
              <a:t>de phase est nulle (la prédiction est bonne), la différence complexe se réduit à la différence </a:t>
            </a:r>
            <a:r>
              <a:rPr lang="fr-FR" b="0" dirty="0" smtClean="0"/>
              <a:t>d’amplitude entre les deux échantillons. Quand </a:t>
            </a:r>
            <a:r>
              <a:rPr lang="fr-FR" b="0" dirty="0"/>
              <a:t>la différence de phase est non-nulle, un terme additionnel </a:t>
            </a:r>
            <a:r>
              <a:rPr lang="fr-FR" b="0" dirty="0" smtClean="0"/>
              <a:t>s’ajoute.</a:t>
            </a:r>
            <a:endParaRPr lang="fr-FR" b="0" dirty="0"/>
          </a:p>
          <a:p>
            <a:pPr>
              <a:buFont typeface="Arial" charset="0"/>
              <a:buChar char="•"/>
            </a:pPr>
            <a:endParaRPr lang="fr-FR" b="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653867" y="1041400"/>
            <a:ext cx="3928534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Méthode utilisée pour l’</a:t>
            </a:r>
            <a:r>
              <a:rPr lang="fr-FR" dirty="0" err="1" smtClean="0">
                <a:solidFill>
                  <a:srgbClr val="FF0000"/>
                </a:solidFill>
              </a:rPr>
              <a:t>onset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– Caractéristiques spectrales</a:t>
            </a:r>
            <a:endParaRPr lang="fr-FR" dirty="0"/>
          </a:p>
        </p:txBody>
      </p:sp>
      <p:pic>
        <p:nvPicPr>
          <p:cNvPr id="7" name="Image 6" descr="Capture%20d’écran%202016-02-01%20à%2009.48.06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65" y="3759993"/>
            <a:ext cx="2267268" cy="490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2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14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u="sng" dirty="0" smtClean="0"/>
          </a:p>
          <a:p>
            <a:r>
              <a:rPr lang="fr-FR" u="sng" dirty="0" smtClean="0"/>
              <a:t>Combinaison des méthodes :</a:t>
            </a:r>
            <a:endParaRPr lang="fr-FR" dirty="0"/>
          </a:p>
          <a:p>
            <a:endParaRPr lang="fr-FR" u="sng" dirty="0"/>
          </a:p>
          <a:p>
            <a:pPr marL="0" indent="0"/>
            <a:r>
              <a:rPr lang="fr-FR" b="0" dirty="0" err="1" smtClean="0"/>
              <a:t>Complex</a:t>
            </a:r>
            <a:r>
              <a:rPr lang="fr-FR" b="0" dirty="0" smtClean="0"/>
              <a:t> </a:t>
            </a:r>
            <a:r>
              <a:rPr lang="fr-FR" b="0" dirty="0" err="1" smtClean="0"/>
              <a:t>domain</a:t>
            </a:r>
            <a:r>
              <a:rPr lang="fr-FR" b="0" dirty="0" smtClean="0"/>
              <a:t> et spectral flux avec pondération.</a:t>
            </a:r>
          </a:p>
          <a:p>
            <a:pPr marL="0" indent="0"/>
            <a:endParaRPr lang="fr-FR" b="0" dirty="0" smtClean="0"/>
          </a:p>
          <a:p>
            <a:pPr marL="0" indent="0"/>
            <a:r>
              <a:rPr lang="fr-FR" b="0" dirty="0" smtClean="0"/>
              <a:t> </a:t>
            </a:r>
            <a:r>
              <a:rPr lang="fr-FR" b="0" dirty="0" smtClean="0">
                <a:sym typeface="Wingdings"/>
              </a:rPr>
              <a:t> donne de meilleurs résultats (</a:t>
            </a:r>
            <a:r>
              <a:rPr lang="fr-FR" b="0" dirty="0" err="1" smtClean="0">
                <a:sym typeface="Wingdings"/>
              </a:rPr>
              <a:t>complex</a:t>
            </a:r>
            <a:r>
              <a:rPr lang="fr-FR" b="0" dirty="0" smtClean="0">
                <a:sym typeface="Wingdings"/>
              </a:rPr>
              <a:t> </a:t>
            </a:r>
            <a:r>
              <a:rPr lang="fr-FR" b="0" dirty="0" err="1" smtClean="0">
                <a:sym typeface="Wingdings"/>
              </a:rPr>
              <a:t>domain</a:t>
            </a:r>
            <a:r>
              <a:rPr lang="fr-FR" b="0" dirty="0" smtClean="0">
                <a:sym typeface="Wingdings"/>
              </a:rPr>
              <a:t> donne des faux positifs et spectral flux à tendance à manquer des détections).</a:t>
            </a:r>
            <a:endParaRPr lang="fr-FR" b="0" dirty="0" smtClean="0"/>
          </a:p>
          <a:p>
            <a:pPr marL="0" indent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54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15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06" y="1212604"/>
            <a:ext cx="9711252" cy="4754800"/>
          </a:xfrm>
        </p:spPr>
      </p:pic>
      <p:sp>
        <p:nvSpPr>
          <p:cNvPr id="3" name="ZoneTexte 2"/>
          <p:cNvSpPr txBox="1"/>
          <p:nvPr/>
        </p:nvSpPr>
        <p:spPr>
          <a:xfrm>
            <a:off x="9470571" y="2442754"/>
            <a:ext cx="272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cherche uniquement à identifier les « longs silences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4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la détection d’onset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374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offsets ne sont jamais évalués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8051073" y="1917814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96,04%</a:t>
            </a:r>
            <a:endParaRPr lang="fr-FR" sz="3200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8248"/>
          <a:stretch/>
        </p:blipFill>
        <p:spPr>
          <a:xfrm>
            <a:off x="239185" y="1271760"/>
            <a:ext cx="7842502" cy="4173888"/>
          </a:xfrm>
        </p:spPr>
      </p:pic>
    </p:spTree>
    <p:extLst>
      <p:ext uri="{BB962C8B-B14F-4D97-AF65-F5344CB8AC3E}">
        <p14:creationId xmlns:p14="http://schemas.microsoft.com/office/powerpoint/2010/main" val="12027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Extraire la fréquence fondamentale d’un signal sonore pour déterminer le</a:t>
            </a:r>
          </a:p>
          <a:p>
            <a:r>
              <a:rPr lang="fr-FR" dirty="0" smtClean="0"/>
              <a:t>ton et l’octave </a:t>
            </a:r>
          </a:p>
          <a:p>
            <a:endParaRPr lang="fr-FR" dirty="0"/>
          </a:p>
          <a:p>
            <a:r>
              <a:rPr lang="fr-FR" dirty="0" smtClean="0"/>
              <a:t>Trois approches possibles : 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Méthodes dans le domaine temporel</a:t>
            </a:r>
          </a:p>
          <a:p>
            <a:pPr>
              <a:buFont typeface="Arial" charset="0"/>
              <a:buChar char="•"/>
            </a:pPr>
            <a:r>
              <a:rPr lang="fr-FR" b="0" dirty="0" smtClean="0"/>
              <a:t>Méthodes dans le domaine fréquentiel</a:t>
            </a:r>
          </a:p>
          <a:p>
            <a:pPr>
              <a:buFont typeface="Arial" charset="0"/>
              <a:buChar char="•"/>
            </a:pPr>
            <a:r>
              <a:rPr lang="fr-FR" b="0" dirty="0" smtClean="0"/>
              <a:t>Méthodes dans le domaine des statistiques</a:t>
            </a:r>
            <a:endParaRPr lang="fr-FR" b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temporel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Méthodes testées :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Autocorrélation     </a:t>
            </a:r>
            <a:r>
              <a:rPr lang="fr-FR" b="0" dirty="0" smtClean="0">
                <a:sym typeface="Wingdings"/>
              </a:rPr>
              <a:t>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Convolution</a:t>
            </a:r>
          </a:p>
          <a:p>
            <a:pPr>
              <a:buFont typeface="Arial" charset="0"/>
              <a:buChar char="•"/>
            </a:pPr>
            <a:r>
              <a:rPr lang="fr-FR" b="0" dirty="0"/>
              <a:t>Estimateur YIN</a:t>
            </a:r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endParaRPr lang="fr-FR" dirty="0" smtClean="0"/>
          </a:p>
          <a:p>
            <a:pPr marL="0" indent="0"/>
            <a:r>
              <a:rPr lang="fr-FR" dirty="0" smtClean="0"/>
              <a:t>Autres méthodes :</a:t>
            </a:r>
          </a:p>
          <a:p>
            <a:pPr marL="0" indent="0"/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err="1" smtClean="0"/>
              <a:t>Zero</a:t>
            </a:r>
            <a:r>
              <a:rPr lang="fr-FR" b="0" dirty="0" smtClean="0"/>
              <a:t> </a:t>
            </a:r>
            <a:r>
              <a:rPr lang="fr-FR" b="0" dirty="0" err="1" smtClean="0"/>
              <a:t>crossing</a:t>
            </a:r>
            <a:r>
              <a:rPr lang="fr-FR" b="0" dirty="0" smtClean="0"/>
              <a:t> </a:t>
            </a:r>
            <a:r>
              <a:rPr lang="fr-FR" b="0" dirty="0" err="1" smtClean="0"/>
              <a:t>method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Peak rate </a:t>
            </a:r>
            <a:r>
              <a:rPr lang="fr-FR" b="0" dirty="0" err="1" smtClean="0"/>
              <a:t>method</a:t>
            </a:r>
            <a:endParaRPr lang="fr-FR" b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42" y="4354080"/>
            <a:ext cx="5976026" cy="1930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4378" r="5923" b="5052"/>
          <a:stretch/>
        </p:blipFill>
        <p:spPr>
          <a:xfrm>
            <a:off x="5672667" y="1082677"/>
            <a:ext cx="4052741" cy="31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smtClean="0"/>
              <a:t>Autocorrélation </a:t>
            </a:r>
          </a:p>
          <a:p>
            <a:endParaRPr lang="fr-FR" dirty="0"/>
          </a:p>
          <a:p>
            <a:r>
              <a:rPr lang="fr-FR" b="0" dirty="0" smtClean="0"/>
              <a:t>Fonction qui mesure la similitude entre deux signaux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Pour </a:t>
            </a:r>
            <a:r>
              <a:rPr lang="fr-FR" b="0" dirty="0"/>
              <a:t>des signaux </a:t>
            </a:r>
            <a:r>
              <a:rPr lang="fr-FR" b="0" dirty="0" smtClean="0"/>
              <a:t>périodiques </a:t>
            </a:r>
            <a:r>
              <a:rPr lang="fr-FR" b="0" dirty="0" smtClean="0">
                <a:sym typeface="Wingdings"/>
              </a:rPr>
              <a:t></a:t>
            </a:r>
            <a:r>
              <a:rPr lang="fr-FR" b="0" dirty="0" smtClean="0"/>
              <a:t> </a:t>
            </a:r>
            <a:r>
              <a:rPr lang="fr-FR" b="0" dirty="0"/>
              <a:t>la fonction </a:t>
            </a:r>
            <a:r>
              <a:rPr lang="fr-FR" b="0" dirty="0" smtClean="0"/>
              <a:t>d'autocorrélation </a:t>
            </a:r>
            <a:r>
              <a:rPr lang="fr-FR" b="0" dirty="0"/>
              <a:t>est elle-même </a:t>
            </a:r>
            <a:endParaRPr lang="fr-FR" b="0" dirty="0" smtClean="0"/>
          </a:p>
          <a:p>
            <a:r>
              <a:rPr lang="fr-FR" b="0" dirty="0" smtClean="0"/>
              <a:t>périodique.</a:t>
            </a:r>
          </a:p>
          <a:p>
            <a:endParaRPr lang="fr-FR" dirty="0" smtClean="0"/>
          </a:p>
          <a:p>
            <a:r>
              <a:rPr lang="fr-FR" dirty="0" smtClean="0"/>
              <a:t>Théoriquement : </a:t>
            </a:r>
            <a:r>
              <a:rPr lang="fr-FR" b="0" dirty="0" smtClean="0"/>
              <a:t>Le </a:t>
            </a:r>
            <a:r>
              <a:rPr lang="fr-FR" b="0" dirty="0"/>
              <a:t>premier pic de </a:t>
            </a:r>
            <a:r>
              <a:rPr lang="fr-FR" b="0" dirty="0" smtClean="0"/>
              <a:t>l'autocorrélation </a:t>
            </a:r>
            <a:r>
              <a:rPr lang="fr-FR" b="0" dirty="0"/>
              <a:t>indique la période de la </a:t>
            </a:r>
            <a:endParaRPr lang="fr-FR" b="0" dirty="0" smtClean="0"/>
          </a:p>
          <a:p>
            <a:r>
              <a:rPr lang="fr-FR" b="0" dirty="0" smtClean="0"/>
              <a:t>forme d'onde. </a:t>
            </a:r>
            <a:r>
              <a:rPr lang="fr-FR" b="0" dirty="0"/>
              <a:t>On peut donc en déduire la fondamentale. </a:t>
            </a:r>
          </a:p>
          <a:p>
            <a:endParaRPr lang="fr-FR" dirty="0" smtClean="0"/>
          </a:p>
          <a:p>
            <a:r>
              <a:rPr lang="fr-FR" dirty="0" smtClean="0"/>
              <a:t>En pratique : </a:t>
            </a:r>
            <a:r>
              <a:rPr lang="fr-FR" b="0" dirty="0" smtClean="0"/>
              <a:t>Le premier pic peut correspondre à une harmonique ou à une </a:t>
            </a:r>
          </a:p>
          <a:p>
            <a:r>
              <a:rPr lang="fr-FR" b="0" dirty="0" smtClean="0"/>
              <a:t>autre fréquence présente dans le timbre de l’instrument.</a:t>
            </a:r>
            <a:endParaRPr lang="fr-FR" b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temporel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19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260" y="1236000"/>
            <a:ext cx="7097086" cy="40805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Contexte et objectifs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Constitution d’un jeu de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Schéma général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Description des différents algorithmes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Résultats finaux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Possibilité d’améliorations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smtClean="0"/>
              <a:t>Convolution</a:t>
            </a:r>
            <a:r>
              <a:rPr lang="fr-FR" i="1" dirty="0" smtClean="0"/>
              <a:t>							</a:t>
            </a:r>
          </a:p>
          <a:p>
            <a:endParaRPr lang="fr-FR" dirty="0" smtClean="0"/>
          </a:p>
          <a:p>
            <a:r>
              <a:rPr lang="fr-FR" b="0" dirty="0" smtClean="0"/>
              <a:t>Génération d’une </a:t>
            </a:r>
            <a:r>
              <a:rPr lang="fr-FR" b="0" dirty="0"/>
              <a:t>banque de sinus correspondant </a:t>
            </a:r>
            <a:r>
              <a:rPr lang="fr-FR" b="0" dirty="0" smtClean="0"/>
              <a:t>aux </a:t>
            </a:r>
            <a:r>
              <a:rPr lang="fr-FR" b="0" dirty="0"/>
              <a:t>fréquences </a:t>
            </a:r>
            <a:endParaRPr lang="fr-FR" b="0" dirty="0" smtClean="0"/>
          </a:p>
          <a:p>
            <a:r>
              <a:rPr lang="fr-FR" b="0" dirty="0" smtClean="0"/>
              <a:t>fondamentales des notes.</a:t>
            </a:r>
          </a:p>
          <a:p>
            <a:endParaRPr lang="fr-FR" b="0" dirty="0"/>
          </a:p>
          <a:p>
            <a:r>
              <a:rPr lang="fr-FR" b="0" dirty="0" smtClean="0"/>
              <a:t>Convolution du signal x avec cette banque de fréquence.</a:t>
            </a:r>
            <a:endParaRPr lang="fr-FR" b="0" dirty="0"/>
          </a:p>
          <a:p>
            <a:r>
              <a:rPr lang="fr-FR" b="0" dirty="0"/>
              <a:t> </a:t>
            </a:r>
          </a:p>
          <a:p>
            <a:r>
              <a:rPr lang="fr-FR" b="0" dirty="0" smtClean="0"/>
              <a:t>Le sinus </a:t>
            </a:r>
            <a:r>
              <a:rPr lang="fr-FR" b="0" dirty="0"/>
              <a:t>qui possède la </a:t>
            </a:r>
            <a:r>
              <a:rPr lang="fr-FR" b="0" dirty="0" smtClean="0"/>
              <a:t>quantité </a:t>
            </a:r>
            <a:r>
              <a:rPr lang="fr-FR" b="0" dirty="0"/>
              <a:t>de recouvrement la plus grande avec x </a:t>
            </a:r>
            <a:r>
              <a:rPr lang="fr-FR" b="0" dirty="0" smtClean="0"/>
              <a:t>sera </a:t>
            </a:r>
          </a:p>
          <a:p>
            <a:r>
              <a:rPr lang="fr-FR" b="0" dirty="0" smtClean="0"/>
              <a:t>considérée </a:t>
            </a:r>
            <a:r>
              <a:rPr lang="fr-FR" b="0" dirty="0"/>
              <a:t>comme celui </a:t>
            </a:r>
            <a:r>
              <a:rPr lang="fr-FR" b="0" dirty="0" smtClean="0"/>
              <a:t>qui se </a:t>
            </a:r>
            <a:r>
              <a:rPr lang="fr-FR" b="0" dirty="0"/>
              <a:t>rapproche le plus de </a:t>
            </a:r>
            <a:r>
              <a:rPr lang="fr-FR" b="0" dirty="0" smtClean="0"/>
              <a:t>notre </a:t>
            </a:r>
            <a:r>
              <a:rPr lang="fr-FR" b="0" dirty="0"/>
              <a:t>signal, et sa </a:t>
            </a:r>
            <a:endParaRPr lang="fr-FR" b="0" dirty="0" smtClean="0"/>
          </a:p>
          <a:p>
            <a:r>
              <a:rPr lang="fr-FR" b="0" dirty="0" smtClean="0"/>
              <a:t>fréquence </a:t>
            </a:r>
            <a:r>
              <a:rPr lang="fr-FR" b="0" dirty="0"/>
              <a:t>sera alors la fréquence </a:t>
            </a:r>
            <a:r>
              <a:rPr lang="fr-FR" b="0" dirty="0" smtClean="0"/>
              <a:t>fondamentale</a:t>
            </a:r>
            <a:r>
              <a:rPr lang="fr-FR" b="0" dirty="0"/>
              <a:t>.</a:t>
            </a:r>
          </a:p>
          <a:p>
            <a:r>
              <a:rPr lang="fr-FR" b="0" dirty="0"/>
              <a:t> 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20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temporel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653867" y="1371600"/>
            <a:ext cx="3928534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Méthode utilisée pour les tons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smtClean="0"/>
              <a:t>Estimateur YIN </a:t>
            </a:r>
          </a:p>
          <a:p>
            <a:endParaRPr lang="fr-FR" dirty="0"/>
          </a:p>
          <a:p>
            <a:r>
              <a:rPr lang="fr-FR" b="0" dirty="0" smtClean="0"/>
              <a:t>Résout les problèmes qui surviennent avec l'autocorrélation.</a:t>
            </a:r>
          </a:p>
          <a:p>
            <a:endParaRPr lang="fr-FR" b="0" dirty="0"/>
          </a:p>
          <a:p>
            <a:r>
              <a:rPr lang="fr-FR" b="0" dirty="0" smtClean="0"/>
              <a:t>Cet </a:t>
            </a:r>
            <a:r>
              <a:rPr lang="fr-FR" b="0" dirty="0"/>
              <a:t>algorithme </a:t>
            </a:r>
            <a:r>
              <a:rPr lang="fr-FR" b="0" dirty="0" smtClean="0"/>
              <a:t>est basé sur l’autocorrélation mais ajoute une fonction </a:t>
            </a:r>
            <a:r>
              <a:rPr lang="fr-FR" b="0" dirty="0"/>
              <a:t>de </a:t>
            </a:r>
            <a:endParaRPr lang="fr-FR" b="0" dirty="0" smtClean="0"/>
          </a:p>
          <a:p>
            <a:r>
              <a:rPr lang="fr-FR" b="0" dirty="0" smtClean="0"/>
              <a:t>différence.</a:t>
            </a:r>
          </a:p>
          <a:p>
            <a:endParaRPr lang="fr-FR" b="0" dirty="0"/>
          </a:p>
          <a:p>
            <a:r>
              <a:rPr lang="fr-FR" b="0" dirty="0" smtClean="0"/>
              <a:t>Il donne de bien meilleurs résultats que l’autocorrélation.</a:t>
            </a:r>
          </a:p>
          <a:p>
            <a:endParaRPr lang="fr-FR" b="0" dirty="0" smtClean="0"/>
          </a:p>
          <a:p>
            <a:r>
              <a:rPr lang="fr-FR" dirty="0" smtClean="0">
                <a:sym typeface="Wingdings"/>
              </a:rPr>
              <a:t> </a:t>
            </a:r>
            <a:r>
              <a:rPr lang="fr-FR" dirty="0" smtClean="0"/>
              <a:t>1.95% d’erreurs pour YIN quand l’autocorrélation donne 10.0% d’erreurs.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21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temporel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9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fréquentiel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Méthodes testées :</a:t>
            </a:r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err="1" smtClean="0"/>
              <a:t>Harmonic</a:t>
            </a:r>
            <a:r>
              <a:rPr lang="fr-FR" b="0" dirty="0" smtClean="0"/>
              <a:t> </a:t>
            </a:r>
            <a:r>
              <a:rPr lang="fr-FR" b="0" dirty="0" err="1" smtClean="0"/>
              <a:t>product</a:t>
            </a:r>
            <a:r>
              <a:rPr lang="fr-FR" b="0" dirty="0" smtClean="0"/>
              <a:t> </a:t>
            </a:r>
            <a:r>
              <a:rPr lang="fr-FR" b="0" dirty="0" err="1" smtClean="0"/>
              <a:t>spectrum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err="1" smtClean="0"/>
              <a:t>Cepstral</a:t>
            </a:r>
            <a:r>
              <a:rPr lang="fr-FR" b="0" dirty="0" smtClean="0"/>
              <a:t> </a:t>
            </a:r>
            <a:r>
              <a:rPr lang="fr-FR" b="0" dirty="0" err="1" smtClean="0"/>
              <a:t>method</a:t>
            </a:r>
            <a:endParaRPr lang="fr-FR" b="0" dirty="0" smtClean="0"/>
          </a:p>
          <a:p>
            <a:pPr>
              <a:buFont typeface="Arial" charset="0"/>
              <a:buChar char="•"/>
            </a:pPr>
            <a:r>
              <a:rPr lang="fr-FR" b="0" dirty="0" smtClean="0"/>
              <a:t>Méthodes intuitives</a:t>
            </a:r>
          </a:p>
          <a:p>
            <a:pPr marL="0" indent="0"/>
            <a:endParaRPr lang="fr-FR" dirty="0" smtClean="0"/>
          </a:p>
          <a:p>
            <a:pPr marL="0" indent="0"/>
            <a:r>
              <a:rPr lang="fr-FR" dirty="0" smtClean="0"/>
              <a:t>Autres méthodes :</a:t>
            </a:r>
          </a:p>
          <a:p>
            <a:pPr marL="0" indent="0"/>
            <a:endParaRPr lang="fr-FR" dirty="0"/>
          </a:p>
          <a:p>
            <a:pPr>
              <a:buFont typeface="Arial" charset="0"/>
              <a:buChar char="•"/>
            </a:pPr>
            <a:r>
              <a:rPr lang="fr-FR" b="0" dirty="0" smtClean="0"/>
              <a:t>Spectral </a:t>
            </a:r>
            <a:r>
              <a:rPr lang="fr-FR" b="0" dirty="0" err="1" smtClean="0"/>
              <a:t>reassignment</a:t>
            </a:r>
            <a:r>
              <a:rPr lang="fr-FR" b="0" dirty="0" smtClean="0"/>
              <a:t> sur la FFT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8" y="1463410"/>
            <a:ext cx="6297792" cy="47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i="1" u="sng" dirty="0" err="1"/>
              <a:t>Harmonic</a:t>
            </a:r>
            <a:r>
              <a:rPr lang="fr-FR" i="1" u="sng" dirty="0"/>
              <a:t> </a:t>
            </a:r>
            <a:r>
              <a:rPr lang="fr-FR" i="1" u="sng" dirty="0" err="1" smtClean="0"/>
              <a:t>product</a:t>
            </a:r>
            <a:r>
              <a:rPr lang="fr-FR" i="1" u="sng" dirty="0" smtClean="0"/>
              <a:t> </a:t>
            </a:r>
            <a:r>
              <a:rPr lang="fr-FR" i="1" u="sng" dirty="0" err="1" smtClean="0"/>
              <a:t>spectrum</a:t>
            </a:r>
            <a:endParaRPr lang="fr-FR" i="1" u="sng" dirty="0" smtClean="0"/>
          </a:p>
          <a:p>
            <a:pPr marL="0" indent="0"/>
            <a:endParaRPr lang="fr-FR" i="1" u="sng" dirty="0"/>
          </a:p>
          <a:p>
            <a:pPr marL="0" indent="0"/>
            <a:endParaRPr lang="fr-FR" i="1" u="sng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23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fréquentiel</a:t>
            </a:r>
            <a:endParaRPr lang="fr-FR" dirty="0"/>
          </a:p>
        </p:txBody>
      </p:sp>
      <p:pic>
        <p:nvPicPr>
          <p:cNvPr id="7" name="Image 6" descr="Capture%20d’écran%202016-02-02%20à%2014.51.4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1881187"/>
            <a:ext cx="7767425" cy="30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89466" y="4910667"/>
            <a:ext cx="11563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dirty="0">
                <a:solidFill>
                  <a:schemeClr val="accent2"/>
                </a:solidFill>
                <a:latin typeface="+mj-lt"/>
                <a:ea typeface="Calibri" charset="0"/>
              </a:rPr>
              <a:t>La fréquence fondamentale peut être déterminée en mesurant les fréquences des composantes harmoniques supérieures et en calculant le plus grand dénominateur commun de ces fréquences harmoniques. </a:t>
            </a:r>
            <a:endParaRPr lang="fr-FR" sz="2400" dirty="0">
              <a:solidFill>
                <a:schemeClr val="accent2"/>
              </a:solidFill>
              <a:effectLst/>
              <a:latin typeface="+mj-lt"/>
              <a:ea typeface="Calibri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16625" y="1390120"/>
            <a:ext cx="3928534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Méthode utilisée pour les octaves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u="sng" dirty="0" err="1"/>
              <a:t>Cepstral</a:t>
            </a:r>
            <a:r>
              <a:rPr lang="fr-FR" i="1" u="sng" dirty="0"/>
              <a:t> </a:t>
            </a:r>
            <a:r>
              <a:rPr lang="fr-FR" i="1" u="sng" dirty="0" err="1"/>
              <a:t>method</a:t>
            </a:r>
            <a:endParaRPr lang="fr-FR" i="1" u="sng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063752" y="274638"/>
            <a:ext cx="9518649" cy="490537"/>
          </a:xfrm>
        </p:spPr>
        <p:txBody>
          <a:bodyPr/>
          <a:lstStyle/>
          <a:p>
            <a:r>
              <a:rPr lang="fr-FR" dirty="0" smtClean="0"/>
              <a:t>Pitch </a:t>
            </a:r>
            <a:r>
              <a:rPr lang="fr-FR" dirty="0" err="1" smtClean="0"/>
              <a:t>detection</a:t>
            </a:r>
            <a:r>
              <a:rPr lang="fr-FR" dirty="0" smtClean="0"/>
              <a:t> – Domaine fréquentiel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70" y="2176324"/>
            <a:ext cx="4889130" cy="3666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9185" y="1932256"/>
            <a:ext cx="81733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On fait la transformée de Fourier d’un signal fenêtré.</a:t>
            </a:r>
          </a:p>
          <a:p>
            <a:endParaRPr lang="fr-FR" sz="2400" dirty="0" smtClean="0">
              <a:solidFill>
                <a:schemeClr val="accent2"/>
              </a:solidFill>
            </a:endParaRPr>
          </a:p>
          <a:p>
            <a:r>
              <a:rPr lang="fr-FR" sz="2400" dirty="0" smtClean="0">
                <a:solidFill>
                  <a:schemeClr val="accent2"/>
                </a:solidFill>
              </a:rPr>
              <a:t>Le </a:t>
            </a:r>
            <a:r>
              <a:rPr lang="fr-FR" sz="2400" dirty="0" err="1" smtClean="0">
                <a:solidFill>
                  <a:schemeClr val="accent2"/>
                </a:solidFill>
              </a:rPr>
              <a:t>cepstre</a:t>
            </a:r>
            <a:r>
              <a:rPr lang="fr-FR" sz="2400" dirty="0" smtClean="0">
                <a:solidFill>
                  <a:schemeClr val="accent2"/>
                </a:solidFill>
              </a:rPr>
              <a:t> est une transformation </a:t>
            </a:r>
            <a:r>
              <a:rPr lang="fr-FR" sz="2400" dirty="0">
                <a:solidFill>
                  <a:schemeClr val="accent2"/>
                </a:solidFill>
              </a:rPr>
              <a:t>de ce </a:t>
            </a:r>
            <a:r>
              <a:rPr lang="fr-FR" sz="2400" dirty="0" smtClean="0">
                <a:solidFill>
                  <a:schemeClr val="accent2"/>
                </a:solidFill>
              </a:rPr>
              <a:t>signal</a:t>
            </a:r>
          </a:p>
          <a:p>
            <a:r>
              <a:rPr lang="fr-FR" sz="2400" dirty="0" smtClean="0">
                <a:solidFill>
                  <a:schemeClr val="accent2"/>
                </a:solidFill>
              </a:rPr>
              <a:t>du </a:t>
            </a:r>
            <a:r>
              <a:rPr lang="fr-FR" sz="2400" dirty="0">
                <a:solidFill>
                  <a:schemeClr val="accent2"/>
                </a:solidFill>
              </a:rPr>
              <a:t>domaine </a:t>
            </a:r>
            <a:r>
              <a:rPr lang="fr-FR" sz="2400" dirty="0" smtClean="0">
                <a:solidFill>
                  <a:schemeClr val="accent2"/>
                </a:solidFill>
              </a:rPr>
              <a:t>temporel vers </a:t>
            </a:r>
            <a:r>
              <a:rPr lang="fr-FR" sz="2400" dirty="0">
                <a:solidFill>
                  <a:schemeClr val="accent2"/>
                </a:solidFill>
              </a:rPr>
              <a:t>un autre domaine </a:t>
            </a:r>
            <a:endParaRPr lang="fr-FR" sz="2400" dirty="0" smtClean="0">
              <a:solidFill>
                <a:schemeClr val="accent2"/>
              </a:solidFill>
            </a:endParaRPr>
          </a:p>
          <a:p>
            <a:r>
              <a:rPr lang="fr-FR" sz="2400" dirty="0" smtClean="0">
                <a:solidFill>
                  <a:schemeClr val="accent2"/>
                </a:solidFill>
              </a:rPr>
              <a:t>analogue </a:t>
            </a:r>
            <a:r>
              <a:rPr lang="fr-FR" sz="2400" dirty="0">
                <a:solidFill>
                  <a:schemeClr val="accent2"/>
                </a:solidFill>
              </a:rPr>
              <a:t>au domaine </a:t>
            </a:r>
            <a:r>
              <a:rPr lang="fr-FR" sz="2400" dirty="0" smtClean="0">
                <a:solidFill>
                  <a:schemeClr val="accent2"/>
                </a:solidFill>
              </a:rPr>
              <a:t>temporel.</a:t>
            </a:r>
          </a:p>
          <a:p>
            <a:endParaRPr lang="fr-FR" sz="2400" b="1" dirty="0">
              <a:solidFill>
                <a:schemeClr val="accent2"/>
              </a:solidFill>
            </a:endParaRPr>
          </a:p>
          <a:p>
            <a:endParaRPr lang="fr-FR" sz="2400" b="1" dirty="0" smtClean="0">
              <a:solidFill>
                <a:schemeClr val="accent2"/>
              </a:solidFill>
            </a:endParaRPr>
          </a:p>
          <a:p>
            <a:endParaRPr lang="fr-FR" sz="2400" b="1" dirty="0" smtClean="0">
              <a:solidFill>
                <a:schemeClr val="accent2"/>
              </a:solidFill>
            </a:endParaRPr>
          </a:p>
          <a:p>
            <a:endParaRPr lang="fr-FR" sz="2400" b="1" dirty="0">
              <a:solidFill>
                <a:schemeClr val="accent2"/>
              </a:solidFill>
            </a:endParaRPr>
          </a:p>
          <a:p>
            <a:r>
              <a:rPr lang="fr-FR" sz="2400" dirty="0" smtClean="0">
                <a:solidFill>
                  <a:schemeClr val="accent2"/>
                </a:solidFill>
              </a:rPr>
              <a:t>On constate que le signal est bien périodique </a:t>
            </a:r>
          </a:p>
          <a:p>
            <a:r>
              <a:rPr lang="fr-FR" sz="2400" dirty="0" smtClean="0">
                <a:solidFill>
                  <a:schemeClr val="accent2"/>
                </a:solidFill>
              </a:rPr>
              <a:t>Avec la présence des pics à égal distance dans le spectre.</a:t>
            </a:r>
            <a:endParaRPr lang="fr-FR" sz="2400" dirty="0">
              <a:solidFill>
                <a:schemeClr val="accent2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8" y="4094415"/>
            <a:ext cx="4009691" cy="6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harmonique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589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ne sont jamais évalués, les notes liées à un onset faussement détecté ou manqué ne sont pas évaluées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Tons: 93,08%</a:t>
            </a:r>
          </a:p>
          <a:p>
            <a:pPr marL="0" algn="ctr"/>
            <a:r>
              <a:rPr lang="fr-FR" sz="2800" i="1" dirty="0" smtClean="0"/>
              <a:t>Octaves: 92,7%</a:t>
            </a:r>
            <a:endParaRPr lang="fr-FR" sz="3200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r="7897"/>
          <a:stretch/>
        </p:blipFill>
        <p:spPr>
          <a:xfrm>
            <a:off x="435339" y="1141355"/>
            <a:ext cx="7458891" cy="4266667"/>
          </a:xfrm>
        </p:spPr>
      </p:pic>
    </p:spTree>
    <p:extLst>
      <p:ext uri="{BB962C8B-B14F-4D97-AF65-F5344CB8AC3E}">
        <p14:creationId xmlns:p14="http://schemas.microsoft.com/office/powerpoint/2010/main" val="17226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du tempo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19736"/>
            <a:ext cx="6430272" cy="4410691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8" y="2207384"/>
            <a:ext cx="5342255" cy="2543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2107689"/>
            <a:ext cx="5760720" cy="27432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9598796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basée sur l’autocorrélation du signal d’onset</a:t>
            </a:r>
            <a:endParaRPr lang="fr-FR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257546" y="4817824"/>
            <a:ext cx="1694118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d’onset</a:t>
            </a:r>
            <a:endParaRPr lang="fr-FR" sz="1600" i="1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854462" y="4817824"/>
            <a:ext cx="3917225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d’autocorrélation généralisée</a:t>
            </a:r>
            <a:endParaRPr lang="fr-FR" sz="1600" i="1" dirty="0"/>
          </a:p>
        </p:txBody>
      </p:sp>
      <p:sp>
        <p:nvSpPr>
          <p:cNvPr id="11" name="Flèche droite 10"/>
          <p:cNvSpPr/>
          <p:nvPr/>
        </p:nvSpPr>
        <p:spPr>
          <a:xfrm>
            <a:off x="5486400" y="3239589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28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6424521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</a:t>
            </a:r>
            <a:r>
              <a:rPr lang="fr-FR" dirty="0" smtClean="0"/>
              <a:t>du signal </a:t>
            </a:r>
            <a:r>
              <a:rPr lang="fr-FR" dirty="0"/>
              <a:t>d’onset avec des trains d’impulsions</a:t>
            </a:r>
          </a:p>
        </p:txBody>
      </p:sp>
      <p:pic>
        <p:nvPicPr>
          <p:cNvPr id="12" name="Image 11"/>
          <p:cNvPicPr/>
          <p:nvPr/>
        </p:nvPicPr>
        <p:blipFill rotWithShape="1">
          <a:blip r:embed="rId3"/>
          <a:srcRect r="44952" b="53111"/>
          <a:stretch/>
        </p:blipFill>
        <p:spPr>
          <a:xfrm>
            <a:off x="6953794" y="1829852"/>
            <a:ext cx="2516777" cy="1174606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7661364" y="4323804"/>
            <a:ext cx="3540034" cy="39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1800" b="0" i="1" dirty="0" smtClean="0"/>
              <a:t>Où P est le retard correspondant à 2 fois le tempo candidat </a:t>
            </a:r>
            <a:endParaRPr lang="fr-FR" sz="1800" b="0" i="1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33479" y="2576039"/>
            <a:ext cx="5760720" cy="12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Les trains d’impulsions sont construits de   manière à capter des durées de notes conventionnelles</a:t>
            </a:r>
            <a:endParaRPr lang="fr-FR" b="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433479" y="4782672"/>
            <a:ext cx="5760720" cy="83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On garde, pour chaque fenêtre le tempo ayant la plus forte corrélation</a:t>
            </a:r>
            <a:endParaRPr lang="fr-FR" b="0" dirty="0"/>
          </a:p>
        </p:txBody>
      </p:sp>
      <p:pic>
        <p:nvPicPr>
          <p:cNvPr id="16" name="Image 15"/>
          <p:cNvPicPr/>
          <p:nvPr/>
        </p:nvPicPr>
        <p:blipFill rotWithShape="1">
          <a:blip r:embed="rId3"/>
          <a:srcRect l="54572" t="4825" r="857" b="53111"/>
          <a:stretch/>
        </p:blipFill>
        <p:spPr>
          <a:xfrm>
            <a:off x="9601200" y="1972490"/>
            <a:ext cx="2037806" cy="1053738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 rotWithShape="1">
          <a:blip r:embed="rId3"/>
          <a:srcRect l="572" t="48642" r="45714" b="-2352"/>
          <a:stretch/>
        </p:blipFill>
        <p:spPr>
          <a:xfrm>
            <a:off x="6975564" y="2978330"/>
            <a:ext cx="2455817" cy="1345474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 rotWithShape="1">
          <a:blip r:embed="rId3"/>
          <a:srcRect l="55715" t="46540" r="3142" b="793"/>
          <a:stretch/>
        </p:blipFill>
        <p:spPr>
          <a:xfrm>
            <a:off x="9640389" y="2939142"/>
            <a:ext cx="1881051" cy="13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1309461"/>
          </a:xfrm>
        </p:spPr>
        <p:txBody>
          <a:bodyPr/>
          <a:lstStyle/>
          <a:p>
            <a:r>
              <a:rPr lang="fr-FR" dirty="0" smtClean="0"/>
              <a:t>Accumulation des résultats</a:t>
            </a:r>
            <a:endParaRPr lang="fr-FR" dirty="0"/>
          </a:p>
          <a:p>
            <a:pPr lvl="1"/>
            <a:r>
              <a:rPr lang="fr-FR" sz="2000" dirty="0" smtClean="0"/>
              <a:t>On garde un tempo par fenêtre</a:t>
            </a:r>
          </a:p>
          <a:p>
            <a:pPr lvl="1"/>
            <a:r>
              <a:rPr lang="fr-FR" sz="2000" dirty="0" smtClean="0"/>
              <a:t>Pour chaque fenêtre, on construit une gaussienne autour du tempo choisi.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29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4378" r="6606" b="5591"/>
          <a:stretch/>
        </p:blipFill>
        <p:spPr bwMode="auto">
          <a:xfrm>
            <a:off x="239185" y="2411728"/>
            <a:ext cx="4879975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270380" y="3252650"/>
            <a:ext cx="1651241" cy="917970"/>
            <a:chOff x="5520268" y="3448595"/>
            <a:chExt cx="1651241" cy="917970"/>
          </a:xfrm>
        </p:grpSpPr>
        <p:sp>
          <p:nvSpPr>
            <p:cNvPr id="7" name="Flèche droite 6"/>
            <p:cNvSpPr/>
            <p:nvPr/>
          </p:nvSpPr>
          <p:spPr>
            <a:xfrm>
              <a:off x="5927877" y="3448595"/>
              <a:ext cx="836023" cy="5486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0268" y="3997233"/>
              <a:ext cx="165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Moyenne</a:t>
              </a:r>
              <a:endParaRPr lang="fr-FR" dirty="0"/>
            </a:p>
          </p:txBody>
        </p:sp>
      </p:grpSp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6424"/>
          <a:stretch/>
        </p:blipFill>
        <p:spPr bwMode="auto">
          <a:xfrm>
            <a:off x="7001690" y="2560635"/>
            <a:ext cx="4869180" cy="274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239185" y="5930537"/>
            <a:ext cx="11713633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 smtClean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 smtClean="0"/>
              <a:t>﻿IEEE/ACM TRANSACTIONS ON AUDIO, SPEECH, AND LANGUAGE 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1462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4520975" y="3158418"/>
            <a:ext cx="61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.</a:t>
            </a:r>
            <a:r>
              <a:rPr lang="fr-FR" sz="1400" dirty="0" err="1" smtClean="0"/>
              <a:t>wav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782473" y="3182893"/>
            <a:ext cx="61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.midi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200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</p:spPr>
            <p:txBody>
              <a:bodyPr/>
              <a:lstStyle/>
              <a:p>
                <a:r>
                  <a:rPr lang="fr-FR" dirty="0" smtClean="0"/>
                  <a:t>Choix du tempo général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Extraction de tous les pics en tant que tempos candidats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Utilisation de l’algorithme d’analyse rythmique qui attribue un taux de confiance pour la durée de chaque note: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en compte de la fréquence d’apparition de chaque durées</a:t>
                </a:r>
                <a:endParaRPr lang="fr-F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  <a:blipFill rotWithShape="0">
                <a:blip r:embed="rId3"/>
                <a:stretch>
                  <a:fillRect l="-780" t="-1663" r="-1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804160" y="4472298"/>
            <a:ext cx="658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</a:defRPr>
            </a:lvl1pPr>
            <a:lvl2pPr marL="800100" lvl="1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defRPr sz="24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 smtClean="0"/>
              <a:t>Choix du tempo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5560422" y="3714252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3187" y="5395628"/>
            <a:ext cx="9953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 tempo est un critère de notation en partie subjectif qui peut dépendre d’un choix personnel de la personne qui écrit la partition (tempo à la noire, à la croche, etc…)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965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l’estimation de tempo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Indicateur:</a:t>
                </a:r>
              </a:p>
              <a:p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blipFill rotWithShape="0">
                <a:blip r:embed="rId3"/>
                <a:stretch>
                  <a:fillRect l="-904" t="-1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1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Rapport moyen final:</a:t>
            </a:r>
          </a:p>
          <a:p>
            <a:pPr marL="0"/>
            <a:r>
              <a:rPr lang="fr-FR" sz="2000" b="0" i="1" dirty="0" smtClean="0"/>
              <a:t>(sur 11 morceaux)</a:t>
            </a:r>
            <a:endParaRPr lang="fr-FR" sz="2000" dirty="0" smtClean="0"/>
          </a:p>
          <a:p>
            <a:pPr marL="0"/>
            <a:endParaRPr lang="fr-FR" sz="2000" i="1" dirty="0"/>
          </a:p>
          <a:p>
            <a:pPr marL="0" algn="ctr"/>
            <a:r>
              <a:rPr lang="fr-FR" sz="2000" i="1" dirty="0" smtClean="0"/>
              <a:t>0,309</a:t>
            </a:r>
            <a:endParaRPr lang="fr-FR" i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r="7171"/>
          <a:stretch/>
        </p:blipFill>
        <p:spPr>
          <a:xfrm>
            <a:off x="239185" y="1141355"/>
            <a:ext cx="7354389" cy="4266667"/>
          </a:xfrm>
        </p:spPr>
      </p:pic>
    </p:spTree>
    <p:extLst>
      <p:ext uri="{BB962C8B-B14F-4D97-AF65-F5344CB8AC3E}">
        <p14:creationId xmlns:p14="http://schemas.microsoft.com/office/powerpoint/2010/main" val="31900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0ED6A5-3372-4BCF-B4AE-9D2668DD871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Explication</a:t>
            </a:r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r>
              <a:rPr lang="fr-FR" altLang="fr-FR" dirty="0" smtClean="0"/>
              <a:t>But : 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Normaliser les durées brutes en entrée </a:t>
            </a:r>
            <a:endParaRPr lang="fr-FR" altLang="fr-FR" dirty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Découper la séquence de notes en mesure 4:4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Corriger les erreurs de normalisation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Deux algorithmes </a:t>
            </a:r>
          </a:p>
          <a:p>
            <a:pPr>
              <a:spcBef>
                <a:spcPct val="0"/>
              </a:spcBef>
              <a:defRPr/>
            </a:pPr>
            <a:endParaRPr lang="fr-FR" altLang="fr-FR" sz="2000" b="0" dirty="0">
              <a:solidFill>
                <a:srgbClr val="133B72"/>
              </a:solidFill>
            </a:endParaRP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fr-FR" altLang="fr-FR" sz="2000" dirty="0"/>
              <a:t>Normalisation des durées</a:t>
            </a:r>
          </a:p>
          <a:p>
            <a:pPr>
              <a:spcBef>
                <a:spcPct val="0"/>
              </a:spcBef>
              <a:buFontTx/>
              <a:buChar char="•"/>
              <a:defRPr/>
            </a:pPr>
            <a:r>
              <a:rPr lang="fr-FR" altLang="fr-FR" sz="2000" dirty="0"/>
              <a:t>Correction par multiple de 16</a:t>
            </a:r>
          </a:p>
          <a:p>
            <a:pPr eaLnBrk="1" hangingPunct="1">
              <a:defRPr/>
            </a:pPr>
            <a:endParaRPr lang="fr-FR" altLang="fr-FR" dirty="0" smtClean="0"/>
          </a:p>
        </p:txBody>
      </p:sp>
      <p:sp>
        <p:nvSpPr>
          <p:cNvPr id="614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21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33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57841"/>
            <a:ext cx="6430272" cy="4334480"/>
          </a:xfrm>
        </p:spPr>
      </p:pic>
    </p:spTree>
    <p:extLst>
      <p:ext uri="{BB962C8B-B14F-4D97-AF65-F5344CB8AC3E}">
        <p14:creationId xmlns:p14="http://schemas.microsoft.com/office/powerpoint/2010/main" val="32660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EAFA4C-E66C-488D-BDD4-031A376AB85B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 dirty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dirty="0" smtClean="0"/>
          </a:p>
          <a:p>
            <a:pPr>
              <a:spcBef>
                <a:spcPct val="0"/>
              </a:spcBef>
            </a:pPr>
            <a:endParaRPr lang="fr-FR" altLang="fr-FR" dirty="0" smtClean="0"/>
          </a:p>
        </p:txBody>
      </p:sp>
      <p:sp>
        <p:nvSpPr>
          <p:cNvPr id="1024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/>
              <a:t>Normalisation des durées</a:t>
            </a:r>
            <a:endParaRPr lang="fr-FR" altLang="fr-FR" b="0" dirty="0" smtClean="0"/>
          </a:p>
        </p:txBody>
      </p:sp>
      <p:grpSp>
        <p:nvGrpSpPr>
          <p:cNvPr id="10246" name="Group 8"/>
          <p:cNvGrpSpPr>
            <a:grpSpLocks/>
          </p:cNvGrpSpPr>
          <p:nvPr/>
        </p:nvGrpSpPr>
        <p:grpSpPr bwMode="auto">
          <a:xfrm>
            <a:off x="3467100" y="2517778"/>
            <a:ext cx="5257800" cy="2614613"/>
            <a:chOff x="1475669" y="2011098"/>
            <a:chExt cx="5256421" cy="2614323"/>
          </a:xfrm>
        </p:grpSpPr>
        <p:sp>
          <p:nvSpPr>
            <p:cNvPr id="6" name="Down Arrow Callout 5"/>
            <p:cNvSpPr/>
            <p:nvPr/>
          </p:nvSpPr>
          <p:spPr>
            <a:xfrm>
              <a:off x="1475669" y="2011098"/>
              <a:ext cx="2160021" cy="1152397"/>
            </a:xfrm>
            <a:prstGeom prst="down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Tempo</a:t>
              </a:r>
            </a:p>
          </p:txBody>
        </p:sp>
        <p:sp>
          <p:nvSpPr>
            <p:cNvPr id="15" name="Down Arrow Callout 14"/>
            <p:cNvSpPr/>
            <p:nvPr/>
          </p:nvSpPr>
          <p:spPr>
            <a:xfrm>
              <a:off x="4572070" y="2011098"/>
              <a:ext cx="2160020" cy="1152397"/>
            </a:xfrm>
            <a:prstGeom prst="downArrow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 err="1"/>
                <a:t>Onsets</a:t>
              </a:r>
              <a:r>
                <a:rPr lang="fr-FR" dirty="0"/>
                <a:t>/Offsets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5669" y="3328577"/>
              <a:ext cx="5256421" cy="12968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Durées Brutes</a:t>
              </a:r>
            </a:p>
            <a:p>
              <a:pPr algn="ctr">
                <a:defRPr/>
              </a:pPr>
              <a:r>
                <a:rPr lang="fr-FR" dirty="0"/>
                <a:t>1,3	2,9	4,4	5,3</a:t>
              </a:r>
            </a:p>
          </p:txBody>
        </p:sp>
      </p:grpSp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1240971" y="1948543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bpm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9666515" y="1948543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secondes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9666515" y="4160731"/>
            <a:ext cx="19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double-croche</a:t>
            </a:r>
            <a:endParaRPr lang="fr-FR" dirty="0"/>
          </a:p>
        </p:txBody>
      </p:sp>
      <p:cxnSp>
        <p:nvCxnSpPr>
          <p:cNvPr id="4" name="Straight Arrow Connector 3"/>
          <p:cNvCxnSpPr>
            <a:stCxn id="6" idx="1"/>
            <a:endCxn id="2" idx="2"/>
          </p:cNvCxnSpPr>
          <p:nvPr/>
        </p:nvCxnSpPr>
        <p:spPr>
          <a:xfrm flipH="1" flipV="1">
            <a:off x="2198914" y="2317875"/>
            <a:ext cx="1268186" cy="5743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3"/>
            <a:endCxn id="11" idx="1"/>
          </p:cNvCxnSpPr>
          <p:nvPr/>
        </p:nvCxnSpPr>
        <p:spPr>
          <a:xfrm flipV="1">
            <a:off x="8724900" y="2133209"/>
            <a:ext cx="941615" cy="7590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2" idx="1"/>
          </p:cNvCxnSpPr>
          <p:nvPr/>
        </p:nvCxnSpPr>
        <p:spPr>
          <a:xfrm>
            <a:off x="8724900" y="4483897"/>
            <a:ext cx="94161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2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DB0E2D-97D9-41C2-AF3C-0EB9C4D86C8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smtClean="0"/>
          </a:p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1229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 smtClean="0"/>
              <a:t>Normalisation des durées</a:t>
            </a:r>
            <a:endParaRPr lang="fr-FR" altLang="fr-FR" b="0" dirty="0" smtClean="0"/>
          </a:p>
        </p:txBody>
      </p:sp>
      <p:sp>
        <p:nvSpPr>
          <p:cNvPr id="10" name="Right Arrow Callout 9"/>
          <p:cNvSpPr/>
          <p:nvPr/>
        </p:nvSpPr>
        <p:spPr>
          <a:xfrm>
            <a:off x="1825625" y="4202116"/>
            <a:ext cx="2808288" cy="1665287"/>
          </a:xfrm>
          <a:prstGeom prst="rightArrowCallout">
            <a:avLst>
              <a:gd name="adj1" fmla="val 23610"/>
              <a:gd name="adj2" fmla="val 25000"/>
              <a:gd name="adj3" fmla="val 43765"/>
              <a:gd name="adj4" fmla="val 682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err="1"/>
              <a:t>Onsets</a:t>
            </a:r>
            <a:r>
              <a:rPr lang="fr-FR" dirty="0"/>
              <a:t>/Offsets</a:t>
            </a:r>
          </a:p>
        </p:txBody>
      </p:sp>
      <p:sp>
        <p:nvSpPr>
          <p:cNvPr id="11" name="Right Arrow Callout 10"/>
          <p:cNvSpPr/>
          <p:nvPr/>
        </p:nvSpPr>
        <p:spPr>
          <a:xfrm>
            <a:off x="1825625" y="2132016"/>
            <a:ext cx="2808288" cy="1665287"/>
          </a:xfrm>
          <a:prstGeom prst="rightArrowCallout">
            <a:avLst>
              <a:gd name="adj1" fmla="val 23610"/>
              <a:gd name="adj2" fmla="val 25000"/>
              <a:gd name="adj3" fmla="val 43765"/>
              <a:gd name="adj4" fmla="val 682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Tempo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4756150" y="2132016"/>
            <a:ext cx="2808288" cy="3735387"/>
          </a:xfrm>
          <a:prstGeom prst="rightArrowCallout">
            <a:avLst>
              <a:gd name="adj1" fmla="val 22786"/>
              <a:gd name="adj2" fmla="val 25000"/>
              <a:gd name="adj3" fmla="val 22745"/>
              <a:gd name="adj4" fmla="val 70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brutes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1,3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2,9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4,4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5,3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685088" y="2132016"/>
            <a:ext cx="2017712" cy="3735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normalisées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6</a:t>
            </a:r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478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B88CF-604D-4E68-B9A3-C1B93D0DD54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434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14341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dirty="0" smtClean="0"/>
              <a:t>Normalisation des durées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30806"/>
              </p:ext>
            </p:extLst>
          </p:nvPr>
        </p:nvGraphicFramePr>
        <p:xfrm>
          <a:off x="8120066" y="3303587"/>
          <a:ext cx="3684588" cy="27924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147"/>
                <a:gridCol w="921147"/>
                <a:gridCol w="921147"/>
                <a:gridCol w="92114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</a:t>
                      </a:r>
                      <a:r>
                        <a:rPr lang="fr-FR" sz="1100" dirty="0" smtClean="0">
                          <a:effectLst/>
                        </a:rPr>
                        <a:t>Normalisée (DN)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DN</a:t>
                      </a: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5260" algn="l"/>
                          <a:tab pos="391795" algn="ctr"/>
                        </a:tabLs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50324"/>
              </p:ext>
            </p:extLst>
          </p:nvPr>
        </p:nvGraphicFramePr>
        <p:xfrm>
          <a:off x="239185" y="1805528"/>
          <a:ext cx="1843088" cy="26130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544"/>
                <a:gridCol w="921544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188482" y="2398190"/>
            <a:ext cx="915084" cy="431800"/>
          </a:xfrm>
          <a:prstGeom prst="rightArrow">
            <a:avLst>
              <a:gd name="adj1" fmla="val 47904"/>
              <a:gd name="adj2" fmla="val 5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4445" name="TextBox 18"/>
          <p:cNvSpPr txBox="1">
            <a:spLocks noChangeArrowheads="1"/>
          </p:cNvSpPr>
          <p:nvPr/>
        </p:nvSpPr>
        <p:spPr bwMode="auto">
          <a:xfrm>
            <a:off x="9054309" y="6083301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out</a:t>
            </a:r>
          </a:p>
        </p:txBody>
      </p:sp>
      <p:pic>
        <p:nvPicPr>
          <p:cNvPr id="1444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651001"/>
            <a:ext cx="4384236" cy="217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 Arrow 2"/>
          <p:cNvSpPr/>
          <p:nvPr/>
        </p:nvSpPr>
        <p:spPr>
          <a:xfrm rot="5400000">
            <a:off x="8422466" y="1601410"/>
            <a:ext cx="749389" cy="24571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037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/>
              <a:t>Normalisation des durées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095990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8" y="3015343"/>
            <a:ext cx="5331945" cy="26106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36" y="3013375"/>
            <a:ext cx="5335965" cy="26125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6838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139391" y="5643515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D602A-D641-4851-80F4-82BD347DF72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638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Probabilités des durées normalisées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16389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Probabilités des durées normalisées en fonction des durées brutes</a:t>
            </a:r>
          </a:p>
        </p:txBody>
      </p:sp>
      <p:pic>
        <p:nvPicPr>
          <p:cNvPr id="1639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773241"/>
            <a:ext cx="8996362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4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A9E52-A4E3-4CDF-BFB9-CC1FA3EDBEE5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39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048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 eaLnBrk="1" hangingPunct="1"/>
            <a:endParaRPr lang="fr-FR" altLang="fr-FR" smtClean="0"/>
          </a:p>
        </p:txBody>
      </p:sp>
      <p:sp>
        <p:nvSpPr>
          <p:cNvPr id="20485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dirty="0" smtClean="0"/>
              <a:t>Exemple de normalisation</a:t>
            </a:r>
            <a:endParaRPr lang="fr-FR" altLang="fr-FR" b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0633"/>
              </p:ext>
            </p:extLst>
          </p:nvPr>
        </p:nvGraphicFramePr>
        <p:xfrm>
          <a:off x="7187672" y="4778545"/>
          <a:ext cx="4189412" cy="58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47353"/>
                <a:gridCol w="1047353"/>
                <a:gridCol w="1047353"/>
                <a:gridCol w="1047353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</a:t>
                      </a:r>
                      <a:r>
                        <a:rPr lang="fr-FR" sz="1100" dirty="0" smtClean="0">
                          <a:effectLst/>
                        </a:rPr>
                        <a:t>Entrée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</a:t>
                      </a:r>
                      <a:r>
                        <a:rPr lang="fr-FR" sz="1100" dirty="0" smtClean="0">
                          <a:effectLst/>
                        </a:rPr>
                        <a:t>Normalisée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DN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sp>
        <p:nvSpPr>
          <p:cNvPr id="20503" name="TextBox 18"/>
          <p:cNvSpPr txBox="1">
            <a:spLocks noChangeArrowheads="1"/>
          </p:cNvSpPr>
          <p:nvPr/>
        </p:nvSpPr>
        <p:spPr bwMode="auto">
          <a:xfrm>
            <a:off x="8054749" y="5362745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7455240" y="2612062"/>
            <a:ext cx="1541463" cy="2532740"/>
          </a:xfrm>
          <a:prstGeom prst="bentArrow">
            <a:avLst>
              <a:gd name="adj1" fmla="val 14709"/>
              <a:gd name="adj2" fmla="val 16912"/>
              <a:gd name="adj3" fmla="val 1945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050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6" y="1869910"/>
            <a:ext cx="7046689" cy="349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31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Musiciens compositeurs</a:t>
            </a:r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r>
              <a:rPr lang="fr-FR" dirty="0" smtClean="0"/>
              <a:t>Une seule note à la fois prise en charge</a:t>
            </a:r>
          </a:p>
          <a:p>
            <a:r>
              <a:rPr lang="fr-FR" dirty="0" smtClean="0"/>
              <a:t>Durée musical la plus courte prise en charge: </a:t>
            </a:r>
            <a:r>
              <a:rPr lang="fr-FR" i="1" dirty="0" smtClean="0"/>
              <a:t>double-croche</a:t>
            </a:r>
          </a:p>
          <a:p>
            <a:r>
              <a:rPr lang="fr-FR" dirty="0" smtClean="0"/>
              <a:t>Tempos supportés: </a:t>
            </a:r>
            <a:r>
              <a:rPr lang="fr-FR" i="1" dirty="0" smtClean="0"/>
              <a:t>de 55 à 180 </a:t>
            </a:r>
            <a:r>
              <a:rPr lang="fr-FR" i="1" dirty="0" err="1" smtClean="0"/>
              <a:t>bpm</a:t>
            </a:r>
            <a:endParaRPr lang="fr-FR" dirty="0"/>
          </a:p>
          <a:p>
            <a:r>
              <a:rPr lang="fr-FR" dirty="0"/>
              <a:t>Format d’export: </a:t>
            </a:r>
            <a:r>
              <a:rPr lang="fr-FR" i="1" dirty="0"/>
              <a:t>MIDI</a:t>
            </a:r>
          </a:p>
          <a:p>
            <a:endParaRPr lang="fr-FR" dirty="0" smtClean="0"/>
          </a:p>
          <a:p>
            <a:r>
              <a:rPr lang="fr-FR" dirty="0" smtClean="0"/>
              <a:t>Objectif: générer une partition suffisamment précise pour y reconnaitre le morceau d’origine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3FA8AA-E081-48F0-8345-056461F618BF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2532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Résultats Normalisation (%)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69133"/>
              </p:ext>
            </p:extLst>
          </p:nvPr>
        </p:nvGraphicFramePr>
        <p:xfrm>
          <a:off x="2351088" y="1268413"/>
          <a:ext cx="6985001" cy="49641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24123"/>
                <a:gridCol w="2330439"/>
                <a:gridCol w="2330439"/>
              </a:tblGrid>
              <a:tr h="402359"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Tempo </a:t>
                      </a:r>
                      <a:r>
                        <a:rPr lang="fr-FR" sz="1100" dirty="0" smtClean="0">
                          <a:effectLst/>
                        </a:rPr>
                        <a:t>estimé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Tempo fixé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 diatonique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Heart</a:t>
                      </a:r>
                      <a:r>
                        <a:rPr lang="fr-FR" sz="1100" dirty="0">
                          <a:effectLst/>
                        </a:rPr>
                        <a:t> &amp; soul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16,21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 surprises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seven</a:t>
                      </a:r>
                      <a:r>
                        <a:rPr lang="fr-FR" sz="1100" dirty="0">
                          <a:effectLst/>
                        </a:rPr>
                        <a:t> nation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24,39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24,39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hardest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60,31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johnny B good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39,06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62,5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Voodoo Child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38,09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Kashmir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18,66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34,84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Time </a:t>
                      </a:r>
                      <a:r>
                        <a:rPr lang="fr-FR" sz="1100" dirty="0" err="1">
                          <a:effectLst/>
                        </a:rPr>
                        <a:t>is</a:t>
                      </a:r>
                      <a:r>
                        <a:rPr lang="fr-FR" sz="1100" dirty="0">
                          <a:effectLst/>
                        </a:rPr>
                        <a:t> running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42,64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83,58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402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48 notes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70,08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</a:tr>
              <a:tr h="538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</a:rPr>
                        <a:t>45,19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15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 et correction des durées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8" y="1657841"/>
            <a:ext cx="6449325" cy="433448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1C85D-D821-4B99-A6BA-5ED072F27070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6628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Contexte</a:t>
            </a:r>
          </a:p>
          <a:p>
            <a:pPr>
              <a:spcBef>
                <a:spcPct val="0"/>
              </a:spcBef>
            </a:pPr>
            <a:endParaRPr lang="fr-FR" altLang="fr-FR" smtClean="0"/>
          </a:p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2662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 smtClean="0"/>
              <a:t>correction </a:t>
            </a:r>
            <a:r>
              <a:rPr lang="fr-FR" altLang="fr-FR" b="0" dirty="0" smtClean="0"/>
              <a:t>des durées</a:t>
            </a:r>
          </a:p>
        </p:txBody>
      </p:sp>
      <p:sp>
        <p:nvSpPr>
          <p:cNvPr id="3" name="Right Arrow Callout 2"/>
          <p:cNvSpPr/>
          <p:nvPr/>
        </p:nvSpPr>
        <p:spPr>
          <a:xfrm>
            <a:off x="2590803" y="2084388"/>
            <a:ext cx="2447925" cy="3744912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Durées normalisées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1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3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4</a:t>
            </a:r>
          </a:p>
          <a:p>
            <a:pPr algn="ctr">
              <a:defRPr/>
            </a:pPr>
            <a:endParaRPr lang="fr-FR" dirty="0"/>
          </a:p>
          <a:p>
            <a:pPr algn="ctr">
              <a:defRPr/>
            </a:pPr>
            <a:r>
              <a:rPr lang="fr-FR" dirty="0"/>
              <a:t>6</a:t>
            </a:r>
          </a:p>
        </p:txBody>
      </p: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5372103" y="1376366"/>
            <a:ext cx="4684713" cy="4897437"/>
            <a:chOff x="4174703" y="1376809"/>
            <a:chExt cx="4685077" cy="4896544"/>
          </a:xfrm>
        </p:grpSpPr>
        <p:grpSp>
          <p:nvGrpSpPr>
            <p:cNvPr id="26632" name="Group 6"/>
            <p:cNvGrpSpPr>
              <a:grpSpLocks/>
            </p:cNvGrpSpPr>
            <p:nvPr/>
          </p:nvGrpSpPr>
          <p:grpSpPr bwMode="auto">
            <a:xfrm>
              <a:off x="4174703" y="1376809"/>
              <a:ext cx="4685077" cy="4896544"/>
              <a:chOff x="3347864" y="1412776"/>
              <a:chExt cx="5333149" cy="489654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47864" y="1412776"/>
                <a:ext cx="5333149" cy="48965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pic>
            <p:nvPicPr>
              <p:cNvPr id="26643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766" t="40166" r="34987" b="53384"/>
              <a:stretch>
                <a:fillRect/>
              </a:stretch>
            </p:blipFill>
            <p:spPr bwMode="auto">
              <a:xfrm>
                <a:off x="3800118" y="1666111"/>
                <a:ext cx="4594860" cy="1082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44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15" t="51875" r="82414" b="42583"/>
              <a:stretch>
                <a:fillRect/>
              </a:stretch>
            </p:blipFill>
            <p:spPr bwMode="auto">
              <a:xfrm>
                <a:off x="3714730" y="5133616"/>
                <a:ext cx="4594860" cy="96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5" name="TextBox 27"/>
              <p:cNvSpPr txBox="1">
                <a:spLocks noChangeArrowheads="1"/>
              </p:cNvSpPr>
              <p:nvPr/>
            </p:nvSpPr>
            <p:spPr bwMode="auto">
              <a:xfrm>
                <a:off x="3504564" y="3531088"/>
                <a:ext cx="230114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4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fr-FR" altLang="fr-FR" sz="1800" b="0">
                    <a:solidFill>
                      <a:schemeClr val="tx1"/>
                    </a:solidFill>
                  </a:rPr>
                  <a:t>Correction &amp; Découpage en mesure</a:t>
                </a:r>
              </a:p>
            </p:txBody>
          </p:sp>
        </p:grpSp>
        <p:grpSp>
          <p:nvGrpSpPr>
            <p:cNvPr id="26633" name="Group 37"/>
            <p:cNvGrpSpPr>
              <a:grpSpLocks/>
            </p:cNvGrpSpPr>
            <p:nvPr/>
          </p:nvGrpSpPr>
          <p:grpSpPr bwMode="auto">
            <a:xfrm>
              <a:off x="6158450" y="3429304"/>
              <a:ext cx="833438" cy="909638"/>
              <a:chOff x="1621160" y="4926017"/>
              <a:chExt cx="833128" cy="909925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1942522" y="5313186"/>
                <a:ext cx="447543" cy="450910"/>
              </a:xfrm>
              <a:custGeom>
                <a:avLst/>
                <a:gdLst>
                  <a:gd name="connsiteX0" fmla="*/ 319459 w 450066"/>
                  <a:gd name="connsiteY0" fmla="*/ 71758 h 450066"/>
                  <a:gd name="connsiteX1" fmla="*/ 354467 w 450066"/>
                  <a:gd name="connsiteY1" fmla="*/ 42381 h 450066"/>
                  <a:gd name="connsiteX2" fmla="*/ 382434 w 450066"/>
                  <a:gd name="connsiteY2" fmla="*/ 65848 h 450066"/>
                  <a:gd name="connsiteX3" fmla="*/ 359583 w 450066"/>
                  <a:gd name="connsiteY3" fmla="*/ 105426 h 450066"/>
                  <a:gd name="connsiteX4" fmla="*/ 395891 w 450066"/>
                  <a:gd name="connsiteY4" fmla="*/ 168313 h 450066"/>
                  <a:gd name="connsiteX5" fmla="*/ 441591 w 450066"/>
                  <a:gd name="connsiteY5" fmla="*/ 168312 h 450066"/>
                  <a:gd name="connsiteX6" fmla="*/ 447931 w 450066"/>
                  <a:gd name="connsiteY6" fmla="*/ 204266 h 450066"/>
                  <a:gd name="connsiteX7" fmla="*/ 404986 w 450066"/>
                  <a:gd name="connsiteY7" fmla="*/ 219895 h 450066"/>
                  <a:gd name="connsiteX8" fmla="*/ 392376 w 450066"/>
                  <a:gd name="connsiteY8" fmla="*/ 291408 h 450066"/>
                  <a:gd name="connsiteX9" fmla="*/ 427386 w 450066"/>
                  <a:gd name="connsiteY9" fmla="*/ 320783 h 450066"/>
                  <a:gd name="connsiteX10" fmla="*/ 409132 w 450066"/>
                  <a:gd name="connsiteY10" fmla="*/ 352401 h 450066"/>
                  <a:gd name="connsiteX11" fmla="*/ 366187 w 450066"/>
                  <a:gd name="connsiteY11" fmla="*/ 336769 h 450066"/>
                  <a:gd name="connsiteX12" fmla="*/ 310560 w 450066"/>
                  <a:gd name="connsiteY12" fmla="*/ 383446 h 450066"/>
                  <a:gd name="connsiteX13" fmla="*/ 318497 w 450066"/>
                  <a:gd name="connsiteY13" fmla="*/ 428452 h 450066"/>
                  <a:gd name="connsiteX14" fmla="*/ 284190 w 450066"/>
                  <a:gd name="connsiteY14" fmla="*/ 440939 h 450066"/>
                  <a:gd name="connsiteX15" fmla="*/ 261341 w 450066"/>
                  <a:gd name="connsiteY15" fmla="*/ 401360 h 450066"/>
                  <a:gd name="connsiteX16" fmla="*/ 188725 w 450066"/>
                  <a:gd name="connsiteY16" fmla="*/ 401360 h 450066"/>
                  <a:gd name="connsiteX17" fmla="*/ 165876 w 450066"/>
                  <a:gd name="connsiteY17" fmla="*/ 440939 h 450066"/>
                  <a:gd name="connsiteX18" fmla="*/ 131569 w 450066"/>
                  <a:gd name="connsiteY18" fmla="*/ 428452 h 450066"/>
                  <a:gd name="connsiteX19" fmla="*/ 139506 w 450066"/>
                  <a:gd name="connsiteY19" fmla="*/ 383446 h 450066"/>
                  <a:gd name="connsiteX20" fmla="*/ 83879 w 450066"/>
                  <a:gd name="connsiteY20" fmla="*/ 336769 h 450066"/>
                  <a:gd name="connsiteX21" fmla="*/ 40934 w 450066"/>
                  <a:gd name="connsiteY21" fmla="*/ 352401 h 450066"/>
                  <a:gd name="connsiteX22" fmla="*/ 22680 w 450066"/>
                  <a:gd name="connsiteY22" fmla="*/ 320783 h 450066"/>
                  <a:gd name="connsiteX23" fmla="*/ 57690 w 450066"/>
                  <a:gd name="connsiteY23" fmla="*/ 291408 h 450066"/>
                  <a:gd name="connsiteX24" fmla="*/ 45080 w 450066"/>
                  <a:gd name="connsiteY24" fmla="*/ 219895 h 450066"/>
                  <a:gd name="connsiteX25" fmla="*/ 2135 w 450066"/>
                  <a:gd name="connsiteY25" fmla="*/ 204266 h 450066"/>
                  <a:gd name="connsiteX26" fmla="*/ 8475 w 450066"/>
                  <a:gd name="connsiteY26" fmla="*/ 168312 h 450066"/>
                  <a:gd name="connsiteX27" fmla="*/ 54175 w 450066"/>
                  <a:gd name="connsiteY27" fmla="*/ 168313 h 450066"/>
                  <a:gd name="connsiteX28" fmla="*/ 90483 w 450066"/>
                  <a:gd name="connsiteY28" fmla="*/ 105426 h 450066"/>
                  <a:gd name="connsiteX29" fmla="*/ 67632 w 450066"/>
                  <a:gd name="connsiteY29" fmla="*/ 65848 h 450066"/>
                  <a:gd name="connsiteX30" fmla="*/ 95599 w 450066"/>
                  <a:gd name="connsiteY30" fmla="*/ 42381 h 450066"/>
                  <a:gd name="connsiteX31" fmla="*/ 130607 w 450066"/>
                  <a:gd name="connsiteY31" fmla="*/ 71758 h 450066"/>
                  <a:gd name="connsiteX32" fmla="*/ 198844 w 450066"/>
                  <a:gd name="connsiteY32" fmla="*/ 46922 h 450066"/>
                  <a:gd name="connsiteX33" fmla="*/ 206779 w 450066"/>
                  <a:gd name="connsiteY33" fmla="*/ 1915 h 450066"/>
                  <a:gd name="connsiteX34" fmla="*/ 243287 w 450066"/>
                  <a:gd name="connsiteY34" fmla="*/ 1915 h 450066"/>
                  <a:gd name="connsiteX35" fmla="*/ 251222 w 450066"/>
                  <a:gd name="connsiteY35" fmla="*/ 46922 h 450066"/>
                  <a:gd name="connsiteX36" fmla="*/ 319459 w 450066"/>
                  <a:gd name="connsiteY36" fmla="*/ 71758 h 45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50066" h="450066">
                    <a:moveTo>
                      <a:pt x="319459" y="71758"/>
                    </a:moveTo>
                    <a:lnTo>
                      <a:pt x="354467" y="42381"/>
                    </a:lnTo>
                    <a:lnTo>
                      <a:pt x="382434" y="65848"/>
                    </a:lnTo>
                    <a:lnTo>
                      <a:pt x="359583" y="105426"/>
                    </a:lnTo>
                    <a:cubicBezTo>
                      <a:pt x="375832" y="123705"/>
                      <a:pt x="388186" y="145102"/>
                      <a:pt x="395891" y="168313"/>
                    </a:cubicBezTo>
                    <a:lnTo>
                      <a:pt x="441591" y="168312"/>
                    </a:lnTo>
                    <a:lnTo>
                      <a:pt x="447931" y="204266"/>
                    </a:lnTo>
                    <a:lnTo>
                      <a:pt x="404986" y="219895"/>
                    </a:lnTo>
                    <a:cubicBezTo>
                      <a:pt x="405684" y="244342"/>
                      <a:pt x="401393" y="268674"/>
                      <a:pt x="392376" y="291408"/>
                    </a:cubicBezTo>
                    <a:lnTo>
                      <a:pt x="427386" y="320783"/>
                    </a:lnTo>
                    <a:lnTo>
                      <a:pt x="409132" y="352401"/>
                    </a:lnTo>
                    <a:lnTo>
                      <a:pt x="366187" y="336769"/>
                    </a:lnTo>
                    <a:cubicBezTo>
                      <a:pt x="351008" y="355945"/>
                      <a:pt x="332080" y="371827"/>
                      <a:pt x="310560" y="383446"/>
                    </a:cubicBezTo>
                    <a:lnTo>
                      <a:pt x="318497" y="428452"/>
                    </a:lnTo>
                    <a:lnTo>
                      <a:pt x="284190" y="440939"/>
                    </a:lnTo>
                    <a:lnTo>
                      <a:pt x="261341" y="401360"/>
                    </a:lnTo>
                    <a:cubicBezTo>
                      <a:pt x="237387" y="406292"/>
                      <a:pt x="212679" y="406292"/>
                      <a:pt x="188725" y="401360"/>
                    </a:cubicBezTo>
                    <a:lnTo>
                      <a:pt x="165876" y="440939"/>
                    </a:lnTo>
                    <a:lnTo>
                      <a:pt x="131569" y="428452"/>
                    </a:lnTo>
                    <a:lnTo>
                      <a:pt x="139506" y="383446"/>
                    </a:lnTo>
                    <a:cubicBezTo>
                      <a:pt x="117986" y="371827"/>
                      <a:pt x="99058" y="355945"/>
                      <a:pt x="83879" y="336769"/>
                    </a:cubicBezTo>
                    <a:lnTo>
                      <a:pt x="40934" y="352401"/>
                    </a:lnTo>
                    <a:lnTo>
                      <a:pt x="22680" y="320783"/>
                    </a:lnTo>
                    <a:lnTo>
                      <a:pt x="57690" y="291408"/>
                    </a:lnTo>
                    <a:cubicBezTo>
                      <a:pt x="48673" y="268674"/>
                      <a:pt x="44382" y="244342"/>
                      <a:pt x="45080" y="219895"/>
                    </a:cubicBezTo>
                    <a:lnTo>
                      <a:pt x="2135" y="204266"/>
                    </a:lnTo>
                    <a:lnTo>
                      <a:pt x="8475" y="168312"/>
                    </a:lnTo>
                    <a:lnTo>
                      <a:pt x="54175" y="168313"/>
                    </a:lnTo>
                    <a:cubicBezTo>
                      <a:pt x="61880" y="145102"/>
                      <a:pt x="74234" y="123704"/>
                      <a:pt x="90483" y="105426"/>
                    </a:cubicBezTo>
                    <a:lnTo>
                      <a:pt x="67632" y="65848"/>
                    </a:lnTo>
                    <a:lnTo>
                      <a:pt x="95599" y="42381"/>
                    </a:lnTo>
                    <a:lnTo>
                      <a:pt x="130607" y="71758"/>
                    </a:lnTo>
                    <a:cubicBezTo>
                      <a:pt x="151429" y="58930"/>
                      <a:pt x="174647" y="50480"/>
                      <a:pt x="198844" y="46922"/>
                    </a:cubicBezTo>
                    <a:lnTo>
                      <a:pt x="206779" y="1915"/>
                    </a:lnTo>
                    <a:lnTo>
                      <a:pt x="243287" y="1915"/>
                    </a:lnTo>
                    <a:lnTo>
                      <a:pt x="251222" y="46922"/>
                    </a:lnTo>
                    <a:cubicBezTo>
                      <a:pt x="275418" y="50480"/>
                      <a:pt x="298636" y="58930"/>
                      <a:pt x="319459" y="71758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99373" tIns="114316" rIns="99373" bIns="122187" spcCol="1270" anchor="ctr"/>
              <a:lstStyle/>
              <a:p>
                <a:pPr algn="ctr" defTabSz="3111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700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680663" y="5206810"/>
                <a:ext cx="326929" cy="327068"/>
              </a:xfrm>
              <a:custGeom>
                <a:avLst/>
                <a:gdLst>
                  <a:gd name="connsiteX0" fmla="*/ 244917 w 327321"/>
                  <a:gd name="connsiteY0" fmla="*/ 82902 h 327321"/>
                  <a:gd name="connsiteX1" fmla="*/ 293208 w 327321"/>
                  <a:gd name="connsiteY1" fmla="*/ 68348 h 327321"/>
                  <a:gd name="connsiteX2" fmla="*/ 310977 w 327321"/>
                  <a:gd name="connsiteY2" fmla="*/ 99125 h 327321"/>
                  <a:gd name="connsiteX3" fmla="*/ 274228 w 327321"/>
                  <a:gd name="connsiteY3" fmla="*/ 133670 h 327321"/>
                  <a:gd name="connsiteX4" fmla="*/ 274228 w 327321"/>
                  <a:gd name="connsiteY4" fmla="*/ 193652 h 327321"/>
                  <a:gd name="connsiteX5" fmla="*/ 310977 w 327321"/>
                  <a:gd name="connsiteY5" fmla="*/ 228196 h 327321"/>
                  <a:gd name="connsiteX6" fmla="*/ 293208 w 327321"/>
                  <a:gd name="connsiteY6" fmla="*/ 258973 h 327321"/>
                  <a:gd name="connsiteX7" fmla="*/ 244917 w 327321"/>
                  <a:gd name="connsiteY7" fmla="*/ 244419 h 327321"/>
                  <a:gd name="connsiteX8" fmla="*/ 192971 w 327321"/>
                  <a:gd name="connsiteY8" fmla="*/ 274410 h 327321"/>
                  <a:gd name="connsiteX9" fmla="*/ 181430 w 327321"/>
                  <a:gd name="connsiteY9" fmla="*/ 323508 h 327321"/>
                  <a:gd name="connsiteX10" fmla="*/ 145891 w 327321"/>
                  <a:gd name="connsiteY10" fmla="*/ 323508 h 327321"/>
                  <a:gd name="connsiteX11" fmla="*/ 134350 w 327321"/>
                  <a:gd name="connsiteY11" fmla="*/ 274410 h 327321"/>
                  <a:gd name="connsiteX12" fmla="*/ 82404 w 327321"/>
                  <a:gd name="connsiteY12" fmla="*/ 244419 h 327321"/>
                  <a:gd name="connsiteX13" fmla="*/ 34113 w 327321"/>
                  <a:gd name="connsiteY13" fmla="*/ 258973 h 327321"/>
                  <a:gd name="connsiteX14" fmla="*/ 16344 w 327321"/>
                  <a:gd name="connsiteY14" fmla="*/ 228196 h 327321"/>
                  <a:gd name="connsiteX15" fmla="*/ 53093 w 327321"/>
                  <a:gd name="connsiteY15" fmla="*/ 193651 h 327321"/>
                  <a:gd name="connsiteX16" fmla="*/ 53093 w 327321"/>
                  <a:gd name="connsiteY16" fmla="*/ 133669 h 327321"/>
                  <a:gd name="connsiteX17" fmla="*/ 16344 w 327321"/>
                  <a:gd name="connsiteY17" fmla="*/ 99125 h 327321"/>
                  <a:gd name="connsiteX18" fmla="*/ 34113 w 327321"/>
                  <a:gd name="connsiteY18" fmla="*/ 68348 h 327321"/>
                  <a:gd name="connsiteX19" fmla="*/ 82404 w 327321"/>
                  <a:gd name="connsiteY19" fmla="*/ 82902 h 327321"/>
                  <a:gd name="connsiteX20" fmla="*/ 134350 w 327321"/>
                  <a:gd name="connsiteY20" fmla="*/ 52911 h 327321"/>
                  <a:gd name="connsiteX21" fmla="*/ 145891 w 327321"/>
                  <a:gd name="connsiteY21" fmla="*/ 3813 h 327321"/>
                  <a:gd name="connsiteX22" fmla="*/ 181430 w 327321"/>
                  <a:gd name="connsiteY22" fmla="*/ 3813 h 327321"/>
                  <a:gd name="connsiteX23" fmla="*/ 192971 w 327321"/>
                  <a:gd name="connsiteY23" fmla="*/ 52911 h 327321"/>
                  <a:gd name="connsiteX24" fmla="*/ 244917 w 327321"/>
                  <a:gd name="connsiteY24" fmla="*/ 82902 h 327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7321" h="327321">
                    <a:moveTo>
                      <a:pt x="244917" y="82902"/>
                    </a:moveTo>
                    <a:lnTo>
                      <a:pt x="293208" y="68348"/>
                    </a:lnTo>
                    <a:lnTo>
                      <a:pt x="310977" y="99125"/>
                    </a:lnTo>
                    <a:lnTo>
                      <a:pt x="274228" y="133670"/>
                    </a:lnTo>
                    <a:cubicBezTo>
                      <a:pt x="279555" y="153309"/>
                      <a:pt x="279555" y="174013"/>
                      <a:pt x="274228" y="193652"/>
                    </a:cubicBezTo>
                    <a:lnTo>
                      <a:pt x="310977" y="228196"/>
                    </a:lnTo>
                    <a:lnTo>
                      <a:pt x="293208" y="258973"/>
                    </a:lnTo>
                    <a:lnTo>
                      <a:pt x="244917" y="244419"/>
                    </a:lnTo>
                    <a:cubicBezTo>
                      <a:pt x="230573" y="258852"/>
                      <a:pt x="212643" y="269204"/>
                      <a:pt x="192971" y="274410"/>
                    </a:cubicBezTo>
                    <a:lnTo>
                      <a:pt x="181430" y="323508"/>
                    </a:lnTo>
                    <a:lnTo>
                      <a:pt x="145891" y="323508"/>
                    </a:lnTo>
                    <a:lnTo>
                      <a:pt x="134350" y="274410"/>
                    </a:lnTo>
                    <a:cubicBezTo>
                      <a:pt x="114679" y="269204"/>
                      <a:pt x="96749" y="258852"/>
                      <a:pt x="82404" y="244419"/>
                    </a:cubicBezTo>
                    <a:lnTo>
                      <a:pt x="34113" y="258973"/>
                    </a:lnTo>
                    <a:lnTo>
                      <a:pt x="16344" y="228196"/>
                    </a:lnTo>
                    <a:lnTo>
                      <a:pt x="53093" y="193651"/>
                    </a:lnTo>
                    <a:cubicBezTo>
                      <a:pt x="47766" y="174012"/>
                      <a:pt x="47766" y="153308"/>
                      <a:pt x="53093" y="133669"/>
                    </a:cubicBezTo>
                    <a:lnTo>
                      <a:pt x="16344" y="99125"/>
                    </a:lnTo>
                    <a:lnTo>
                      <a:pt x="34113" y="68348"/>
                    </a:lnTo>
                    <a:lnTo>
                      <a:pt x="82404" y="82902"/>
                    </a:lnTo>
                    <a:cubicBezTo>
                      <a:pt x="96748" y="68469"/>
                      <a:pt x="114678" y="58117"/>
                      <a:pt x="134350" y="52911"/>
                    </a:cubicBezTo>
                    <a:lnTo>
                      <a:pt x="145891" y="3813"/>
                    </a:lnTo>
                    <a:lnTo>
                      <a:pt x="181430" y="3813"/>
                    </a:lnTo>
                    <a:lnTo>
                      <a:pt x="192971" y="52911"/>
                    </a:lnTo>
                    <a:cubicBezTo>
                      <a:pt x="212642" y="58117"/>
                      <a:pt x="230572" y="68469"/>
                      <a:pt x="244917" y="8290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88754" tIns="89252" rIns="88754" bIns="89252" spcCol="1270" anchor="ctr"/>
              <a:lstStyle/>
              <a:p>
                <a:pPr algn="ctr" defTabSz="222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500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826670" y="4944838"/>
                <a:ext cx="391997" cy="393752"/>
              </a:xfrm>
              <a:custGeom>
                <a:avLst/>
                <a:gdLst>
                  <a:gd name="connsiteX0" fmla="*/ 239968 w 320707"/>
                  <a:gd name="connsiteY0" fmla="*/ 81227 h 320707"/>
                  <a:gd name="connsiteX1" fmla="*/ 287283 w 320707"/>
                  <a:gd name="connsiteY1" fmla="*/ 66967 h 320707"/>
                  <a:gd name="connsiteX2" fmla="*/ 304693 w 320707"/>
                  <a:gd name="connsiteY2" fmla="*/ 97122 h 320707"/>
                  <a:gd name="connsiteX3" fmla="*/ 268686 w 320707"/>
                  <a:gd name="connsiteY3" fmla="*/ 130969 h 320707"/>
                  <a:gd name="connsiteX4" fmla="*/ 268686 w 320707"/>
                  <a:gd name="connsiteY4" fmla="*/ 189739 h 320707"/>
                  <a:gd name="connsiteX5" fmla="*/ 304693 w 320707"/>
                  <a:gd name="connsiteY5" fmla="*/ 223585 h 320707"/>
                  <a:gd name="connsiteX6" fmla="*/ 287283 w 320707"/>
                  <a:gd name="connsiteY6" fmla="*/ 253740 h 320707"/>
                  <a:gd name="connsiteX7" fmla="*/ 239968 w 320707"/>
                  <a:gd name="connsiteY7" fmla="*/ 239480 h 320707"/>
                  <a:gd name="connsiteX8" fmla="*/ 189072 w 320707"/>
                  <a:gd name="connsiteY8" fmla="*/ 268865 h 320707"/>
                  <a:gd name="connsiteX9" fmla="*/ 177764 w 320707"/>
                  <a:gd name="connsiteY9" fmla="*/ 316971 h 320707"/>
                  <a:gd name="connsiteX10" fmla="*/ 142943 w 320707"/>
                  <a:gd name="connsiteY10" fmla="*/ 316971 h 320707"/>
                  <a:gd name="connsiteX11" fmla="*/ 131635 w 320707"/>
                  <a:gd name="connsiteY11" fmla="*/ 268865 h 320707"/>
                  <a:gd name="connsiteX12" fmla="*/ 80739 w 320707"/>
                  <a:gd name="connsiteY12" fmla="*/ 239480 h 320707"/>
                  <a:gd name="connsiteX13" fmla="*/ 33424 w 320707"/>
                  <a:gd name="connsiteY13" fmla="*/ 253740 h 320707"/>
                  <a:gd name="connsiteX14" fmla="*/ 16014 w 320707"/>
                  <a:gd name="connsiteY14" fmla="*/ 223585 h 320707"/>
                  <a:gd name="connsiteX15" fmla="*/ 52021 w 320707"/>
                  <a:gd name="connsiteY15" fmla="*/ 189738 h 320707"/>
                  <a:gd name="connsiteX16" fmla="*/ 52021 w 320707"/>
                  <a:gd name="connsiteY16" fmla="*/ 130968 h 320707"/>
                  <a:gd name="connsiteX17" fmla="*/ 16014 w 320707"/>
                  <a:gd name="connsiteY17" fmla="*/ 97122 h 320707"/>
                  <a:gd name="connsiteX18" fmla="*/ 33424 w 320707"/>
                  <a:gd name="connsiteY18" fmla="*/ 66967 h 320707"/>
                  <a:gd name="connsiteX19" fmla="*/ 80739 w 320707"/>
                  <a:gd name="connsiteY19" fmla="*/ 81227 h 320707"/>
                  <a:gd name="connsiteX20" fmla="*/ 131635 w 320707"/>
                  <a:gd name="connsiteY20" fmla="*/ 51842 h 320707"/>
                  <a:gd name="connsiteX21" fmla="*/ 142943 w 320707"/>
                  <a:gd name="connsiteY21" fmla="*/ 3736 h 320707"/>
                  <a:gd name="connsiteX22" fmla="*/ 177764 w 320707"/>
                  <a:gd name="connsiteY22" fmla="*/ 3736 h 320707"/>
                  <a:gd name="connsiteX23" fmla="*/ 189072 w 320707"/>
                  <a:gd name="connsiteY23" fmla="*/ 51842 h 320707"/>
                  <a:gd name="connsiteX24" fmla="*/ 239968 w 320707"/>
                  <a:gd name="connsiteY24" fmla="*/ 81227 h 32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0707" h="320707">
                    <a:moveTo>
                      <a:pt x="206422" y="81124"/>
                    </a:moveTo>
                    <a:lnTo>
                      <a:pt x="240725" y="59879"/>
                    </a:lnTo>
                    <a:lnTo>
                      <a:pt x="260828" y="79982"/>
                    </a:lnTo>
                    <a:lnTo>
                      <a:pt x="239583" y="114285"/>
                    </a:lnTo>
                    <a:cubicBezTo>
                      <a:pt x="247765" y="128358"/>
                      <a:pt x="252052" y="144356"/>
                      <a:pt x="252002" y="160636"/>
                    </a:cubicBezTo>
                    <a:lnTo>
                      <a:pt x="287553" y="179720"/>
                    </a:lnTo>
                    <a:lnTo>
                      <a:pt x="280194" y="207182"/>
                    </a:lnTo>
                    <a:lnTo>
                      <a:pt x="239865" y="205934"/>
                    </a:lnTo>
                    <a:cubicBezTo>
                      <a:pt x="231768" y="220057"/>
                      <a:pt x="220057" y="231769"/>
                      <a:pt x="205934" y="239865"/>
                    </a:cubicBezTo>
                    <a:lnTo>
                      <a:pt x="207182" y="280194"/>
                    </a:lnTo>
                    <a:lnTo>
                      <a:pt x="179719" y="287553"/>
                    </a:lnTo>
                    <a:lnTo>
                      <a:pt x="160635" y="252003"/>
                    </a:lnTo>
                    <a:cubicBezTo>
                      <a:pt x="144356" y="252053"/>
                      <a:pt x="128358" y="247765"/>
                      <a:pt x="114285" y="239583"/>
                    </a:cubicBezTo>
                    <a:lnTo>
                      <a:pt x="79982" y="260828"/>
                    </a:lnTo>
                    <a:lnTo>
                      <a:pt x="59879" y="240725"/>
                    </a:lnTo>
                    <a:lnTo>
                      <a:pt x="81124" y="206422"/>
                    </a:lnTo>
                    <a:cubicBezTo>
                      <a:pt x="72942" y="192349"/>
                      <a:pt x="68655" y="176351"/>
                      <a:pt x="68705" y="160071"/>
                    </a:cubicBezTo>
                    <a:lnTo>
                      <a:pt x="33154" y="140987"/>
                    </a:lnTo>
                    <a:lnTo>
                      <a:pt x="40513" y="113525"/>
                    </a:lnTo>
                    <a:lnTo>
                      <a:pt x="80842" y="114773"/>
                    </a:lnTo>
                    <a:cubicBezTo>
                      <a:pt x="88939" y="100650"/>
                      <a:pt x="100650" y="88938"/>
                      <a:pt x="114773" y="80842"/>
                    </a:cubicBezTo>
                    <a:lnTo>
                      <a:pt x="113525" y="40513"/>
                    </a:lnTo>
                    <a:lnTo>
                      <a:pt x="140988" y="33154"/>
                    </a:lnTo>
                    <a:lnTo>
                      <a:pt x="160072" y="68704"/>
                    </a:lnTo>
                    <a:cubicBezTo>
                      <a:pt x="176351" y="68654"/>
                      <a:pt x="192349" y="72942"/>
                      <a:pt x="206422" y="81124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12729" tIns="112730" rIns="112730" bIns="112729" spcCol="1270" anchor="ctr"/>
              <a:lstStyle/>
              <a:p>
                <a:pPr algn="ctr" defTabSz="222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fr-FR" sz="500" dirty="0"/>
              </a:p>
            </p:txBody>
          </p:sp>
          <p:sp>
            <p:nvSpPr>
              <p:cNvPr id="42" name="Circular Arrow 41"/>
              <p:cNvSpPr/>
              <p:nvPr/>
            </p:nvSpPr>
            <p:spPr>
              <a:xfrm>
                <a:off x="1879041" y="5259204"/>
                <a:ext cx="574506" cy="576340"/>
              </a:xfrm>
              <a:prstGeom prst="circularArrow">
                <a:avLst>
                  <a:gd name="adj1" fmla="val 4687"/>
                  <a:gd name="adj2" fmla="val 299029"/>
                  <a:gd name="adj3" fmla="val 2258006"/>
                  <a:gd name="adj4" fmla="val 16621920"/>
                  <a:gd name="adj5" fmla="val 5469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Shape 42"/>
              <p:cNvSpPr/>
              <p:nvPr/>
            </p:nvSpPr>
            <p:spPr>
              <a:xfrm>
                <a:off x="1621942" y="5149653"/>
                <a:ext cx="417390" cy="417568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Circular Arrow 43"/>
              <p:cNvSpPr/>
              <p:nvPr/>
            </p:nvSpPr>
            <p:spPr>
              <a:xfrm>
                <a:off x="1788581" y="4925785"/>
                <a:ext cx="450717" cy="450910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9" name="Down Arrow 8"/>
            <p:cNvSpPr/>
            <p:nvPr/>
          </p:nvSpPr>
          <p:spPr>
            <a:xfrm>
              <a:off x="6333871" y="2822757"/>
              <a:ext cx="414370" cy="550763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6367211" y="4443300"/>
              <a:ext cx="414369" cy="55076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274E1F-8198-45F9-8522-48557A817B70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43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867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 eaLnBrk="1" hangingPunct="1"/>
            <a:endParaRPr lang="fr-FR" altLang="fr-FR" smtClean="0"/>
          </a:p>
        </p:txBody>
      </p:sp>
      <p:sp>
        <p:nvSpPr>
          <p:cNvPr id="28677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dirty="0" smtClean="0"/>
              <a:t>Correction de durées</a:t>
            </a:r>
            <a:endParaRPr lang="fr-FR" altLang="fr-FR" b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43978"/>
              </p:ext>
            </p:extLst>
          </p:nvPr>
        </p:nvGraphicFramePr>
        <p:xfrm>
          <a:off x="6234382" y="5320662"/>
          <a:ext cx="5529262" cy="7635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Inférieure (DI)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DI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15,4%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8701" name="TextBox 18"/>
          <p:cNvSpPr txBox="1">
            <a:spLocks noChangeArrowheads="1"/>
          </p:cNvSpPr>
          <p:nvPr/>
        </p:nvSpPr>
        <p:spPr bwMode="auto">
          <a:xfrm>
            <a:off x="7810769" y="6083299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7525847" y="3163821"/>
            <a:ext cx="1541463" cy="2195583"/>
          </a:xfrm>
          <a:prstGeom prst="bentArrow">
            <a:avLst>
              <a:gd name="adj1" fmla="val 14709"/>
              <a:gd name="adj2" fmla="val 16912"/>
              <a:gd name="adj3" fmla="val 1945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870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47"/>
            <a:ext cx="6959603" cy="344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8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CBB3F2-6B65-4F5F-AD95-6EE363AAE8E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0724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 dirty="0" smtClean="0">
                <a:solidFill>
                  <a:srgbClr val="133B72"/>
                </a:solidFill>
              </a:rPr>
              <a:t>Exemple</a:t>
            </a:r>
            <a:endParaRPr lang="fr-FR" altLang="fr-FR" sz="2800" b="0" dirty="0">
              <a:solidFill>
                <a:srgbClr val="133B72"/>
              </a:solidFill>
            </a:endParaRPr>
          </a:p>
          <a:p>
            <a:pPr>
              <a:spcBef>
                <a:spcPct val="0"/>
              </a:spcBef>
            </a:pPr>
            <a:endParaRPr lang="fr-FR" altLang="fr-FR" sz="2800" dirty="0">
              <a:solidFill>
                <a:srgbClr val="133B72"/>
              </a:solidFill>
            </a:endParaRPr>
          </a:p>
          <a:p>
            <a:pPr eaLnBrk="1" hangingPunct="1"/>
            <a:endParaRPr lang="fr-FR" altLang="fr-FR" dirty="0" smtClean="0"/>
          </a:p>
        </p:txBody>
      </p:sp>
      <p:sp>
        <p:nvSpPr>
          <p:cNvPr id="3072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 smtClean="0"/>
              <a:t>Correction de durées</a:t>
            </a:r>
            <a:endParaRPr lang="fr-FR" altLang="fr-FR" b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03388" y="1716088"/>
          <a:ext cx="5529262" cy="27924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Inférieure (DI)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5260" algn="l"/>
                          <a:tab pos="391795" algn="ctr"/>
                        </a:tabLs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  <p:sp>
        <p:nvSpPr>
          <p:cNvPr id="12" name="Bent Arrow 11"/>
          <p:cNvSpPr/>
          <p:nvPr/>
        </p:nvSpPr>
        <p:spPr>
          <a:xfrm flipV="1">
            <a:off x="1847853" y="4797428"/>
            <a:ext cx="1223963" cy="7921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27800" y="4954591"/>
          <a:ext cx="3683000" cy="769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7890"/>
                <a:gridCol w="526806"/>
                <a:gridCol w="527468"/>
                <a:gridCol w="526806"/>
                <a:gridCol w="526806"/>
                <a:gridCol w="503612"/>
                <a:gridCol w="503612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58" marR="68558" marT="0" marB="0" anchor="ctr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4254503" y="5149850"/>
            <a:ext cx="2016125" cy="431800"/>
          </a:xfrm>
          <a:prstGeom prst="rightArrow">
            <a:avLst>
              <a:gd name="adj1" fmla="val 47904"/>
              <a:gd name="adj2" fmla="val 5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grpSp>
        <p:nvGrpSpPr>
          <p:cNvPr id="30848" name="Group 8"/>
          <p:cNvGrpSpPr>
            <a:grpSpLocks/>
          </p:cNvGrpSpPr>
          <p:nvPr/>
        </p:nvGrpSpPr>
        <p:grpSpPr bwMode="auto">
          <a:xfrm>
            <a:off x="3144841" y="4926016"/>
            <a:ext cx="833437" cy="909637"/>
            <a:chOff x="1621160" y="4926017"/>
            <a:chExt cx="833128" cy="909925"/>
          </a:xfrm>
        </p:grpSpPr>
        <p:sp>
          <p:nvSpPr>
            <p:cNvPr id="10" name="Freeform 9"/>
            <p:cNvSpPr/>
            <p:nvPr/>
          </p:nvSpPr>
          <p:spPr>
            <a:xfrm>
              <a:off x="1941716" y="5313490"/>
              <a:ext cx="449095" cy="450993"/>
            </a:xfrm>
            <a:custGeom>
              <a:avLst/>
              <a:gdLst>
                <a:gd name="connsiteX0" fmla="*/ 319459 w 450066"/>
                <a:gd name="connsiteY0" fmla="*/ 71758 h 450066"/>
                <a:gd name="connsiteX1" fmla="*/ 354467 w 450066"/>
                <a:gd name="connsiteY1" fmla="*/ 42381 h 450066"/>
                <a:gd name="connsiteX2" fmla="*/ 382434 w 450066"/>
                <a:gd name="connsiteY2" fmla="*/ 65848 h 450066"/>
                <a:gd name="connsiteX3" fmla="*/ 359583 w 450066"/>
                <a:gd name="connsiteY3" fmla="*/ 105426 h 450066"/>
                <a:gd name="connsiteX4" fmla="*/ 395891 w 450066"/>
                <a:gd name="connsiteY4" fmla="*/ 168313 h 450066"/>
                <a:gd name="connsiteX5" fmla="*/ 441591 w 450066"/>
                <a:gd name="connsiteY5" fmla="*/ 168312 h 450066"/>
                <a:gd name="connsiteX6" fmla="*/ 447931 w 450066"/>
                <a:gd name="connsiteY6" fmla="*/ 204266 h 450066"/>
                <a:gd name="connsiteX7" fmla="*/ 404986 w 450066"/>
                <a:gd name="connsiteY7" fmla="*/ 219895 h 450066"/>
                <a:gd name="connsiteX8" fmla="*/ 392376 w 450066"/>
                <a:gd name="connsiteY8" fmla="*/ 291408 h 450066"/>
                <a:gd name="connsiteX9" fmla="*/ 427386 w 450066"/>
                <a:gd name="connsiteY9" fmla="*/ 320783 h 450066"/>
                <a:gd name="connsiteX10" fmla="*/ 409132 w 450066"/>
                <a:gd name="connsiteY10" fmla="*/ 352401 h 450066"/>
                <a:gd name="connsiteX11" fmla="*/ 366187 w 450066"/>
                <a:gd name="connsiteY11" fmla="*/ 336769 h 450066"/>
                <a:gd name="connsiteX12" fmla="*/ 310560 w 450066"/>
                <a:gd name="connsiteY12" fmla="*/ 383446 h 450066"/>
                <a:gd name="connsiteX13" fmla="*/ 318497 w 450066"/>
                <a:gd name="connsiteY13" fmla="*/ 428452 h 450066"/>
                <a:gd name="connsiteX14" fmla="*/ 284190 w 450066"/>
                <a:gd name="connsiteY14" fmla="*/ 440939 h 450066"/>
                <a:gd name="connsiteX15" fmla="*/ 261341 w 450066"/>
                <a:gd name="connsiteY15" fmla="*/ 401360 h 450066"/>
                <a:gd name="connsiteX16" fmla="*/ 188725 w 450066"/>
                <a:gd name="connsiteY16" fmla="*/ 401360 h 450066"/>
                <a:gd name="connsiteX17" fmla="*/ 165876 w 450066"/>
                <a:gd name="connsiteY17" fmla="*/ 440939 h 450066"/>
                <a:gd name="connsiteX18" fmla="*/ 131569 w 450066"/>
                <a:gd name="connsiteY18" fmla="*/ 428452 h 450066"/>
                <a:gd name="connsiteX19" fmla="*/ 139506 w 450066"/>
                <a:gd name="connsiteY19" fmla="*/ 383446 h 450066"/>
                <a:gd name="connsiteX20" fmla="*/ 83879 w 450066"/>
                <a:gd name="connsiteY20" fmla="*/ 336769 h 450066"/>
                <a:gd name="connsiteX21" fmla="*/ 40934 w 450066"/>
                <a:gd name="connsiteY21" fmla="*/ 352401 h 450066"/>
                <a:gd name="connsiteX22" fmla="*/ 22680 w 450066"/>
                <a:gd name="connsiteY22" fmla="*/ 320783 h 450066"/>
                <a:gd name="connsiteX23" fmla="*/ 57690 w 450066"/>
                <a:gd name="connsiteY23" fmla="*/ 291408 h 450066"/>
                <a:gd name="connsiteX24" fmla="*/ 45080 w 450066"/>
                <a:gd name="connsiteY24" fmla="*/ 219895 h 450066"/>
                <a:gd name="connsiteX25" fmla="*/ 2135 w 450066"/>
                <a:gd name="connsiteY25" fmla="*/ 204266 h 450066"/>
                <a:gd name="connsiteX26" fmla="*/ 8475 w 450066"/>
                <a:gd name="connsiteY26" fmla="*/ 168312 h 450066"/>
                <a:gd name="connsiteX27" fmla="*/ 54175 w 450066"/>
                <a:gd name="connsiteY27" fmla="*/ 168313 h 450066"/>
                <a:gd name="connsiteX28" fmla="*/ 90483 w 450066"/>
                <a:gd name="connsiteY28" fmla="*/ 105426 h 450066"/>
                <a:gd name="connsiteX29" fmla="*/ 67632 w 450066"/>
                <a:gd name="connsiteY29" fmla="*/ 65848 h 450066"/>
                <a:gd name="connsiteX30" fmla="*/ 95599 w 450066"/>
                <a:gd name="connsiteY30" fmla="*/ 42381 h 450066"/>
                <a:gd name="connsiteX31" fmla="*/ 130607 w 450066"/>
                <a:gd name="connsiteY31" fmla="*/ 71758 h 450066"/>
                <a:gd name="connsiteX32" fmla="*/ 198844 w 450066"/>
                <a:gd name="connsiteY32" fmla="*/ 46922 h 450066"/>
                <a:gd name="connsiteX33" fmla="*/ 206779 w 450066"/>
                <a:gd name="connsiteY33" fmla="*/ 1915 h 450066"/>
                <a:gd name="connsiteX34" fmla="*/ 243287 w 450066"/>
                <a:gd name="connsiteY34" fmla="*/ 1915 h 450066"/>
                <a:gd name="connsiteX35" fmla="*/ 251222 w 450066"/>
                <a:gd name="connsiteY35" fmla="*/ 46922 h 450066"/>
                <a:gd name="connsiteX36" fmla="*/ 319459 w 450066"/>
                <a:gd name="connsiteY36" fmla="*/ 71758 h 4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0066" h="450066">
                  <a:moveTo>
                    <a:pt x="319459" y="71758"/>
                  </a:moveTo>
                  <a:lnTo>
                    <a:pt x="354467" y="42381"/>
                  </a:lnTo>
                  <a:lnTo>
                    <a:pt x="382434" y="65848"/>
                  </a:lnTo>
                  <a:lnTo>
                    <a:pt x="359583" y="105426"/>
                  </a:lnTo>
                  <a:cubicBezTo>
                    <a:pt x="375832" y="123705"/>
                    <a:pt x="388186" y="145102"/>
                    <a:pt x="395891" y="168313"/>
                  </a:cubicBezTo>
                  <a:lnTo>
                    <a:pt x="441591" y="168312"/>
                  </a:lnTo>
                  <a:lnTo>
                    <a:pt x="447931" y="204266"/>
                  </a:lnTo>
                  <a:lnTo>
                    <a:pt x="404986" y="219895"/>
                  </a:lnTo>
                  <a:cubicBezTo>
                    <a:pt x="405684" y="244342"/>
                    <a:pt x="401393" y="268674"/>
                    <a:pt x="392376" y="291408"/>
                  </a:cubicBezTo>
                  <a:lnTo>
                    <a:pt x="427386" y="320783"/>
                  </a:lnTo>
                  <a:lnTo>
                    <a:pt x="409132" y="352401"/>
                  </a:lnTo>
                  <a:lnTo>
                    <a:pt x="366187" y="336769"/>
                  </a:lnTo>
                  <a:cubicBezTo>
                    <a:pt x="351008" y="355945"/>
                    <a:pt x="332080" y="371827"/>
                    <a:pt x="310560" y="383446"/>
                  </a:cubicBezTo>
                  <a:lnTo>
                    <a:pt x="318497" y="428452"/>
                  </a:lnTo>
                  <a:lnTo>
                    <a:pt x="284190" y="440939"/>
                  </a:lnTo>
                  <a:lnTo>
                    <a:pt x="261341" y="401360"/>
                  </a:lnTo>
                  <a:cubicBezTo>
                    <a:pt x="237387" y="406292"/>
                    <a:pt x="212679" y="406292"/>
                    <a:pt x="188725" y="401360"/>
                  </a:cubicBezTo>
                  <a:lnTo>
                    <a:pt x="165876" y="440939"/>
                  </a:lnTo>
                  <a:lnTo>
                    <a:pt x="131569" y="428452"/>
                  </a:lnTo>
                  <a:lnTo>
                    <a:pt x="139506" y="383446"/>
                  </a:lnTo>
                  <a:cubicBezTo>
                    <a:pt x="117986" y="371827"/>
                    <a:pt x="99058" y="355945"/>
                    <a:pt x="83879" y="336769"/>
                  </a:cubicBezTo>
                  <a:lnTo>
                    <a:pt x="40934" y="352401"/>
                  </a:lnTo>
                  <a:lnTo>
                    <a:pt x="22680" y="320783"/>
                  </a:lnTo>
                  <a:lnTo>
                    <a:pt x="57690" y="291408"/>
                  </a:lnTo>
                  <a:cubicBezTo>
                    <a:pt x="48673" y="268674"/>
                    <a:pt x="44382" y="244342"/>
                    <a:pt x="45080" y="219895"/>
                  </a:cubicBezTo>
                  <a:lnTo>
                    <a:pt x="2135" y="204266"/>
                  </a:lnTo>
                  <a:lnTo>
                    <a:pt x="8475" y="168312"/>
                  </a:lnTo>
                  <a:lnTo>
                    <a:pt x="54175" y="168313"/>
                  </a:lnTo>
                  <a:cubicBezTo>
                    <a:pt x="61880" y="145102"/>
                    <a:pt x="74234" y="123704"/>
                    <a:pt x="90483" y="105426"/>
                  </a:cubicBezTo>
                  <a:lnTo>
                    <a:pt x="67632" y="65848"/>
                  </a:lnTo>
                  <a:lnTo>
                    <a:pt x="95599" y="42381"/>
                  </a:lnTo>
                  <a:lnTo>
                    <a:pt x="130607" y="71758"/>
                  </a:lnTo>
                  <a:cubicBezTo>
                    <a:pt x="151429" y="58930"/>
                    <a:pt x="174647" y="50480"/>
                    <a:pt x="198844" y="46922"/>
                  </a:cubicBezTo>
                  <a:lnTo>
                    <a:pt x="206779" y="1915"/>
                  </a:lnTo>
                  <a:lnTo>
                    <a:pt x="243287" y="1915"/>
                  </a:lnTo>
                  <a:lnTo>
                    <a:pt x="251222" y="46922"/>
                  </a:lnTo>
                  <a:cubicBezTo>
                    <a:pt x="275418" y="50480"/>
                    <a:pt x="298636" y="58930"/>
                    <a:pt x="319459" y="717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373" tIns="114316" rIns="99373" bIns="122187" spcCol="1270" anchor="ctr"/>
            <a:lstStyle/>
            <a:p>
              <a:pPr algn="ctr" defTabSz="311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7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9875" y="5207093"/>
              <a:ext cx="326904" cy="327129"/>
            </a:xfrm>
            <a:custGeom>
              <a:avLst/>
              <a:gdLst>
                <a:gd name="connsiteX0" fmla="*/ 244917 w 327321"/>
                <a:gd name="connsiteY0" fmla="*/ 82902 h 327321"/>
                <a:gd name="connsiteX1" fmla="*/ 293208 w 327321"/>
                <a:gd name="connsiteY1" fmla="*/ 68348 h 327321"/>
                <a:gd name="connsiteX2" fmla="*/ 310977 w 327321"/>
                <a:gd name="connsiteY2" fmla="*/ 99125 h 327321"/>
                <a:gd name="connsiteX3" fmla="*/ 274228 w 327321"/>
                <a:gd name="connsiteY3" fmla="*/ 133670 h 327321"/>
                <a:gd name="connsiteX4" fmla="*/ 274228 w 327321"/>
                <a:gd name="connsiteY4" fmla="*/ 193652 h 327321"/>
                <a:gd name="connsiteX5" fmla="*/ 310977 w 327321"/>
                <a:gd name="connsiteY5" fmla="*/ 228196 h 327321"/>
                <a:gd name="connsiteX6" fmla="*/ 293208 w 327321"/>
                <a:gd name="connsiteY6" fmla="*/ 258973 h 327321"/>
                <a:gd name="connsiteX7" fmla="*/ 244917 w 327321"/>
                <a:gd name="connsiteY7" fmla="*/ 244419 h 327321"/>
                <a:gd name="connsiteX8" fmla="*/ 192971 w 327321"/>
                <a:gd name="connsiteY8" fmla="*/ 274410 h 327321"/>
                <a:gd name="connsiteX9" fmla="*/ 181430 w 327321"/>
                <a:gd name="connsiteY9" fmla="*/ 323508 h 327321"/>
                <a:gd name="connsiteX10" fmla="*/ 145891 w 327321"/>
                <a:gd name="connsiteY10" fmla="*/ 323508 h 327321"/>
                <a:gd name="connsiteX11" fmla="*/ 134350 w 327321"/>
                <a:gd name="connsiteY11" fmla="*/ 274410 h 327321"/>
                <a:gd name="connsiteX12" fmla="*/ 82404 w 327321"/>
                <a:gd name="connsiteY12" fmla="*/ 244419 h 327321"/>
                <a:gd name="connsiteX13" fmla="*/ 34113 w 327321"/>
                <a:gd name="connsiteY13" fmla="*/ 258973 h 327321"/>
                <a:gd name="connsiteX14" fmla="*/ 16344 w 327321"/>
                <a:gd name="connsiteY14" fmla="*/ 228196 h 327321"/>
                <a:gd name="connsiteX15" fmla="*/ 53093 w 327321"/>
                <a:gd name="connsiteY15" fmla="*/ 193651 h 327321"/>
                <a:gd name="connsiteX16" fmla="*/ 53093 w 327321"/>
                <a:gd name="connsiteY16" fmla="*/ 133669 h 327321"/>
                <a:gd name="connsiteX17" fmla="*/ 16344 w 327321"/>
                <a:gd name="connsiteY17" fmla="*/ 99125 h 327321"/>
                <a:gd name="connsiteX18" fmla="*/ 34113 w 327321"/>
                <a:gd name="connsiteY18" fmla="*/ 68348 h 327321"/>
                <a:gd name="connsiteX19" fmla="*/ 82404 w 327321"/>
                <a:gd name="connsiteY19" fmla="*/ 82902 h 327321"/>
                <a:gd name="connsiteX20" fmla="*/ 134350 w 327321"/>
                <a:gd name="connsiteY20" fmla="*/ 52911 h 327321"/>
                <a:gd name="connsiteX21" fmla="*/ 145891 w 327321"/>
                <a:gd name="connsiteY21" fmla="*/ 3813 h 327321"/>
                <a:gd name="connsiteX22" fmla="*/ 181430 w 327321"/>
                <a:gd name="connsiteY22" fmla="*/ 3813 h 327321"/>
                <a:gd name="connsiteX23" fmla="*/ 192971 w 327321"/>
                <a:gd name="connsiteY23" fmla="*/ 52911 h 327321"/>
                <a:gd name="connsiteX24" fmla="*/ 244917 w 327321"/>
                <a:gd name="connsiteY24" fmla="*/ 82902 h 32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321" h="327321">
                  <a:moveTo>
                    <a:pt x="244917" y="82902"/>
                  </a:moveTo>
                  <a:lnTo>
                    <a:pt x="293208" y="68348"/>
                  </a:lnTo>
                  <a:lnTo>
                    <a:pt x="310977" y="99125"/>
                  </a:lnTo>
                  <a:lnTo>
                    <a:pt x="274228" y="133670"/>
                  </a:lnTo>
                  <a:cubicBezTo>
                    <a:pt x="279555" y="153309"/>
                    <a:pt x="279555" y="174013"/>
                    <a:pt x="274228" y="193652"/>
                  </a:cubicBezTo>
                  <a:lnTo>
                    <a:pt x="310977" y="228196"/>
                  </a:lnTo>
                  <a:lnTo>
                    <a:pt x="293208" y="258973"/>
                  </a:lnTo>
                  <a:lnTo>
                    <a:pt x="244917" y="244419"/>
                  </a:lnTo>
                  <a:cubicBezTo>
                    <a:pt x="230573" y="258852"/>
                    <a:pt x="212643" y="269204"/>
                    <a:pt x="192971" y="274410"/>
                  </a:cubicBezTo>
                  <a:lnTo>
                    <a:pt x="181430" y="323508"/>
                  </a:lnTo>
                  <a:lnTo>
                    <a:pt x="145891" y="323508"/>
                  </a:lnTo>
                  <a:lnTo>
                    <a:pt x="134350" y="274410"/>
                  </a:lnTo>
                  <a:cubicBezTo>
                    <a:pt x="114679" y="269204"/>
                    <a:pt x="96749" y="258852"/>
                    <a:pt x="82404" y="244419"/>
                  </a:cubicBezTo>
                  <a:lnTo>
                    <a:pt x="34113" y="258973"/>
                  </a:lnTo>
                  <a:lnTo>
                    <a:pt x="16344" y="228196"/>
                  </a:lnTo>
                  <a:lnTo>
                    <a:pt x="53093" y="193651"/>
                  </a:lnTo>
                  <a:cubicBezTo>
                    <a:pt x="47766" y="174012"/>
                    <a:pt x="47766" y="153308"/>
                    <a:pt x="53093" y="133669"/>
                  </a:cubicBezTo>
                  <a:lnTo>
                    <a:pt x="16344" y="99125"/>
                  </a:lnTo>
                  <a:lnTo>
                    <a:pt x="34113" y="68348"/>
                  </a:lnTo>
                  <a:lnTo>
                    <a:pt x="82404" y="82902"/>
                  </a:lnTo>
                  <a:cubicBezTo>
                    <a:pt x="96748" y="68469"/>
                    <a:pt x="114678" y="58117"/>
                    <a:pt x="134350" y="52911"/>
                  </a:cubicBezTo>
                  <a:lnTo>
                    <a:pt x="145891" y="3813"/>
                  </a:lnTo>
                  <a:lnTo>
                    <a:pt x="181430" y="3813"/>
                  </a:lnTo>
                  <a:lnTo>
                    <a:pt x="192971" y="52911"/>
                  </a:lnTo>
                  <a:cubicBezTo>
                    <a:pt x="212642" y="58117"/>
                    <a:pt x="230572" y="68469"/>
                    <a:pt x="244917" y="8290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8754" tIns="89252" rIns="88754" bIns="89252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5871" y="4945073"/>
              <a:ext cx="393554" cy="393825"/>
            </a:xfrm>
            <a:custGeom>
              <a:avLst/>
              <a:gdLst>
                <a:gd name="connsiteX0" fmla="*/ 239968 w 320707"/>
                <a:gd name="connsiteY0" fmla="*/ 81227 h 320707"/>
                <a:gd name="connsiteX1" fmla="*/ 287283 w 320707"/>
                <a:gd name="connsiteY1" fmla="*/ 66967 h 320707"/>
                <a:gd name="connsiteX2" fmla="*/ 304693 w 320707"/>
                <a:gd name="connsiteY2" fmla="*/ 97122 h 320707"/>
                <a:gd name="connsiteX3" fmla="*/ 268686 w 320707"/>
                <a:gd name="connsiteY3" fmla="*/ 130969 h 320707"/>
                <a:gd name="connsiteX4" fmla="*/ 268686 w 320707"/>
                <a:gd name="connsiteY4" fmla="*/ 189739 h 320707"/>
                <a:gd name="connsiteX5" fmla="*/ 304693 w 320707"/>
                <a:gd name="connsiteY5" fmla="*/ 223585 h 320707"/>
                <a:gd name="connsiteX6" fmla="*/ 287283 w 320707"/>
                <a:gd name="connsiteY6" fmla="*/ 253740 h 320707"/>
                <a:gd name="connsiteX7" fmla="*/ 239968 w 320707"/>
                <a:gd name="connsiteY7" fmla="*/ 239480 h 320707"/>
                <a:gd name="connsiteX8" fmla="*/ 189072 w 320707"/>
                <a:gd name="connsiteY8" fmla="*/ 268865 h 320707"/>
                <a:gd name="connsiteX9" fmla="*/ 177764 w 320707"/>
                <a:gd name="connsiteY9" fmla="*/ 316971 h 320707"/>
                <a:gd name="connsiteX10" fmla="*/ 142943 w 320707"/>
                <a:gd name="connsiteY10" fmla="*/ 316971 h 320707"/>
                <a:gd name="connsiteX11" fmla="*/ 131635 w 320707"/>
                <a:gd name="connsiteY11" fmla="*/ 268865 h 320707"/>
                <a:gd name="connsiteX12" fmla="*/ 80739 w 320707"/>
                <a:gd name="connsiteY12" fmla="*/ 239480 h 320707"/>
                <a:gd name="connsiteX13" fmla="*/ 33424 w 320707"/>
                <a:gd name="connsiteY13" fmla="*/ 253740 h 320707"/>
                <a:gd name="connsiteX14" fmla="*/ 16014 w 320707"/>
                <a:gd name="connsiteY14" fmla="*/ 223585 h 320707"/>
                <a:gd name="connsiteX15" fmla="*/ 52021 w 320707"/>
                <a:gd name="connsiteY15" fmla="*/ 189738 h 320707"/>
                <a:gd name="connsiteX16" fmla="*/ 52021 w 320707"/>
                <a:gd name="connsiteY16" fmla="*/ 130968 h 320707"/>
                <a:gd name="connsiteX17" fmla="*/ 16014 w 320707"/>
                <a:gd name="connsiteY17" fmla="*/ 97122 h 320707"/>
                <a:gd name="connsiteX18" fmla="*/ 33424 w 320707"/>
                <a:gd name="connsiteY18" fmla="*/ 66967 h 320707"/>
                <a:gd name="connsiteX19" fmla="*/ 80739 w 320707"/>
                <a:gd name="connsiteY19" fmla="*/ 81227 h 320707"/>
                <a:gd name="connsiteX20" fmla="*/ 131635 w 320707"/>
                <a:gd name="connsiteY20" fmla="*/ 51842 h 320707"/>
                <a:gd name="connsiteX21" fmla="*/ 142943 w 320707"/>
                <a:gd name="connsiteY21" fmla="*/ 3736 h 320707"/>
                <a:gd name="connsiteX22" fmla="*/ 177764 w 320707"/>
                <a:gd name="connsiteY22" fmla="*/ 3736 h 320707"/>
                <a:gd name="connsiteX23" fmla="*/ 189072 w 320707"/>
                <a:gd name="connsiteY23" fmla="*/ 51842 h 320707"/>
                <a:gd name="connsiteX24" fmla="*/ 239968 w 320707"/>
                <a:gd name="connsiteY24" fmla="*/ 81227 h 3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0707" h="320707">
                  <a:moveTo>
                    <a:pt x="206422" y="81124"/>
                  </a:moveTo>
                  <a:lnTo>
                    <a:pt x="240725" y="59879"/>
                  </a:lnTo>
                  <a:lnTo>
                    <a:pt x="260828" y="79982"/>
                  </a:lnTo>
                  <a:lnTo>
                    <a:pt x="239583" y="114285"/>
                  </a:lnTo>
                  <a:cubicBezTo>
                    <a:pt x="247765" y="128358"/>
                    <a:pt x="252052" y="144356"/>
                    <a:pt x="252002" y="160636"/>
                  </a:cubicBezTo>
                  <a:lnTo>
                    <a:pt x="287553" y="179720"/>
                  </a:lnTo>
                  <a:lnTo>
                    <a:pt x="280194" y="207182"/>
                  </a:lnTo>
                  <a:lnTo>
                    <a:pt x="239865" y="205934"/>
                  </a:lnTo>
                  <a:cubicBezTo>
                    <a:pt x="231768" y="220057"/>
                    <a:pt x="220057" y="231769"/>
                    <a:pt x="205934" y="239865"/>
                  </a:cubicBezTo>
                  <a:lnTo>
                    <a:pt x="207182" y="280194"/>
                  </a:lnTo>
                  <a:lnTo>
                    <a:pt x="179719" y="287553"/>
                  </a:lnTo>
                  <a:lnTo>
                    <a:pt x="160635" y="252003"/>
                  </a:lnTo>
                  <a:cubicBezTo>
                    <a:pt x="144356" y="252053"/>
                    <a:pt x="128358" y="247765"/>
                    <a:pt x="114285" y="239583"/>
                  </a:cubicBezTo>
                  <a:lnTo>
                    <a:pt x="79982" y="260828"/>
                  </a:lnTo>
                  <a:lnTo>
                    <a:pt x="59879" y="240725"/>
                  </a:lnTo>
                  <a:lnTo>
                    <a:pt x="81124" y="206422"/>
                  </a:lnTo>
                  <a:cubicBezTo>
                    <a:pt x="72942" y="192349"/>
                    <a:pt x="68655" y="176351"/>
                    <a:pt x="68705" y="160071"/>
                  </a:cubicBezTo>
                  <a:lnTo>
                    <a:pt x="33154" y="140987"/>
                  </a:lnTo>
                  <a:lnTo>
                    <a:pt x="40513" y="113525"/>
                  </a:lnTo>
                  <a:lnTo>
                    <a:pt x="80842" y="114773"/>
                  </a:lnTo>
                  <a:cubicBezTo>
                    <a:pt x="88939" y="100650"/>
                    <a:pt x="100650" y="88938"/>
                    <a:pt x="114773" y="80842"/>
                  </a:cubicBezTo>
                  <a:lnTo>
                    <a:pt x="113525" y="40513"/>
                  </a:lnTo>
                  <a:lnTo>
                    <a:pt x="140988" y="33154"/>
                  </a:lnTo>
                  <a:lnTo>
                    <a:pt x="160072" y="68704"/>
                  </a:lnTo>
                  <a:cubicBezTo>
                    <a:pt x="176351" y="68654"/>
                    <a:pt x="192349" y="72942"/>
                    <a:pt x="206422" y="811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2729" tIns="112730" rIns="112730" bIns="112729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1878240" y="5259498"/>
              <a:ext cx="576048" cy="576444"/>
            </a:xfrm>
            <a:prstGeom prst="circularArrow">
              <a:avLst>
                <a:gd name="adj1" fmla="val 4687"/>
                <a:gd name="adj2" fmla="val 299029"/>
                <a:gd name="adj3" fmla="val 2258006"/>
                <a:gd name="adj4" fmla="val 16621920"/>
                <a:gd name="adj5" fmla="val 5469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16"/>
            <p:cNvSpPr/>
            <p:nvPr/>
          </p:nvSpPr>
          <p:spPr>
            <a:xfrm>
              <a:off x="1621160" y="5149925"/>
              <a:ext cx="418945" cy="41764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ircular Arrow 17"/>
            <p:cNvSpPr/>
            <p:nvPr/>
          </p:nvSpPr>
          <p:spPr>
            <a:xfrm>
              <a:off x="1787785" y="4926017"/>
              <a:ext cx="452270" cy="450993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0849" name="TextBox 23"/>
          <p:cNvSpPr txBox="1">
            <a:spLocks noChangeArrowheads="1"/>
          </p:cNvSpPr>
          <p:nvPr/>
        </p:nvSpPr>
        <p:spPr bwMode="auto">
          <a:xfrm>
            <a:off x="7834316" y="5649916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30850" name="TextBox 23"/>
          <p:cNvSpPr txBox="1">
            <a:spLocks noChangeArrowheads="1"/>
          </p:cNvSpPr>
          <p:nvPr/>
        </p:nvSpPr>
        <p:spPr bwMode="auto">
          <a:xfrm>
            <a:off x="4008441" y="4452941"/>
            <a:ext cx="237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FFE4D0-0BCE-4CEC-B161-56D3EECF5FD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277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39185" y="1231903"/>
            <a:ext cx="10249431" cy="5256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 dirty="0" smtClean="0">
                <a:solidFill>
                  <a:srgbClr val="133B72"/>
                </a:solidFill>
              </a:rPr>
              <a:t>3 principaux </a:t>
            </a:r>
            <a:r>
              <a:rPr lang="fr-FR" altLang="fr-FR" sz="2800" b="0" dirty="0" err="1" smtClean="0">
                <a:solidFill>
                  <a:srgbClr val="133B72"/>
                </a:solidFill>
              </a:rPr>
              <a:t>param</a:t>
            </a:r>
            <a:r>
              <a:rPr lang="fr-FR" altLang="fr-FR" sz="2800" b="0" dirty="0" err="1" smtClean="0">
                <a:solidFill>
                  <a:srgbClr val="133B72"/>
                </a:solidFill>
              </a:rPr>
              <a:t>êtres</a:t>
            </a:r>
            <a:endParaRPr lang="fr-FR" altLang="fr-FR" sz="2800" b="0" dirty="0">
              <a:solidFill>
                <a:srgbClr val="133B72"/>
              </a:solidFill>
            </a:endParaRPr>
          </a:p>
          <a:p>
            <a:pPr>
              <a:spcBef>
                <a:spcPct val="0"/>
              </a:spcBef>
            </a:pPr>
            <a:endParaRPr lang="fr-FR" altLang="fr-FR" sz="2800" dirty="0">
              <a:solidFill>
                <a:srgbClr val="133B72"/>
              </a:solidFill>
            </a:endParaRPr>
          </a:p>
          <a:p>
            <a:pPr eaLnBrk="1" hangingPunct="1"/>
            <a:endParaRPr lang="fr-FR" altLang="fr-FR" dirty="0" smtClean="0"/>
          </a:p>
        </p:txBody>
      </p:sp>
      <p:sp>
        <p:nvSpPr>
          <p:cNvPr id="3277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dirty="0" smtClean="0"/>
              <a:t>Correction de durées</a:t>
            </a:r>
            <a:endParaRPr lang="fr-FR" altLang="fr-FR" b="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8293"/>
              </p:ext>
            </p:extLst>
          </p:nvPr>
        </p:nvGraphicFramePr>
        <p:xfrm>
          <a:off x="5808663" y="1469348"/>
          <a:ext cx="5355173" cy="17922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66539"/>
                <a:gridCol w="863579"/>
                <a:gridCol w="868185"/>
                <a:gridCol w="805981"/>
                <a:gridCol w="750889"/>
              </a:tblGrid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537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avec la plus forte </a:t>
                      </a: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537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avec la plus faible proba 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</a:tr>
              <a:tr h="1794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Certitude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grpSp>
        <p:nvGrpSpPr>
          <p:cNvPr id="32818" name="Group 10"/>
          <p:cNvGrpSpPr>
            <a:grpSpLocks/>
          </p:cNvGrpSpPr>
          <p:nvPr/>
        </p:nvGrpSpPr>
        <p:grpSpPr bwMode="auto">
          <a:xfrm>
            <a:off x="593730" y="3723481"/>
            <a:ext cx="833438" cy="909638"/>
            <a:chOff x="1621160" y="4926017"/>
            <a:chExt cx="833128" cy="909925"/>
          </a:xfrm>
        </p:grpSpPr>
        <p:sp>
          <p:nvSpPr>
            <p:cNvPr id="13" name="Freeform 12"/>
            <p:cNvSpPr/>
            <p:nvPr/>
          </p:nvSpPr>
          <p:spPr>
            <a:xfrm>
              <a:off x="1941716" y="5313489"/>
              <a:ext cx="449096" cy="450992"/>
            </a:xfrm>
            <a:custGeom>
              <a:avLst/>
              <a:gdLst>
                <a:gd name="connsiteX0" fmla="*/ 319459 w 450066"/>
                <a:gd name="connsiteY0" fmla="*/ 71758 h 450066"/>
                <a:gd name="connsiteX1" fmla="*/ 354467 w 450066"/>
                <a:gd name="connsiteY1" fmla="*/ 42381 h 450066"/>
                <a:gd name="connsiteX2" fmla="*/ 382434 w 450066"/>
                <a:gd name="connsiteY2" fmla="*/ 65848 h 450066"/>
                <a:gd name="connsiteX3" fmla="*/ 359583 w 450066"/>
                <a:gd name="connsiteY3" fmla="*/ 105426 h 450066"/>
                <a:gd name="connsiteX4" fmla="*/ 395891 w 450066"/>
                <a:gd name="connsiteY4" fmla="*/ 168313 h 450066"/>
                <a:gd name="connsiteX5" fmla="*/ 441591 w 450066"/>
                <a:gd name="connsiteY5" fmla="*/ 168312 h 450066"/>
                <a:gd name="connsiteX6" fmla="*/ 447931 w 450066"/>
                <a:gd name="connsiteY6" fmla="*/ 204266 h 450066"/>
                <a:gd name="connsiteX7" fmla="*/ 404986 w 450066"/>
                <a:gd name="connsiteY7" fmla="*/ 219895 h 450066"/>
                <a:gd name="connsiteX8" fmla="*/ 392376 w 450066"/>
                <a:gd name="connsiteY8" fmla="*/ 291408 h 450066"/>
                <a:gd name="connsiteX9" fmla="*/ 427386 w 450066"/>
                <a:gd name="connsiteY9" fmla="*/ 320783 h 450066"/>
                <a:gd name="connsiteX10" fmla="*/ 409132 w 450066"/>
                <a:gd name="connsiteY10" fmla="*/ 352401 h 450066"/>
                <a:gd name="connsiteX11" fmla="*/ 366187 w 450066"/>
                <a:gd name="connsiteY11" fmla="*/ 336769 h 450066"/>
                <a:gd name="connsiteX12" fmla="*/ 310560 w 450066"/>
                <a:gd name="connsiteY12" fmla="*/ 383446 h 450066"/>
                <a:gd name="connsiteX13" fmla="*/ 318497 w 450066"/>
                <a:gd name="connsiteY13" fmla="*/ 428452 h 450066"/>
                <a:gd name="connsiteX14" fmla="*/ 284190 w 450066"/>
                <a:gd name="connsiteY14" fmla="*/ 440939 h 450066"/>
                <a:gd name="connsiteX15" fmla="*/ 261341 w 450066"/>
                <a:gd name="connsiteY15" fmla="*/ 401360 h 450066"/>
                <a:gd name="connsiteX16" fmla="*/ 188725 w 450066"/>
                <a:gd name="connsiteY16" fmla="*/ 401360 h 450066"/>
                <a:gd name="connsiteX17" fmla="*/ 165876 w 450066"/>
                <a:gd name="connsiteY17" fmla="*/ 440939 h 450066"/>
                <a:gd name="connsiteX18" fmla="*/ 131569 w 450066"/>
                <a:gd name="connsiteY18" fmla="*/ 428452 h 450066"/>
                <a:gd name="connsiteX19" fmla="*/ 139506 w 450066"/>
                <a:gd name="connsiteY19" fmla="*/ 383446 h 450066"/>
                <a:gd name="connsiteX20" fmla="*/ 83879 w 450066"/>
                <a:gd name="connsiteY20" fmla="*/ 336769 h 450066"/>
                <a:gd name="connsiteX21" fmla="*/ 40934 w 450066"/>
                <a:gd name="connsiteY21" fmla="*/ 352401 h 450066"/>
                <a:gd name="connsiteX22" fmla="*/ 22680 w 450066"/>
                <a:gd name="connsiteY22" fmla="*/ 320783 h 450066"/>
                <a:gd name="connsiteX23" fmla="*/ 57690 w 450066"/>
                <a:gd name="connsiteY23" fmla="*/ 291408 h 450066"/>
                <a:gd name="connsiteX24" fmla="*/ 45080 w 450066"/>
                <a:gd name="connsiteY24" fmla="*/ 219895 h 450066"/>
                <a:gd name="connsiteX25" fmla="*/ 2135 w 450066"/>
                <a:gd name="connsiteY25" fmla="*/ 204266 h 450066"/>
                <a:gd name="connsiteX26" fmla="*/ 8475 w 450066"/>
                <a:gd name="connsiteY26" fmla="*/ 168312 h 450066"/>
                <a:gd name="connsiteX27" fmla="*/ 54175 w 450066"/>
                <a:gd name="connsiteY27" fmla="*/ 168313 h 450066"/>
                <a:gd name="connsiteX28" fmla="*/ 90483 w 450066"/>
                <a:gd name="connsiteY28" fmla="*/ 105426 h 450066"/>
                <a:gd name="connsiteX29" fmla="*/ 67632 w 450066"/>
                <a:gd name="connsiteY29" fmla="*/ 65848 h 450066"/>
                <a:gd name="connsiteX30" fmla="*/ 95599 w 450066"/>
                <a:gd name="connsiteY30" fmla="*/ 42381 h 450066"/>
                <a:gd name="connsiteX31" fmla="*/ 130607 w 450066"/>
                <a:gd name="connsiteY31" fmla="*/ 71758 h 450066"/>
                <a:gd name="connsiteX32" fmla="*/ 198844 w 450066"/>
                <a:gd name="connsiteY32" fmla="*/ 46922 h 450066"/>
                <a:gd name="connsiteX33" fmla="*/ 206779 w 450066"/>
                <a:gd name="connsiteY33" fmla="*/ 1915 h 450066"/>
                <a:gd name="connsiteX34" fmla="*/ 243287 w 450066"/>
                <a:gd name="connsiteY34" fmla="*/ 1915 h 450066"/>
                <a:gd name="connsiteX35" fmla="*/ 251222 w 450066"/>
                <a:gd name="connsiteY35" fmla="*/ 46922 h 450066"/>
                <a:gd name="connsiteX36" fmla="*/ 319459 w 450066"/>
                <a:gd name="connsiteY36" fmla="*/ 71758 h 4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50066" h="450066">
                  <a:moveTo>
                    <a:pt x="319459" y="71758"/>
                  </a:moveTo>
                  <a:lnTo>
                    <a:pt x="354467" y="42381"/>
                  </a:lnTo>
                  <a:lnTo>
                    <a:pt x="382434" y="65848"/>
                  </a:lnTo>
                  <a:lnTo>
                    <a:pt x="359583" y="105426"/>
                  </a:lnTo>
                  <a:cubicBezTo>
                    <a:pt x="375832" y="123705"/>
                    <a:pt x="388186" y="145102"/>
                    <a:pt x="395891" y="168313"/>
                  </a:cubicBezTo>
                  <a:lnTo>
                    <a:pt x="441591" y="168312"/>
                  </a:lnTo>
                  <a:lnTo>
                    <a:pt x="447931" y="204266"/>
                  </a:lnTo>
                  <a:lnTo>
                    <a:pt x="404986" y="219895"/>
                  </a:lnTo>
                  <a:cubicBezTo>
                    <a:pt x="405684" y="244342"/>
                    <a:pt x="401393" y="268674"/>
                    <a:pt x="392376" y="291408"/>
                  </a:cubicBezTo>
                  <a:lnTo>
                    <a:pt x="427386" y="320783"/>
                  </a:lnTo>
                  <a:lnTo>
                    <a:pt x="409132" y="352401"/>
                  </a:lnTo>
                  <a:lnTo>
                    <a:pt x="366187" y="336769"/>
                  </a:lnTo>
                  <a:cubicBezTo>
                    <a:pt x="351008" y="355945"/>
                    <a:pt x="332080" y="371827"/>
                    <a:pt x="310560" y="383446"/>
                  </a:cubicBezTo>
                  <a:lnTo>
                    <a:pt x="318497" y="428452"/>
                  </a:lnTo>
                  <a:lnTo>
                    <a:pt x="284190" y="440939"/>
                  </a:lnTo>
                  <a:lnTo>
                    <a:pt x="261341" y="401360"/>
                  </a:lnTo>
                  <a:cubicBezTo>
                    <a:pt x="237387" y="406292"/>
                    <a:pt x="212679" y="406292"/>
                    <a:pt x="188725" y="401360"/>
                  </a:cubicBezTo>
                  <a:lnTo>
                    <a:pt x="165876" y="440939"/>
                  </a:lnTo>
                  <a:lnTo>
                    <a:pt x="131569" y="428452"/>
                  </a:lnTo>
                  <a:lnTo>
                    <a:pt x="139506" y="383446"/>
                  </a:lnTo>
                  <a:cubicBezTo>
                    <a:pt x="117986" y="371827"/>
                    <a:pt x="99058" y="355945"/>
                    <a:pt x="83879" y="336769"/>
                  </a:cubicBezTo>
                  <a:lnTo>
                    <a:pt x="40934" y="352401"/>
                  </a:lnTo>
                  <a:lnTo>
                    <a:pt x="22680" y="320783"/>
                  </a:lnTo>
                  <a:lnTo>
                    <a:pt x="57690" y="291408"/>
                  </a:lnTo>
                  <a:cubicBezTo>
                    <a:pt x="48673" y="268674"/>
                    <a:pt x="44382" y="244342"/>
                    <a:pt x="45080" y="219895"/>
                  </a:cubicBezTo>
                  <a:lnTo>
                    <a:pt x="2135" y="204266"/>
                  </a:lnTo>
                  <a:lnTo>
                    <a:pt x="8475" y="168312"/>
                  </a:lnTo>
                  <a:lnTo>
                    <a:pt x="54175" y="168313"/>
                  </a:lnTo>
                  <a:cubicBezTo>
                    <a:pt x="61880" y="145102"/>
                    <a:pt x="74234" y="123704"/>
                    <a:pt x="90483" y="105426"/>
                  </a:cubicBezTo>
                  <a:lnTo>
                    <a:pt x="67632" y="65848"/>
                  </a:lnTo>
                  <a:lnTo>
                    <a:pt x="95599" y="42381"/>
                  </a:lnTo>
                  <a:lnTo>
                    <a:pt x="130607" y="71758"/>
                  </a:lnTo>
                  <a:cubicBezTo>
                    <a:pt x="151429" y="58930"/>
                    <a:pt x="174647" y="50480"/>
                    <a:pt x="198844" y="46922"/>
                  </a:cubicBezTo>
                  <a:lnTo>
                    <a:pt x="206779" y="1915"/>
                  </a:lnTo>
                  <a:lnTo>
                    <a:pt x="243287" y="1915"/>
                  </a:lnTo>
                  <a:lnTo>
                    <a:pt x="251222" y="46922"/>
                  </a:lnTo>
                  <a:cubicBezTo>
                    <a:pt x="275418" y="50480"/>
                    <a:pt x="298636" y="58930"/>
                    <a:pt x="319459" y="717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9373" tIns="114316" rIns="99373" bIns="122187" spcCol="1270" anchor="ctr"/>
            <a:lstStyle/>
            <a:p>
              <a:pPr algn="ctr" defTabSz="3111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7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9876" y="5207094"/>
              <a:ext cx="326903" cy="327128"/>
            </a:xfrm>
            <a:custGeom>
              <a:avLst/>
              <a:gdLst>
                <a:gd name="connsiteX0" fmla="*/ 244917 w 327321"/>
                <a:gd name="connsiteY0" fmla="*/ 82902 h 327321"/>
                <a:gd name="connsiteX1" fmla="*/ 293208 w 327321"/>
                <a:gd name="connsiteY1" fmla="*/ 68348 h 327321"/>
                <a:gd name="connsiteX2" fmla="*/ 310977 w 327321"/>
                <a:gd name="connsiteY2" fmla="*/ 99125 h 327321"/>
                <a:gd name="connsiteX3" fmla="*/ 274228 w 327321"/>
                <a:gd name="connsiteY3" fmla="*/ 133670 h 327321"/>
                <a:gd name="connsiteX4" fmla="*/ 274228 w 327321"/>
                <a:gd name="connsiteY4" fmla="*/ 193652 h 327321"/>
                <a:gd name="connsiteX5" fmla="*/ 310977 w 327321"/>
                <a:gd name="connsiteY5" fmla="*/ 228196 h 327321"/>
                <a:gd name="connsiteX6" fmla="*/ 293208 w 327321"/>
                <a:gd name="connsiteY6" fmla="*/ 258973 h 327321"/>
                <a:gd name="connsiteX7" fmla="*/ 244917 w 327321"/>
                <a:gd name="connsiteY7" fmla="*/ 244419 h 327321"/>
                <a:gd name="connsiteX8" fmla="*/ 192971 w 327321"/>
                <a:gd name="connsiteY8" fmla="*/ 274410 h 327321"/>
                <a:gd name="connsiteX9" fmla="*/ 181430 w 327321"/>
                <a:gd name="connsiteY9" fmla="*/ 323508 h 327321"/>
                <a:gd name="connsiteX10" fmla="*/ 145891 w 327321"/>
                <a:gd name="connsiteY10" fmla="*/ 323508 h 327321"/>
                <a:gd name="connsiteX11" fmla="*/ 134350 w 327321"/>
                <a:gd name="connsiteY11" fmla="*/ 274410 h 327321"/>
                <a:gd name="connsiteX12" fmla="*/ 82404 w 327321"/>
                <a:gd name="connsiteY12" fmla="*/ 244419 h 327321"/>
                <a:gd name="connsiteX13" fmla="*/ 34113 w 327321"/>
                <a:gd name="connsiteY13" fmla="*/ 258973 h 327321"/>
                <a:gd name="connsiteX14" fmla="*/ 16344 w 327321"/>
                <a:gd name="connsiteY14" fmla="*/ 228196 h 327321"/>
                <a:gd name="connsiteX15" fmla="*/ 53093 w 327321"/>
                <a:gd name="connsiteY15" fmla="*/ 193651 h 327321"/>
                <a:gd name="connsiteX16" fmla="*/ 53093 w 327321"/>
                <a:gd name="connsiteY16" fmla="*/ 133669 h 327321"/>
                <a:gd name="connsiteX17" fmla="*/ 16344 w 327321"/>
                <a:gd name="connsiteY17" fmla="*/ 99125 h 327321"/>
                <a:gd name="connsiteX18" fmla="*/ 34113 w 327321"/>
                <a:gd name="connsiteY18" fmla="*/ 68348 h 327321"/>
                <a:gd name="connsiteX19" fmla="*/ 82404 w 327321"/>
                <a:gd name="connsiteY19" fmla="*/ 82902 h 327321"/>
                <a:gd name="connsiteX20" fmla="*/ 134350 w 327321"/>
                <a:gd name="connsiteY20" fmla="*/ 52911 h 327321"/>
                <a:gd name="connsiteX21" fmla="*/ 145891 w 327321"/>
                <a:gd name="connsiteY21" fmla="*/ 3813 h 327321"/>
                <a:gd name="connsiteX22" fmla="*/ 181430 w 327321"/>
                <a:gd name="connsiteY22" fmla="*/ 3813 h 327321"/>
                <a:gd name="connsiteX23" fmla="*/ 192971 w 327321"/>
                <a:gd name="connsiteY23" fmla="*/ 52911 h 327321"/>
                <a:gd name="connsiteX24" fmla="*/ 244917 w 327321"/>
                <a:gd name="connsiteY24" fmla="*/ 82902 h 32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7321" h="327321">
                  <a:moveTo>
                    <a:pt x="244917" y="82902"/>
                  </a:moveTo>
                  <a:lnTo>
                    <a:pt x="293208" y="68348"/>
                  </a:lnTo>
                  <a:lnTo>
                    <a:pt x="310977" y="99125"/>
                  </a:lnTo>
                  <a:lnTo>
                    <a:pt x="274228" y="133670"/>
                  </a:lnTo>
                  <a:cubicBezTo>
                    <a:pt x="279555" y="153309"/>
                    <a:pt x="279555" y="174013"/>
                    <a:pt x="274228" y="193652"/>
                  </a:cubicBezTo>
                  <a:lnTo>
                    <a:pt x="310977" y="228196"/>
                  </a:lnTo>
                  <a:lnTo>
                    <a:pt x="293208" y="258973"/>
                  </a:lnTo>
                  <a:lnTo>
                    <a:pt x="244917" y="244419"/>
                  </a:lnTo>
                  <a:cubicBezTo>
                    <a:pt x="230573" y="258852"/>
                    <a:pt x="212643" y="269204"/>
                    <a:pt x="192971" y="274410"/>
                  </a:cubicBezTo>
                  <a:lnTo>
                    <a:pt x="181430" y="323508"/>
                  </a:lnTo>
                  <a:lnTo>
                    <a:pt x="145891" y="323508"/>
                  </a:lnTo>
                  <a:lnTo>
                    <a:pt x="134350" y="274410"/>
                  </a:lnTo>
                  <a:cubicBezTo>
                    <a:pt x="114679" y="269204"/>
                    <a:pt x="96749" y="258852"/>
                    <a:pt x="82404" y="244419"/>
                  </a:cubicBezTo>
                  <a:lnTo>
                    <a:pt x="34113" y="258973"/>
                  </a:lnTo>
                  <a:lnTo>
                    <a:pt x="16344" y="228196"/>
                  </a:lnTo>
                  <a:lnTo>
                    <a:pt x="53093" y="193651"/>
                  </a:lnTo>
                  <a:cubicBezTo>
                    <a:pt x="47766" y="174012"/>
                    <a:pt x="47766" y="153308"/>
                    <a:pt x="53093" y="133669"/>
                  </a:cubicBezTo>
                  <a:lnTo>
                    <a:pt x="16344" y="99125"/>
                  </a:lnTo>
                  <a:lnTo>
                    <a:pt x="34113" y="68348"/>
                  </a:lnTo>
                  <a:lnTo>
                    <a:pt x="82404" y="82902"/>
                  </a:lnTo>
                  <a:cubicBezTo>
                    <a:pt x="96748" y="68469"/>
                    <a:pt x="114678" y="58117"/>
                    <a:pt x="134350" y="52911"/>
                  </a:cubicBezTo>
                  <a:lnTo>
                    <a:pt x="145891" y="3813"/>
                  </a:lnTo>
                  <a:lnTo>
                    <a:pt x="181430" y="3813"/>
                  </a:lnTo>
                  <a:lnTo>
                    <a:pt x="192971" y="52911"/>
                  </a:lnTo>
                  <a:cubicBezTo>
                    <a:pt x="212642" y="58117"/>
                    <a:pt x="230572" y="68469"/>
                    <a:pt x="244917" y="8290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88754" tIns="89252" rIns="88754" bIns="89252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5872" y="4945073"/>
              <a:ext cx="393554" cy="393824"/>
            </a:xfrm>
            <a:custGeom>
              <a:avLst/>
              <a:gdLst>
                <a:gd name="connsiteX0" fmla="*/ 239968 w 320707"/>
                <a:gd name="connsiteY0" fmla="*/ 81227 h 320707"/>
                <a:gd name="connsiteX1" fmla="*/ 287283 w 320707"/>
                <a:gd name="connsiteY1" fmla="*/ 66967 h 320707"/>
                <a:gd name="connsiteX2" fmla="*/ 304693 w 320707"/>
                <a:gd name="connsiteY2" fmla="*/ 97122 h 320707"/>
                <a:gd name="connsiteX3" fmla="*/ 268686 w 320707"/>
                <a:gd name="connsiteY3" fmla="*/ 130969 h 320707"/>
                <a:gd name="connsiteX4" fmla="*/ 268686 w 320707"/>
                <a:gd name="connsiteY4" fmla="*/ 189739 h 320707"/>
                <a:gd name="connsiteX5" fmla="*/ 304693 w 320707"/>
                <a:gd name="connsiteY5" fmla="*/ 223585 h 320707"/>
                <a:gd name="connsiteX6" fmla="*/ 287283 w 320707"/>
                <a:gd name="connsiteY6" fmla="*/ 253740 h 320707"/>
                <a:gd name="connsiteX7" fmla="*/ 239968 w 320707"/>
                <a:gd name="connsiteY7" fmla="*/ 239480 h 320707"/>
                <a:gd name="connsiteX8" fmla="*/ 189072 w 320707"/>
                <a:gd name="connsiteY8" fmla="*/ 268865 h 320707"/>
                <a:gd name="connsiteX9" fmla="*/ 177764 w 320707"/>
                <a:gd name="connsiteY9" fmla="*/ 316971 h 320707"/>
                <a:gd name="connsiteX10" fmla="*/ 142943 w 320707"/>
                <a:gd name="connsiteY10" fmla="*/ 316971 h 320707"/>
                <a:gd name="connsiteX11" fmla="*/ 131635 w 320707"/>
                <a:gd name="connsiteY11" fmla="*/ 268865 h 320707"/>
                <a:gd name="connsiteX12" fmla="*/ 80739 w 320707"/>
                <a:gd name="connsiteY12" fmla="*/ 239480 h 320707"/>
                <a:gd name="connsiteX13" fmla="*/ 33424 w 320707"/>
                <a:gd name="connsiteY13" fmla="*/ 253740 h 320707"/>
                <a:gd name="connsiteX14" fmla="*/ 16014 w 320707"/>
                <a:gd name="connsiteY14" fmla="*/ 223585 h 320707"/>
                <a:gd name="connsiteX15" fmla="*/ 52021 w 320707"/>
                <a:gd name="connsiteY15" fmla="*/ 189738 h 320707"/>
                <a:gd name="connsiteX16" fmla="*/ 52021 w 320707"/>
                <a:gd name="connsiteY16" fmla="*/ 130968 h 320707"/>
                <a:gd name="connsiteX17" fmla="*/ 16014 w 320707"/>
                <a:gd name="connsiteY17" fmla="*/ 97122 h 320707"/>
                <a:gd name="connsiteX18" fmla="*/ 33424 w 320707"/>
                <a:gd name="connsiteY18" fmla="*/ 66967 h 320707"/>
                <a:gd name="connsiteX19" fmla="*/ 80739 w 320707"/>
                <a:gd name="connsiteY19" fmla="*/ 81227 h 320707"/>
                <a:gd name="connsiteX20" fmla="*/ 131635 w 320707"/>
                <a:gd name="connsiteY20" fmla="*/ 51842 h 320707"/>
                <a:gd name="connsiteX21" fmla="*/ 142943 w 320707"/>
                <a:gd name="connsiteY21" fmla="*/ 3736 h 320707"/>
                <a:gd name="connsiteX22" fmla="*/ 177764 w 320707"/>
                <a:gd name="connsiteY22" fmla="*/ 3736 h 320707"/>
                <a:gd name="connsiteX23" fmla="*/ 189072 w 320707"/>
                <a:gd name="connsiteY23" fmla="*/ 51842 h 320707"/>
                <a:gd name="connsiteX24" fmla="*/ 239968 w 320707"/>
                <a:gd name="connsiteY24" fmla="*/ 81227 h 3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0707" h="320707">
                  <a:moveTo>
                    <a:pt x="206422" y="81124"/>
                  </a:moveTo>
                  <a:lnTo>
                    <a:pt x="240725" y="59879"/>
                  </a:lnTo>
                  <a:lnTo>
                    <a:pt x="260828" y="79982"/>
                  </a:lnTo>
                  <a:lnTo>
                    <a:pt x="239583" y="114285"/>
                  </a:lnTo>
                  <a:cubicBezTo>
                    <a:pt x="247765" y="128358"/>
                    <a:pt x="252052" y="144356"/>
                    <a:pt x="252002" y="160636"/>
                  </a:cubicBezTo>
                  <a:lnTo>
                    <a:pt x="287553" y="179720"/>
                  </a:lnTo>
                  <a:lnTo>
                    <a:pt x="280194" y="207182"/>
                  </a:lnTo>
                  <a:lnTo>
                    <a:pt x="239865" y="205934"/>
                  </a:lnTo>
                  <a:cubicBezTo>
                    <a:pt x="231768" y="220057"/>
                    <a:pt x="220057" y="231769"/>
                    <a:pt x="205934" y="239865"/>
                  </a:cubicBezTo>
                  <a:lnTo>
                    <a:pt x="207182" y="280194"/>
                  </a:lnTo>
                  <a:lnTo>
                    <a:pt x="179719" y="287553"/>
                  </a:lnTo>
                  <a:lnTo>
                    <a:pt x="160635" y="252003"/>
                  </a:lnTo>
                  <a:cubicBezTo>
                    <a:pt x="144356" y="252053"/>
                    <a:pt x="128358" y="247765"/>
                    <a:pt x="114285" y="239583"/>
                  </a:cubicBezTo>
                  <a:lnTo>
                    <a:pt x="79982" y="260828"/>
                  </a:lnTo>
                  <a:lnTo>
                    <a:pt x="59879" y="240725"/>
                  </a:lnTo>
                  <a:lnTo>
                    <a:pt x="81124" y="206422"/>
                  </a:lnTo>
                  <a:cubicBezTo>
                    <a:pt x="72942" y="192349"/>
                    <a:pt x="68655" y="176351"/>
                    <a:pt x="68705" y="160071"/>
                  </a:cubicBezTo>
                  <a:lnTo>
                    <a:pt x="33154" y="140987"/>
                  </a:lnTo>
                  <a:lnTo>
                    <a:pt x="40513" y="113525"/>
                  </a:lnTo>
                  <a:lnTo>
                    <a:pt x="80842" y="114773"/>
                  </a:lnTo>
                  <a:cubicBezTo>
                    <a:pt x="88939" y="100650"/>
                    <a:pt x="100650" y="88938"/>
                    <a:pt x="114773" y="80842"/>
                  </a:cubicBezTo>
                  <a:lnTo>
                    <a:pt x="113525" y="40513"/>
                  </a:lnTo>
                  <a:lnTo>
                    <a:pt x="140988" y="33154"/>
                  </a:lnTo>
                  <a:lnTo>
                    <a:pt x="160072" y="68704"/>
                  </a:lnTo>
                  <a:cubicBezTo>
                    <a:pt x="176351" y="68654"/>
                    <a:pt x="192349" y="72942"/>
                    <a:pt x="206422" y="81124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12729" tIns="112730" rIns="112730" bIns="112729" spcCol="1270" anchor="ctr"/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fr-FR" sz="500" dirty="0"/>
            </a:p>
          </p:txBody>
        </p:sp>
        <p:sp>
          <p:nvSpPr>
            <p:cNvPr id="16" name="Circular Arrow 15"/>
            <p:cNvSpPr/>
            <p:nvPr/>
          </p:nvSpPr>
          <p:spPr>
            <a:xfrm>
              <a:off x="1878239" y="5259497"/>
              <a:ext cx="576049" cy="576445"/>
            </a:xfrm>
            <a:prstGeom prst="circularArrow">
              <a:avLst>
                <a:gd name="adj1" fmla="val 4687"/>
                <a:gd name="adj2" fmla="val 299029"/>
                <a:gd name="adj3" fmla="val 2258006"/>
                <a:gd name="adj4" fmla="val 16621920"/>
                <a:gd name="adj5" fmla="val 5469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16"/>
            <p:cNvSpPr/>
            <p:nvPr/>
          </p:nvSpPr>
          <p:spPr>
            <a:xfrm>
              <a:off x="1621160" y="5149926"/>
              <a:ext cx="418944" cy="417644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ircular Arrow 17"/>
            <p:cNvSpPr/>
            <p:nvPr/>
          </p:nvSpPr>
          <p:spPr>
            <a:xfrm>
              <a:off x="1787786" y="4926017"/>
              <a:ext cx="452269" cy="45099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17639"/>
              </p:ext>
            </p:extLst>
          </p:nvPr>
        </p:nvGraphicFramePr>
        <p:xfrm>
          <a:off x="5743575" y="5243290"/>
          <a:ext cx="5370964" cy="8969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71455"/>
                <a:gridCol w="875234"/>
                <a:gridCol w="941425"/>
                <a:gridCol w="1046028"/>
                <a:gridCol w="836822"/>
              </a:tblGrid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Mesure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…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  <a:tr h="1793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Mesure 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  <p:sp>
        <p:nvSpPr>
          <p:cNvPr id="22" name="Bent Arrow 21"/>
          <p:cNvSpPr>
            <a:spLocks/>
          </p:cNvSpPr>
          <p:nvPr/>
        </p:nvSpPr>
        <p:spPr>
          <a:xfrm flipV="1">
            <a:off x="850905" y="4838703"/>
            <a:ext cx="4749798" cy="1306513"/>
          </a:xfrm>
          <a:prstGeom prst="bentArrow">
            <a:avLst>
              <a:gd name="adj1" fmla="val 1333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859" name="TextBox 18"/>
          <p:cNvSpPr txBox="1">
            <a:spLocks noChangeArrowheads="1"/>
          </p:cNvSpPr>
          <p:nvPr/>
        </p:nvSpPr>
        <p:spPr bwMode="auto">
          <a:xfrm>
            <a:off x="8112128" y="3216388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 dirty="0" err="1">
                <a:solidFill>
                  <a:schemeClr val="tx1"/>
                </a:solidFill>
              </a:rPr>
              <a:t>mesureTemporaire</a:t>
            </a:r>
            <a:endParaRPr lang="fr-FR" altLang="fr-FR" sz="1800" b="0" dirty="0">
              <a:solidFill>
                <a:schemeClr val="tx1"/>
              </a:solidFill>
            </a:endParaRPr>
          </a:p>
        </p:txBody>
      </p:sp>
      <p:sp>
        <p:nvSpPr>
          <p:cNvPr id="32860" name="TextBox 23"/>
          <p:cNvSpPr txBox="1">
            <a:spLocks noChangeArrowheads="1"/>
          </p:cNvSpPr>
          <p:nvPr/>
        </p:nvSpPr>
        <p:spPr bwMode="auto">
          <a:xfrm>
            <a:off x="8723848" y="6118229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 dirty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84344" y="3984625"/>
            <a:ext cx="3979860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5921380" y="3860009"/>
            <a:ext cx="1633306" cy="584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fr-FR" altLang="fr-FR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somme</a:t>
            </a: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914405" y="2094819"/>
            <a:ext cx="4749798" cy="1306513"/>
          </a:xfrm>
          <a:prstGeom prst="bentArrow">
            <a:avLst>
              <a:gd name="adj1" fmla="val 1333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98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63875" y="396875"/>
            <a:ext cx="7272338" cy="490538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fr-FR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AEA34B-8817-4B07-8578-5ACE97A629F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32178" y="1052513"/>
          <a:ext cx="5529262" cy="36941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Durées en Entrée (DE)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Inférieure (DI)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77,2%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22,7%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86,3%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13,7%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32175" y="5157791"/>
          <a:ext cx="5543552" cy="896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3484"/>
                <a:gridCol w="569102"/>
                <a:gridCol w="569817"/>
                <a:gridCol w="569102"/>
                <a:gridCol w="569102"/>
                <a:gridCol w="544047"/>
                <a:gridCol w="544047"/>
                <a:gridCol w="544047"/>
                <a:gridCol w="544047"/>
                <a:gridCol w="476757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" name="Circular Arrow 1"/>
          <p:cNvSpPr/>
          <p:nvPr/>
        </p:nvSpPr>
        <p:spPr>
          <a:xfrm rot="5400000" flipV="1">
            <a:off x="1407318" y="2699434"/>
            <a:ext cx="3313113" cy="2808287"/>
          </a:xfrm>
          <a:prstGeom prst="circularArrow">
            <a:avLst>
              <a:gd name="adj1" fmla="val 6740"/>
              <a:gd name="adj2" fmla="val 1142319"/>
              <a:gd name="adj3" fmla="val 20509726"/>
              <a:gd name="adj4" fmla="val 10800000"/>
              <a:gd name="adj5" fmla="val 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4983" name="TextBox 18"/>
          <p:cNvSpPr txBox="1">
            <a:spLocks noChangeArrowheads="1"/>
          </p:cNvSpPr>
          <p:nvPr/>
        </p:nvSpPr>
        <p:spPr bwMode="auto">
          <a:xfrm>
            <a:off x="5159375" y="472440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34984" name="TextBox 23"/>
          <p:cNvSpPr txBox="1">
            <a:spLocks noChangeArrowheads="1"/>
          </p:cNvSpPr>
          <p:nvPr/>
        </p:nvSpPr>
        <p:spPr bwMode="auto">
          <a:xfrm>
            <a:off x="5683250" y="598805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11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8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1 : remplissage des matrices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8EF980-49B6-4293-9814-115827ABB4B3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47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8357"/>
              </p:ext>
            </p:extLst>
          </p:nvPr>
        </p:nvGraphicFramePr>
        <p:xfrm>
          <a:off x="5520269" y="1989141"/>
          <a:ext cx="5940004" cy="4383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2"/>
                <a:gridCol w="508602"/>
                <a:gridCol w="509427"/>
                <a:gridCol w="509427"/>
                <a:gridCol w="509427"/>
                <a:gridCol w="490467"/>
                <a:gridCol w="490467"/>
                <a:gridCol w="490467"/>
                <a:gridCol w="490467"/>
                <a:gridCol w="439358"/>
                <a:gridCol w="439358"/>
                <a:gridCol w="454195"/>
              </a:tblGrid>
              <a:tr h="199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39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06346"/>
              </p:ext>
            </p:extLst>
          </p:nvPr>
        </p:nvGraphicFramePr>
        <p:xfrm>
          <a:off x="5520268" y="2791661"/>
          <a:ext cx="5940004" cy="2340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0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19080"/>
              </p:ext>
            </p:extLst>
          </p:nvPr>
        </p:nvGraphicFramePr>
        <p:xfrm>
          <a:off x="1069798" y="1928019"/>
          <a:ext cx="1806575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2171653" imgH="4564296" progId="Visio.Drawing.15">
                  <p:embed/>
                </p:oleObj>
              </mc:Choice>
              <mc:Fallback>
                <p:oleObj name="Visio" r:id="rId4" imgW="2171653" imgH="45642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798" y="1928019"/>
                        <a:ext cx="1806575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9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C594B9-1F9B-47FC-B7F2-68D51C126CAF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389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55287"/>
              </p:ext>
            </p:extLst>
          </p:nvPr>
        </p:nvGraphicFramePr>
        <p:xfrm>
          <a:off x="150311" y="1592264"/>
          <a:ext cx="4221163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1" y="1592264"/>
                        <a:ext cx="4221163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67438" y="1989138"/>
            <a:ext cx="4043362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u="sng" dirty="0"/>
              <a:t>Gestion dernière note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Sauvegarder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Supprimer la dernière note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  <a:p>
            <a:pPr>
              <a:defRPr/>
            </a:pPr>
            <a:r>
              <a:rPr lang="fr-FR" u="sng" dirty="0"/>
              <a:t>Changement de la durées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Echanger D1 et D2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Passer la certitude à 100%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  <a:p>
            <a:pPr>
              <a:defRPr/>
            </a:pPr>
            <a:r>
              <a:rPr lang="fr-FR" u="sng" dirty="0"/>
              <a:t>Procédure </a:t>
            </a:r>
            <a:r>
              <a:rPr lang="fr-FR" u="sng" dirty="0" err="1"/>
              <a:t>echec</a:t>
            </a:r>
            <a:r>
              <a:rPr lang="fr-FR" u="sng" dirty="0"/>
              <a:t> de correction 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Réintégrer la dernière note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fr-FR" dirty="0"/>
              <a:t>Envoyer un signal échec</a:t>
            </a:r>
          </a:p>
          <a:p>
            <a:pPr marL="342900" indent="-342900">
              <a:buFontTx/>
              <a:buAutoNum type="arabicPeriod"/>
              <a:defRPr/>
            </a:pPr>
            <a:endParaRPr lang="fr-FR" dirty="0"/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0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D9A7A-96FC-4718-AF46-86B1B6DF007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49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20230"/>
              </p:ext>
            </p:extLst>
          </p:nvPr>
        </p:nvGraphicFramePr>
        <p:xfrm>
          <a:off x="5664203" y="1989141"/>
          <a:ext cx="5940001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8"/>
                <a:gridCol w="439358"/>
                <a:gridCol w="454189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64288"/>
              </p:ext>
            </p:extLst>
          </p:nvPr>
        </p:nvGraphicFramePr>
        <p:xfrm>
          <a:off x="5669034" y="2924947"/>
          <a:ext cx="5940004" cy="233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86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9,9%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101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85706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Constitution d’un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5665225" cy="3022327"/>
          </a:xfrm>
        </p:spPr>
        <p:txBody>
          <a:bodyPr/>
          <a:lstStyle/>
          <a:p>
            <a:r>
              <a:rPr lang="fr-FR" dirty="0" smtClean="0"/>
              <a:t>Nos besoins:</a:t>
            </a:r>
          </a:p>
          <a:p>
            <a:pPr marL="0"/>
            <a:r>
              <a:rPr lang="fr-FR" sz="2000" dirty="0"/>
              <a:t>- Morceaux de musiques simples, sans effet, une seule note jouée et entendue à la fois (pas d’arpège</a:t>
            </a:r>
            <a:r>
              <a:rPr lang="fr-FR" sz="2000" dirty="0" smtClean="0"/>
              <a:t>)</a:t>
            </a:r>
          </a:p>
          <a:p>
            <a:pPr marL="0"/>
            <a:r>
              <a:rPr lang="fr-FR" sz="2000" dirty="0" smtClean="0"/>
              <a:t>- Débuts de note annotés avec une description de la note jouée</a:t>
            </a:r>
          </a:p>
          <a:p>
            <a:pPr marL="0" indent="0"/>
            <a:r>
              <a:rPr lang="fr-FR" sz="2000" dirty="0" smtClean="0"/>
              <a:t>- Tempo annoté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7153003" y="1665239"/>
          <a:ext cx="3828067" cy="380931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57338"/>
                <a:gridCol w="769938"/>
                <a:gridCol w="636588"/>
                <a:gridCol w="864203"/>
              </a:tblGrid>
              <a:tr h="74239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Titre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Type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Durée (s)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 de notes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DayTripper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Aller-Retour diatonique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Heart &amp; Soul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 Surprises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Seven Nation Army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Enregistré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Hardest Button to Button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Johnny B Good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Voodo Child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Kashmir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Time is running Out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48 notes de la guitare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smtClean="0">
                          <a:effectLst/>
                        </a:rPr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521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946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7659734" y="5474554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Base de données finale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179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1558D4-7573-41B8-AC19-F7A181AF21B2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8200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38237"/>
              </p:ext>
            </p:extLst>
          </p:nvPr>
        </p:nvGraphicFramePr>
        <p:xfrm>
          <a:off x="5669034" y="2924947"/>
          <a:ext cx="5940004" cy="2339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774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  <a:gridCol w="545923"/>
              </a:tblGrid>
              <a:tr h="18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  <a:tr h="4866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37,8%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</a:tr>
              <a:tr h="417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21,2%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3058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30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30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33216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D3E943-16CB-47E9-B6E3-3F80740E8F1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69359"/>
              </p:ext>
            </p:extLst>
          </p:nvPr>
        </p:nvGraphicFramePr>
        <p:xfrm>
          <a:off x="5663951" y="1989141"/>
          <a:ext cx="5940003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3"/>
                <a:gridCol w="508602"/>
                <a:gridCol w="509427"/>
                <a:gridCol w="509427"/>
                <a:gridCol w="509427"/>
                <a:gridCol w="490466"/>
                <a:gridCol w="490466"/>
                <a:gridCol w="490466"/>
                <a:gridCol w="490466"/>
                <a:gridCol w="439359"/>
                <a:gridCol w="439359"/>
                <a:gridCol w="454195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5065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50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506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50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47809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20836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14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10DCA0-96AF-4088-8FB7-2074CE8600C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52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0136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17</a:t>
            </a: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71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1503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471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7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79525"/>
              </p:ext>
            </p:extLst>
          </p:nvPr>
        </p:nvGraphicFramePr>
        <p:xfrm>
          <a:off x="150312" y="1592264"/>
          <a:ext cx="4221162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2" y="1592264"/>
                        <a:ext cx="4221162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18223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15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4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2 : dépassement de mesure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CC309-56EB-40DF-BCC4-36920E82899A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53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8128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= 15</a:t>
            </a:r>
          </a:p>
        </p:txBody>
      </p:sp>
      <p:sp>
        <p:nvSpPr>
          <p:cNvPr id="4916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491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45635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49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0325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492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492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983525"/>
              </p:ext>
            </p:extLst>
          </p:nvPr>
        </p:nvGraphicFramePr>
        <p:xfrm>
          <a:off x="150311" y="1592264"/>
          <a:ext cx="4221163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4" imgW="5463601" imgH="6301800" progId="Visio.Drawing.15">
                  <p:embed/>
                </p:oleObj>
              </mc:Choice>
              <mc:Fallback>
                <p:oleObj name="Visio" r:id="rId4" imgW="5463601" imgH="63018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1" y="1592264"/>
                        <a:ext cx="4221163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33DC21-7221-431E-AE1D-A34D952188F1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54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1206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1208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9144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9,9%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12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81468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21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46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12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12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12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9632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6109E-40F7-475C-90E3-868BF0D7E579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55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04732"/>
              </p:ext>
            </p:extLst>
          </p:nvPr>
        </p:nvGraphicFramePr>
        <p:xfrm>
          <a:off x="5663952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32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32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188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32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32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99474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0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DF8D4D-98C5-4381-8B06-2003DBB218F8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56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5304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81575"/>
              </p:ext>
            </p:extLst>
          </p:nvPr>
        </p:nvGraphicFramePr>
        <p:xfrm>
          <a:off x="5663952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53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53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26939"/>
              </p:ext>
            </p:extLst>
          </p:nvPr>
        </p:nvGraphicFramePr>
        <p:xfrm>
          <a:off x="5669034" y="2924944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b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53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53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66434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FBDA4E-EA07-495C-9B5F-A8B062142F71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57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/>
              <a:t>= 15</a:t>
            </a:r>
          </a:p>
        </p:txBody>
      </p:sp>
      <p:sp>
        <p:nvSpPr>
          <p:cNvPr id="57352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420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73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73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71132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74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74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2193"/>
              </p:ext>
            </p:extLst>
          </p:nvPr>
        </p:nvGraphicFramePr>
        <p:xfrm>
          <a:off x="239185" y="1660009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60009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071816" y="274641"/>
            <a:ext cx="7272337" cy="490537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Etape 3 : mesure incomplète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EECA7-4319-432A-BE6B-81D527CE0C8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58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2168528" y="18044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2760" y="5373216"/>
            <a:ext cx="208823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</a:t>
            </a:r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= 16</a:t>
            </a:r>
          </a:p>
        </p:txBody>
      </p:sp>
      <p:sp>
        <p:nvSpPr>
          <p:cNvPr id="59400" name="Rectangle 2"/>
          <p:cNvSpPr>
            <a:spLocks noChangeArrowheads="1"/>
          </p:cNvSpPr>
          <p:nvPr/>
        </p:nvSpPr>
        <p:spPr bwMode="auto">
          <a:xfrm>
            <a:off x="1554166" y="1660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0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11709"/>
              </p:ext>
            </p:extLst>
          </p:nvPr>
        </p:nvGraphicFramePr>
        <p:xfrm>
          <a:off x="5664203" y="1989141"/>
          <a:ext cx="5940004" cy="468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08345"/>
                <a:gridCol w="508603"/>
                <a:gridCol w="509428"/>
                <a:gridCol w="509428"/>
                <a:gridCol w="509428"/>
                <a:gridCol w="490466"/>
                <a:gridCol w="490466"/>
                <a:gridCol w="490466"/>
                <a:gridCol w="490466"/>
                <a:gridCol w="439359"/>
                <a:gridCol w="439359"/>
                <a:gridCol w="454190"/>
              </a:tblGrid>
              <a:tr h="2124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  <a:tr h="255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Mes. 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/>
                </a:tc>
              </a:tr>
            </a:tbl>
          </a:graphicData>
        </a:graphic>
      </p:graphicFrame>
      <p:sp>
        <p:nvSpPr>
          <p:cNvPr id="594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4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0826"/>
              </p:ext>
            </p:extLst>
          </p:nvPr>
        </p:nvGraphicFramePr>
        <p:xfrm>
          <a:off x="5668963" y="2924178"/>
          <a:ext cx="5471998" cy="2340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717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  <a:gridCol w="553809"/>
              </a:tblGrid>
              <a:tr h="188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P(D1)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53,6%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94,4%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98,9%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94,3%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77,2%</a:t>
                      </a:r>
                      <a:endParaRPr lang="fr-F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D2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P(D2)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43,6%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22,7%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7620" marR="7620" marT="7620" marB="0" anchor="ctr"/>
                </a:tc>
              </a:tr>
              <a:tr h="430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Cert.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100%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88,5%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54,5%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 smtClean="0">
                          <a:effectLst/>
                        </a:rPr>
                        <a:t>98%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solidFill>
                      <a:srgbClr val="D9E9C3"/>
                    </a:solidFill>
                  </a:tcPr>
                </a:tc>
              </a:tr>
            </a:tbl>
          </a:graphicData>
        </a:graphic>
      </p:graphicFrame>
      <p:sp>
        <p:nvSpPr>
          <p:cNvPr id="595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sp>
        <p:nvSpPr>
          <p:cNvPr id="5952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 sz="1800" b="0">
              <a:solidFill>
                <a:schemeClr val="tx1"/>
              </a:solidFill>
            </a:endParaRPr>
          </a:p>
        </p:txBody>
      </p:sp>
      <p:graphicFrame>
        <p:nvGraphicFramePr>
          <p:cNvPr id="595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86965"/>
              </p:ext>
            </p:extLst>
          </p:nvPr>
        </p:nvGraphicFramePr>
        <p:xfrm>
          <a:off x="239185" y="1649123"/>
          <a:ext cx="4411662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4" imgW="5890195" imgH="6271344" progId="Visio.Drawing.15">
                  <p:embed/>
                </p:oleObj>
              </mc:Choice>
              <mc:Fallback>
                <p:oleObj name="Visio" r:id="rId4" imgW="5890195" imgH="627134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5" y="1649123"/>
                        <a:ext cx="4411662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7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063875" y="396875"/>
            <a:ext cx="7272338" cy="490538"/>
          </a:xfrm>
        </p:spPr>
        <p:txBody>
          <a:bodyPr/>
          <a:lstStyle/>
          <a:p>
            <a:pPr eaLnBrk="1" hangingPunct="1"/>
            <a:r>
              <a:rPr lang="fr-FR" altLang="fr-FR" sz="1800"/>
              <a:t>Exemple : Voodoo Child – Jimmy Hendrix (2 premières mesures)</a:t>
            </a:r>
            <a:br>
              <a:rPr lang="fr-FR" altLang="fr-FR" sz="1800"/>
            </a:br>
            <a:endParaRPr lang="fr-FR" altLang="fr-FR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fr-FR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fr-FR" dirty="0" smtClean="0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61387E-01AB-4B45-990D-5C81645BEC4D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59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32178" y="1052513"/>
          <a:ext cx="5529262" cy="36941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332"/>
                <a:gridCol w="921332"/>
                <a:gridCol w="921332"/>
                <a:gridCol w="921332"/>
                <a:gridCol w="921967"/>
                <a:gridCol w="92196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Durées en Entrée (DE)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Inférieure (DI)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Durée Supérieure (DS)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Proba DS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43,6%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0,9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94,3%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77,2%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22,7%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59%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37,8%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86,3%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13,7%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3,8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74%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26%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32175" y="5157791"/>
          <a:ext cx="5543552" cy="896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3484"/>
                <a:gridCol w="569102"/>
                <a:gridCol w="569817"/>
                <a:gridCol w="569102"/>
                <a:gridCol w="569102"/>
                <a:gridCol w="544047"/>
                <a:gridCol w="544047"/>
                <a:gridCol w="544047"/>
                <a:gridCol w="544047"/>
                <a:gridCol w="476757"/>
              </a:tblGrid>
              <a:tr h="17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Mes. 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/>
                </a:tc>
              </a:tr>
            </a:tbl>
          </a:graphicData>
        </a:graphic>
      </p:graphicFrame>
      <p:sp>
        <p:nvSpPr>
          <p:cNvPr id="2" name="Circular Arrow 1"/>
          <p:cNvSpPr/>
          <p:nvPr/>
        </p:nvSpPr>
        <p:spPr>
          <a:xfrm rot="5400000" flipV="1">
            <a:off x="1407318" y="2742976"/>
            <a:ext cx="3313113" cy="2808287"/>
          </a:xfrm>
          <a:prstGeom prst="circularArrow">
            <a:avLst>
              <a:gd name="adj1" fmla="val 6740"/>
              <a:gd name="adj2" fmla="val 1142319"/>
              <a:gd name="adj3" fmla="val 20509726"/>
              <a:gd name="adj4" fmla="val 10800000"/>
              <a:gd name="adj5" fmla="val 8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1607" name="TextBox 18"/>
          <p:cNvSpPr txBox="1">
            <a:spLocks noChangeArrowheads="1"/>
          </p:cNvSpPr>
          <p:nvPr/>
        </p:nvSpPr>
        <p:spPr bwMode="auto">
          <a:xfrm>
            <a:off x="5159375" y="472440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61608" name="TextBox 23"/>
          <p:cNvSpPr txBox="1">
            <a:spLocks noChangeArrowheads="1"/>
          </p:cNvSpPr>
          <p:nvPr/>
        </p:nvSpPr>
        <p:spPr bwMode="auto">
          <a:xfrm>
            <a:off x="5683250" y="598805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11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0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BAD63-3256-4366-A767-04F9529835F3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60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63492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6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Résultats Correction (%)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1306"/>
              </p:ext>
            </p:extLst>
          </p:nvPr>
        </p:nvGraphicFramePr>
        <p:xfrm>
          <a:off x="1979616" y="1441453"/>
          <a:ext cx="8250238" cy="462121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64522"/>
                <a:gridCol w="1669045"/>
                <a:gridCol w="1623813"/>
                <a:gridCol w="1669045"/>
                <a:gridCol w="1623813"/>
              </a:tblGrid>
              <a:tr h="340254">
                <a:tc rowSpan="2">
                  <a:txBody>
                    <a:bodyPr/>
                    <a:lstStyle/>
                    <a:p>
                      <a:pPr algn="ctr"/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74" marR="685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Tempo </a:t>
                      </a:r>
                      <a:r>
                        <a:rPr lang="fr-FR" sz="1100" dirty="0" smtClean="0">
                          <a:effectLst/>
                        </a:rPr>
                        <a:t>estimé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Tempo fixé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0254">
                <a:tc vMerge="1">
                  <a:txBody>
                    <a:bodyPr/>
                    <a:lstStyle/>
                    <a:p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no 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chemeClr val="bg1"/>
                          </a:solidFill>
                          <a:effectLst/>
                        </a:rPr>
                        <a:t>correction</a:t>
                      </a:r>
                      <a:endParaRPr lang="fr-F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no 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bg1"/>
                          </a:solidFill>
                          <a:effectLst/>
                        </a:rPr>
                        <a:t>correction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AR diatonique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smtClean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20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Heart</a:t>
                      </a:r>
                      <a:r>
                        <a:rPr lang="fr-FR" sz="1100" dirty="0">
                          <a:effectLst/>
                        </a:rPr>
                        <a:t> &amp; soul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16,21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14,70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10,81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 surprises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92,30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92,30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seven nation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37,5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24,39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 smtClean="0">
                          <a:effectLst/>
                        </a:rPr>
                        <a:t>Hardest</a:t>
                      </a:r>
                      <a:r>
                        <a:rPr lang="fr-FR" sz="1100" dirty="0" smtClean="0">
                          <a:effectLst/>
                        </a:rPr>
                        <a:t> </a:t>
                      </a:r>
                      <a:r>
                        <a:rPr lang="fr-FR" sz="1100" dirty="0" err="1" smtClean="0">
                          <a:effectLst/>
                        </a:rPr>
                        <a:t>button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38,88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81,69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60,31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81,69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johnny B good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39,06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70,49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62,5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76,19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Voodoo Child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22,22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38,09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51,25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Kashmir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18,66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81,94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34,84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82,19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Time </a:t>
                      </a:r>
                      <a:r>
                        <a:rPr lang="fr-FR" sz="1100" dirty="0" err="1">
                          <a:effectLst/>
                        </a:rPr>
                        <a:t>is</a:t>
                      </a:r>
                      <a:r>
                        <a:rPr lang="fr-FR" sz="1100" dirty="0">
                          <a:effectLst/>
                        </a:rPr>
                        <a:t> running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42,64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83,58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83,58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85,07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</a:tr>
              <a:tr h="3402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48 notes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effectLst/>
                        </a:rPr>
                        <a:t>70,08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97,8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 smtClean="0">
                          <a:effectLst/>
                        </a:rPr>
                        <a:t>70,08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97,8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19" marB="0" anchor="ctr"/>
                </a:tc>
              </a:tr>
              <a:tr h="5381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MOYENNE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45,19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79,70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56,06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89,32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39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76AC56-9D85-41F8-A01B-80C7C46BF06B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61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410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fr-FR" altLang="fr-FR" sz="2800" b="0" dirty="0">
                <a:solidFill>
                  <a:srgbClr val="133B72"/>
                </a:solidFill>
              </a:rPr>
              <a:t>Améliorations</a:t>
            </a:r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Gérer les mesures fausses (échec de correction)</a:t>
            </a:r>
            <a:endParaRPr lang="fr-FR" altLang="fr-FR" dirty="0"/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Resynchroniser les notes en cas de mesure </a:t>
            </a:r>
            <a:r>
              <a:rPr lang="fr-FR" altLang="fr-FR" dirty="0" smtClean="0"/>
              <a:t>fausse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  <a:defRPr/>
            </a:pPr>
            <a:r>
              <a:rPr lang="fr-FR" altLang="fr-FR" dirty="0" smtClean="0"/>
              <a:t>Gérer des découpages de mesure autre que 4:4</a:t>
            </a:r>
            <a:endParaRPr lang="fr-FR" altLang="fr-FR" dirty="0" smtClean="0"/>
          </a:p>
          <a:p>
            <a:pPr marL="0" indent="0">
              <a:spcBef>
                <a:spcPct val="0"/>
              </a:spcBef>
              <a:defRPr/>
            </a:pPr>
            <a:endParaRPr lang="fr-FR" altLang="fr-FR" dirty="0" smtClean="0"/>
          </a:p>
          <a:p>
            <a:pPr>
              <a:spcBef>
                <a:spcPct val="0"/>
              </a:spcBef>
              <a:defRPr/>
            </a:pPr>
            <a:endParaRPr lang="fr-FR" altLang="fr-FR" dirty="0" smtClean="0"/>
          </a:p>
          <a:p>
            <a:pPr eaLnBrk="1" hangingPunct="1">
              <a:defRPr/>
            </a:pPr>
            <a:endParaRPr lang="fr-FR" altLang="fr-FR" dirty="0" smtClean="0"/>
          </a:p>
        </p:txBody>
      </p:sp>
      <p:sp>
        <p:nvSpPr>
          <p:cNvPr id="655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0" smtClean="0"/>
              <a:t>Normalisation et correction des durées</a:t>
            </a:r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0"/>
          </p:nvPr>
        </p:nvSpPr>
        <p:spPr>
          <a:xfrm>
            <a:off x="239185" y="6567488"/>
            <a:ext cx="10562167" cy="360362"/>
          </a:xfrm>
        </p:spPr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651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62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60706" y="5445648"/>
            <a:ext cx="589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sont fusionnés avec la durées précédente, les notes liées à un onset faussement détecté ou manqué ne sont pas évaluées</a:t>
            </a:r>
            <a:endParaRPr lang="fr-FR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Brut: 79,7%</a:t>
            </a:r>
          </a:p>
          <a:p>
            <a:pPr marL="0" algn="ctr"/>
            <a:r>
              <a:rPr lang="fr-FR" sz="2800" i="1" dirty="0" smtClean="0"/>
              <a:t>Imposé: 89,3%</a:t>
            </a:r>
            <a:endParaRPr lang="fr-FR" sz="32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6923"/>
          <a:stretch/>
        </p:blipFill>
        <p:spPr>
          <a:xfrm>
            <a:off x="239185" y="1178981"/>
            <a:ext cx="7491664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globaux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Résultats de l’onset detection: </a:t>
            </a:r>
          </a:p>
          <a:p>
            <a:r>
              <a:rPr lang="fr-FR" dirty="0"/>
              <a:t>	</a:t>
            </a:r>
            <a:r>
              <a:rPr lang="fr-FR" dirty="0" smtClean="0"/>
              <a:t>							96,04%</a:t>
            </a:r>
          </a:p>
          <a:p>
            <a:r>
              <a:rPr lang="fr-FR" dirty="0" smtClean="0"/>
              <a:t>Résultats de l’analyse harmonique:</a:t>
            </a:r>
          </a:p>
          <a:p>
            <a:r>
              <a:rPr lang="fr-FR" dirty="0"/>
              <a:t>	</a:t>
            </a:r>
            <a:r>
              <a:rPr lang="fr-FR" dirty="0" smtClean="0"/>
              <a:t>				Tons:			93,08%</a:t>
            </a:r>
          </a:p>
          <a:p>
            <a:r>
              <a:rPr lang="fr-FR" dirty="0" smtClean="0"/>
              <a:t>					Octaves:		92,7%</a:t>
            </a:r>
          </a:p>
          <a:p>
            <a:endParaRPr lang="fr-FR" dirty="0"/>
          </a:p>
          <a:p>
            <a:r>
              <a:rPr lang="fr-FR" dirty="0" smtClean="0"/>
              <a:t>Résultats de l’analyse rythmique:</a:t>
            </a:r>
          </a:p>
          <a:p>
            <a:r>
              <a:rPr lang="fr-FR" dirty="0"/>
              <a:t>	</a:t>
            </a:r>
            <a:r>
              <a:rPr lang="fr-FR" dirty="0" smtClean="0"/>
              <a:t>				Tempo libre:		79,7%</a:t>
            </a:r>
          </a:p>
          <a:p>
            <a:r>
              <a:rPr lang="fr-FR" dirty="0"/>
              <a:t>	</a:t>
            </a:r>
            <a:r>
              <a:rPr lang="fr-FR" dirty="0" smtClean="0"/>
              <a:t>				Tempo imposé:	89,3%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Généralisation de l’algorithme actuel avec la prise en charge 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 smtClean="0"/>
              <a:t>Divers instruments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 smtClean="0"/>
              <a:t>Divers format d’export (</a:t>
            </a:r>
            <a:r>
              <a:rPr lang="fr-FR" b="0" dirty="0" err="1" smtClean="0"/>
              <a:t>Lilypond</a:t>
            </a:r>
            <a:r>
              <a:rPr lang="fr-FR" b="0" dirty="0" smtClean="0"/>
              <a:t>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err="1" smtClean="0"/>
              <a:t>Onset</a:t>
            </a:r>
            <a:r>
              <a:rPr lang="fr-FR" b="0" dirty="0" smtClean="0"/>
              <a:t> </a:t>
            </a:r>
            <a:r>
              <a:rPr lang="fr-FR" b="0" dirty="0" err="1" smtClean="0"/>
              <a:t>Detection</a:t>
            </a:r>
            <a:r>
              <a:rPr lang="fr-FR" b="0" dirty="0" smtClean="0"/>
              <a:t>: Tester d’autres méthodes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Analyse harmonique: utiliser d’autre transformation fréquentielle, multi-pitch </a:t>
            </a:r>
            <a:r>
              <a:rPr lang="fr-FR" b="0" dirty="0" err="1" smtClean="0"/>
              <a:t>detection</a:t>
            </a:r>
            <a:r>
              <a:rPr lang="fr-FR" b="0" dirty="0" smtClean="0"/>
              <a:t>, </a:t>
            </a:r>
            <a:r>
              <a:rPr lang="fr-FR" b="0" dirty="0"/>
              <a:t>reconnaissance d’accords</a:t>
            </a:r>
            <a:endParaRPr lang="fr-FR" b="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Proposer à l‘utilisateur plus de paramètres (signature rythmique, </a:t>
            </a:r>
            <a:r>
              <a:rPr lang="fr-FR" b="0" dirty="0" smtClean="0"/>
              <a:t>gamme) </a:t>
            </a:r>
            <a:endParaRPr lang="fr-FR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Changement d’environnement informatique (</a:t>
            </a:r>
            <a:r>
              <a:rPr lang="fr-FR" b="0" dirty="0" err="1" smtClean="0"/>
              <a:t>Matlab</a:t>
            </a:r>
            <a:r>
              <a:rPr lang="fr-FR" b="0" dirty="0" smtClean="0"/>
              <a:t> vers application sans dépendance tierces)</a:t>
            </a:r>
          </a:p>
          <a:p>
            <a:pPr marL="0" indent="0"/>
            <a:endParaRPr lang="fr-FR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Intégration des parties enregistrement du son et visualisation de </a:t>
            </a:r>
            <a:r>
              <a:rPr lang="fr-FR" b="0" dirty="0" smtClean="0"/>
              <a:t>partition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fr-FR" dirty="0" smtClean="0"/>
          </a:p>
          <a:p>
            <a:pPr marL="0" indent="0"/>
            <a:r>
              <a:rPr lang="fr-FR" dirty="0" smtClean="0"/>
              <a:t>Projet intéressant et motivant</a:t>
            </a:r>
            <a:endParaRPr lang="fr-FR" dirty="0"/>
          </a:p>
          <a:p>
            <a:pPr marL="0" indent="0"/>
            <a:r>
              <a:rPr lang="fr-FR" dirty="0" smtClean="0"/>
              <a:t>Ambitieux techniquement</a:t>
            </a:r>
            <a:endParaRPr lang="fr-FR" dirty="0"/>
          </a:p>
          <a:p>
            <a:pPr marL="0" indent="0"/>
            <a:r>
              <a:rPr lang="fr-FR" dirty="0" smtClean="0"/>
              <a:t>En grande autonomie</a:t>
            </a:r>
          </a:p>
          <a:p>
            <a:pPr marL="0" indent="0"/>
            <a:r>
              <a:rPr lang="fr-FR" dirty="0" smtClean="0"/>
              <a:t>Résultats à la hauteur de nos espérances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65</a:t>
            </a:fld>
            <a:endParaRPr lang="fr-FR"/>
          </a:p>
        </p:txBody>
      </p:sp>
      <p:pic>
        <p:nvPicPr>
          <p:cNvPr id="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26" y="3651780"/>
            <a:ext cx="2229394" cy="222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1180786"/>
            <a:ext cx="660174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 descr="/Users/apple/Desktop/Capture d’écran 2016-01-29 à 10.43.0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2327726"/>
            <a:ext cx="3573991" cy="39206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516551" y="1219730"/>
            <a:ext cx="103364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Un </a:t>
            </a:r>
            <a:r>
              <a:rPr lang="fr-FR" sz="2400" dirty="0" err="1">
                <a:solidFill>
                  <a:schemeClr val="accent2"/>
                </a:solidFill>
              </a:rPr>
              <a:t>onset</a:t>
            </a:r>
            <a:r>
              <a:rPr lang="fr-FR" sz="2400" dirty="0">
                <a:solidFill>
                  <a:schemeClr val="accent2"/>
                </a:solidFill>
              </a:rPr>
              <a:t> fait référence au début d’une note de musique ou d’un autre son</a:t>
            </a:r>
            <a:r>
              <a:rPr lang="fr-FR" sz="2400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fr-FR" sz="2400" dirty="0" smtClean="0">
                <a:solidFill>
                  <a:schemeClr val="accent2"/>
                </a:solidFill>
              </a:rPr>
              <a:t>du </a:t>
            </a:r>
            <a:r>
              <a:rPr lang="fr-FR" sz="2400" dirty="0">
                <a:solidFill>
                  <a:schemeClr val="accent2"/>
                </a:solidFill>
              </a:rPr>
              <a:t>moment que l’amplitude du signal passe de zéro à un pic initial.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Onset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 descr="/Users/apple/Desktop/Capture d’écran 2016-01-29 à 10.43.3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13" y="1590506"/>
            <a:ext cx="3722755" cy="49015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1128841"/>
            <a:ext cx="8261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</a:rPr>
              <a:t>Organigramme d’un algorithme de détection d’</a:t>
            </a:r>
            <a:r>
              <a:rPr lang="fr-FR" sz="2400" b="1" dirty="0" err="1" smtClean="0">
                <a:solidFill>
                  <a:schemeClr val="accent2"/>
                </a:solidFill>
              </a:rPr>
              <a:t>onset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82268" y="2760133"/>
            <a:ext cx="5300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Réduction du signal : deux grandes catégories</a:t>
            </a:r>
          </a:p>
          <a:p>
            <a:endParaRPr lang="fr-FR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solidFill>
                  <a:schemeClr val="accent2"/>
                </a:solidFill>
              </a:rPr>
              <a:t>Réduction basée sur les caractéristiques du  signal.</a:t>
            </a:r>
          </a:p>
          <a:p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                  - Caractéristiques temporelles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dirty="0" smtClean="0">
                <a:solidFill>
                  <a:schemeClr val="accent2"/>
                </a:solidFill>
              </a:rPr>
              <a:t>    -  Caractéristiques spectrales</a:t>
            </a:r>
          </a:p>
          <a:p>
            <a:endParaRPr lang="fr-FR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solidFill>
                  <a:schemeClr val="accent2"/>
                </a:solidFill>
              </a:rPr>
              <a:t>Réduction basée sur un modèle probabiliste</a:t>
            </a:r>
            <a:endParaRPr lang="fr-FR" dirty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	 </a:t>
            </a:r>
            <a:r>
              <a:rPr lang="fr-FR" dirty="0" smtClean="0">
                <a:solidFill>
                  <a:schemeClr val="accent2"/>
                </a:solidFill>
              </a:rPr>
              <a:t>   - Détection d’évènements surprenants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1059</TotalTime>
  <Words>6170</Words>
  <Application>Microsoft Office PowerPoint</Application>
  <PresentationFormat>Widescreen</PresentationFormat>
  <Paragraphs>2271</Paragraphs>
  <Slides>65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Times New Roman</vt:lpstr>
      <vt:lpstr>Wingdings</vt:lpstr>
      <vt:lpstr>Modele_ESEO</vt:lpstr>
      <vt:lpstr>Visio</vt:lpstr>
      <vt:lpstr>Générateur de Partition</vt:lpstr>
      <vt:lpstr>Sommaire</vt:lpstr>
      <vt:lpstr>Objectifs du projet </vt:lpstr>
      <vt:lpstr>Objectifs du projet </vt:lpstr>
      <vt:lpstr>Constitution d’un jeu de données</vt:lpstr>
      <vt:lpstr>Algorithme général</vt:lpstr>
      <vt:lpstr>Onset detection</vt:lpstr>
      <vt:lpstr>Onset detection</vt:lpstr>
      <vt:lpstr>Onset detection</vt:lpstr>
      <vt:lpstr>Onset detection</vt:lpstr>
      <vt:lpstr>Onset detection – Caractéristiques spectrales</vt:lpstr>
      <vt:lpstr>Onset detection – Caractéristiques spectrales</vt:lpstr>
      <vt:lpstr>Onset detection – Caractéristiques spectrales</vt:lpstr>
      <vt:lpstr>Onset detection</vt:lpstr>
      <vt:lpstr>Offset detection</vt:lpstr>
      <vt:lpstr>Évolution de la détection d’onset</vt:lpstr>
      <vt:lpstr>Pitch detection</vt:lpstr>
      <vt:lpstr>Pitch detection – Domaine temporel</vt:lpstr>
      <vt:lpstr>Pitch detection – Domaine temporel</vt:lpstr>
      <vt:lpstr>Pitch detection – Domaine temporel</vt:lpstr>
      <vt:lpstr>Pitch detection – Domaine temporel</vt:lpstr>
      <vt:lpstr>Pitch detection – Domaine fréquentiel</vt:lpstr>
      <vt:lpstr>Pitch detection – Domaine fréquentiel</vt:lpstr>
      <vt:lpstr>Pitch detection – Domaine fréquentiel</vt:lpstr>
      <vt:lpstr>Évolution de l’analyse harmonique</vt:lpstr>
      <vt:lpstr>Estimation du tempo</vt:lpstr>
      <vt:lpstr>Estimation de tempo</vt:lpstr>
      <vt:lpstr>Estimation de tempo</vt:lpstr>
      <vt:lpstr>Estimation de tempo</vt:lpstr>
      <vt:lpstr>Estimation de tempo</vt:lpstr>
      <vt:lpstr>Évolution de l’estimation de tempo</vt:lpstr>
      <vt:lpstr>Normalisation et correction des durées</vt:lpstr>
      <vt:lpstr>Analyse de la composition rythmique</vt:lpstr>
      <vt:lpstr>Normalisation des durées</vt:lpstr>
      <vt:lpstr>Normalisation des durées</vt:lpstr>
      <vt:lpstr>Normalisation des durées</vt:lpstr>
      <vt:lpstr>Normalisation des durées</vt:lpstr>
      <vt:lpstr>Probabilités des durées normalisées en fonction des durées brutes</vt:lpstr>
      <vt:lpstr>Exemple de normalisation</vt:lpstr>
      <vt:lpstr>Résultats Normalisation (%)</vt:lpstr>
      <vt:lpstr>Normalisation et correction des durées</vt:lpstr>
      <vt:lpstr>correction des durées</vt:lpstr>
      <vt:lpstr>Correction de durées</vt:lpstr>
      <vt:lpstr>Correction de durées</vt:lpstr>
      <vt:lpstr>Correction de durées</vt:lpstr>
      <vt:lpstr>Exemple : Voodoo Child – Jimmy Hendrix (2 premières mesures) </vt:lpstr>
      <vt:lpstr>Exemple : Voodoo Child – Jimmy Hendrix (2 premières mesures) </vt:lpstr>
      <vt:lpstr>PowerPoint Presentation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Exemple : Voodoo Child – Jimmy Hendrix (2 premières mesures) </vt:lpstr>
      <vt:lpstr>Résultats Correction (%)</vt:lpstr>
      <vt:lpstr>Normalisation et correction des durées</vt:lpstr>
      <vt:lpstr>Évolution de l’analyse rythmique</vt:lpstr>
      <vt:lpstr>Résultats globaux</vt:lpstr>
      <vt:lpstr>Possibilités d’améliorations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Louison</dc:creator>
  <cp:lastModifiedBy>RIOBE Louison</cp:lastModifiedBy>
  <cp:revision>63</cp:revision>
  <dcterms:created xsi:type="dcterms:W3CDTF">2016-02-01T08:22:38Z</dcterms:created>
  <dcterms:modified xsi:type="dcterms:W3CDTF">2016-02-04T10:53:00Z</dcterms:modified>
</cp:coreProperties>
</file>