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74" r:id="rId3"/>
    <p:sldId id="257" r:id="rId4"/>
    <p:sldId id="260" r:id="rId5"/>
    <p:sldId id="273" r:id="rId6"/>
    <p:sldId id="258" r:id="rId7"/>
    <p:sldId id="261" r:id="rId8"/>
    <p:sldId id="269" r:id="rId9"/>
    <p:sldId id="271" r:id="rId10"/>
    <p:sldId id="262" r:id="rId11"/>
    <p:sldId id="263" r:id="rId12"/>
    <p:sldId id="264" r:id="rId13"/>
    <p:sldId id="265" r:id="rId14"/>
    <p:sldId id="272" r:id="rId15"/>
    <p:sldId id="266" r:id="rId16"/>
    <p:sldId id="267" r:id="rId17"/>
    <p:sldId id="276" r:id="rId18"/>
    <p:sldId id="268" r:id="rId19"/>
    <p:sldId id="259" r:id="rId20"/>
    <p:sldId id="275" r:id="rId21"/>
    <p:sldId id="277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9536" autoAdjust="0"/>
  </p:normalViewPr>
  <p:slideViewPr>
    <p:cSldViewPr snapToGrid="0">
      <p:cViewPr varScale="1">
        <p:scale>
          <a:sx n="71" d="100"/>
          <a:sy n="71" d="100"/>
        </p:scale>
        <p:origin x="113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5ECA2-B8A4-4F53-AFD2-5717D83ED502}" type="datetimeFigureOut">
              <a:rPr lang="fr-FR" smtClean="0"/>
              <a:t>03/02/2016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406B2-B765-4C86-8B2F-F7185F38B84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2332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06B2-B765-4C86-8B2F-F7185F38B84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0520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06B2-B765-4C86-8B2F-F7185F38B849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7061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06B2-B765-4C86-8B2F-F7185F38B849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04650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06B2-B765-4C86-8B2F-F7185F38B849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6365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FAF368D-23CA-48C0-9654-777402A95510}" type="slidenum">
              <a:rPr lang="fr-FR" altLang="fr-FR" smtClean="0"/>
              <a:pPr/>
              <a:t>21</a:t>
            </a:fld>
            <a:endParaRPr lang="fr-FR" altLang="fr-FR" smtClean="0"/>
          </a:p>
        </p:txBody>
      </p:sp>
      <p:sp>
        <p:nvSpPr>
          <p:cNvPr id="153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fr-FR" altLang="fr-FR" smtClean="0"/>
              <a:t>Pour cela on utilise un peigne de probabilité afin d’avoir en sortie la matrice out qui regroupe les DN présentant les plus fortes probabilités</a:t>
            </a:r>
          </a:p>
          <a:p>
            <a:pPr eaLnBrk="1" hangingPunct="1"/>
            <a:r>
              <a:rPr lang="fr-FR" altLang="fr-FR" smtClean="0"/>
              <a:t>Normalise les notes en entrée</a:t>
            </a:r>
          </a:p>
          <a:p>
            <a:pPr eaLnBrk="1" hangingPunct="1"/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2288766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Détection de la présence d’un offset dans un intervalle d’onset (pas d’offset en rythme)</a:t>
            </a:r>
          </a:p>
          <a:p>
            <a:r>
              <a:rPr lang="fr-FR" dirty="0" smtClean="0"/>
              <a:t>pour</a:t>
            </a:r>
            <a:r>
              <a:rPr lang="fr-FR" baseline="0" dirty="0" smtClean="0"/>
              <a:t> un couple onset-offset, on découpe l’intervalle approximativement en deux,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06B2-B765-4C86-8B2F-F7185F38B84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661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es commentair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200" kern="1200" dirty="0" smtClean="0">
                    <a:solidFill>
                      <a:schemeClr val="tx1"/>
                    </a:solidFill>
                    <a:effectLst/>
                    <a:ea typeface="+mn-ea"/>
                    <a:cs typeface="+mn-cs"/>
                  </a:rPr>
                  <a:t>On recherche</a:t>
                </a:r>
                <a:r>
                  <a:rPr lang="fr-FR" sz="1200" kern="1200" baseline="0" dirty="0" smtClean="0">
                    <a:solidFill>
                      <a:schemeClr val="tx1"/>
                    </a:solidFill>
                    <a:effectLst/>
                    <a:ea typeface="+mn-ea"/>
                    <a:cs typeface="+mn-cs"/>
                  </a:rPr>
                  <a:t> une périodicité dans le signal d’onset (qui représente l’apparition/disparition de notes)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200" kern="1200" dirty="0" smtClean="0">
                    <a:solidFill>
                      <a:schemeClr val="tx1"/>
                    </a:solidFill>
                    <a:effectLst/>
                    <a:ea typeface="+mn-ea"/>
                    <a:cs typeface="+mn-cs"/>
                  </a:rPr>
                  <a:t>Autocorrélation généralisée: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kern="12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fr-FR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lang="fr-FR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fr-FR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fr-FR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lang="fr-FR" sz="1200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lang="fr-FR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lang="fr-FR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𝐹𝐹𝑇</m:t>
                          </m:r>
                        </m:e>
                        <m:sup>
                          <m:r>
                            <a:rPr lang="fr-FR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fr-FR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fr-FR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𝐹𝐹𝑇</m:t>
                                  </m:r>
                                  <m:r>
                                    <a:rPr lang="fr-FR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fr-FR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𝑂𝑆𝑆</m:t>
                                  </m:r>
                                  <m:r>
                                    <a:rPr lang="fr-FR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fr-FR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𝑚</m:t>
                                  </m:r>
                                  <m:r>
                                    <a:rPr lang="fr-FR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fr-FR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fr-FR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Segmentation en bloc de 5,5 secondes se chevauchant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Détection</a:t>
                </a:r>
                <a:r>
                  <a:rPr lang="fr-FR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 pics, l’abscisse est l’inverse du tempo (retard en secondes tempos en beat/secondes (minutes))</a:t>
                </a:r>
                <a:endParaRPr lang="fr-FR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fr-F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es commentair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200" kern="1200" dirty="0" smtClean="0">
                    <a:solidFill>
                      <a:schemeClr val="tx1"/>
                    </a:solidFill>
                    <a:effectLst/>
                    <a:ea typeface="+mn-ea"/>
                    <a:cs typeface="+mn-cs"/>
                  </a:rPr>
                  <a:t>On recherche</a:t>
                </a:r>
                <a:r>
                  <a:rPr lang="fr-FR" sz="1200" kern="1200" baseline="0" dirty="0" smtClean="0">
                    <a:solidFill>
                      <a:schemeClr val="tx1"/>
                    </a:solidFill>
                    <a:effectLst/>
                    <a:ea typeface="+mn-ea"/>
                    <a:cs typeface="+mn-cs"/>
                  </a:rPr>
                  <a:t> une périodicité dans le signal d’onset (qui représente l’apparition/disparition de notes)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200" kern="1200" dirty="0" smtClean="0">
                    <a:solidFill>
                      <a:schemeClr val="tx1"/>
                    </a:solidFill>
                    <a:effectLst/>
                    <a:ea typeface="+mn-ea"/>
                    <a:cs typeface="+mn-cs"/>
                  </a:rPr>
                  <a:t>Autocorrélation généralisée: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𝐴</a:t>
                </a:r>
                <a:r>
                  <a:rPr lang="fr-FR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fr-F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𝑚 (𝑡)=〖𝐹𝐹𝑇〗^(−1) (|𝐹𝐹𝑇(𝑂𝑆𝑆(𝑚)|^𝑐 )</a:t>
                </a:r>
                <a:endParaRPr lang="fr-FR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Segmentation en bloc de 5,5 secondes se chevauchant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Détection</a:t>
                </a:r>
                <a:r>
                  <a:rPr lang="fr-FR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 pics, l’abscisse est l’inverse du tempo (retard en secondes tempos en beat/secondes (minutes))</a:t>
                </a:r>
                <a:endParaRPr lang="fr-FR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fr-F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fr-FR" dirty="0"/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06B2-B765-4C86-8B2F-F7185F38B84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387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attribue</a:t>
            </a:r>
            <a:r>
              <a:rPr lang="fr-FR" baseline="0" dirty="0" smtClean="0"/>
              <a:t> ensuite un score à chaque candidat (variance et maximum du résultat))</a:t>
            </a:r>
          </a:p>
          <a:p>
            <a:r>
              <a:rPr lang="fr-FR" baseline="0" dirty="0" smtClean="0"/>
              <a:t>On choisit le candidat avec le meilleur score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06B2-B765-4C86-8B2F-F7185F38B84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8298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Première courbe « Probabilité qu’un tempo soit représentatif de la fenêtre m.</a:t>
            </a:r>
          </a:p>
          <a:p>
            <a:r>
              <a:rPr lang="fr-FR" dirty="0" smtClean="0"/>
              <a:t>À ce stade, on peut potentiellement</a:t>
            </a:r>
            <a:r>
              <a:rPr lang="fr-FR" baseline="0" dirty="0" smtClean="0"/>
              <a:t> suivre des variation du tempo</a:t>
            </a:r>
            <a:endParaRPr lang="fr-FR" dirty="0" smtClean="0"/>
          </a:p>
          <a:p>
            <a:r>
              <a:rPr lang="fr-FR" dirty="0" smtClean="0"/>
              <a:t>Deuxième courbe « probabilité qu’un tempo</a:t>
            </a:r>
            <a:r>
              <a:rPr lang="fr-FR" baseline="0" dirty="0" smtClean="0"/>
              <a:t> soit représentatif du morceau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06B2-B765-4C86-8B2F-F7185F38B84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0675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Dans la </a:t>
            </a:r>
            <a:r>
              <a:rPr lang="fr-FR" dirty="0" err="1" smtClean="0"/>
              <a:t>publi</a:t>
            </a:r>
            <a:r>
              <a:rPr lang="fr-FR" dirty="0" smtClean="0"/>
              <a:t> =&gt; maximum et ensuite SVM « douteuse » pour doubler le résultat où</a:t>
            </a:r>
            <a:r>
              <a:rPr lang="fr-FR" baseline="0" dirty="0" smtClean="0"/>
              <a:t> non.</a:t>
            </a:r>
          </a:p>
          <a:p>
            <a:r>
              <a:rPr lang="fr-FR" baseline="0" dirty="0" smtClean="0"/>
              <a:t>Nous Régression linéaire pour tous les candidats avec comme paramètres: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La première formule moyenne de la confiance de chaque note n pour un tempo donné tau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Rapports croches/toutes notes, double-croche/toutes notes, etc…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baseline="0" dirty="0" smtClean="0"/>
              <a:t>Apprentissage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baseline="0" dirty="0" smtClean="0"/>
              <a:t>Au final Il faudrait dans l’idéal que l’utilisateur spécifie le tempo s’il le connais, ou qu’il donne une indication concernant la façon dont il veut que la partition soit notée.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06B2-B765-4C86-8B2F-F7185F38B84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988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es commentair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𝑇𝑒𝑚𝑝𝑜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𝑒𝑠𝑡𝑖𝑚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é</m:t>
                                  </m:r>
                                </m:num>
                                <m:den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𝑇𝑒𝑚𝑝𝑜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𝑎𝑡𝑡𝑒𝑛𝑑𝑢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es commentair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fr-FR" i="0" smtClean="0">
                    <a:latin typeface="Cambria Math" panose="02040503050406030204" pitchFamily="18" charset="0"/>
                  </a:rPr>
                  <a:t>|〖</a:t>
                </a:r>
                <a:r>
                  <a:rPr lang="fr-FR" b="0" i="0" smtClean="0">
                    <a:latin typeface="Cambria Math" panose="02040503050406030204" pitchFamily="18" charset="0"/>
                  </a:rPr>
                  <a:t>𝑙𝑜𝑔〗_2 ((𝑇𝑒𝑚𝑝𝑜 𝑒𝑠𝑡𝑖𝑚é)/(𝑇𝑒𝑚𝑝𝑜 𝑎𝑡𝑡𝑒𝑛𝑑𝑢))|</a:t>
                </a:r>
                <a:endParaRPr lang="fr-FR" dirty="0"/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06B2-B765-4C86-8B2F-F7185F38B84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00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Savoir le tempo nous permet de passer des secondes à</a:t>
            </a:r>
            <a:r>
              <a:rPr lang="fr-FR" baseline="0" dirty="0" smtClean="0"/>
              <a:t> la base</a:t>
            </a:r>
            <a:r>
              <a:rPr lang="fr-FR" dirty="0" smtClean="0"/>
              <a:t> « nombre de double croches ».</a:t>
            </a:r>
          </a:p>
          <a:p>
            <a:r>
              <a:rPr lang="fr-FR" dirty="0" smtClean="0"/>
              <a:t>On</a:t>
            </a:r>
            <a:r>
              <a:rPr lang="fr-FR" baseline="0" dirty="0" smtClean="0"/>
              <a:t> arrondie pas directement le résultat.</a:t>
            </a:r>
          </a:p>
          <a:p>
            <a:endParaRPr lang="fr-FR" baseline="0" dirty="0" smtClean="0"/>
          </a:p>
          <a:p>
            <a:r>
              <a:rPr lang="fr-FR" baseline="0" dirty="0" smtClean="0"/>
              <a:t>Difficile de trouver la probabilité dans la littérature</a:t>
            </a:r>
          </a:p>
          <a:p>
            <a:r>
              <a:rPr lang="fr-FR" baseline="0" dirty="0" smtClean="0"/>
              <a:t>Nous avons ajusté les valeurs pour améliorer les résultats (empirique ou triche?) </a:t>
            </a:r>
            <a:r>
              <a:rPr lang="fr-FR" baseline="0" dirty="0" smtClean="0">
                <a:sym typeface="Wingdings" panose="05000000000000000000" pitchFamily="2" charset="2"/>
              </a:rPr>
              <a:t></a:t>
            </a: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06B2-B765-4C86-8B2F-F7185F38B84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6911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On calcule les bords des gaussiennes par barycentre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06B2-B765-4C86-8B2F-F7185F38B849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8606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23D0E6-50B7-48D2-8E06-55790222ED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2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23D0E6-50B7-48D2-8E06-55790222ED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025467" y="274638"/>
            <a:ext cx="2927351" cy="617855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39184" y="274638"/>
            <a:ext cx="8583083" cy="61785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23D0E6-50B7-48D2-8E06-55790222ED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230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23D0E6-50B7-48D2-8E06-55790222ED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25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23D0E6-50B7-48D2-8E06-55790222ED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87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39184" y="1196976"/>
            <a:ext cx="5755216" cy="525621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1" y="1196976"/>
            <a:ext cx="5755217" cy="525621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23D0E6-50B7-48D2-8E06-55790222ED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8178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23D0E6-50B7-48D2-8E06-55790222ED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052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23D0E6-50B7-48D2-8E06-55790222ED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7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23D0E6-50B7-48D2-8E06-55790222ED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6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23D0E6-50B7-48D2-8E06-55790222ED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1354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23D0E6-50B7-48D2-8E06-55790222ED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5466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4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Group 15"/>
          <p:cNvGrpSpPr>
            <a:grpSpLocks/>
          </p:cNvGrpSpPr>
          <p:nvPr/>
        </p:nvGrpSpPr>
        <p:grpSpPr bwMode="auto">
          <a:xfrm>
            <a:off x="0" y="981075"/>
            <a:ext cx="12192000" cy="5543550"/>
            <a:chOff x="0" y="935"/>
            <a:chExt cx="5760" cy="2994"/>
          </a:xfrm>
        </p:grpSpPr>
        <p:sp>
          <p:nvSpPr>
            <p:cNvPr id="1032" name="Rectangle 8"/>
            <p:cNvSpPr>
              <a:spLocks noChangeArrowheads="1"/>
            </p:cNvSpPr>
            <p:nvPr userDrawn="1"/>
          </p:nvSpPr>
          <p:spPr bwMode="auto">
            <a:xfrm>
              <a:off x="0" y="3838"/>
              <a:ext cx="5647" cy="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1033" name="Oval 9"/>
            <p:cNvSpPr>
              <a:spLocks noChangeArrowheads="1"/>
            </p:cNvSpPr>
            <p:nvPr userDrawn="1"/>
          </p:nvSpPr>
          <p:spPr bwMode="auto">
            <a:xfrm>
              <a:off x="0" y="93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1034" name="Oval 10"/>
            <p:cNvSpPr>
              <a:spLocks noChangeArrowheads="1"/>
            </p:cNvSpPr>
            <p:nvPr userDrawn="1"/>
          </p:nvSpPr>
          <p:spPr bwMode="auto">
            <a:xfrm>
              <a:off x="5533" y="370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1035" name="Rectangle 11"/>
            <p:cNvSpPr>
              <a:spLocks noChangeArrowheads="1"/>
            </p:cNvSpPr>
            <p:nvPr userDrawn="1"/>
          </p:nvSpPr>
          <p:spPr bwMode="auto">
            <a:xfrm>
              <a:off x="113" y="935"/>
              <a:ext cx="5647" cy="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1036" name="Rectangle 12"/>
            <p:cNvSpPr>
              <a:spLocks noChangeArrowheads="1"/>
            </p:cNvSpPr>
            <p:nvPr userDrawn="1"/>
          </p:nvSpPr>
          <p:spPr bwMode="auto">
            <a:xfrm>
              <a:off x="0" y="1026"/>
              <a:ext cx="113" cy="29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1037" name="Rectangle 13"/>
            <p:cNvSpPr>
              <a:spLocks noChangeArrowheads="1"/>
            </p:cNvSpPr>
            <p:nvPr userDrawn="1"/>
          </p:nvSpPr>
          <p:spPr bwMode="auto">
            <a:xfrm>
              <a:off x="5647" y="935"/>
              <a:ext cx="113" cy="29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1038" name="Rectangle 14"/>
            <p:cNvSpPr>
              <a:spLocks noChangeArrowheads="1"/>
            </p:cNvSpPr>
            <p:nvPr userDrawn="1"/>
          </p:nvSpPr>
          <p:spPr bwMode="auto">
            <a:xfrm>
              <a:off x="113" y="1026"/>
              <a:ext cx="5534" cy="28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</p:grp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9185" y="6567488"/>
            <a:ext cx="1056216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Projet de Fin d’étude – Générateur de Partition de de Musique – R. Gallard  - M.Laurent  - L.Riobé</a:t>
            </a:r>
            <a:endParaRPr lang="fr-FR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01351" y="6567488"/>
            <a:ext cx="1151467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AC23D0E6-50B7-48D2-8E06-55790222EDB8}" type="slidenum">
              <a:rPr lang="fr-FR" smtClean="0"/>
              <a:t>‹#›</a:t>
            </a:fld>
            <a:endParaRPr lang="fr-FR"/>
          </a:p>
        </p:txBody>
      </p:sp>
      <p:pic>
        <p:nvPicPr>
          <p:cNvPr id="1040" name="Picture 16" descr="Logo_ESE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5400" cy="94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2063752" y="274638"/>
            <a:ext cx="9518649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TITRE DE LA DIAPOSITIVE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185" y="1196976"/>
            <a:ext cx="11713633" cy="525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TITRE DE LA PAGE (tailles de typo libre selon utilisation…)</a:t>
            </a:r>
          </a:p>
          <a:p>
            <a:pPr lvl="1"/>
            <a:r>
              <a:rPr lang="fr-FR" smtClean="0"/>
              <a:t>1.1 Sous titre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804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 b="1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Générateur </a:t>
            </a:r>
            <a:r>
              <a:rPr lang="fr-FR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de </a:t>
            </a:r>
            <a:r>
              <a:rPr lang="fr-F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Partition</a:t>
            </a:r>
            <a:endParaRPr lang="fr-FR"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Sous-titr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Projet de Fin d’Étude – Option SIAT – Février 2015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Projet de Fin d’étude – Générateur de Partition de Musique – R. </a:t>
            </a:r>
            <a:r>
              <a:rPr lang="fr-FR" dirty="0" err="1" smtClean="0"/>
              <a:t>Gallard</a:t>
            </a:r>
            <a:r>
              <a:rPr lang="fr-FR" dirty="0" smtClean="0"/>
              <a:t>  - </a:t>
            </a:r>
            <a:r>
              <a:rPr lang="fr-FR" dirty="0" err="1" smtClean="0"/>
              <a:t>M.Laurent</a:t>
            </a:r>
            <a:r>
              <a:rPr lang="fr-FR" dirty="0" smtClean="0"/>
              <a:t>  - </a:t>
            </a:r>
            <a:r>
              <a:rPr lang="fr-FR" dirty="0" err="1" smtClean="0"/>
              <a:t>L.Riobé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694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Estimation de tempo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9185" y="5917474"/>
            <a:ext cx="11713633" cy="535715"/>
          </a:xfrm>
        </p:spPr>
        <p:txBody>
          <a:bodyPr/>
          <a:lstStyle/>
          <a:p>
            <a:r>
              <a:rPr lang="fr-FR" sz="1400" dirty="0"/>
              <a:t>G</a:t>
            </a:r>
            <a:r>
              <a:rPr lang="fr-FR" sz="1400" dirty="0" smtClean="0"/>
              <a:t>. </a:t>
            </a:r>
            <a:r>
              <a:rPr lang="fr-FR" sz="1400" dirty="0" err="1" smtClean="0"/>
              <a:t>Percival</a:t>
            </a:r>
            <a:r>
              <a:rPr lang="fr-FR" sz="1400" dirty="0" smtClean="0"/>
              <a:t>, G </a:t>
            </a:r>
            <a:r>
              <a:rPr lang="fr-FR" sz="1400" dirty="0" err="1" smtClean="0"/>
              <a:t>Tzanetakis</a:t>
            </a:r>
            <a:r>
              <a:rPr lang="fr-FR" sz="1400" dirty="0" smtClean="0"/>
              <a:t>, « </a:t>
            </a:r>
            <a:r>
              <a:rPr lang="en-US" sz="1400" dirty="0"/>
              <a:t>Streamlined Tempo Estimation Based on Autocorrelation and Cross-correlation With Pulses</a:t>
            </a:r>
            <a:r>
              <a:rPr lang="fr-FR" sz="1400" dirty="0" smtClean="0"/>
              <a:t> », </a:t>
            </a:r>
            <a:r>
              <a:rPr lang="en-US" sz="1400" i="1" dirty="0"/>
              <a:t>﻿IEEE/ACM TRANSACTIONS ON AUDIO, SPEECH, AND LANGUAGE </a:t>
            </a:r>
            <a:r>
              <a:rPr lang="en-US" sz="1400" i="1" dirty="0" smtClean="0"/>
              <a:t>PROCESSING</a:t>
            </a:r>
            <a:r>
              <a:rPr lang="fr-FR" sz="1400" dirty="0" smtClean="0"/>
              <a:t>, 2014</a:t>
            </a:r>
            <a:endParaRPr lang="fr-FR" sz="1400" i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10</a:t>
            </a:fld>
            <a:endParaRPr lang="fr-FR"/>
          </a:p>
        </p:txBody>
      </p:sp>
      <p:pic>
        <p:nvPicPr>
          <p:cNvPr id="6" name="Imag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78" y="2207384"/>
            <a:ext cx="5342255" cy="2543810"/>
          </a:xfrm>
          <a:prstGeom prst="rect">
            <a:avLst/>
          </a:prstGeom>
        </p:spPr>
      </p:pic>
      <p:pic>
        <p:nvPicPr>
          <p:cNvPr id="7" name="Imag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714" y="2107689"/>
            <a:ext cx="5760720" cy="2743200"/>
          </a:xfrm>
          <a:prstGeom prst="rect">
            <a:avLst/>
          </a:prstGeom>
        </p:spPr>
      </p:pic>
      <p:sp>
        <p:nvSpPr>
          <p:cNvPr id="8" name="Espace réservé du contenu 2"/>
          <p:cNvSpPr txBox="1">
            <a:spLocks/>
          </p:cNvSpPr>
          <p:nvPr/>
        </p:nvSpPr>
        <p:spPr bwMode="auto">
          <a:xfrm>
            <a:off x="433479" y="1162638"/>
            <a:ext cx="9598796" cy="535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Méthode basée sur l’autocorrélation du signal d’onset</a:t>
            </a:r>
            <a:endParaRPr lang="fr-FR" i="1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 bwMode="auto">
          <a:xfrm>
            <a:off x="2257546" y="4817824"/>
            <a:ext cx="1694118" cy="218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smtClean="0"/>
              <a:t>Signal d’onset</a:t>
            </a:r>
            <a:endParaRPr lang="fr-FR" sz="1600" i="1" dirty="0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 bwMode="auto">
          <a:xfrm>
            <a:off x="6854462" y="4817824"/>
            <a:ext cx="3917225" cy="218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smtClean="0"/>
              <a:t>Signal d’autocorrélation généralisée</a:t>
            </a:r>
            <a:endParaRPr lang="fr-FR" sz="1600" i="1" dirty="0"/>
          </a:p>
        </p:txBody>
      </p:sp>
      <p:sp>
        <p:nvSpPr>
          <p:cNvPr id="11" name="Flèche droite 10"/>
          <p:cNvSpPr/>
          <p:nvPr/>
        </p:nvSpPr>
        <p:spPr>
          <a:xfrm>
            <a:off x="5486400" y="3239589"/>
            <a:ext cx="836023" cy="54864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810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Estimation de tempo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9185" y="5917474"/>
            <a:ext cx="11713633" cy="535715"/>
          </a:xfrm>
        </p:spPr>
        <p:txBody>
          <a:bodyPr/>
          <a:lstStyle/>
          <a:p>
            <a:r>
              <a:rPr lang="fr-FR" sz="1400" dirty="0"/>
              <a:t>G</a:t>
            </a:r>
            <a:r>
              <a:rPr lang="fr-FR" sz="1400" dirty="0" smtClean="0"/>
              <a:t>. </a:t>
            </a:r>
            <a:r>
              <a:rPr lang="fr-FR" sz="1400" dirty="0" err="1" smtClean="0"/>
              <a:t>Percival</a:t>
            </a:r>
            <a:r>
              <a:rPr lang="fr-FR" sz="1400" dirty="0" smtClean="0"/>
              <a:t>, G </a:t>
            </a:r>
            <a:r>
              <a:rPr lang="fr-FR" sz="1400" dirty="0" err="1" smtClean="0"/>
              <a:t>Tzanetakis</a:t>
            </a:r>
            <a:r>
              <a:rPr lang="fr-FR" sz="1400" dirty="0" smtClean="0"/>
              <a:t>, « </a:t>
            </a:r>
            <a:r>
              <a:rPr lang="en-US" sz="1400" dirty="0"/>
              <a:t>Streamlined Tempo Estimation Based on Autocorrelation and Cross-correlation With Pulses</a:t>
            </a:r>
            <a:r>
              <a:rPr lang="fr-FR" sz="1400" dirty="0" smtClean="0"/>
              <a:t> », </a:t>
            </a:r>
            <a:r>
              <a:rPr lang="en-US" sz="1400" i="1" dirty="0"/>
              <a:t>﻿IEEE/ACM TRANSACTIONS ON AUDIO, SPEECH, AND LANGUAGE </a:t>
            </a:r>
            <a:r>
              <a:rPr lang="en-US" sz="1400" i="1" dirty="0" smtClean="0"/>
              <a:t>PROCESSING</a:t>
            </a:r>
            <a:r>
              <a:rPr lang="fr-FR" sz="1400" dirty="0" smtClean="0"/>
              <a:t>, 2014</a:t>
            </a:r>
            <a:endParaRPr lang="fr-FR" sz="1400" i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11</a:t>
            </a:fld>
            <a:endParaRPr lang="fr-FR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 bwMode="auto">
          <a:xfrm>
            <a:off x="433479" y="1162638"/>
            <a:ext cx="6424521" cy="535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Corrélation </a:t>
            </a:r>
            <a:r>
              <a:rPr lang="fr-FR" dirty="0" smtClean="0"/>
              <a:t>du signal </a:t>
            </a:r>
            <a:r>
              <a:rPr lang="fr-FR" dirty="0"/>
              <a:t>d’onset avec des trains d’impulsions</a:t>
            </a:r>
          </a:p>
        </p:txBody>
      </p:sp>
      <p:grpSp>
        <p:nvGrpSpPr>
          <p:cNvPr id="14" name="Groupe 13"/>
          <p:cNvGrpSpPr/>
          <p:nvPr/>
        </p:nvGrpSpPr>
        <p:grpSpPr>
          <a:xfrm>
            <a:off x="6953794" y="1829851"/>
            <a:ext cx="4572000" cy="2903836"/>
            <a:chOff x="4188823" y="2228713"/>
            <a:chExt cx="4572000" cy="2903836"/>
          </a:xfrm>
        </p:grpSpPr>
        <p:pic>
          <p:nvPicPr>
            <p:cNvPr id="12" name="Image 11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188823" y="2228713"/>
              <a:ext cx="4572000" cy="2505075"/>
            </a:xfrm>
            <a:prstGeom prst="rect">
              <a:avLst/>
            </a:prstGeom>
          </p:spPr>
        </p:pic>
        <p:sp>
          <p:nvSpPr>
            <p:cNvPr id="13" name="Espace réservé du contenu 2"/>
            <p:cNvSpPr txBox="1">
              <a:spLocks/>
            </p:cNvSpPr>
            <p:nvPr/>
          </p:nvSpPr>
          <p:spPr bwMode="auto">
            <a:xfrm>
              <a:off x="4868692" y="4733788"/>
              <a:ext cx="3212261" cy="3987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defRPr sz="2400" b="1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1800" b="0" i="1" dirty="0" smtClean="0"/>
                <a:t>Où P est un tempo candidat</a:t>
              </a:r>
              <a:endParaRPr lang="fr-FR" sz="1800" b="0" i="1" dirty="0"/>
            </a:p>
          </p:txBody>
        </p:sp>
      </p:grpSp>
      <p:sp>
        <p:nvSpPr>
          <p:cNvPr id="15" name="Espace réservé du contenu 2"/>
          <p:cNvSpPr txBox="1">
            <a:spLocks/>
          </p:cNvSpPr>
          <p:nvPr/>
        </p:nvSpPr>
        <p:spPr bwMode="auto">
          <a:xfrm>
            <a:off x="613955" y="2978237"/>
            <a:ext cx="5760720" cy="1214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fr-FR" b="0" dirty="0" smtClean="0"/>
              <a:t>Les trains d’impulsions sont construits de   manière à capter des durées de notes conventionnelles</a:t>
            </a:r>
            <a:endParaRPr lang="fr-FR" b="0" dirty="0"/>
          </a:p>
        </p:txBody>
      </p:sp>
    </p:spTree>
    <p:extLst>
      <p:ext uri="{BB962C8B-B14F-4D97-AF65-F5344CB8AC3E}">
        <p14:creationId xmlns:p14="http://schemas.microsoft.com/office/powerpoint/2010/main" val="360371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Estimation de tempo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9185" y="1196976"/>
            <a:ext cx="11713633" cy="1309461"/>
          </a:xfrm>
        </p:spPr>
        <p:txBody>
          <a:bodyPr/>
          <a:lstStyle/>
          <a:p>
            <a:r>
              <a:rPr lang="fr-FR" dirty="0" smtClean="0"/>
              <a:t>Accumulation des résultats</a:t>
            </a:r>
            <a:endParaRPr lang="fr-FR" dirty="0"/>
          </a:p>
          <a:p>
            <a:pPr lvl="1"/>
            <a:r>
              <a:rPr lang="fr-FR" sz="2000" dirty="0" smtClean="0"/>
              <a:t>On garde un tempo par fenêtre</a:t>
            </a:r>
          </a:p>
          <a:p>
            <a:pPr lvl="1"/>
            <a:r>
              <a:rPr lang="fr-FR" sz="2000" dirty="0" smtClean="0"/>
              <a:t>Pour chaque fenêtre, on construit une gaussienne autour du tempo choisi.</a:t>
            </a:r>
          </a:p>
          <a:p>
            <a:pPr lvl="1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12</a:t>
            </a:fld>
            <a:endParaRPr lang="fr-FR"/>
          </a:p>
        </p:txBody>
      </p:sp>
      <p:pic>
        <p:nvPicPr>
          <p:cNvPr id="6" name="Image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4" t="4378" r="6606" b="5591"/>
          <a:stretch/>
        </p:blipFill>
        <p:spPr bwMode="auto">
          <a:xfrm>
            <a:off x="239185" y="2411728"/>
            <a:ext cx="4879975" cy="34975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0" name="Groupe 9"/>
          <p:cNvGrpSpPr/>
          <p:nvPr/>
        </p:nvGrpSpPr>
        <p:grpSpPr>
          <a:xfrm>
            <a:off x="5270380" y="3252650"/>
            <a:ext cx="1651241" cy="1194969"/>
            <a:chOff x="5520268" y="3448595"/>
            <a:chExt cx="1651241" cy="1194969"/>
          </a:xfrm>
        </p:grpSpPr>
        <p:sp>
          <p:nvSpPr>
            <p:cNvPr id="7" name="Flèche droite 6"/>
            <p:cNvSpPr/>
            <p:nvPr/>
          </p:nvSpPr>
          <p:spPr>
            <a:xfrm>
              <a:off x="5927877" y="3448595"/>
              <a:ext cx="836023" cy="54864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5520268" y="3997233"/>
              <a:ext cx="16512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Somme + normalisation</a:t>
              </a:r>
              <a:endParaRPr lang="fr-FR" dirty="0"/>
            </a:p>
          </p:txBody>
        </p:sp>
      </p:grpSp>
      <p:pic>
        <p:nvPicPr>
          <p:cNvPr id="9" name="Image 8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4" r="6424"/>
          <a:stretch/>
        </p:blipFill>
        <p:spPr bwMode="auto">
          <a:xfrm>
            <a:off x="7001690" y="2560635"/>
            <a:ext cx="4869180" cy="27425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Espace réservé du contenu 2"/>
          <p:cNvSpPr txBox="1">
            <a:spLocks/>
          </p:cNvSpPr>
          <p:nvPr/>
        </p:nvSpPr>
        <p:spPr bwMode="auto">
          <a:xfrm>
            <a:off x="239185" y="5930537"/>
            <a:ext cx="11713633" cy="535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/>
              <a:t>G. </a:t>
            </a:r>
            <a:r>
              <a:rPr lang="fr-FR" sz="1400" dirty="0" err="1" smtClean="0"/>
              <a:t>Percival</a:t>
            </a:r>
            <a:r>
              <a:rPr lang="fr-FR" sz="1400" dirty="0" smtClean="0"/>
              <a:t>, G </a:t>
            </a:r>
            <a:r>
              <a:rPr lang="fr-FR" sz="1400" dirty="0" err="1" smtClean="0"/>
              <a:t>Tzanetakis</a:t>
            </a:r>
            <a:r>
              <a:rPr lang="fr-FR" sz="1400" dirty="0" smtClean="0"/>
              <a:t>, « </a:t>
            </a:r>
            <a:r>
              <a:rPr lang="en-US" sz="1400" dirty="0" smtClean="0"/>
              <a:t>Streamlined Tempo Estimation Based on Autocorrelation and Cross-correlation With Pulses</a:t>
            </a:r>
            <a:r>
              <a:rPr lang="fr-FR" sz="1400" dirty="0" smtClean="0"/>
              <a:t> », </a:t>
            </a:r>
            <a:r>
              <a:rPr lang="en-US" sz="1400" i="1" dirty="0" smtClean="0"/>
              <a:t>﻿IEEE/ACM TRANSACTIONS ON AUDIO, SPEECH, AND LANGUAGE PROCESSING</a:t>
            </a:r>
            <a:r>
              <a:rPr lang="fr-FR" sz="1400" dirty="0" smtClean="0"/>
              <a:t>, 2014</a:t>
            </a:r>
            <a:endParaRPr lang="fr-FR" sz="1400" i="1" dirty="0"/>
          </a:p>
        </p:txBody>
      </p:sp>
    </p:spTree>
    <p:extLst>
      <p:ext uri="{BB962C8B-B14F-4D97-AF65-F5344CB8AC3E}">
        <p14:creationId xmlns:p14="http://schemas.microsoft.com/office/powerpoint/2010/main" val="285842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Estimation de tempo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13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space réservé du contenu 11"/>
              <p:cNvSpPr>
                <a:spLocks noGrp="1"/>
              </p:cNvSpPr>
              <p:nvPr>
                <p:ph idx="1"/>
              </p:nvPr>
            </p:nvSpPr>
            <p:spPr>
              <a:xfrm>
                <a:off x="239185" y="1196976"/>
                <a:ext cx="11713633" cy="2565127"/>
              </a:xfrm>
            </p:spPr>
            <p:txBody>
              <a:bodyPr/>
              <a:lstStyle/>
              <a:p>
                <a:r>
                  <a:rPr lang="fr-FR" dirty="0" smtClean="0"/>
                  <a:t>Choix du tempo général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fr-FR" dirty="0" smtClean="0"/>
                  <a:t>Extraction de tous les pics en tant que tempos candidats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fr-FR" dirty="0" smtClean="0"/>
                  <a:t>Utilisation de l’algorithme d’analyse rythmique qui attribue un taux de confiance pour la durée de chaque note: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fr-FR" dirty="0" smtClean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fr-FR" dirty="0" smtClean="0"/>
                  <a:t>Prise en compte de la fréquence d’apparition de chaque durées</a:t>
                </a:r>
                <a:endParaRPr lang="fr-FR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fr-FR" dirty="0" smtClean="0"/>
              </a:p>
            </p:txBody>
          </p:sp>
        </mc:Choice>
        <mc:Fallback xmlns="">
          <p:sp>
            <p:nvSpPr>
              <p:cNvPr id="12" name="Espace réservé du contenu 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9185" y="1196976"/>
                <a:ext cx="11713633" cy="2565127"/>
              </a:xfrm>
              <a:blipFill rotWithShape="0">
                <a:blip r:embed="rId3"/>
                <a:stretch>
                  <a:fillRect l="-780" t="-1663" r="-114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ZoneTexte 12"/>
          <p:cNvSpPr txBox="1"/>
          <p:nvPr/>
        </p:nvSpPr>
        <p:spPr>
          <a:xfrm>
            <a:off x="2804160" y="4472298"/>
            <a:ext cx="65836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fontAlgn="base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</a:defRPr>
            </a:lvl1pPr>
            <a:lvl2pPr marL="800100" lvl="1" indent="-3429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/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400"/>
            </a:lvl3pPr>
            <a:lvl4pPr marL="1600200" indent="-228600" fontAlgn="base">
              <a:spcBef>
                <a:spcPct val="20000"/>
              </a:spcBef>
              <a:spcAft>
                <a:spcPct val="0"/>
              </a:spcAft>
              <a:defRPr sz="2400"/>
            </a:lvl4pPr>
            <a:lvl5pPr marL="20574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4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fr-FR" dirty="0" smtClean="0"/>
              <a:t>Choix du tempo</a:t>
            </a:r>
            <a:endParaRPr lang="fr-FR" dirty="0"/>
          </a:p>
        </p:txBody>
      </p:sp>
      <p:sp>
        <p:nvSpPr>
          <p:cNvPr id="14" name="Flèche droite 13"/>
          <p:cNvSpPr/>
          <p:nvPr/>
        </p:nvSpPr>
        <p:spPr>
          <a:xfrm rot="5400000">
            <a:off x="5560422" y="3714252"/>
            <a:ext cx="836023" cy="54864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1423187" y="5395628"/>
            <a:ext cx="9953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tempo est un critère de notation subjectif qui peut dépendre d’un choix personnel de la personne qui écrit la partition (tempo à la noire, à la croche, etc…)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230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Évolution de l’estimation de tempo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14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7692648" y="3812789"/>
                <a:ext cx="4050861" cy="1138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 smtClean="0"/>
                  <a:t>Indicateur:</a:t>
                </a:r>
              </a:p>
              <a:p>
                <a:endParaRPr lang="fr-FR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𝑇𝑒𝑚𝑝𝑜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𝑒𝑠𝑡𝑖𝑚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é</m:t>
                                  </m:r>
                                </m:num>
                                <m:den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𝑇𝑒𝑚𝑝𝑜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𝑎𝑡𝑡𝑒𝑛𝑑𝑢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648" y="3812789"/>
                <a:ext cx="4050861" cy="1138004"/>
              </a:xfrm>
              <a:prstGeom prst="rect">
                <a:avLst/>
              </a:prstGeom>
              <a:blipFill rotWithShape="0">
                <a:blip r:embed="rId3"/>
                <a:stretch>
                  <a:fillRect l="-904" t="-16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space réservé du contenu 2"/>
          <p:cNvSpPr txBox="1">
            <a:spLocks/>
          </p:cNvSpPr>
          <p:nvPr/>
        </p:nvSpPr>
        <p:spPr bwMode="auto">
          <a:xfrm>
            <a:off x="7955280" y="1910987"/>
            <a:ext cx="4140927" cy="1589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fr-FR" sz="2000" dirty="0" smtClean="0"/>
              <a:t>Rapport moyen final:</a:t>
            </a:r>
          </a:p>
          <a:p>
            <a:pPr marL="0"/>
            <a:r>
              <a:rPr lang="fr-FR" sz="2000" b="0" i="1" dirty="0" smtClean="0"/>
              <a:t>(sur 11 morceaux)</a:t>
            </a:r>
            <a:endParaRPr lang="fr-FR" sz="2000" dirty="0" smtClean="0"/>
          </a:p>
          <a:p>
            <a:pPr marL="0"/>
            <a:endParaRPr lang="fr-FR" sz="2000" i="1" dirty="0"/>
          </a:p>
          <a:p>
            <a:pPr marL="0" algn="ctr"/>
            <a:r>
              <a:rPr lang="fr-FR" sz="2000" i="1" dirty="0" smtClean="0"/>
              <a:t>0,309</a:t>
            </a:r>
            <a:endParaRPr lang="fr-FR" i="1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4" r="7171"/>
          <a:stretch/>
        </p:blipFill>
        <p:spPr>
          <a:xfrm>
            <a:off x="239185" y="1141355"/>
            <a:ext cx="7354389" cy="4266667"/>
          </a:xfrm>
        </p:spPr>
      </p:pic>
    </p:spTree>
    <p:extLst>
      <p:ext uri="{BB962C8B-B14F-4D97-AF65-F5344CB8AC3E}">
        <p14:creationId xmlns:p14="http://schemas.microsoft.com/office/powerpoint/2010/main" val="230539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de la composition rythmique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9185" y="1808926"/>
            <a:ext cx="11713633" cy="4644264"/>
          </a:xfrm>
        </p:spPr>
        <p:txBody>
          <a:bodyPr/>
          <a:lstStyle/>
          <a:p>
            <a:r>
              <a:rPr lang="fr-FR" dirty="0" smtClean="0"/>
              <a:t>Hypothèses: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smtClean="0"/>
              <a:t>Le musicien ne joue pas parfaitement en rythme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smtClean="0"/>
              <a:t>Certaines durées de notes sont plus souvent présentes que d’autres</a:t>
            </a:r>
            <a:endParaRPr lang="fr-FR" dirty="0"/>
          </a:p>
          <a:p>
            <a:pPr marL="57150" indent="0"/>
            <a:r>
              <a:rPr lang="fr-FR" dirty="0" smtClean="0"/>
              <a:t>Probabilité d’apparition d’une durée de note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15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39184" y="1162594"/>
            <a:ext cx="9153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Connaissant les instants des onsets (et offsets), on cherche à déterminer la durée musicale pour un certain tempo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659" y="3554324"/>
            <a:ext cx="4231124" cy="207163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257" y="3552356"/>
            <a:ext cx="4235144" cy="2073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345493" y="5625956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400" dirty="0" smtClean="0"/>
              <a:t>T. </a:t>
            </a:r>
            <a:r>
              <a:rPr lang="fr-FR" sz="1400" dirty="0" err="1" smtClean="0"/>
              <a:t>Viitaniemi</a:t>
            </a:r>
            <a:r>
              <a:rPr lang="fr-FR" sz="1400" dirty="0" smtClean="0"/>
              <a:t>, A </a:t>
            </a:r>
            <a:r>
              <a:rPr lang="fr-FR" sz="1400" dirty="0" err="1" smtClean="0"/>
              <a:t>Klapuri</a:t>
            </a:r>
            <a:r>
              <a:rPr lang="fr-FR" sz="1400" dirty="0" smtClean="0"/>
              <a:t>, «</a:t>
            </a:r>
            <a:r>
              <a:rPr lang="fr-FR" sz="1400" dirty="0"/>
              <a:t> </a:t>
            </a:r>
            <a:r>
              <a:rPr lang="en-US" sz="1400" dirty="0"/>
              <a:t>﻿</a:t>
            </a:r>
            <a:r>
              <a:rPr lang="en-US" sz="1400" dirty="0" smtClean="0"/>
              <a:t>A probabilistic model for the transcription of</a:t>
            </a:r>
            <a:r>
              <a:rPr lang="fr-FR" sz="1400" dirty="0"/>
              <a:t> </a:t>
            </a:r>
            <a:r>
              <a:rPr lang="fr-FR" sz="1400" dirty="0" smtClean="0"/>
              <a:t>﻿single-</a:t>
            </a:r>
            <a:r>
              <a:rPr lang="fr-FR" sz="1400" dirty="0" err="1" smtClean="0"/>
              <a:t>voice</a:t>
            </a:r>
            <a:r>
              <a:rPr lang="fr-FR" sz="1400" dirty="0" smtClean="0"/>
              <a:t> </a:t>
            </a:r>
            <a:r>
              <a:rPr lang="fr-FR" sz="1400" dirty="0" err="1" smtClean="0"/>
              <a:t>melodies</a:t>
            </a:r>
            <a:r>
              <a:rPr lang="fr-FR" sz="1400" dirty="0" smtClean="0"/>
              <a:t> », </a:t>
            </a:r>
            <a:r>
              <a:rPr lang="en-US" sz="1400" dirty="0"/>
              <a:t>﻿Institute of Signal Processing, Tampere University of </a:t>
            </a:r>
            <a:r>
              <a:rPr lang="en-US" sz="1400" dirty="0" smtClean="0"/>
              <a:t>Technology</a:t>
            </a:r>
            <a:r>
              <a:rPr lang="fr-FR" sz="1400" dirty="0" smtClean="0"/>
              <a:t>, 2003</a:t>
            </a:r>
            <a:endParaRPr lang="fr-FR" sz="1400" i="1" dirty="0"/>
          </a:p>
        </p:txBody>
      </p:sp>
      <p:sp>
        <p:nvSpPr>
          <p:cNvPr id="11" name="Rectangle 10"/>
          <p:cNvSpPr/>
          <p:nvPr/>
        </p:nvSpPr>
        <p:spPr>
          <a:xfrm>
            <a:off x="8736920" y="5740254"/>
            <a:ext cx="15500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/>
              <a:t>Valeurs ajustées</a:t>
            </a:r>
            <a:endParaRPr lang="fr-FR" sz="1400" i="1" dirty="0"/>
          </a:p>
        </p:txBody>
      </p:sp>
    </p:spTree>
    <p:extLst>
      <p:ext uri="{BB962C8B-B14F-4D97-AF65-F5344CB8AC3E}">
        <p14:creationId xmlns:p14="http://schemas.microsoft.com/office/powerpoint/2010/main" val="159879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de la composition rythmique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16</a:t>
            </a:fld>
            <a:endParaRPr lang="fr-FR"/>
          </a:p>
        </p:txBody>
      </p:sp>
      <p:sp>
        <p:nvSpPr>
          <p:cNvPr id="12" name="Espace réservé du contenu 11"/>
          <p:cNvSpPr txBox="1">
            <a:spLocks/>
          </p:cNvSpPr>
          <p:nvPr/>
        </p:nvSpPr>
        <p:spPr bwMode="auto">
          <a:xfrm>
            <a:off x="239185" y="1196976"/>
            <a:ext cx="11713633" cy="2565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Construction de gaussienne correspondant à ces probabilités</a:t>
            </a:r>
            <a:endParaRPr lang="fr-F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2" t="5594" r="7751" b="6026"/>
          <a:stretch/>
        </p:blipFill>
        <p:spPr>
          <a:xfrm>
            <a:off x="239185" y="1859461"/>
            <a:ext cx="8281853" cy="439335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9004966" y="1859461"/>
            <a:ext cx="2947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La largeur d’un lobe dépend de la probabilité de la durée courante et de celle de la suivante</a:t>
            </a:r>
          </a:p>
        </p:txBody>
      </p:sp>
    </p:spTree>
    <p:extLst>
      <p:ext uri="{BB962C8B-B14F-4D97-AF65-F5344CB8AC3E}">
        <p14:creationId xmlns:p14="http://schemas.microsoft.com/office/powerpoint/2010/main" val="382650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Évolution de l’analyse </a:t>
            </a:r>
            <a:r>
              <a:rPr lang="fr-FR" dirty="0" smtClean="0"/>
              <a:t>rythmique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17</a:t>
            </a:fld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660706" y="5445648"/>
            <a:ext cx="5896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*</a:t>
            </a:r>
            <a:r>
              <a:rPr lang="fr-FR" sz="1600" i="1" dirty="0" smtClean="0"/>
              <a:t>Les silences sont fusionnés avec la durées précédente, les notes liées à un onset faussement détecté ou manqué ne sont pas évaluées</a:t>
            </a:r>
            <a:endParaRPr lang="fr-FR" sz="1600" dirty="0"/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 bwMode="auto">
          <a:xfrm>
            <a:off x="7955280" y="1910987"/>
            <a:ext cx="4140927" cy="3497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fr-FR" sz="2000" dirty="0" smtClean="0"/>
              <a:t>Taux de détection* final sur notre jeu de données :</a:t>
            </a:r>
          </a:p>
          <a:p>
            <a:pPr marL="0"/>
            <a:r>
              <a:rPr lang="fr-FR" sz="2000" b="0" i="1" dirty="0" smtClean="0"/>
              <a:t>(8min30 ou 946 notes)</a:t>
            </a:r>
          </a:p>
          <a:p>
            <a:pPr marL="0"/>
            <a:endParaRPr lang="fr-FR" sz="2000" b="0" i="1" dirty="0"/>
          </a:p>
          <a:p>
            <a:pPr marL="0" algn="ctr"/>
            <a:r>
              <a:rPr lang="fr-FR" sz="2800" i="1" dirty="0" smtClean="0"/>
              <a:t>Brut: 79,7%</a:t>
            </a:r>
          </a:p>
          <a:p>
            <a:pPr marL="0" algn="ctr"/>
            <a:r>
              <a:rPr lang="fr-FR" sz="2800" i="1" dirty="0" smtClean="0"/>
              <a:t>Imposé: 89,3%</a:t>
            </a:r>
            <a:endParaRPr lang="fr-FR" sz="3200" i="1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7" r="6923"/>
          <a:stretch/>
        </p:blipFill>
        <p:spPr>
          <a:xfrm>
            <a:off x="239185" y="1178981"/>
            <a:ext cx="7491664" cy="4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1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 globaux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612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Possibilités d’améliorations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fr-FR" b="0" dirty="0" smtClean="0"/>
              <a:t>Généralisation de l’algorithme actuel avec la prise en charge de: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b="0" dirty="0" smtClean="0"/>
              <a:t>Divers instruments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b="0" dirty="0" smtClean="0"/>
              <a:t>Divers format d’export (</a:t>
            </a:r>
            <a:r>
              <a:rPr lang="fr-FR" b="0" dirty="0" err="1" smtClean="0"/>
              <a:t>Lilypond</a:t>
            </a:r>
            <a:r>
              <a:rPr lang="fr-FR" b="0" dirty="0" smtClean="0"/>
              <a:t>, …)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b="0" dirty="0" err="1" smtClean="0"/>
              <a:t>Onset</a:t>
            </a:r>
            <a:r>
              <a:rPr lang="fr-FR" b="0" dirty="0" smtClean="0"/>
              <a:t> </a:t>
            </a:r>
            <a:r>
              <a:rPr lang="fr-FR" b="0" dirty="0" err="1" smtClean="0"/>
              <a:t>Detection</a:t>
            </a:r>
            <a:r>
              <a:rPr lang="fr-FR" b="0" dirty="0" smtClean="0"/>
              <a:t>: Tester d’autres méthodes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b="0" dirty="0" smtClean="0"/>
              <a:t>Analyse harmonique: utiliser d’autre transformation fréquentielle, multi-pitch </a:t>
            </a:r>
            <a:r>
              <a:rPr lang="fr-FR" b="0" dirty="0" err="1" smtClean="0"/>
              <a:t>detection</a:t>
            </a:r>
            <a:r>
              <a:rPr lang="fr-FR" b="0" dirty="0" smtClean="0"/>
              <a:t>, </a:t>
            </a:r>
            <a:r>
              <a:rPr lang="fr-FR" b="0" dirty="0"/>
              <a:t>reconnaissance d’accords</a:t>
            </a:r>
            <a:endParaRPr lang="fr-FR" b="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fr-FR" b="0" dirty="0" smtClean="0"/>
              <a:t>Proposer à l‘utilisateur plus de paramètres (signature rythmique, gamme, </a:t>
            </a:r>
            <a:endParaRPr lang="fr-FR" b="0" dirty="0"/>
          </a:p>
          <a:p>
            <a:pPr>
              <a:buFont typeface="Courier New" panose="02070309020205020404" pitchFamily="49" charset="0"/>
              <a:buChar char="o"/>
            </a:pPr>
            <a:r>
              <a:rPr lang="fr-FR" b="0" dirty="0" smtClean="0"/>
              <a:t>Changement d’environnement informatique (</a:t>
            </a:r>
            <a:r>
              <a:rPr lang="fr-FR" b="0" dirty="0" err="1" smtClean="0"/>
              <a:t>Matlab</a:t>
            </a:r>
            <a:r>
              <a:rPr lang="fr-FR" b="0" dirty="0" smtClean="0"/>
              <a:t> vers application sans dépendance tierces)</a:t>
            </a:r>
          </a:p>
          <a:p>
            <a:pPr marL="0" indent="0"/>
            <a:endParaRPr lang="fr-FR" b="0" dirty="0"/>
          </a:p>
          <a:p>
            <a:pPr>
              <a:buFont typeface="Courier New" panose="02070309020205020404" pitchFamily="49" charset="0"/>
              <a:buChar char="o"/>
            </a:pPr>
            <a:r>
              <a:rPr lang="fr-FR" b="0" dirty="0" smtClean="0"/>
              <a:t>Intégration des parties enregistrement du son et visualisation de partition</a:t>
            </a:r>
            <a:endParaRPr lang="fr-FR" b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325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66260" y="1236000"/>
            <a:ext cx="7097086" cy="5256213"/>
          </a:xfrm>
        </p:spPr>
        <p:txBody>
          <a:bodyPr/>
          <a:lstStyle/>
          <a:p>
            <a:r>
              <a:rPr lang="fr-FR" dirty="0" smtClean="0">
                <a:solidFill>
                  <a:srgbClr val="FFC000"/>
                </a:solidFill>
              </a:rPr>
              <a:t>Contexte et objectifs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Constitution d’un jeu de données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Algorithme général</a:t>
            </a:r>
          </a:p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Onset detection</a:t>
            </a:r>
          </a:p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Analyse Harmonique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Estimation de tempo</a:t>
            </a:r>
          </a:p>
          <a:p>
            <a:r>
              <a:rPr lang="fr-FR" dirty="0" smtClean="0"/>
              <a:t>Analyse de la composition rythmique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Résultats finaux</a:t>
            </a:r>
          </a:p>
          <a:p>
            <a:r>
              <a:rPr lang="fr-FR" dirty="0" smtClean="0"/>
              <a:t>Possibilité d’améliorations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Conclusion</a:t>
            </a:r>
          </a:p>
          <a:p>
            <a:r>
              <a:rPr lang="fr-FR" dirty="0" smtClean="0"/>
              <a:t>Démonstration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2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Possibilités d’améliorations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fr-FR" dirty="0" smtClean="0"/>
              <a:t>Ajout de la reconnaissance d’accords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1704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fr-FR" altLang="fr-FR" sz="1200">
                <a:solidFill>
                  <a:schemeClr val="bg1"/>
                </a:solidFill>
              </a:rPr>
              <a:t>Groupe ESEO – Mr ou Mme … – Date – Titre de la Présentation…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30E754F-9514-4EFF-85D4-8D844F576426}" type="slidenum">
              <a:rPr lang="fr-FR" altLang="fr-FR" sz="1200">
                <a:solidFill>
                  <a:schemeClr val="bg1"/>
                </a:solidFill>
              </a:rPr>
              <a:pPr>
                <a:spcBef>
                  <a:spcPct val="0"/>
                </a:spcBef>
              </a:pPr>
              <a:t>21</a:t>
            </a:fld>
            <a:endParaRPr lang="fr-FR" altLang="fr-FR" sz="1200">
              <a:solidFill>
                <a:schemeClr val="bg1"/>
              </a:solidFill>
            </a:endParaRPr>
          </a:p>
        </p:txBody>
      </p:sp>
      <p:sp>
        <p:nvSpPr>
          <p:cNvPr id="14340" name="Rectangle 1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fr-FR" altLang="fr-FR" sz="2800" b="0">
                <a:solidFill>
                  <a:srgbClr val="133B72"/>
                </a:solidFill>
              </a:rPr>
              <a:t>Normalisation des durées</a:t>
            </a:r>
          </a:p>
          <a:p>
            <a:pPr>
              <a:spcBef>
                <a:spcPct val="0"/>
              </a:spcBef>
            </a:pPr>
            <a:endParaRPr lang="fr-FR" altLang="fr-FR" sz="2800">
              <a:solidFill>
                <a:srgbClr val="133B72"/>
              </a:solidFill>
            </a:endParaRPr>
          </a:p>
          <a:p>
            <a:pPr eaLnBrk="1" hangingPunct="1"/>
            <a:endParaRPr lang="fr-FR" altLang="fr-FR" smtClean="0"/>
          </a:p>
        </p:txBody>
      </p:sp>
      <p:sp>
        <p:nvSpPr>
          <p:cNvPr id="14341" name="Rectangle 17"/>
          <p:cNvSpPr>
            <a:spLocks noGrp="1" noChangeArrowheads="1"/>
          </p:cNvSpPr>
          <p:nvPr>
            <p:ph type="title"/>
          </p:nvPr>
        </p:nvSpPr>
        <p:spPr>
          <a:xfrm>
            <a:off x="3103564" y="244475"/>
            <a:ext cx="7138987" cy="490538"/>
          </a:xfrm>
        </p:spPr>
        <p:txBody>
          <a:bodyPr/>
          <a:lstStyle/>
          <a:p>
            <a:r>
              <a:rPr lang="fr-FR" altLang="fr-FR" b="0" smtClean="0"/>
              <a:t>Normalisation des durées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672263" y="3341689"/>
          <a:ext cx="3684588" cy="279241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921147"/>
                <a:gridCol w="921147"/>
                <a:gridCol w="921147"/>
                <a:gridCol w="921147"/>
              </a:tblGrid>
              <a:tr h="5381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Numéro de note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Durées en Entrée (DE)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Durée </a:t>
                      </a:r>
                      <a:r>
                        <a:rPr lang="fr-FR" sz="1100" dirty="0" smtClean="0">
                          <a:effectLst/>
                        </a:rPr>
                        <a:t>Normalisée (DN)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err="1">
                          <a:effectLst/>
                        </a:rPr>
                        <a:t>Proba</a:t>
                      </a:r>
                      <a:r>
                        <a:rPr lang="fr-FR" sz="1100" dirty="0">
                          <a:effectLst/>
                        </a:rPr>
                        <a:t> </a:t>
                      </a:r>
                      <a:r>
                        <a:rPr lang="fr-FR" sz="1100" dirty="0" smtClean="0">
                          <a:effectLst/>
                        </a:rPr>
                        <a:t>DN</a:t>
                      </a:r>
                    </a:p>
                  </a:txBody>
                  <a:tcPr marL="68562" marR="68562" marT="0" marB="0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4,3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98,8%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4,2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98,9%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4,8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75260" algn="l"/>
                          <a:tab pos="391795" algn="ctr"/>
                        </a:tabLst>
                      </a:pPr>
                      <a:r>
                        <a:rPr lang="fr-FR" sz="1100" dirty="0" smtClean="0">
                          <a:effectLst/>
                        </a:rPr>
                        <a:t>48,1%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4,6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98,2%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4,4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98,7%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4,7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81,9%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2,2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98,9%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2,3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98,8%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2,2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98,9%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2,1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ffectLst/>
                        </a:rPr>
                        <a:t>99,9%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725613" y="1773238"/>
          <a:ext cx="1843088" cy="260400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921544"/>
                <a:gridCol w="921544"/>
              </a:tblGrid>
              <a:tr h="304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Numéro de note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Durées en Entrée (DE)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4,3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4,2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4,8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4,6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4,4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4,7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2,2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2,3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2,2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/>
                </a:tc>
              </a:tr>
              <a:tr h="225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2,1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/>
                </a:tc>
              </a:tr>
            </a:tbl>
          </a:graphicData>
        </a:graphic>
      </p:graphicFrame>
      <p:sp>
        <p:nvSpPr>
          <p:cNvPr id="12" name="Bent Arrow 11"/>
          <p:cNvSpPr/>
          <p:nvPr/>
        </p:nvSpPr>
        <p:spPr>
          <a:xfrm rot="5400000">
            <a:off x="7770020" y="2264570"/>
            <a:ext cx="1044575" cy="79216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14443" name="TextBox 12"/>
          <p:cNvSpPr txBox="1">
            <a:spLocks noChangeArrowheads="1"/>
          </p:cNvSpPr>
          <p:nvPr/>
        </p:nvSpPr>
        <p:spPr bwMode="auto">
          <a:xfrm>
            <a:off x="5664201" y="2014538"/>
            <a:ext cx="20161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fr-FR" altLang="fr-FR" sz="1800" b="0">
                <a:solidFill>
                  <a:schemeClr val="tx1"/>
                </a:solidFill>
              </a:rPr>
              <a:t>Image gaussiennes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3832225" y="2122488"/>
            <a:ext cx="1201738" cy="431800"/>
          </a:xfrm>
          <a:prstGeom prst="rightArrow">
            <a:avLst>
              <a:gd name="adj1" fmla="val 47904"/>
              <a:gd name="adj2" fmla="val 55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14445" name="TextBox 18"/>
          <p:cNvSpPr txBox="1">
            <a:spLocks noChangeArrowheads="1"/>
          </p:cNvSpPr>
          <p:nvPr/>
        </p:nvSpPr>
        <p:spPr bwMode="auto">
          <a:xfrm>
            <a:off x="7823200" y="6096000"/>
            <a:ext cx="2376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fr-FR" altLang="fr-FR" sz="1800" b="0">
                <a:solidFill>
                  <a:schemeClr val="tx1"/>
                </a:solidFill>
              </a:rPr>
              <a:t>out</a:t>
            </a:r>
          </a:p>
        </p:txBody>
      </p:sp>
      <p:pic>
        <p:nvPicPr>
          <p:cNvPr id="14446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963" y="1644650"/>
            <a:ext cx="289401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26110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du projet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9185" y="1196977"/>
            <a:ext cx="11713633" cy="812128"/>
          </a:xfrm>
        </p:spPr>
        <p:txBody>
          <a:bodyPr/>
          <a:lstStyle/>
          <a:p>
            <a:r>
              <a:rPr lang="fr-FR" dirty="0" smtClean="0"/>
              <a:t>Problème posé: l’édition de partition manuelle est fastidieuse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3</a:t>
            </a:fld>
            <a:endParaRPr lang="fr-FR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 bwMode="auto">
          <a:xfrm>
            <a:off x="239184" y="1826174"/>
            <a:ext cx="11713633" cy="81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 smtClean="0"/>
              <a:t>Proposer un logiciel générant une partition à partir d’un enregistrement audio du musicien</a:t>
            </a:r>
            <a:endParaRPr lang="fr-FR" sz="3200" dirty="0"/>
          </a:p>
        </p:txBody>
      </p:sp>
      <p:pic>
        <p:nvPicPr>
          <p:cNvPr id="1026" name="Picture 2" descr="http://icons.iconarchive.com/icons/guillendesign/variations-2/128/Guitar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994284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94" y="2988429"/>
            <a:ext cx="1230911" cy="1230911"/>
          </a:xfrm>
          <a:prstGeom prst="rect">
            <a:avLst/>
          </a:prstGeom>
        </p:spPr>
      </p:pic>
      <p:pic>
        <p:nvPicPr>
          <p:cNvPr id="1028" name="Picture 4" descr="http://fileinfo.com/img/icons/files/128/gp3-324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395" y="2994284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èche droite 9"/>
          <p:cNvSpPr/>
          <p:nvPr/>
        </p:nvSpPr>
        <p:spPr>
          <a:xfrm>
            <a:off x="4520975" y="3370089"/>
            <a:ext cx="852055" cy="46759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droite 12"/>
          <p:cNvSpPr/>
          <p:nvPr/>
        </p:nvSpPr>
        <p:spPr>
          <a:xfrm>
            <a:off x="6818970" y="3370089"/>
            <a:ext cx="852055" cy="46759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 bwMode="auto">
          <a:xfrm>
            <a:off x="2199602" y="4229250"/>
            <a:ext cx="3037416" cy="81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 dirty="0" smtClean="0"/>
              <a:t>Le musicien enregistre son morceau</a:t>
            </a:r>
            <a:endParaRPr lang="fr-FR" sz="2000" dirty="0"/>
          </a:p>
        </p:txBody>
      </p:sp>
      <p:sp>
        <p:nvSpPr>
          <p:cNvPr id="15" name="Espace réservé du contenu 2"/>
          <p:cNvSpPr txBox="1">
            <a:spLocks/>
          </p:cNvSpPr>
          <p:nvPr/>
        </p:nvSpPr>
        <p:spPr bwMode="auto">
          <a:xfrm>
            <a:off x="4520975" y="4808698"/>
            <a:ext cx="2887743" cy="81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 dirty="0" smtClean="0"/>
              <a:t>Notre logiciel analyse le signal audio</a:t>
            </a:r>
            <a:endParaRPr lang="fr-FR" sz="2000" dirty="0"/>
          </a:p>
        </p:txBody>
      </p:sp>
      <p:sp>
        <p:nvSpPr>
          <p:cNvPr id="16" name="Espace réservé du contenu 2"/>
          <p:cNvSpPr txBox="1">
            <a:spLocks/>
          </p:cNvSpPr>
          <p:nvPr/>
        </p:nvSpPr>
        <p:spPr bwMode="auto">
          <a:xfrm>
            <a:off x="7042503" y="5234640"/>
            <a:ext cx="2887743" cy="81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 dirty="0" smtClean="0"/>
              <a:t>Une partition est générée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64390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du projet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9185" y="1196976"/>
            <a:ext cx="11713633" cy="5178065"/>
          </a:xfrm>
        </p:spPr>
        <p:txBody>
          <a:bodyPr/>
          <a:lstStyle/>
          <a:p>
            <a:r>
              <a:rPr lang="fr-FR" dirty="0" smtClean="0"/>
              <a:t>Cible: </a:t>
            </a:r>
            <a:r>
              <a:rPr lang="fr-FR" i="1" dirty="0" smtClean="0"/>
              <a:t>Musicien compositeurs</a:t>
            </a:r>
          </a:p>
          <a:p>
            <a:endParaRPr lang="fr-FR" i="1" dirty="0" smtClean="0"/>
          </a:p>
          <a:p>
            <a:r>
              <a:rPr lang="fr-FR" dirty="0" smtClean="0"/>
              <a:t>Instruments supportés: </a:t>
            </a:r>
            <a:r>
              <a:rPr lang="fr-FR" i="1" dirty="0" smtClean="0"/>
              <a:t>Guitare uniquement</a:t>
            </a:r>
          </a:p>
          <a:p>
            <a:endParaRPr lang="fr-FR" i="1" dirty="0" smtClean="0"/>
          </a:p>
          <a:p>
            <a:r>
              <a:rPr lang="fr-FR" dirty="0" smtClean="0"/>
              <a:t>Format d’export: </a:t>
            </a:r>
            <a:r>
              <a:rPr lang="fr-FR" i="1" dirty="0" smtClean="0"/>
              <a:t>MIDI, (Guitar Pro 4)</a:t>
            </a:r>
          </a:p>
          <a:p>
            <a:endParaRPr lang="fr-FR" i="1" dirty="0" smtClean="0"/>
          </a:p>
          <a:p>
            <a:r>
              <a:rPr lang="fr-FR" i="1" dirty="0" smtClean="0"/>
              <a:t>Une seule note à la fois prise en charge</a:t>
            </a:r>
          </a:p>
          <a:p>
            <a:endParaRPr lang="fr-FR" i="1" dirty="0" smtClean="0"/>
          </a:p>
          <a:p>
            <a:r>
              <a:rPr lang="fr-FR" dirty="0" smtClean="0"/>
              <a:t>Tempos supportés: de 55 à 180 </a:t>
            </a:r>
            <a:r>
              <a:rPr lang="fr-FR" dirty="0" err="1" smtClean="0"/>
              <a:t>bpm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237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Constitution d’un jeu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9185" y="1196976"/>
            <a:ext cx="5665225" cy="5256213"/>
          </a:xfrm>
        </p:spPr>
        <p:txBody>
          <a:bodyPr/>
          <a:lstStyle/>
          <a:p>
            <a:r>
              <a:rPr lang="fr-FR" dirty="0" smtClean="0"/>
              <a:t>Nos besoins:</a:t>
            </a:r>
          </a:p>
          <a:p>
            <a:r>
              <a:rPr lang="fr-FR" sz="2000" dirty="0" smtClean="0"/>
              <a:t>- Onsets annotés</a:t>
            </a:r>
          </a:p>
          <a:p>
            <a:r>
              <a:rPr lang="fr-FR" sz="2000" dirty="0" smtClean="0"/>
              <a:t>- Pour chaque onset, une description de la note jouée</a:t>
            </a:r>
          </a:p>
          <a:p>
            <a:pPr marL="0" indent="0"/>
            <a:r>
              <a:rPr lang="fr-FR" sz="2000" dirty="0" smtClean="0"/>
              <a:t>- Tempo annoté</a:t>
            </a:r>
          </a:p>
          <a:p>
            <a:pPr marL="0" indent="0"/>
            <a:r>
              <a:rPr lang="fr-FR" sz="2000" dirty="0" smtClean="0"/>
              <a:t>- Morceaux de musiques simples, sans effet, une seule note jouée et entendue à la fois (pas d’arpège)</a:t>
            </a:r>
            <a:endParaRPr lang="fr-FR" sz="20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5</a:t>
            </a:fld>
            <a:endParaRPr lang="fr-FR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945922"/>
              </p:ext>
            </p:extLst>
          </p:nvPr>
        </p:nvGraphicFramePr>
        <p:xfrm>
          <a:off x="6473735" y="1677081"/>
          <a:ext cx="4982392" cy="3809315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2156096"/>
                <a:gridCol w="1097890"/>
                <a:gridCol w="864203"/>
                <a:gridCol w="864203"/>
              </a:tblGrid>
              <a:tr h="742391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Titre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Type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Durée (s)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Nombre de notes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55577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DayTripper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CD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8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21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55577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Aller-Retour diatonique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Synthétique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8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55577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Heart &amp; Soul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Synthétique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38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55577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No Surprises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Enregistré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26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40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55577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Seven Nation Army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Enregistré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30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47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55577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Hardest Button to Button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Enregistré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35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91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55577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Johnny B Good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Enregistré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47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70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55577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Voodo Child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Enregistré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40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88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55577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Kashmir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Enregistré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33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81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55577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Time is running Out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Enregistré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24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79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55577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48 notes de la guitare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Enregistré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254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375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55577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 smtClean="0">
                          <a:effectLst/>
                        </a:rPr>
                        <a:t>Total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521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946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3135086" y="4122794"/>
            <a:ext cx="25864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124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116741	2	G 2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126453	2	G 2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139023	2	G 3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151973	10	G 2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209486	2	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A#2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906487" y="6145114"/>
            <a:ext cx="352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Extrait d’un fichier d’annotation</a:t>
            </a:r>
            <a:endParaRPr lang="fr-FR" i="1" dirty="0"/>
          </a:p>
        </p:txBody>
      </p:sp>
      <p:sp>
        <p:nvSpPr>
          <p:cNvPr id="9" name="ZoneTexte 8"/>
          <p:cNvSpPr txBox="1"/>
          <p:nvPr/>
        </p:nvSpPr>
        <p:spPr>
          <a:xfrm>
            <a:off x="7659734" y="5474554"/>
            <a:ext cx="352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Base de données finale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84967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Algorithme général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4885" y="1009651"/>
            <a:ext cx="11713633" cy="604836"/>
          </a:xfrm>
        </p:spPr>
        <p:txBody>
          <a:bodyPr/>
          <a:lstStyle/>
          <a:p>
            <a:r>
              <a:rPr lang="fr-FR" dirty="0" smtClean="0"/>
              <a:t>Schéma synoptique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6</a:t>
            </a:fld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856" y="1462270"/>
            <a:ext cx="7380288" cy="497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3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112" y="1110427"/>
            <a:ext cx="9711252" cy="475480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112" y="1110427"/>
            <a:ext cx="9711252" cy="47548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Offset detection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7</a:t>
            </a:fld>
            <a:endParaRPr lang="fr-FR"/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112" y="1110427"/>
            <a:ext cx="9711252" cy="4754800"/>
          </a:xfrm>
        </p:spPr>
      </p:pic>
    </p:spTree>
    <p:extLst>
      <p:ext uri="{BB962C8B-B14F-4D97-AF65-F5344CB8AC3E}">
        <p14:creationId xmlns:p14="http://schemas.microsoft.com/office/powerpoint/2010/main" val="210622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Évolution de la détection d’onset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8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660706" y="5445648"/>
            <a:ext cx="3749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*</a:t>
            </a:r>
            <a:r>
              <a:rPr lang="fr-FR" sz="1600" i="1" dirty="0" smtClean="0"/>
              <a:t>Les offsets ne sont jamais évalués</a:t>
            </a:r>
            <a:endParaRPr lang="fr-FR" sz="1600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 bwMode="auto">
          <a:xfrm>
            <a:off x="7955280" y="1910987"/>
            <a:ext cx="4140927" cy="3497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fr-FR" sz="2000" dirty="0" smtClean="0"/>
              <a:t>Taux de détection final sur notre jeu de données :</a:t>
            </a:r>
          </a:p>
          <a:p>
            <a:pPr marL="0"/>
            <a:r>
              <a:rPr lang="fr-FR" sz="2000" b="0" i="1" dirty="0" smtClean="0"/>
              <a:t>(8min30 ou 946 notes)</a:t>
            </a:r>
          </a:p>
          <a:p>
            <a:pPr marL="0"/>
            <a:endParaRPr lang="fr-FR" sz="2000" b="0" i="1" dirty="0"/>
          </a:p>
          <a:p>
            <a:pPr marL="0" algn="ctr"/>
            <a:r>
              <a:rPr lang="fr-FR" sz="2800" i="1" dirty="0" smtClean="0"/>
              <a:t>96,04%</a:t>
            </a:r>
            <a:endParaRPr lang="fr-FR" sz="3200" i="1" dirty="0"/>
          </a:p>
        </p:txBody>
      </p:sp>
      <p:pic>
        <p:nvPicPr>
          <p:cNvPr id="11" name="Espace réservé du contenu 10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8" r="2731"/>
          <a:stretch/>
        </p:blipFill>
        <p:spPr>
          <a:xfrm>
            <a:off x="143691" y="1141355"/>
            <a:ext cx="7811589" cy="4266667"/>
          </a:xfrm>
        </p:spPr>
      </p:pic>
    </p:spTree>
    <p:extLst>
      <p:ext uri="{BB962C8B-B14F-4D97-AF65-F5344CB8AC3E}">
        <p14:creationId xmlns:p14="http://schemas.microsoft.com/office/powerpoint/2010/main" val="899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Évolution de l’analyse harmonique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9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660706" y="5445648"/>
            <a:ext cx="5896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*</a:t>
            </a:r>
            <a:r>
              <a:rPr lang="fr-FR" sz="1600" i="1" dirty="0" smtClean="0"/>
              <a:t>Les silences ne sont jamais évalués, les notes liées à un onset faussement détecté ou manqué ne sont pas évaluées</a:t>
            </a:r>
            <a:endParaRPr lang="fr-FR" sz="1600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 bwMode="auto">
          <a:xfrm>
            <a:off x="7955280" y="1910987"/>
            <a:ext cx="4140927" cy="3497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fr-FR" sz="2000" dirty="0" smtClean="0"/>
              <a:t>Taux de détection* final sur notre jeu de données :</a:t>
            </a:r>
          </a:p>
          <a:p>
            <a:pPr marL="0"/>
            <a:r>
              <a:rPr lang="fr-FR" sz="2000" b="0" i="1" dirty="0" smtClean="0"/>
              <a:t>(8min30 ou 946 notes)</a:t>
            </a:r>
          </a:p>
          <a:p>
            <a:pPr marL="0"/>
            <a:endParaRPr lang="fr-FR" sz="2000" b="0" i="1" dirty="0"/>
          </a:p>
          <a:p>
            <a:pPr marL="0" algn="ctr"/>
            <a:r>
              <a:rPr lang="fr-FR" sz="2800" i="1" dirty="0" smtClean="0"/>
              <a:t>Tons: 93,08%</a:t>
            </a:r>
          </a:p>
          <a:p>
            <a:pPr marL="0" algn="ctr"/>
            <a:r>
              <a:rPr lang="fr-FR" sz="2800" i="1" dirty="0" smtClean="0"/>
              <a:t>Octaves: 92,7%</a:t>
            </a:r>
            <a:endParaRPr lang="fr-FR" sz="3200" i="1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9" r="7897"/>
          <a:stretch/>
        </p:blipFill>
        <p:spPr>
          <a:xfrm>
            <a:off x="435339" y="1141355"/>
            <a:ext cx="7458891" cy="4266667"/>
          </a:xfrm>
        </p:spPr>
      </p:pic>
    </p:spTree>
    <p:extLst>
      <p:ext uri="{BB962C8B-B14F-4D97-AF65-F5344CB8AC3E}">
        <p14:creationId xmlns:p14="http://schemas.microsoft.com/office/powerpoint/2010/main" val="239985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e_ESEO">
  <a:themeElements>
    <a:clrScheme name="Modele_ESE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_ESE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Modele_ESE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_ESE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_ESE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_ESE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_ESE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_ESE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_ESE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_ESE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_ESE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_ESE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_ESE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_ESE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Modele_de_presentation_Powerpoint_de_l_Ecole_2009</Template>
  <TotalTime>932</TotalTime>
  <Words>1423</Words>
  <Application>Microsoft Office PowerPoint</Application>
  <PresentationFormat>Widescreen</PresentationFormat>
  <Paragraphs>328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 Math</vt:lpstr>
      <vt:lpstr>Courier New</vt:lpstr>
      <vt:lpstr>Times New Roman</vt:lpstr>
      <vt:lpstr>Wingdings</vt:lpstr>
      <vt:lpstr>Modele_ESEO</vt:lpstr>
      <vt:lpstr>Générateur de Partition</vt:lpstr>
      <vt:lpstr>Sommaire</vt:lpstr>
      <vt:lpstr>Objectifs du projet </vt:lpstr>
      <vt:lpstr>Objectifs du projet </vt:lpstr>
      <vt:lpstr>Constitution d’un jeu de données</vt:lpstr>
      <vt:lpstr>Algorithme général</vt:lpstr>
      <vt:lpstr>Offset detection</vt:lpstr>
      <vt:lpstr>Évolution de la détection d’onset</vt:lpstr>
      <vt:lpstr>Évolution de l’analyse harmonique</vt:lpstr>
      <vt:lpstr>Estimation de tempo</vt:lpstr>
      <vt:lpstr>Estimation de tempo</vt:lpstr>
      <vt:lpstr>Estimation de tempo</vt:lpstr>
      <vt:lpstr>Estimation de tempo</vt:lpstr>
      <vt:lpstr>Évolution de l’estimation de tempo</vt:lpstr>
      <vt:lpstr>Analyse de la composition rythmique</vt:lpstr>
      <vt:lpstr>Analyse de la composition rythmique</vt:lpstr>
      <vt:lpstr>Évolution de l’analyse rythmique</vt:lpstr>
      <vt:lpstr>Résultats globaux</vt:lpstr>
      <vt:lpstr>Possibilités d’améliorations</vt:lpstr>
      <vt:lpstr>Possibilités d’améliorations</vt:lpstr>
      <vt:lpstr>Normalisation des durées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Générateur de Partition</dc:title>
  <dc:creator>LAURENT Martin</dc:creator>
  <cp:lastModifiedBy>RIOBE Louison</cp:lastModifiedBy>
  <cp:revision>47</cp:revision>
  <dcterms:created xsi:type="dcterms:W3CDTF">2016-02-01T08:22:38Z</dcterms:created>
  <dcterms:modified xsi:type="dcterms:W3CDTF">2016-02-03T17:29:17Z</dcterms:modified>
</cp:coreProperties>
</file>