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441"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40" r:id="rId26"/>
    <p:sldId id="403" r:id="rId27"/>
    <p:sldId id="372" r:id="rId28"/>
    <p:sldId id="439" r:id="rId29"/>
    <p:sldId id="426" r:id="rId30"/>
    <p:sldId id="435" r:id="rId31"/>
    <p:sldId id="430" r:id="rId32"/>
    <p:sldId id="427" r:id="rId33"/>
    <p:sldId id="428" r:id="rId34"/>
    <p:sldId id="424" r:id="rId35"/>
    <p:sldId id="436" r:id="rId36"/>
    <p:sldId id="437" r:id="rId37"/>
    <p:sldId id="438"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346" autoAdjust="0"/>
  </p:normalViewPr>
  <p:slideViewPr>
    <p:cSldViewPr>
      <p:cViewPr varScale="1">
        <p:scale>
          <a:sx n="178" d="100"/>
          <a:sy n="178" d="100"/>
        </p:scale>
        <p:origin x="-816" y="-112"/>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400" d="100"/>
        <a:sy n="400" d="100"/>
      </p:scale>
      <p:origin x="0" y="41832"/>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9.xml"/><Relationship Id="rId22" Type="http://schemas.openxmlformats.org/officeDocument/2006/relationships/slide" Target="slides/slide31.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8.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27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27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2</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19</a:t>
            </a:fld>
            <a:endParaRPr lang="en-US"/>
          </a:p>
        </p:txBody>
      </p:sp>
    </p:spTree>
    <p:extLst>
      <p:ext uri="{BB962C8B-B14F-4D97-AF65-F5344CB8AC3E}">
        <p14:creationId xmlns:p14="http://schemas.microsoft.com/office/powerpoint/2010/main" val="358418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4300" y="6543675"/>
            <a:ext cx="1257300" cy="276225"/>
          </a:xfrm>
        </p:spPr>
        <p:txBody>
          <a:bodyPr/>
          <a:lstStyle>
            <a:lvl1pPr>
              <a:buClrTx/>
              <a:buSzTx/>
              <a:buFontTx/>
              <a:buNone/>
              <a:defRPr/>
            </a:lvl1pPr>
          </a:lstStyle>
          <a:p>
            <a:pPr>
              <a:defRPr/>
            </a:pPr>
            <a:r>
              <a:rPr lang="en-US" smtClean="0"/>
              <a:t>Dec 7-8, 2012</a:t>
            </a:r>
            <a:endParaRPr lang="en-US" dirty="0"/>
          </a:p>
        </p:txBody>
      </p:sp>
      <p:sp>
        <p:nvSpPr>
          <p:cNvPr id="4" name="Footer Placeholder 3"/>
          <p:cNvSpPr>
            <a:spLocks noGrp="1"/>
          </p:cNvSpPr>
          <p:nvPr>
            <p:ph type="ftr" sz="quarter" idx="11"/>
          </p:nvPr>
        </p:nvSpPr>
        <p:spPr>
          <a:xfrm>
            <a:off x="1371600" y="6543675"/>
            <a:ext cx="6040437" cy="276225"/>
          </a:xfrm>
        </p:spPr>
        <p:txBody>
          <a:bodyPr/>
          <a:lstStyle>
            <a:lvl1pPr algn="ctr">
              <a:defRPr/>
            </a:lvl1pPr>
          </a:lstStyle>
          <a:p>
            <a:pPr>
              <a:defRPr/>
            </a:pPr>
            <a:r>
              <a:rPr lang="en-US" dirty="0"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a:xfrm>
            <a:off x="114300" y="6543675"/>
            <a:ext cx="1866900" cy="276225"/>
          </a:xfrm>
        </p:spPr>
        <p:txBody>
          <a:bodyPr/>
          <a:lstStyle>
            <a:lvl1pPr>
              <a:buClrTx/>
              <a:buSzTx/>
              <a:buFontTx/>
              <a:buNone/>
              <a:defRPr/>
            </a:lvl1pPr>
          </a:lstStyle>
          <a:p>
            <a:pPr>
              <a:defRPr/>
            </a:pPr>
            <a:r>
              <a:rPr lang="en-US" altLang="en-US" smtClean="0"/>
              <a:t>Dec 7-8,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7-8,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rgbClr val="BB0018"/>
                </a:solidFill>
                <a:latin typeface="+mn-lt"/>
              </a:defRPr>
            </a:lvl1pPr>
          </a:lstStyle>
          <a:p>
            <a:pPr>
              <a:defRPr/>
            </a:pPr>
            <a:r>
              <a:rPr lang="en-US" dirty="0"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
        <p:nvSpPr>
          <p:cNvPr id="3" name="Footer Placeholder 2"/>
          <p:cNvSpPr>
            <a:spLocks noGrp="1"/>
          </p:cNvSpPr>
          <p:nvPr>
            <p:ph type="ftr" sz="quarter" idx="11"/>
          </p:nvPr>
        </p:nvSpPr>
        <p:spPr/>
        <p:txBody>
          <a:bodyPr/>
          <a:lstStyle/>
          <a:p>
            <a:pPr>
              <a:defRPr/>
            </a:pPr>
            <a:r>
              <a:rPr lang="en-US" altLang="en-US" smtClean="0"/>
              <a:t>S&amp;OC DMS System Design Review</a:t>
            </a:r>
            <a:endParaRPr lang="en-US" altLang="en-US" dirty="0"/>
          </a:p>
        </p:txBody>
      </p:sp>
      <p:sp>
        <p:nvSpPr>
          <p:cNvPr id="4" name="Date Placeholder 3"/>
          <p:cNvSpPr>
            <a:spLocks noGrp="1"/>
          </p:cNvSpPr>
          <p:nvPr>
            <p:ph type="dt" sz="half" idx="10"/>
          </p:nvPr>
        </p:nvSpPr>
        <p:spPr/>
        <p:txBody>
          <a:bodyPr/>
          <a:lstStyle/>
          <a:p>
            <a:pPr>
              <a:defRPr/>
            </a:pPr>
            <a:r>
              <a:rPr lang="en-US" altLang="en-US" smtClean="0"/>
              <a:t>Dec 7-8, 2012</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9-</a:t>
            </a:r>
            <a:fld id="{DEA1B79E-B14E-41E4-B6D3-CD206A959F7E}" type="slidenum">
              <a:rPr lang="en-US" smtClean="0"/>
              <a:pPr>
                <a:defRPr/>
              </a:pPr>
              <a:t>2</a:t>
            </a:fld>
            <a:endParaRPr lang="en-US"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endParaRPr lang="en-US" sz="1600" dirty="0"/>
          </a:p>
          <a:p>
            <a:pPr lvl="1"/>
            <a:r>
              <a:rPr lang="en-US" sz="1600" dirty="0" err="1" smtClean="0"/>
              <a:t>ClosestTime</a:t>
            </a:r>
            <a:endParaRPr lang="en-US" sz="1600" dirty="0"/>
          </a:p>
          <a:p>
            <a:pPr lvl="1"/>
            <a:r>
              <a:rPr lang="en-US" sz="1600" dirty="0" err="1" smtClean="0"/>
              <a:t>GeometricallyNearest</a:t>
            </a:r>
            <a:endParaRPr lang="en-US" sz="1600" dirty="0"/>
          </a:p>
          <a:p>
            <a:pPr lvl="1"/>
            <a:r>
              <a:rPr lang="en-US" sz="1600" dirty="0" smtClean="0"/>
              <a:t>Bracket</a:t>
            </a:r>
          </a:p>
          <a:p>
            <a:pPr marL="0" indent="0">
              <a:buNone/>
            </a:pPr>
            <a:endParaRPr lang="en-US" sz="16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593644" y="17541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981200"/>
            <a:ext cx="4724400" cy="11430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139574" y="39017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a:stCxn id="11" idx="0"/>
          </p:cNvCxnSpPr>
          <p:nvPr/>
        </p:nvCxnSpPr>
        <p:spPr bwMode="auto">
          <a:xfrm rot="16200000" flipV="1">
            <a:off x="5016975" y="2145826"/>
            <a:ext cx="672835" cy="293438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t>
            </a:r>
            <a:r>
              <a:rPr lang="en-US" sz="1800" dirty="0" smtClean="0"/>
              <a:t>ambiguities from multiple pattern matches.</a:t>
            </a:r>
            <a:endParaRPr lang="en-US" sz="1800" dirty="0" smtClean="0"/>
          </a:p>
          <a:p>
            <a:r>
              <a:rPr lang="en-US" sz="1800" dirty="0" smtClean="0"/>
              <a:t>N</a:t>
            </a:r>
            <a:r>
              <a:rPr lang="en-US" sz="1800" dirty="0"/>
              <a:t>/A parameter values in dataset or rmap don’t affect matching</a:t>
            </a:r>
            <a:r>
              <a:rPr lang="en-US" sz="1800" dirty="0" smtClean="0"/>
              <a:t>.</a:t>
            </a:r>
            <a:endParaRPr lang="en-US" sz="1800" dirty="0"/>
          </a:p>
        </p:txBody>
      </p:sp>
      <p:sp>
        <p:nvSpPr>
          <p:cNvPr id="6" name="Footer Placeholder 5"/>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762000" y="914400"/>
            <a:ext cx="73914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line specification of reference file 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p>
          <a:p>
            <a:pPr lvl="2"/>
            <a:r>
              <a:rPr lang="en-US" sz="1400" dirty="0" smtClean="0"/>
              <a:t>Relevance Expressions (Rmap,  </a:t>
            </a:r>
            <a:r>
              <a:rPr lang="en-US" sz="1400" dirty="0" err="1" smtClean="0"/>
              <a:t>Parkey</a:t>
            </a:r>
            <a:r>
              <a:rPr lang="en-US" sz="1400" dirty="0" smtClean="0"/>
              <a:t>)</a:t>
            </a:r>
          </a:p>
          <a:p>
            <a:pPr lvl="1"/>
            <a:r>
              <a:rPr lang="en-US" sz="1600" dirty="0" smtClean="0"/>
              <a:t>Web 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now handles unique file naming for</a:t>
            </a:r>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a:t>
            </a:r>
            <a:r>
              <a:rPr lang="en-US" dirty="0" smtClean="0"/>
              <a:t>so might </a:t>
            </a:r>
            <a:r>
              <a:rPr lang="en-US" dirty="0" smtClean="0"/>
              <a:t>as well share.</a:t>
            </a:r>
          </a:p>
          <a:p>
            <a:pPr lvl="1"/>
            <a:r>
              <a:rPr lang="en-US" dirty="0" smtClean="0"/>
              <a:t>CRDS : Archive interfaces discussed for:</a:t>
            </a:r>
          </a:p>
          <a:p>
            <a:pPr lvl="2"/>
            <a:r>
              <a:rPr lang="en-US" dirty="0" smtClean="0"/>
              <a:t>Distributing references and rules from the archive via simple URL’s.</a:t>
            </a:r>
          </a:p>
          <a:p>
            <a:pPr lvl="2"/>
            <a:r>
              <a:rPr lang="en-US" dirty="0" smtClean="0"/>
              <a:t>Ingesting reference files into the archive using existing CDBS/OPUS file exchange protocols.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9906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81571" y="2904662"/>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p:nvPr/>
        </p:nvCxnSpPr>
        <p:spPr bwMode="auto">
          <a:xfrm rot="10800000">
            <a:off x="4876800" y="2286000"/>
            <a:ext cx="2206334" cy="8655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524000" y="5410200"/>
            <a:ext cx="6019800" cy="940900"/>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rgbClr val="3366FF"/>
                </a:solidFill>
                <a:latin typeface="Helvetica"/>
              </a:rPr>
              <a:t>Not all reference types are relevant to all instrument </a:t>
            </a:r>
            <a:r>
              <a:rPr lang="en-US" sz="1100" b="1" dirty="0" smtClean="0">
                <a:solidFill>
                  <a:srgbClr val="3366FF"/>
                </a:solidFill>
                <a:latin typeface="Helvetica"/>
              </a:rPr>
              <a:t>modes</a:t>
            </a:r>
            <a:endParaRPr lang="en-US" sz="1100" b="1" dirty="0" smtClean="0">
              <a:solidFill>
                <a:srgbClr val="3366FF"/>
              </a:solidFill>
              <a:latin typeface="Helvetica"/>
            </a:endParaRPr>
          </a:p>
          <a:p>
            <a:pPr marL="171450" indent="-171450">
              <a:buFont typeface="Arial"/>
              <a:buChar char="•"/>
            </a:pPr>
            <a:r>
              <a:rPr lang="en-US" sz="1100" b="1" dirty="0" smtClean="0">
                <a:solidFill>
                  <a:schemeClr val="tx1"/>
                </a:solidFill>
                <a:latin typeface="Helvetica"/>
              </a:rPr>
              <a:t>If DETECTOR == “SBC” then reference type CCDTAB is N/A</a:t>
            </a:r>
          </a:p>
          <a:p>
            <a:pPr marL="171450" indent="-171450">
              <a:buFont typeface="Arial"/>
              <a:buChar char="•"/>
            </a:pPr>
            <a:r>
              <a:rPr lang="en-US" sz="1100" b="1" dirty="0" smtClean="0">
                <a:solidFill>
                  <a:schemeClr val="tx1"/>
                </a:solidFill>
                <a:latin typeface="Helvetica"/>
              </a:rPr>
              <a:t>Added for HST,   useful in general</a:t>
            </a:r>
          </a:p>
          <a:p>
            <a:pPr marL="171450" indent="-171450">
              <a:buFont typeface="Arial"/>
              <a:buChar char="•"/>
            </a:pPr>
            <a:r>
              <a:rPr lang="en-US" sz="1100" b="1" dirty="0" smtClean="0">
                <a:solidFill>
                  <a:schemeClr val="tx1"/>
                </a:solidFill>
                <a:latin typeface="Helvetica"/>
              </a:rPr>
              <a:t>Prevents conflating irrelevant results with errors</a:t>
            </a:r>
          </a:p>
          <a:p>
            <a:pPr marL="171450" indent="-171450">
              <a:buFont typeface="Arial"/>
              <a:buChar char="•"/>
            </a:pPr>
            <a:r>
              <a:rPr lang="en-US" sz="1100" b="1" dirty="0" smtClean="0">
                <a:solidFill>
                  <a:schemeClr val="tx1"/>
                </a:solidFill>
                <a:latin typeface="Helvetica"/>
              </a:rPr>
              <a:t>Resolves ambiguity in testing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934200" cy="40640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Relevance</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2209800" cy="6858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410200"/>
            <a:ext cx="6858000" cy="648512"/>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rgbClr val="3366FF"/>
                </a:solidFill>
                <a:latin typeface="Helvetica"/>
                <a:sym typeface="Wingdings"/>
              </a:rPr>
              <a:t>Prevents </a:t>
            </a:r>
            <a:r>
              <a:rPr lang="en-US" sz="1200" b="1" dirty="0" smtClean="0">
                <a:solidFill>
                  <a:srgbClr val="3366FF"/>
                </a:solidFill>
                <a:latin typeface="Helvetica"/>
                <a:sym typeface="Wingdings"/>
              </a:rPr>
              <a:t>irrelevant parameter values from affecting matching</a:t>
            </a:r>
            <a:r>
              <a:rPr lang="en-US" sz="1200" b="1" dirty="0" smtClean="0">
                <a:solidFill>
                  <a:schemeClr val="tx1"/>
                </a:solidFill>
                <a:latin typeface="Helvetica"/>
                <a:sym typeface="Wingdings"/>
              </a:rPr>
              <a:t>:</a:t>
            </a:r>
            <a:endParaRPr lang="en-US" sz="1200" b="1" dirty="0">
              <a:solidFill>
                <a:schemeClr val="tx1"/>
              </a:solidFill>
              <a:latin typeface="Helvetica"/>
              <a:sym typeface="Wingdings"/>
            </a:endParaRPr>
          </a:p>
          <a:p>
            <a:pPr lvl="1" indent="0"/>
            <a:r>
              <a:rPr lang="en-US" sz="1200" b="1" dirty="0" smtClean="0">
                <a:solidFill>
                  <a:schemeClr val="tx1"/>
                </a:solidFill>
                <a:latin typeface="Helvetica"/>
                <a:sym typeface="Wingdings"/>
              </a:rPr>
              <a:t>During best reference lookups</a:t>
            </a:r>
          </a:p>
          <a:p>
            <a:pPr lvl="1" indent="0"/>
            <a:r>
              <a:rPr lang="en-US" sz="1200" b="1" dirty="0" smtClean="0">
                <a:solidFill>
                  <a:schemeClr val="tx1"/>
                </a:solidFill>
                <a:latin typeface="Helvetica"/>
                <a:sym typeface="Wingdings"/>
              </a:rPr>
              <a:t>During automatic rules updates</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59436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934200" cy="406400"/>
          </a:xfrm>
        </p:spPr>
        <p:txBody>
          <a:bodyPr/>
          <a:lstStyle/>
          <a:p>
            <a:r>
              <a:rPr lang="en-US" kern="1200" dirty="0">
                <a:solidFill>
                  <a:srgbClr val="C00000"/>
                </a:solidFill>
              </a:rPr>
              <a:t>Calibration Pipeline Component</a:t>
            </a:r>
            <a:r>
              <a:rPr lang="en-US" dirty="0"/>
              <a:t/>
            </a:r>
            <a:br>
              <a:rPr lang="en-US" dirty="0"/>
            </a:b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a:t>
            </a:fld>
            <a:endParaRPr lang="en-US" smtClean="0"/>
          </a:p>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52206" y="2266950"/>
            <a:ext cx="8924925" cy="2990850"/>
          </a:xfrm>
          <a:prstGeom prst="rect">
            <a:avLst/>
          </a:prstGeom>
          <a:noFill/>
          <a:ln w="9525">
            <a:noFill/>
            <a:miter lim="800000"/>
            <a:headEnd/>
            <a:tailEnd/>
          </a:ln>
        </p:spPr>
      </p:pic>
      <p:sp>
        <p:nvSpPr>
          <p:cNvPr id="7" name="TextBox 12"/>
          <p:cNvSpPr txBox="1">
            <a:spLocks noChangeArrowheads="1"/>
          </p:cNvSpPr>
          <p:nvPr/>
        </p:nvSpPr>
        <p:spPr bwMode="auto">
          <a:xfrm>
            <a:off x="1052513" y="13716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8" name="Straight Arrow Connector 13"/>
          <p:cNvCxnSpPr>
            <a:cxnSpLocks noChangeShapeType="1"/>
            <a:stCxn id="7" idx="2"/>
            <a:endCxn id="9" idx="0"/>
          </p:cNvCxnSpPr>
          <p:nvPr/>
        </p:nvCxnSpPr>
        <p:spPr bwMode="auto">
          <a:xfrm>
            <a:off x="2020888" y="1833563"/>
            <a:ext cx="1118552" cy="2128837"/>
          </a:xfrm>
          <a:prstGeom prst="straightConnector1">
            <a:avLst/>
          </a:prstGeom>
          <a:noFill/>
          <a:ln w="25400" algn="ctr">
            <a:solidFill>
              <a:srgbClr val="FF0000"/>
            </a:solidFill>
            <a:round/>
            <a:headEnd/>
            <a:tailEnd type="arrow" w="med" len="med"/>
          </a:ln>
        </p:spPr>
      </p:cxnSp>
      <p:sp>
        <p:nvSpPr>
          <p:cNvPr id="9" name="Rectangle 10"/>
          <p:cNvSpPr>
            <a:spLocks noChangeArrowheads="1"/>
          </p:cNvSpPr>
          <p:nvPr/>
        </p:nvSpPr>
        <p:spPr bwMode="auto">
          <a:xfrm>
            <a:off x="2590800" y="39624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Tree>
    <p:extLst>
      <p:ext uri="{BB962C8B-B14F-4D97-AF65-F5344CB8AC3E}">
        <p14:creationId xmlns:p14="http://schemas.microsoft.com/office/powerpoint/2010/main" val="240022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762000" y="10668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retrieval</a:t>
            </a:r>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clients share read-only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one copy of reference files needed</a:t>
            </a:r>
          </a:p>
          <a:p>
            <a:r>
              <a:rPr lang="en-US" sz="1600" dirty="0" smtClean="0"/>
              <a:t>The server does not have to be running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Files to CRDS</a:t>
            </a:r>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26</a:t>
            </a:fld>
            <a:endParaRPr lang="en-US" smtClean="0"/>
          </a:p>
          <a:p>
            <a:pPr>
              <a:defRPr/>
            </a:pPr>
            <a:endParaRPr lang="en-US" dirty="0"/>
          </a:p>
        </p:txBody>
      </p:sp>
      <p:pic>
        <p:nvPicPr>
          <p:cNvPr id="6" name="Picture 1" descr="CRDScomm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1143000"/>
            <a:ext cx="7769225" cy="5105400"/>
          </a:xfrm>
        </p:spPr>
        <p:txBody>
          <a:bodyPr/>
          <a:lstStyle/>
          <a:p>
            <a:r>
              <a:rPr lang="en-US" sz="1600" dirty="0" smtClean="0"/>
              <a:t>Intended for routine reference file submissions:</a:t>
            </a:r>
          </a:p>
          <a:p>
            <a:pPr lvl="1"/>
            <a:r>
              <a:rPr lang="en-US" sz="1600" dirty="0" smtClean="0"/>
              <a:t>File replacements</a:t>
            </a:r>
          </a:p>
          <a:p>
            <a:pPr lvl="1"/>
            <a:r>
              <a:rPr lang="en-US" sz="1600" dirty="0" smtClean="0"/>
              <a:t>Date specific insert/appends</a:t>
            </a:r>
          </a:p>
          <a:p>
            <a:r>
              <a:rPr lang="en-US" sz="1600" dirty="0" smtClean="0"/>
              <a:t>Steps of File Submission</a:t>
            </a:r>
          </a:p>
          <a:p>
            <a:pPr lvl="1"/>
            <a:r>
              <a:rPr lang="en-US" sz="1600" dirty="0" smtClean="0"/>
              <a:t>Upload new </a:t>
            </a:r>
            <a:r>
              <a:rPr lang="en-US" sz="1600" dirty="0"/>
              <a:t>r</a:t>
            </a:r>
            <a:r>
              <a:rPr lang="en-US" sz="1600" dirty="0" smtClean="0"/>
              <a:t>eference files for one type, e.g. MIRI DARK</a:t>
            </a:r>
          </a:p>
          <a:p>
            <a:pPr lvl="1"/>
            <a:r>
              <a:rPr lang="en-US" sz="1600" dirty="0" smtClean="0"/>
              <a:t>Check new references</a:t>
            </a:r>
          </a:p>
          <a:p>
            <a:pPr lvl="2"/>
            <a:r>
              <a:rPr lang="en-US" sz="1400" dirty="0" smtClean="0"/>
              <a:t>Allowed parameter values</a:t>
            </a:r>
          </a:p>
          <a:p>
            <a:pPr lvl="2"/>
            <a:r>
              <a:rPr lang="en-US" sz="1400" dirty="0" smtClean="0"/>
              <a:t>FITS table mode coverage:  mode additions and removals</a:t>
            </a:r>
          </a:p>
          <a:p>
            <a:pPr lvl="1"/>
            <a:r>
              <a:rPr lang="en-US" sz="1600" i="1" dirty="0" smtClean="0"/>
              <a:t>Automatically</a:t>
            </a:r>
            <a:r>
              <a:rPr lang="en-US" sz="1600" dirty="0" smtClean="0"/>
              <a:t> update rules hierarchy</a:t>
            </a:r>
          </a:p>
          <a:p>
            <a:pPr lvl="2"/>
            <a:r>
              <a:rPr lang="en-US" sz="1400" dirty="0" smtClean="0"/>
              <a:t>Insert / replace files in existing .rmap Match() cases</a:t>
            </a:r>
          </a:p>
          <a:p>
            <a:pPr lvl="3"/>
            <a:r>
              <a:rPr lang="en-US" sz="1200" dirty="0" smtClean="0"/>
              <a:t>Currently limited to Match() -&gt; </a:t>
            </a:r>
            <a:r>
              <a:rPr lang="en-US" sz="1200" dirty="0" err="1" smtClean="0"/>
              <a:t>UseAfter</a:t>
            </a:r>
            <a:r>
              <a:rPr lang="en-US" sz="1200" dirty="0" smtClean="0"/>
              <a:t>()</a:t>
            </a:r>
          </a:p>
          <a:p>
            <a:pPr lvl="2"/>
            <a:r>
              <a:rPr lang="en-US" sz="1400" dirty="0" smtClean="0"/>
              <a:t>Update </a:t>
            </a:r>
            <a:r>
              <a:rPr lang="en-US" sz="1400" dirty="0" smtClean="0"/>
              <a:t>higher </a:t>
            </a:r>
            <a:r>
              <a:rPr lang="en-US" sz="1400" dirty="0" smtClean="0"/>
              <a:t>level </a:t>
            </a:r>
            <a:r>
              <a:rPr lang="en-US" sz="1400" dirty="0" smtClean="0"/>
              <a:t>contexts to refer to new rmaps</a:t>
            </a:r>
            <a:endParaRPr lang="en-US" sz="1400" dirty="0" smtClean="0"/>
          </a:p>
          <a:p>
            <a:pPr lvl="1"/>
            <a:r>
              <a:rPr lang="en-US" sz="1600" dirty="0" smtClean="0"/>
              <a:t>Present results for review and confirmation</a:t>
            </a:r>
          </a:p>
          <a:p>
            <a:r>
              <a:rPr lang="en-US" sz="1600" dirty="0" smtClean="0"/>
              <a:t>Prototyped for HST build-2</a:t>
            </a:r>
          </a:p>
          <a:p>
            <a:r>
              <a:rPr lang="en-US" sz="1600" dirty="0" smtClean="0"/>
              <a:t>Needs generalization to support all JWST Selectors</a:t>
            </a:r>
            <a:endParaRPr lang="en-US" sz="1600" dirty="0"/>
          </a:p>
        </p:txBody>
      </p:sp>
      <p:sp>
        <p:nvSpPr>
          <p:cNvPr id="4" name="Footer Placeholder 3"/>
          <p:cNvSpPr>
            <a:spLocks noGrp="1"/>
          </p:cNvSpPr>
          <p:nvPr>
            <p:ph type="ftr" sz="quarter" idx="11"/>
          </p:nvPr>
        </p:nvSpPr>
        <p:spPr>
          <a:xfrm>
            <a:off x="1371600" y="6580685"/>
            <a:ext cx="6040437" cy="276225"/>
          </a:xfrm>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29</a:t>
            </a:fld>
            <a:endParaRPr lang="en-US" smtClean="0"/>
          </a:p>
          <a:p>
            <a:pPr>
              <a:defRPr/>
            </a:pPr>
            <a:endParaRPr lang="en-US" dirty="0"/>
          </a:p>
        </p:txBody>
      </p:sp>
      <p:pic>
        <p:nvPicPr>
          <p:cNvPr id="6" name="Picture 5"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296216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110177"/>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chemeClr val="tx1"/>
                </a:solidFill>
                <a:latin typeface="Helvetica"/>
              </a:rPr>
              <a:t>JWST references huge:  some 4G – 64G file</a:t>
            </a:r>
          </a:p>
          <a:p>
            <a:pPr marL="171450" indent="-171450">
              <a:buFont typeface="Arial"/>
              <a:buChar char="•"/>
            </a:pPr>
            <a:r>
              <a:rPr lang="en-US" sz="1100" b="1" dirty="0" smtClean="0">
                <a:solidFill>
                  <a:schemeClr val="tx1"/>
                </a:solidFill>
                <a:latin typeface="Helvetica"/>
              </a:rPr>
              <a:t>Provides real time upload status</a:t>
            </a:r>
          </a:p>
          <a:p>
            <a:pPr marL="171450" indent="-171450">
              <a:buFont typeface="Arial"/>
              <a:buChar char="•"/>
            </a:pPr>
            <a:r>
              <a:rPr lang="en-US" sz="1100" b="1" dirty="0" smtClean="0">
                <a:solidFill>
                  <a:schemeClr val="tx1"/>
                </a:solidFill>
                <a:latin typeface="Helvetica"/>
              </a:rPr>
              <a:t>Robust selection of multiple files</a:t>
            </a:r>
          </a:p>
          <a:p>
            <a:pPr marL="171450" indent="-171450">
              <a:buFont typeface="Arial"/>
              <a:buChar char="•"/>
            </a:pPr>
            <a:r>
              <a:rPr lang="en-US" sz="1100" b="1" dirty="0" smtClean="0">
                <a:solidFill>
                  <a:schemeClr val="tx1"/>
                </a:solidFill>
                <a:latin typeface="Helvetica"/>
              </a:rPr>
              <a:t>Upload to ingest directory</a:t>
            </a:r>
          </a:p>
          <a:p>
            <a:pPr marL="171450" indent="-171450">
              <a:buFont typeface="Arial"/>
              <a:buChar char="•"/>
            </a:pPr>
            <a:r>
              <a:rPr lang="en-US" sz="1100" b="1" dirty="0" smtClean="0">
                <a:solidFill>
                  <a:schemeClr val="tx1"/>
                </a:solidFill>
                <a:latin typeface="Helvetica"/>
              </a:rPr>
              <a:t>Web view reflects file system</a:t>
            </a:r>
          </a:p>
          <a:p>
            <a:pPr marL="171450" indent="-171450">
              <a:buFont typeface="Arial"/>
              <a:buChar char="•"/>
            </a:pPr>
            <a:r>
              <a:rPr lang="en-US" sz="1100" b="1" dirty="0" smtClean="0">
                <a:solidFill>
                  <a:schemeClr val="tx1"/>
                </a:solidFill>
                <a:latin typeface="Helvetica"/>
              </a:rPr>
              <a:t>Also supports shell based file copies to ingest</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4</a:t>
            </a:fld>
            <a:endParaRPr lang="en-US"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(summary)</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31</a:t>
            </a:fld>
            <a:endParaRPr lang="en-US" smtClean="0"/>
          </a:p>
          <a:p>
            <a:pPr>
              <a:defRPr/>
            </a:pPr>
            <a:endParaRPr lang="en-US" dirty="0"/>
          </a:p>
        </p:txBody>
      </p:sp>
      <p:pic>
        <p:nvPicPr>
          <p:cNvPr id="6" name="Picture 5"/>
          <p:cNvPicPr>
            <a:picLocks noChangeAspect="1"/>
          </p:cNvPicPr>
          <p:nvPr/>
        </p:nvPicPr>
        <p:blipFill>
          <a:blip r:embed="rId2"/>
          <a:stretch>
            <a:fillRect/>
          </a:stretch>
        </p:blipFill>
        <p:spPr>
          <a:xfrm>
            <a:off x="990600" y="990600"/>
            <a:ext cx="7192384" cy="5410200"/>
          </a:xfrm>
          <a:prstGeom prst="rect">
            <a:avLst/>
          </a:prstGeom>
        </p:spPr>
      </p:pic>
    </p:spTree>
    <p:extLst>
      <p:ext uri="{BB962C8B-B14F-4D97-AF65-F5344CB8AC3E}">
        <p14:creationId xmlns:p14="http://schemas.microsoft.com/office/powerpoint/2010/main" val="255229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914400"/>
            <a:ext cx="8077200" cy="5504667"/>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990600"/>
            <a:ext cx="8077200" cy="5299018"/>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36</a:t>
            </a:fld>
            <a:endParaRPr lang="en-US" smtClean="0"/>
          </a:p>
          <a:p>
            <a:pPr>
              <a:defRPr/>
            </a:pPr>
            <a:endParaRPr lang="en-US" dirty="0"/>
          </a:p>
        </p:txBody>
      </p:sp>
      <p:sp>
        <p:nvSpPr>
          <p:cNvPr id="7" name="Rectangle 2"/>
          <p:cNvSpPr txBox="1">
            <a:spLocks noChangeArrowheads="1"/>
          </p:cNvSpPr>
          <p:nvPr/>
        </p:nvSpPr>
        <p:spPr>
          <a:xfrm>
            <a:off x="685800" y="1219200"/>
            <a:ext cx="7769225" cy="441960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a:t>
            </a:r>
            <a:r>
              <a:rPr lang="en-US" sz="1600" dirty="0" smtClean="0"/>
              <a:t>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Tree>
    <p:extLst>
      <p:ext uri="{BB962C8B-B14F-4D97-AF65-F5344CB8AC3E}">
        <p14:creationId xmlns:p14="http://schemas.microsoft.com/office/powerpoint/2010/main" val="346747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37</a:t>
            </a:fld>
            <a:endParaRPr lang="en-US" smtClean="0"/>
          </a:p>
          <a:p>
            <a:pPr>
              <a:defRPr/>
            </a:pPr>
            <a:endParaRPr lang="en-US" dirty="0"/>
          </a:p>
        </p:txBody>
      </p:sp>
      <p:sp>
        <p:nvSpPr>
          <p:cNvPr id="6" name="Rectangle 2"/>
          <p:cNvSpPr txBox="1">
            <a:spLocks noChangeArrowheads="1"/>
          </p:cNvSpPr>
          <p:nvPr/>
        </p:nvSpPr>
        <p:spPr>
          <a:xfrm>
            <a:off x="457200" y="9144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rmaps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Tree>
    <p:extLst>
      <p:ext uri="{BB962C8B-B14F-4D97-AF65-F5344CB8AC3E}">
        <p14:creationId xmlns:p14="http://schemas.microsoft.com/office/powerpoint/2010/main" val="169714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2)</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38</a:t>
            </a:fld>
            <a:endParaRPr lang="en-US" smtClean="0"/>
          </a:p>
          <a:p>
            <a:pPr>
              <a:defRPr/>
            </a:pPr>
            <a:endParaRPr lang="en-US" dirty="0"/>
          </a:p>
        </p:txBody>
      </p:sp>
      <p:sp>
        <p:nvSpPr>
          <p:cNvPr id="6" name="Rectangle 2"/>
          <p:cNvSpPr txBox="1">
            <a:spLocks noChangeArrowheads="1"/>
          </p:cNvSpPr>
          <p:nvPr/>
        </p:nvSpPr>
        <p:spPr>
          <a:xfrm>
            <a:off x="457200" y="9906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Which </a:t>
            </a:r>
            <a:r>
              <a:rPr lang="en-US" sz="1400" dirty="0" smtClean="0">
                <a:solidFill>
                  <a:srgbClr val="FF0909"/>
                </a:solidFill>
              </a:rPr>
              <a:t>data sets</a:t>
            </a:r>
            <a:r>
              <a:rPr lang="en-US" sz="1400" dirty="0" smtClean="0"/>
              <a:t> or </a:t>
            </a:r>
            <a:r>
              <a:rPr lang="en-US" sz="1400" dirty="0" smtClean="0">
                <a:solidFill>
                  <a:srgbClr val="00FF00"/>
                </a:solidFill>
              </a:rPr>
              <a:t>rules </a:t>
            </a:r>
            <a:r>
              <a:rPr lang="en-US" sz="1400" dirty="0" smtClean="0"/>
              <a:t>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rejection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crds.info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crds.certify</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Tree>
    <p:extLst>
      <p:ext uri="{BB962C8B-B14F-4D97-AF65-F5344CB8AC3E}">
        <p14:creationId xmlns:p14="http://schemas.microsoft.com/office/powerpoint/2010/main" val="8171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dirty="0" smtClean="0"/>
              <a:t>Dec 7-8</a:t>
            </a:r>
            <a:r>
              <a:rPr lang="en-US" smtClean="0"/>
              <a:t>,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39</a:t>
            </a:fld>
            <a:endParaRPr lang="en-US" smtClean="0"/>
          </a:p>
          <a:p>
            <a:pPr>
              <a:defRPr/>
            </a:pPr>
            <a:endParaRPr lang="en-US"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40</a:t>
            </a:fld>
            <a:endParaRPr lang="en-US" smtClean="0"/>
          </a:p>
          <a:p>
            <a:pPr>
              <a:defRPr/>
            </a:pPr>
            <a:endParaRPr lang="en-US" dirty="0"/>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19200" y="10668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endParaRPr lang="en-US" sz="1600" dirty="0" smtClean="0"/>
          </a:p>
          <a:p>
            <a:pPr lvl="1"/>
            <a:r>
              <a:rPr lang="en-US" sz="1600" dirty="0" smtClean="0"/>
              <a:t>Command Line</a:t>
            </a:r>
            <a:endParaRPr lang="en-US" sz="1600" dirty="0" smtClean="0"/>
          </a:p>
          <a:p>
            <a:pPr lvl="2"/>
            <a:r>
              <a:rPr lang="en-US" sz="1400" dirty="0" smtClean="0"/>
              <a:t>Integration with STPIPE</a:t>
            </a:r>
          </a:p>
          <a:p>
            <a:pPr lvl="2"/>
            <a:r>
              <a:rPr lang="en-US" sz="1400" dirty="0"/>
              <a:t>JWST build-1 rules and references</a:t>
            </a:r>
          </a:p>
          <a:p>
            <a:pPr lvl="2"/>
            <a:r>
              <a:rPr lang="en-US" sz="1400" dirty="0" smtClean="0"/>
              <a:t>HST rules generation and test (for now)</a:t>
            </a:r>
          </a:p>
          <a:p>
            <a:pPr lvl="2"/>
            <a:r>
              <a:rPr lang="en-US" sz="1400" dirty="0" smtClean="0"/>
              <a:t>HST file certification</a:t>
            </a:r>
          </a:p>
          <a:p>
            <a:pPr lvl="1"/>
            <a:r>
              <a:rPr lang="en-US" sz="1600" dirty="0" smtClean="0"/>
              <a:t>Web</a:t>
            </a:r>
          </a:p>
          <a:p>
            <a:pPr lvl="2"/>
            <a:r>
              <a:rPr lang="en-US" sz="1400" dirty="0" smtClean="0"/>
              <a:t>File browsing</a:t>
            </a:r>
          </a:p>
          <a:p>
            <a:pPr lvl="2"/>
            <a:r>
              <a:rPr lang="en-US" sz="1400" dirty="0" smtClean="0"/>
              <a:t>File differencing</a:t>
            </a:r>
          </a:p>
          <a:p>
            <a:pPr lvl="2"/>
            <a:r>
              <a:rPr lang="en-US" sz="1400" dirty="0" smtClean="0"/>
              <a:t>Interactive Web Best Reference prototypes</a:t>
            </a:r>
          </a:p>
          <a:p>
            <a:pPr lvl="2"/>
            <a:r>
              <a:rPr lang="en-US" sz="1400" dirty="0" smtClean="0"/>
              <a:t>Simple File Submission</a:t>
            </a:r>
          </a:p>
          <a:p>
            <a:pPr lvl="2"/>
            <a:r>
              <a:rPr lang="en-US" sz="1400" dirty="0" smtClean="0"/>
              <a:t>Batch File Submission (prototype,  needs generalization)</a:t>
            </a:r>
          </a:p>
          <a:p>
            <a:pPr lvl="2"/>
            <a:r>
              <a:rPr lang="en-US" sz="1400" dirty="0" smtClean="0"/>
              <a:t>Automatic Instrument, Pipeline Context Rules Updates</a:t>
            </a:r>
          </a:p>
          <a:p>
            <a:pPr lvl="2"/>
            <a:r>
              <a:rPr lang="en-US" sz="1400" dirty="0" smtClean="0"/>
              <a:t>Reference File Retrieval Service</a:t>
            </a:r>
            <a:endParaRPr lang="en-US" sz="14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41</a:t>
            </a:fld>
            <a:endParaRPr lang="en-US" smtClean="0"/>
          </a:p>
          <a:p>
            <a:pPr>
              <a:defRPr/>
            </a:pPr>
            <a:endParaRPr lang="en-US" dirty="0"/>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914400"/>
            <a:ext cx="8839200" cy="5486400"/>
          </a:xfrm>
        </p:spPr>
        <p:txBody>
          <a:bodyPr/>
          <a:lstStyle/>
          <a:p>
            <a:r>
              <a:rPr lang="en-US" sz="1600" dirty="0" smtClean="0"/>
              <a:t>Build-3  </a:t>
            </a:r>
            <a:r>
              <a:rPr lang="en-US" sz="1400" dirty="0" smtClean="0"/>
              <a:t>(</a:t>
            </a:r>
            <a:r>
              <a:rPr lang="en-US" sz="1400" dirty="0" smtClean="0">
                <a:solidFill>
                  <a:srgbClr val="008000"/>
                </a:solidFill>
              </a:rPr>
              <a:t>January 2013</a:t>
            </a:r>
            <a:r>
              <a:rPr lang="en-US" sz="1400" dirty="0" smtClean="0"/>
              <a:t>)</a:t>
            </a:r>
          </a:p>
          <a:p>
            <a:pPr lvl="1"/>
            <a:r>
              <a:rPr lang="en-US" sz="1600" dirty="0" smtClean="0"/>
              <a:t>Web</a:t>
            </a:r>
            <a:endParaRPr lang="en-US" sz="1400" dirty="0" smtClean="0"/>
          </a:p>
          <a:p>
            <a:pPr lvl="2"/>
            <a:r>
              <a:rPr lang="en-US" sz="1400" dirty="0" smtClean="0"/>
              <a:t>Generalization of automatic rules updates to more Selector types.</a:t>
            </a:r>
          </a:p>
          <a:p>
            <a:pPr lvl="2"/>
            <a:r>
              <a:rPr lang="en-US" sz="1400" dirty="0" smtClean="0"/>
              <a:t>Build-2</a:t>
            </a:r>
            <a:r>
              <a:rPr lang="en-US" sz="1400" baseline="0" dirty="0" smtClean="0"/>
              <a:t> fixes and enhancements</a:t>
            </a:r>
            <a:r>
              <a:rPr lang="en-US" sz="1400" dirty="0" smtClean="0"/>
              <a:t> from feedback</a:t>
            </a:r>
          </a:p>
          <a:p>
            <a:r>
              <a:rPr lang="en-US" sz="1600" dirty="0" smtClean="0"/>
              <a:t>Build</a:t>
            </a:r>
            <a:r>
              <a:rPr lang="en-US" sz="1600" dirty="0"/>
              <a:t>-4  </a:t>
            </a:r>
            <a:r>
              <a:rPr lang="en-US" sz="1600" dirty="0" smtClean="0"/>
              <a:t>(</a:t>
            </a:r>
            <a:r>
              <a:rPr lang="en-US" sz="1400" dirty="0" smtClean="0">
                <a:solidFill>
                  <a:srgbClr val="008000"/>
                </a:solidFill>
              </a:rPr>
              <a:t>April 2013</a:t>
            </a:r>
            <a:r>
              <a:rPr lang="en-US" sz="1600" dirty="0" smtClean="0"/>
              <a:t>)</a:t>
            </a:r>
          </a:p>
          <a:p>
            <a:pPr lvl="1"/>
            <a:r>
              <a:rPr lang="en-US" sz="1600" dirty="0" smtClean="0"/>
              <a:t>Web</a:t>
            </a:r>
          </a:p>
          <a:p>
            <a:pPr lvl="2"/>
            <a:r>
              <a:rPr lang="en-US" sz="1400" dirty="0">
                <a:solidFill>
                  <a:srgbClr val="CC0000"/>
                </a:solidFill>
              </a:rPr>
              <a:t>DMS-535</a:t>
            </a:r>
            <a:r>
              <a:rPr lang="en-US" sz="1400" dirty="0"/>
              <a:t> Ensure all files archived before use allowed </a:t>
            </a:r>
          </a:p>
          <a:p>
            <a:pPr lvl="2"/>
            <a:r>
              <a:rPr lang="en-US" sz="1400" dirty="0">
                <a:solidFill>
                  <a:srgbClr val="CC0000"/>
                </a:solidFill>
              </a:rPr>
              <a:t>DMS-540 </a:t>
            </a:r>
            <a:r>
              <a:rPr lang="en-US" sz="1400" dirty="0"/>
              <a:t>Web interface for querying what the best reference files </a:t>
            </a:r>
            <a:r>
              <a:rPr lang="en-US" sz="1400" dirty="0" smtClean="0"/>
              <a:t>are</a:t>
            </a:r>
          </a:p>
          <a:p>
            <a:pPr lvl="3"/>
            <a:r>
              <a:rPr lang="en-US" sz="1050" dirty="0" smtClean="0">
                <a:solidFill>
                  <a:srgbClr val="3366FF"/>
                </a:solidFill>
              </a:rPr>
              <a:t>Dataset Best References,  Explore Best References, Service</a:t>
            </a:r>
            <a:endParaRPr lang="en-US" sz="1050" dirty="0" smtClean="0"/>
          </a:p>
          <a:p>
            <a:pPr lvl="1"/>
            <a:r>
              <a:rPr lang="en-US" sz="1600" dirty="0" smtClean="0"/>
              <a:t>Command line </a:t>
            </a:r>
            <a:endParaRPr lang="en-US" sz="1600" dirty="0"/>
          </a:p>
          <a:p>
            <a:pPr lvl="2"/>
            <a:r>
              <a:rPr lang="en-US" sz="1400" dirty="0">
                <a:solidFill>
                  <a:srgbClr val="CC0000"/>
                </a:solidFill>
              </a:rPr>
              <a:t>DMS-545 </a:t>
            </a:r>
            <a:r>
              <a:rPr lang="en-US" sz="1400" dirty="0"/>
              <a:t>Show </a:t>
            </a:r>
            <a:r>
              <a:rPr lang="en-US" sz="1400" dirty="0" smtClean="0"/>
              <a:t>which data sets in a list </a:t>
            </a:r>
            <a:r>
              <a:rPr lang="en-US" sz="1400" dirty="0"/>
              <a:t>will use different </a:t>
            </a:r>
            <a:r>
              <a:rPr lang="en-US" sz="1400" dirty="0" smtClean="0"/>
              <a:t>references </a:t>
            </a:r>
            <a:r>
              <a:rPr lang="en-US" sz="1400" dirty="0"/>
              <a:t>file due to </a:t>
            </a:r>
            <a:r>
              <a:rPr lang="en-US" sz="1400" dirty="0" smtClean="0"/>
              <a:t>changes </a:t>
            </a:r>
            <a:r>
              <a:rPr lang="en-US" sz="1400" dirty="0"/>
              <a:t>in </a:t>
            </a:r>
            <a:r>
              <a:rPr lang="en-US" sz="1400" dirty="0" smtClean="0"/>
              <a:t>rules  (</a:t>
            </a:r>
            <a:r>
              <a:rPr lang="en-US" sz="1400" dirty="0" err="1" smtClean="0">
                <a:solidFill>
                  <a:srgbClr val="3366FF"/>
                </a:solidFill>
              </a:rPr>
              <a:t>crds.file_bestrefs</a:t>
            </a:r>
            <a:r>
              <a:rPr lang="en-US" sz="1400" dirty="0" smtClean="0"/>
              <a:t>)</a:t>
            </a:r>
          </a:p>
          <a:p>
            <a:pPr lvl="2"/>
            <a:r>
              <a:rPr lang="en-US" sz="1400" dirty="0" smtClean="0">
                <a:solidFill>
                  <a:srgbClr val="CC0000"/>
                </a:solidFill>
              </a:rPr>
              <a:t>DMS-547 </a:t>
            </a:r>
            <a:r>
              <a:rPr lang="en-US" sz="1400" dirty="0" smtClean="0"/>
              <a:t>Tool to show active reference files in use for given context(s)   (</a:t>
            </a:r>
            <a:r>
              <a:rPr lang="en-US" sz="1400" dirty="0" err="1" smtClean="0">
                <a:solidFill>
                  <a:srgbClr val="3366FF"/>
                </a:solidFill>
              </a:rPr>
              <a:t>crds.list</a:t>
            </a:r>
            <a:r>
              <a:rPr lang="en-US" sz="1400" dirty="0" smtClean="0"/>
              <a:t>)</a:t>
            </a:r>
          </a:p>
          <a:p>
            <a:pPr lvl="2"/>
            <a:r>
              <a:rPr lang="en-US" sz="1400" dirty="0" smtClean="0">
                <a:solidFill>
                  <a:srgbClr val="CC0000"/>
                </a:solidFill>
              </a:rPr>
              <a:t>DMS</a:t>
            </a:r>
            <a:r>
              <a:rPr lang="en-US" sz="1400" dirty="0">
                <a:solidFill>
                  <a:srgbClr val="CC0000"/>
                </a:solidFill>
              </a:rPr>
              <a:t>-548 </a:t>
            </a:r>
            <a:r>
              <a:rPr lang="en-US" sz="1400" dirty="0"/>
              <a:t>Tool to show active files associated with specific instrument modes </a:t>
            </a:r>
            <a:r>
              <a:rPr lang="en-US" sz="1400" dirty="0" smtClean="0"/>
              <a:t>  (</a:t>
            </a:r>
            <a:r>
              <a:rPr lang="en-US" sz="1400" dirty="0" err="1" smtClean="0"/>
              <a:t>crds.list</a:t>
            </a:r>
            <a:r>
              <a:rPr lang="en-US" sz="1400" dirty="0" smtClean="0"/>
              <a:t>)</a:t>
            </a:r>
            <a:endParaRPr lang="en-US" sz="1400" dirty="0"/>
          </a:p>
          <a:p>
            <a:pPr lvl="2"/>
            <a:r>
              <a:rPr lang="en-US" sz="1400" dirty="0">
                <a:solidFill>
                  <a:srgbClr val="CC0000"/>
                </a:solidFill>
              </a:rPr>
              <a:t>HST-1</a:t>
            </a:r>
            <a:r>
              <a:rPr lang="en-US" sz="1400" dirty="0"/>
              <a:t> Detect file reversions on context change and supply </a:t>
            </a:r>
            <a:r>
              <a:rPr lang="en-US" sz="1400" dirty="0" smtClean="0"/>
              <a:t>warning   (</a:t>
            </a:r>
            <a:r>
              <a:rPr lang="en-US" sz="1400" dirty="0" err="1" smtClean="0"/>
              <a:t>crds.reversions</a:t>
            </a:r>
            <a:r>
              <a:rPr lang="en-US" sz="1400" dirty="0" smtClean="0"/>
              <a:t>)</a:t>
            </a:r>
            <a:endParaRPr lang="en-US" sz="1400" dirty="0"/>
          </a:p>
          <a:p>
            <a:pPr lvl="2"/>
            <a:r>
              <a:rPr lang="en-US" sz="1400" dirty="0">
                <a:solidFill>
                  <a:srgbClr val="CC0000"/>
                </a:solidFill>
              </a:rPr>
              <a:t>HST-2</a:t>
            </a:r>
            <a:r>
              <a:rPr lang="en-US" sz="1400" dirty="0"/>
              <a:t> Update local reference file directories with those needed by a context (or list of contexts</a:t>
            </a:r>
            <a:r>
              <a:rPr lang="en-US" sz="1400" dirty="0" smtClean="0"/>
              <a:t>)  (</a:t>
            </a:r>
            <a:r>
              <a:rPr lang="en-US" sz="1400" dirty="0" err="1" smtClean="0">
                <a:solidFill>
                  <a:srgbClr val="3366FF"/>
                </a:solidFill>
              </a:rPr>
              <a:t>crds.sync</a:t>
            </a:r>
            <a:r>
              <a:rPr lang="en-US" sz="1400" dirty="0" smtClean="0"/>
              <a:t>) </a:t>
            </a:r>
            <a:endParaRPr lang="en-US" sz="1400" dirty="0"/>
          </a:p>
          <a:p>
            <a:pPr lvl="2"/>
            <a:r>
              <a:rPr lang="en-US" sz="1400" dirty="0">
                <a:solidFill>
                  <a:srgbClr val="CC0000"/>
                </a:solidFill>
              </a:rPr>
              <a:t>HST-4</a:t>
            </a:r>
            <a:r>
              <a:rPr lang="en-US" sz="1400" dirty="0"/>
              <a:t> Detect when new rule file doesn't cover modes covered in previous rule file </a:t>
            </a:r>
          </a:p>
          <a:p>
            <a:pPr lvl="2"/>
            <a:r>
              <a:rPr lang="en-US" sz="1400" dirty="0">
                <a:solidFill>
                  <a:srgbClr val="CC0000"/>
                </a:solidFill>
              </a:rPr>
              <a:t>HST-15 </a:t>
            </a:r>
            <a:r>
              <a:rPr lang="en-US" sz="1400" dirty="0"/>
              <a:t>Reject rules files with duplicate selection criteria for different files </a:t>
            </a:r>
            <a:endParaRPr lang="en-US" sz="14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42</a:t>
            </a:fld>
            <a:endParaRPr lang="en-US" smtClean="0"/>
          </a:p>
          <a:p>
            <a:pPr>
              <a:defRPr/>
            </a:pPr>
            <a:endParaRPr lang="en-US" dirty="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smtClean="0">
                <a:solidFill>
                  <a:srgbClr val="CC0000"/>
                </a:solidFill>
              </a:rPr>
              <a:t>HST</a:t>
            </a:r>
            <a:r>
              <a:rPr lang="en-US" sz="1200" dirty="0">
                <a:solidFill>
                  <a:srgbClr val="CC0000"/>
                </a:solidFill>
              </a:rPr>
              <a:t>-11 </a:t>
            </a:r>
            <a:r>
              <a:rPr lang="en-US" sz="1200" dirty="0"/>
              <a:t>User interface to display required selection criteria for type of reference </a:t>
            </a:r>
            <a:r>
              <a:rPr lang="en-US" sz="1200" dirty="0" smtClean="0"/>
              <a:t>file</a:t>
            </a:r>
            <a:endParaRPr lang="en-US" sz="1200" dirty="0"/>
          </a:p>
          <a:p>
            <a:pPr lvl="2"/>
            <a:r>
              <a:rPr lang="en-US" sz="1200" dirty="0">
                <a:solidFill>
                  <a:srgbClr val="CC0000"/>
                </a:solidFill>
              </a:rPr>
              <a:t>HST-7</a:t>
            </a:r>
            <a:r>
              <a:rPr lang="en-US" sz="1200" dirty="0"/>
              <a:t> Ability to display current operations </a:t>
            </a:r>
            <a:r>
              <a:rPr lang="en-US" sz="1200" dirty="0" smtClean="0"/>
              <a:t>context</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43</a:t>
            </a:fld>
            <a:endParaRPr lang="en-US" smtClean="0"/>
          </a:p>
          <a:p>
            <a:pPr>
              <a:defRPr/>
            </a:pPr>
            <a:endParaRPr lang="en-US" dirty="0"/>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8" name="Footer Placeholder 7"/>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143000" y="1295400"/>
            <a:ext cx="6553200" cy="4003276"/>
          </a:xfrm>
          <a:prstGeom prst="rect">
            <a:avLst/>
          </a:prstGeom>
        </p:spPr>
        <p:txBody>
          <a:bodyPr wrap="square" lIns="90000" tIns="46800" rIns="90000" bIns="46800" rtlCol="0">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description</a:t>
            </a:r>
            <a:r>
              <a:rPr lang="tr-TR" sz="1400" dirty="0">
                <a:solidFill>
                  <a:schemeClr val="tx1"/>
                </a:solidFill>
                <a:latin typeface="Helvetica"/>
              </a:rPr>
              <a:t>' : '</a:t>
            </a:r>
            <a:r>
              <a:rPr lang="tr-TR" sz="1400" dirty="0" err="1">
                <a:solidFill>
                  <a:schemeClr val="tx1"/>
                </a:solidFill>
                <a:latin typeface="Helvetica"/>
              </a:rPr>
              <a:t>rules</a:t>
            </a:r>
            <a:r>
              <a:rPr lang="tr-TR" sz="1400" dirty="0">
                <a:solidFill>
                  <a:schemeClr val="tx1"/>
                </a:solidFill>
                <a:latin typeface="Helvetica"/>
              </a:rPr>
              <a:t> </a:t>
            </a:r>
            <a:r>
              <a:rPr lang="tr-TR" sz="1400" dirty="0" err="1">
                <a:solidFill>
                  <a:schemeClr val="tx1"/>
                </a:solidFill>
                <a:latin typeface="Helvetica"/>
              </a:rPr>
              <a:t>from</a:t>
            </a:r>
            <a:r>
              <a:rPr lang="tr-TR" sz="1400" dirty="0">
                <a:solidFill>
                  <a:schemeClr val="tx1"/>
                </a:solidFill>
                <a:latin typeface="Helvetica"/>
              </a:rPr>
              <a:t> </a:t>
            </a:r>
            <a:r>
              <a:rPr lang="tr-TR" sz="1400" dirty="0" err="1">
                <a:solidFill>
                  <a:schemeClr val="tx1"/>
                </a:solidFill>
                <a:latin typeface="Helvetica"/>
              </a:rPr>
              <a:t>clone_directive.txt</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'PIPELINE',</a:t>
            </a:r>
          </a:p>
          <a:p>
            <a:r>
              <a:rPr lang="tr-TR" sz="1400" dirty="0">
                <a:solidFill>
                  <a:schemeClr val="tx1"/>
                </a:solidFill>
                <a:latin typeface="Helvetica"/>
              </a:rPr>
              <a:t>    'name' : 'jwst_0000.pmap',</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('META.INSTRUMENT.TYPE',),</a:t>
            </a:r>
          </a:p>
          <a:p>
            <a:r>
              <a:rPr lang="tr-TR" sz="1400" dirty="0">
                <a:solidFill>
                  <a:schemeClr val="tx1"/>
                </a:solidFill>
                <a:latin typeface="Helvetica"/>
              </a:rPr>
              <a:t>    'sha1sum' : '57523113da9ca4493e54ebe87d8621d9581d706b',</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'FGS' : 'jwst_fgs_0000.imap',</a:t>
            </a:r>
          </a:p>
          <a:p>
            <a:r>
              <a:rPr lang="tr-TR" sz="1400" dirty="0">
                <a:solidFill>
                  <a:schemeClr val="tx1"/>
                </a:solidFill>
                <a:latin typeface="Helvetica"/>
              </a:rPr>
              <a:t>    </a:t>
            </a:r>
            <a:r>
              <a:rPr lang="tr-TR" sz="1600" b="1" dirty="0">
                <a:solidFill>
                  <a:schemeClr val="tx1"/>
                </a:solidFill>
                <a:latin typeface="Helvetica"/>
              </a:rPr>
              <a:t>'MIRI' : 'jwst_miri_0000.imap'</a:t>
            </a:r>
            <a:r>
              <a:rPr lang="tr-TR" sz="1600" dirty="0">
                <a:solidFill>
                  <a:schemeClr val="tx1"/>
                </a:solidFill>
                <a:latin typeface="Helvetica"/>
              </a:rPr>
              <a:t>,</a:t>
            </a:r>
          </a:p>
          <a:p>
            <a:r>
              <a:rPr lang="tr-TR" sz="1400" dirty="0">
                <a:solidFill>
                  <a:schemeClr val="tx1"/>
                </a:solidFill>
                <a:latin typeface="Helvetica"/>
              </a:rPr>
              <a:t>    'NIRCAM' : 'jwst_nircam_0000.imap',</a:t>
            </a:r>
          </a:p>
          <a:p>
            <a:r>
              <a:rPr lang="tr-TR" sz="1400" dirty="0">
                <a:solidFill>
                  <a:schemeClr val="tx1"/>
                </a:solidFill>
                <a:latin typeface="Helvetica"/>
              </a:rPr>
              <a:t>    'NIRISS' : 'jwst_niriss_0000.imap',</a:t>
            </a:r>
          </a:p>
          <a:p>
            <a:r>
              <a:rPr lang="tr-TR" sz="1400" dirty="0">
                <a:solidFill>
                  <a:schemeClr val="tx1"/>
                </a:solidFill>
                <a:latin typeface="Helvetica"/>
              </a:rPr>
              <a:t>    'NIRSPEC' : 'jwst_nirspec_0000.imap',</a:t>
            </a:r>
          </a:p>
          <a:p>
            <a:r>
              <a:rPr lang="tr-TR" sz="1400" dirty="0">
                <a:solidFill>
                  <a:schemeClr val="tx1"/>
                </a:solidFill>
                <a:latin typeface="Helvetica"/>
              </a:rPr>
              <a:t>}</a:t>
            </a:r>
          </a:p>
          <a:p>
            <a:endParaRPr lang="en-US" sz="1400" dirty="0" smtClean="0">
              <a:solidFill>
                <a:schemeClr val="tx1"/>
              </a:solidFill>
              <a:latin typeface="Helvetica"/>
            </a:endParaRPr>
          </a:p>
        </p:txBody>
      </p:sp>
      <p:sp>
        <p:nvSpPr>
          <p:cNvPr id="6" name="TextBox 5"/>
          <p:cNvSpPr txBox="1"/>
          <p:nvPr/>
        </p:nvSpPr>
        <p:spPr>
          <a:xfrm>
            <a:off x="3276600" y="8382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990600" y="5486400"/>
            <a:ext cx="7543800" cy="579262"/>
          </a:xfrm>
          <a:prstGeom prst="rect">
            <a:avLst/>
          </a:prstGeom>
        </p:spPr>
        <p:txBody>
          <a:bodyPr wrap="square" lIns="90000" tIns="46800" rIns="90000" bIns="46800" rtlCol="0">
            <a:spAutoFit/>
          </a:bodyPr>
          <a:lstStyle/>
          <a:p>
            <a:pPr marL="171450" indent="-171450">
              <a:buFont typeface="Arial"/>
              <a:buChar char="•"/>
            </a:pPr>
            <a:r>
              <a:rPr lang="en-US" sz="1050" dirty="0" smtClean="0">
                <a:solidFill>
                  <a:schemeClr val="accent2">
                    <a:lumMod val="60000"/>
                    <a:lumOff val="40000"/>
                  </a:schemeClr>
                </a:solidFill>
                <a:latin typeface="Helvetica"/>
              </a:rPr>
              <a:t>All CRDS rules files have versioned names:  e.g.  jwst_0000.pmap</a:t>
            </a:r>
            <a:endParaRPr lang="en-US" sz="1050" dirty="0" smtClean="0">
              <a:solidFill>
                <a:schemeClr val="accent2">
                  <a:lumMod val="60000"/>
                  <a:lumOff val="40000"/>
                </a:schemeClr>
              </a:solidFill>
              <a:latin typeface="Helvetica"/>
            </a:endParaRPr>
          </a:p>
          <a:p>
            <a:pPr marL="171450" indent="-171450">
              <a:buFont typeface="Arial"/>
              <a:buChar char="•"/>
            </a:pPr>
            <a:r>
              <a:rPr lang="en-US" sz="1050" dirty="0" smtClean="0">
                <a:solidFill>
                  <a:schemeClr val="accent2">
                    <a:lumMod val="60000"/>
                    <a:lumOff val="40000"/>
                  </a:schemeClr>
                </a:solidFill>
                <a:latin typeface="Helvetica"/>
              </a:rPr>
              <a:t>One Pipeline Context file (and the set of referred mappings) defines the configuration of </a:t>
            </a:r>
            <a:r>
              <a:rPr lang="en-US" sz="1050" dirty="0" smtClean="0">
                <a:solidFill>
                  <a:schemeClr val="accent2">
                    <a:lumMod val="60000"/>
                    <a:lumOff val="40000"/>
                  </a:schemeClr>
                </a:solidFill>
                <a:latin typeface="Helvetica"/>
              </a:rPr>
              <a:t>CRDS</a:t>
            </a:r>
            <a:endParaRPr lang="en-US" sz="1050" dirty="0">
              <a:solidFill>
                <a:schemeClr val="accent2">
                  <a:lumMod val="60000"/>
                  <a:lumOff val="40000"/>
                </a:schemeClr>
              </a:solidFill>
              <a:latin typeface="Helvetica"/>
            </a:endParaRPr>
          </a:p>
          <a:p>
            <a:pPr marL="171450" indent="-171450">
              <a:buFont typeface="Arial"/>
              <a:buChar char="•"/>
            </a:pPr>
            <a:r>
              <a:rPr lang="en-US" sz="1050" dirty="0" smtClean="0">
                <a:solidFill>
                  <a:schemeClr val="accent2">
                    <a:lumMod val="60000"/>
                    <a:lumOff val="40000"/>
                  </a:schemeClr>
                </a:solidFill>
                <a:latin typeface="Helvetica"/>
              </a:rPr>
              <a:t>Replaces</a:t>
            </a:r>
            <a:r>
              <a:rPr lang="en-US" sz="1050" dirty="0" smtClean="0">
                <a:solidFill>
                  <a:schemeClr val="accent2">
                    <a:lumMod val="60000"/>
                    <a:lumOff val="40000"/>
                  </a:schemeClr>
                </a:solidFill>
                <a:latin typeface="Helvetica"/>
              </a:rPr>
              <a:t> </a:t>
            </a:r>
            <a:r>
              <a:rPr lang="en-US" sz="1050" dirty="0" smtClean="0">
                <a:solidFill>
                  <a:schemeClr val="accent2">
                    <a:lumMod val="60000"/>
                    <a:lumOff val="40000"/>
                  </a:schemeClr>
                </a:solidFill>
                <a:latin typeface="Helvetica"/>
              </a:rPr>
              <a:t>the state of the CDBS </a:t>
            </a:r>
            <a:r>
              <a:rPr lang="en-US" sz="1050" dirty="0" smtClean="0">
                <a:solidFill>
                  <a:schemeClr val="accent2">
                    <a:lumMod val="60000"/>
                    <a:lumOff val="40000"/>
                  </a:schemeClr>
                </a:solidFill>
                <a:latin typeface="Helvetica"/>
              </a:rPr>
              <a:t>database.</a:t>
            </a:r>
            <a:endParaRPr lang="en-US" sz="1050" dirty="0" smtClean="0">
              <a:solidFill>
                <a:schemeClr val="accent2">
                  <a:lumMod val="60000"/>
                  <a:lumOff val="40000"/>
                </a:schemeClr>
              </a:solidFill>
              <a:latin typeface="Helvetica"/>
            </a:endParaRP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98882</TotalTime>
  <Words>4671</Words>
  <Application>Microsoft Macintosh PowerPoint</Application>
  <PresentationFormat>On-screen Show (4:3)</PresentationFormat>
  <Paragraphs>782</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 </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608</cp:revision>
  <cp:lastPrinted>2012-10-26T14:31:17Z</cp:lastPrinted>
  <dcterms:created xsi:type="dcterms:W3CDTF">2010-05-10T15:28:32Z</dcterms:created>
  <dcterms:modified xsi:type="dcterms:W3CDTF">2012-11-27T13:57:37Z</dcterms:modified>
</cp:coreProperties>
</file>