
<file path=[Content_Types].xml><?xml version="1.0" encoding="utf-8"?>
<Types xmlns="http://schemas.openxmlformats.org/package/2006/content-types">
  <Default Extension="xml" ContentType="application/xml"/>
  <Default Extension="wmf" ContentType="image/x-wmf"/>
  <Default Extension="png" ContentType="image/pn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2" Type="http://schemas.openxmlformats.org/package/2006/relationships/metadata/core-properties" Target="docProps/core.xml"/><Relationship Id="rId3" Type="http://schemas.openxmlformats.org/officeDocument/2006/relationships/extended-properties" Target="docProps/app.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5" r:id="rId1"/>
  </p:sldMasterIdLst>
  <p:notesMasterIdLst>
    <p:notesMasterId r:id="rId54"/>
  </p:notesMasterIdLst>
  <p:handoutMasterIdLst>
    <p:handoutMasterId r:id="rId55"/>
  </p:handoutMasterIdLst>
  <p:sldIdLst>
    <p:sldId id="256" r:id="rId2"/>
    <p:sldId id="352" r:id="rId3"/>
    <p:sldId id="364" r:id="rId4"/>
    <p:sldId id="443" r:id="rId5"/>
    <p:sldId id="403" r:id="rId6"/>
    <p:sldId id="404" r:id="rId7"/>
    <p:sldId id="446" r:id="rId8"/>
    <p:sldId id="387" r:id="rId9"/>
    <p:sldId id="365" r:id="rId10"/>
    <p:sldId id="366" r:id="rId11"/>
    <p:sldId id="384" r:id="rId12"/>
    <p:sldId id="388" r:id="rId13"/>
    <p:sldId id="409" r:id="rId14"/>
    <p:sldId id="410" r:id="rId15"/>
    <p:sldId id="413" r:id="rId16"/>
    <p:sldId id="414" r:id="rId17"/>
    <p:sldId id="415" r:id="rId18"/>
    <p:sldId id="416" r:id="rId19"/>
    <p:sldId id="417" r:id="rId20"/>
    <p:sldId id="418" r:id="rId21"/>
    <p:sldId id="419" r:id="rId22"/>
    <p:sldId id="426" r:id="rId23"/>
    <p:sldId id="420" r:id="rId24"/>
    <p:sldId id="427" r:id="rId25"/>
    <p:sldId id="428" r:id="rId26"/>
    <p:sldId id="389" r:id="rId27"/>
    <p:sldId id="392" r:id="rId28"/>
    <p:sldId id="399" r:id="rId29"/>
    <p:sldId id="400" r:id="rId30"/>
    <p:sldId id="401" r:id="rId31"/>
    <p:sldId id="405" r:id="rId32"/>
    <p:sldId id="406" r:id="rId33"/>
    <p:sldId id="408" r:id="rId34"/>
    <p:sldId id="407" r:id="rId35"/>
    <p:sldId id="411" r:id="rId36"/>
    <p:sldId id="432" r:id="rId37"/>
    <p:sldId id="430" r:id="rId38"/>
    <p:sldId id="444" r:id="rId39"/>
    <p:sldId id="445" r:id="rId40"/>
    <p:sldId id="412" r:id="rId41"/>
    <p:sldId id="402" r:id="rId42"/>
    <p:sldId id="431" r:id="rId43"/>
    <p:sldId id="437" r:id="rId44"/>
    <p:sldId id="429" r:id="rId45"/>
    <p:sldId id="433" r:id="rId46"/>
    <p:sldId id="434" r:id="rId47"/>
    <p:sldId id="435" r:id="rId48"/>
    <p:sldId id="436" r:id="rId49"/>
    <p:sldId id="448" r:id="rId50"/>
    <p:sldId id="439" r:id="rId51"/>
    <p:sldId id="449" r:id="rId52"/>
    <p:sldId id="447" r:id="rId53"/>
  </p:sldIdLst>
  <p:sldSz cx="9144000" cy="6858000" type="screen4x3"/>
  <p:notesSz cx="7010400" cy="9296400"/>
  <p:defaultTextStyle>
    <a:defPPr>
      <a:defRPr lang="en-GB"/>
    </a:defPPr>
    <a:lvl1pPr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1pPr>
    <a:lvl2pPr marL="742950" indent="-285750"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2pPr>
    <a:lvl3pPr marL="1143000" indent="-228600"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3pPr>
    <a:lvl4pPr marL="1600200" indent="-228600"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4pPr>
    <a:lvl5pPr marL="2057400" indent="-228600"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5pPr>
    <a:lvl6pPr marL="2286000" algn="l" defTabSz="914400" rtl="0" eaLnBrk="1" latinLnBrk="0" hangingPunct="1">
      <a:defRPr sz="2400" kern="1200">
        <a:solidFill>
          <a:schemeClr val="bg1"/>
        </a:solidFill>
        <a:latin typeface="Times New Roman" pitchFamily="18" charset="0"/>
        <a:ea typeface="+mn-ea"/>
        <a:cs typeface="+mn-cs"/>
      </a:defRPr>
    </a:lvl6pPr>
    <a:lvl7pPr marL="2743200" algn="l" defTabSz="914400" rtl="0" eaLnBrk="1" latinLnBrk="0" hangingPunct="1">
      <a:defRPr sz="2400" kern="1200">
        <a:solidFill>
          <a:schemeClr val="bg1"/>
        </a:solidFill>
        <a:latin typeface="Times New Roman" pitchFamily="18" charset="0"/>
        <a:ea typeface="+mn-ea"/>
        <a:cs typeface="+mn-cs"/>
      </a:defRPr>
    </a:lvl7pPr>
    <a:lvl8pPr marL="3200400" algn="l" defTabSz="914400" rtl="0" eaLnBrk="1" latinLnBrk="0" hangingPunct="1">
      <a:defRPr sz="2400" kern="1200">
        <a:solidFill>
          <a:schemeClr val="bg1"/>
        </a:solidFill>
        <a:latin typeface="Times New Roman" pitchFamily="18" charset="0"/>
        <a:ea typeface="+mn-ea"/>
        <a:cs typeface="+mn-cs"/>
      </a:defRPr>
    </a:lvl8pPr>
    <a:lvl9pPr marL="3657600" algn="l" defTabSz="914400" rtl="0" eaLnBrk="1" latinLnBrk="0" hangingPunct="1">
      <a:defRPr sz="2400" kern="1200">
        <a:solidFill>
          <a:schemeClr val="bg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FFC000"/>
    <a:srgbClr val="FFCC99"/>
    <a:srgbClr val="FF09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945" autoAdjust="0"/>
    <p:restoredTop sz="94660" autoAdjust="0"/>
  </p:normalViewPr>
  <p:slideViewPr>
    <p:cSldViewPr>
      <p:cViewPr>
        <p:scale>
          <a:sx n="100" d="100"/>
          <a:sy n="100" d="100"/>
        </p:scale>
        <p:origin x="-456" y="-368"/>
      </p:cViewPr>
      <p:guideLst>
        <p:guide orient="horz" pos="2160"/>
        <p:guide pos="2880"/>
      </p:guideLst>
    </p:cSldViewPr>
  </p:slideViewPr>
  <p:outlineViewPr>
    <p:cViewPr varScale="1">
      <p:scale>
        <a:sx n="170" d="200"/>
        <a:sy n="170" d="200"/>
      </p:scale>
      <p:origin x="0" y="0"/>
    </p:cViewPr>
  </p:outlineViewPr>
  <p:notesTextViewPr>
    <p:cViewPr>
      <p:scale>
        <a:sx n="100" d="100"/>
        <a:sy n="100" d="100"/>
      </p:scale>
      <p:origin x="0" y="0"/>
    </p:cViewPr>
  </p:notesTextViewPr>
  <p:sorterViewPr>
    <p:cViewPr>
      <p:scale>
        <a:sx n="165" d="100"/>
        <a:sy n="165" d="100"/>
      </p:scale>
      <p:origin x="0" y="0"/>
    </p:cViewPr>
  </p:sorterViewPr>
  <p:notesViewPr>
    <p:cSldViewPr>
      <p:cViewPr varScale="1">
        <p:scale>
          <a:sx n="76" d="100"/>
          <a:sy n="76" d="100"/>
        </p:scale>
        <p:origin x="-1380"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60" Type="http://schemas.openxmlformats.org/officeDocument/2006/relationships/tableStyles" Target="tableStyles.xml"/><Relationship Id="rId39" Type="http://schemas.openxmlformats.org/officeDocument/2006/relationships/slide" Target="slides/slide38.xml"/><Relationship Id="rId7" Type="http://schemas.openxmlformats.org/officeDocument/2006/relationships/slide" Target="slides/slide6.xml"/><Relationship Id="rId43" Type="http://schemas.openxmlformats.org/officeDocument/2006/relationships/slide" Target="slides/slide42.xml"/><Relationship Id="rId25" Type="http://schemas.openxmlformats.org/officeDocument/2006/relationships/slide" Target="slides/slide24.xml"/><Relationship Id="rId10" Type="http://schemas.openxmlformats.org/officeDocument/2006/relationships/slide" Target="slides/slide9.xml"/><Relationship Id="rId50" Type="http://schemas.openxmlformats.org/officeDocument/2006/relationships/slide" Target="slides/slide49.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27" Type="http://schemas.openxmlformats.org/officeDocument/2006/relationships/slide" Target="slides/slide26.xml"/><Relationship Id="rId14" Type="http://schemas.openxmlformats.org/officeDocument/2006/relationships/slide" Target="slides/slide13.xml"/><Relationship Id="rId4" Type="http://schemas.openxmlformats.org/officeDocument/2006/relationships/slide" Target="slides/slide3.xml"/><Relationship Id="rId28" Type="http://schemas.openxmlformats.org/officeDocument/2006/relationships/slide" Target="slides/slide27.xml"/><Relationship Id="rId45" Type="http://schemas.openxmlformats.org/officeDocument/2006/relationships/slide" Target="slides/slide44.xml"/><Relationship Id="rId58" Type="http://schemas.openxmlformats.org/officeDocument/2006/relationships/viewProps" Target="viewProps.xml"/><Relationship Id="rId42" Type="http://schemas.openxmlformats.org/officeDocument/2006/relationships/slide" Target="slides/slide41.xml"/><Relationship Id="rId6" Type="http://schemas.openxmlformats.org/officeDocument/2006/relationships/slide" Target="slides/slide5.xml"/><Relationship Id="rId49" Type="http://schemas.openxmlformats.org/officeDocument/2006/relationships/slide" Target="slides/slide48.xml"/><Relationship Id="rId44" Type="http://schemas.openxmlformats.org/officeDocument/2006/relationships/slide" Target="slides/slide43.xml"/><Relationship Id="rId19" Type="http://schemas.openxmlformats.org/officeDocument/2006/relationships/slide" Target="slides/slide18.xml"/><Relationship Id="rId38" Type="http://schemas.openxmlformats.org/officeDocument/2006/relationships/slide" Target="slides/slide37.xml"/><Relationship Id="rId20" Type="http://schemas.openxmlformats.org/officeDocument/2006/relationships/slide" Target="slides/slide19.xml"/><Relationship Id="rId2" Type="http://schemas.openxmlformats.org/officeDocument/2006/relationships/slide" Target="slides/slide1.xml"/><Relationship Id="rId46" Type="http://schemas.openxmlformats.org/officeDocument/2006/relationships/slide" Target="slides/slide45.xml"/><Relationship Id="rId57" Type="http://schemas.openxmlformats.org/officeDocument/2006/relationships/presProps" Target="presProps.xml"/><Relationship Id="rId59" Type="http://schemas.openxmlformats.org/officeDocument/2006/relationships/theme" Target="theme/theme1.xml"/><Relationship Id="rId35" Type="http://schemas.openxmlformats.org/officeDocument/2006/relationships/slide" Target="slides/slide34.xml"/><Relationship Id="rId51" Type="http://schemas.openxmlformats.org/officeDocument/2006/relationships/slide" Target="slides/slide50.xml"/><Relationship Id="rId55" Type="http://schemas.openxmlformats.org/officeDocument/2006/relationships/handoutMaster" Target="handoutMasters/handoutMaster1.xml"/><Relationship Id="rId31" Type="http://schemas.openxmlformats.org/officeDocument/2006/relationships/slide" Target="slides/slide30.xml"/><Relationship Id="rId34" Type="http://schemas.openxmlformats.org/officeDocument/2006/relationships/slide" Target="slides/slide33.xml"/><Relationship Id="rId40" Type="http://schemas.openxmlformats.org/officeDocument/2006/relationships/slide" Target="slides/slide39.xml"/><Relationship Id="rId36" Type="http://schemas.openxmlformats.org/officeDocument/2006/relationships/slide" Target="slides/slide35.xml"/><Relationship Id="rId1" Type="http://schemas.openxmlformats.org/officeDocument/2006/relationships/slideMaster" Target="slideMasters/slideMaster1.xml"/><Relationship Id="rId24" Type="http://schemas.openxmlformats.org/officeDocument/2006/relationships/slide" Target="slides/slide23.xml"/><Relationship Id="rId47" Type="http://schemas.openxmlformats.org/officeDocument/2006/relationships/slide" Target="slides/slide46.xml"/><Relationship Id="rId56" Type="http://schemas.openxmlformats.org/officeDocument/2006/relationships/printerSettings" Target="printerSettings/printerSettings1.bin"/><Relationship Id="rId48" Type="http://schemas.openxmlformats.org/officeDocument/2006/relationships/slide" Target="slides/slide47.xml"/><Relationship Id="rId8" Type="http://schemas.openxmlformats.org/officeDocument/2006/relationships/slide" Target="slides/slide7.xml"/><Relationship Id="rId13" Type="http://schemas.openxmlformats.org/officeDocument/2006/relationships/slide" Target="slides/slide12.xml"/><Relationship Id="rId32" Type="http://schemas.openxmlformats.org/officeDocument/2006/relationships/slide" Target="slides/slide31.xml"/><Relationship Id="rId37" Type="http://schemas.openxmlformats.org/officeDocument/2006/relationships/slide" Target="slides/slide36.xml"/><Relationship Id="rId52" Type="http://schemas.openxmlformats.org/officeDocument/2006/relationships/slide" Target="slides/slide51.xml"/><Relationship Id="rId54" Type="http://schemas.openxmlformats.org/officeDocument/2006/relationships/notesMaster" Target="notesMasters/notesMaster1.xml"/><Relationship Id="rId12" Type="http://schemas.openxmlformats.org/officeDocument/2006/relationships/slide" Target="slides/slide11.xml"/><Relationship Id="rId3" Type="http://schemas.openxmlformats.org/officeDocument/2006/relationships/slide" Target="slides/slide2.xml"/><Relationship Id="rId23" Type="http://schemas.openxmlformats.org/officeDocument/2006/relationships/slide" Target="slides/slide22.xml"/><Relationship Id="rId53" Type="http://schemas.openxmlformats.org/officeDocument/2006/relationships/slide" Target="slides/slide52.xml"/><Relationship Id="rId26" Type="http://schemas.openxmlformats.org/officeDocument/2006/relationships/slide" Target="slides/slide25.xml"/><Relationship Id="rId30" Type="http://schemas.openxmlformats.org/officeDocument/2006/relationships/slide" Target="slides/slide29.xml"/><Relationship Id="rId11" Type="http://schemas.openxmlformats.org/officeDocument/2006/relationships/slide" Target="slides/slide10.xml"/><Relationship Id="rId29" Type="http://schemas.openxmlformats.org/officeDocument/2006/relationships/slide" Target="slides/slide28.xml"/><Relationship Id="rId16" Type="http://schemas.openxmlformats.org/officeDocument/2006/relationships/slide" Target="slides/slide15.xml"/><Relationship Id="rId33" Type="http://schemas.openxmlformats.org/officeDocument/2006/relationships/slide" Target="slides/slide32.xml"/><Relationship Id="rId41" Type="http://schemas.openxmlformats.org/officeDocument/2006/relationships/slide" Target="slides/slide40.xml"/><Relationship Id="rId5" Type="http://schemas.openxmlformats.org/officeDocument/2006/relationships/slide" Target="slides/slide4.xml"/><Relationship Id="rId15" Type="http://schemas.openxmlformats.org/officeDocument/2006/relationships/slide" Target="slides/slide14.xml"/><Relationship Id="rId22" Type="http://schemas.openxmlformats.org/officeDocument/2006/relationships/slide" Target="slides/slide21.xml"/><Relationship Id="rId21" Type="http://schemas.openxmlformats.org/officeDocument/2006/relationships/slide" Target="slides/slide2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0057DC92-40A0-41E0-A9AD-079F0BD79834}" type="datetimeFigureOut">
              <a:rPr lang="en-US"/>
              <a:pPr>
                <a:defRPr/>
              </a:pPr>
              <a:t>11/28/11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05B06F41-F54B-468F-8200-00C5871AD5E3}" type="slidenum">
              <a:rPr lang="en-US"/>
              <a:pPr>
                <a:defRPr/>
              </a:pPr>
              <a:t>‹#›</a:t>
            </a:fld>
            <a:endParaRPr lang="en-US"/>
          </a:p>
        </p:txBody>
      </p:sp>
    </p:spTree>
    <p:extLst>
      <p:ext uri="{BB962C8B-B14F-4D97-AF65-F5344CB8AC3E}">
        <p14:creationId xmlns:p14="http://schemas.microsoft.com/office/powerpoint/2010/main" val="41073709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0" y="0"/>
            <a:ext cx="7010400" cy="9296400"/>
          </a:xfrm>
          <a:prstGeom prst="roundRect">
            <a:avLst>
              <a:gd name="adj" fmla="val 23"/>
            </a:avLst>
          </a:prstGeom>
          <a:solidFill>
            <a:srgbClr val="FFFFFF"/>
          </a:solidFill>
          <a:ln w="9360">
            <a:noFill/>
            <a:miter lim="800000"/>
            <a:headEnd/>
            <a:tailEnd/>
          </a:ln>
          <a:effectLst/>
        </p:spPr>
        <p:txBody>
          <a:bodyPr wrap="none" anchor="ctr"/>
          <a:lstStyle/>
          <a:p>
            <a:pPr>
              <a:defRPr/>
            </a:pPr>
            <a:endParaRPr lang="en-US"/>
          </a:p>
        </p:txBody>
      </p:sp>
      <p:sp>
        <p:nvSpPr>
          <p:cNvPr id="4098" name="AutoShape 2"/>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099" name="AutoShape 3"/>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0" name="AutoShape 4"/>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1" name="AutoShape 5"/>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2" name="AutoShape 6"/>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3" name="AutoShape 7"/>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4" name="AutoShape 8"/>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5" name="Rectangle 9"/>
          <p:cNvSpPr>
            <a:spLocks noGrp="1" noChangeArrowheads="1"/>
          </p:cNvSpPr>
          <p:nvPr>
            <p:ph type="hdr"/>
          </p:nvPr>
        </p:nvSpPr>
        <p:spPr bwMode="auto">
          <a:xfrm>
            <a:off x="0" y="0"/>
            <a:ext cx="3040063" cy="444500"/>
          </a:xfrm>
          <a:prstGeom prst="rect">
            <a:avLst/>
          </a:prstGeom>
          <a:noFill/>
          <a:ln w="9525">
            <a:noFill/>
            <a:round/>
            <a:headEnd/>
            <a:tailEnd/>
          </a:ln>
          <a:effectLst/>
        </p:spPr>
        <p:txBody>
          <a:bodyPr vert="horz" wrap="square" lIns="91710" tIns="45855" rIns="91710" bIns="45855" numCol="1" anchor="t" anchorCtr="0" compatLnSpc="1">
            <a:prstTxWarp prst="textNoShape">
              <a:avLst/>
            </a:prstTxWarp>
          </a:bodyPr>
          <a:lstStyle>
            <a:lvl1pPr defTabSz="465138" eaLnBrk="1">
              <a:tabLst>
                <a:tab pos="738188" algn="l"/>
                <a:tab pos="1474788" algn="l"/>
                <a:tab pos="2212975" algn="l"/>
                <a:tab pos="2951163" algn="l"/>
              </a:tabLst>
              <a:defRPr sz="1200">
                <a:solidFill>
                  <a:srgbClr val="000000"/>
                </a:solidFill>
                <a:latin typeface="Arial" charset="0"/>
              </a:defRPr>
            </a:lvl1pPr>
          </a:lstStyle>
          <a:p>
            <a:pPr>
              <a:defRPr/>
            </a:pPr>
            <a:endParaRPr lang="en-US"/>
          </a:p>
        </p:txBody>
      </p:sp>
      <p:sp>
        <p:nvSpPr>
          <p:cNvPr id="4106" name="Rectangle 10"/>
          <p:cNvSpPr>
            <a:spLocks noGrp="1" noChangeArrowheads="1"/>
          </p:cNvSpPr>
          <p:nvPr>
            <p:ph type="dt"/>
          </p:nvPr>
        </p:nvSpPr>
        <p:spPr bwMode="auto">
          <a:xfrm>
            <a:off x="3970338" y="0"/>
            <a:ext cx="3040062" cy="444500"/>
          </a:xfrm>
          <a:prstGeom prst="rect">
            <a:avLst/>
          </a:prstGeom>
          <a:noFill/>
          <a:ln w="9525">
            <a:noFill/>
            <a:round/>
            <a:headEnd/>
            <a:tailEnd/>
          </a:ln>
          <a:effectLst/>
        </p:spPr>
        <p:txBody>
          <a:bodyPr vert="horz" wrap="square" lIns="91710" tIns="45855" rIns="91710" bIns="45855" numCol="1" anchor="t" anchorCtr="0" compatLnSpc="1">
            <a:prstTxWarp prst="textNoShape">
              <a:avLst/>
            </a:prstTxWarp>
          </a:bodyPr>
          <a:lstStyle>
            <a:lvl1pPr algn="r" defTabSz="465138" eaLnBrk="1">
              <a:tabLst>
                <a:tab pos="738188" algn="l"/>
                <a:tab pos="1474788" algn="l"/>
                <a:tab pos="2212975" algn="l"/>
                <a:tab pos="2951163" algn="l"/>
              </a:tabLst>
              <a:defRPr sz="1200">
                <a:solidFill>
                  <a:srgbClr val="000000"/>
                </a:solidFill>
                <a:latin typeface="Arial" charset="0"/>
              </a:defRPr>
            </a:lvl1pPr>
          </a:lstStyle>
          <a:p>
            <a:pPr>
              <a:defRPr/>
            </a:pPr>
            <a:endParaRPr lang="en-US"/>
          </a:p>
        </p:txBody>
      </p:sp>
      <p:sp>
        <p:nvSpPr>
          <p:cNvPr id="72716" name="Rectangle 11"/>
          <p:cNvSpPr>
            <a:spLocks noGrp="1" noRot="1" noChangeAspect="1" noChangeArrowheads="1"/>
          </p:cNvSpPr>
          <p:nvPr>
            <p:ph type="sldImg"/>
          </p:nvPr>
        </p:nvSpPr>
        <p:spPr bwMode="auto">
          <a:xfrm>
            <a:off x="1174750" y="688975"/>
            <a:ext cx="4667250" cy="3500438"/>
          </a:xfrm>
          <a:prstGeom prst="rect">
            <a:avLst/>
          </a:prstGeom>
          <a:solidFill>
            <a:srgbClr val="FFFFFF"/>
          </a:solidFill>
          <a:ln w="9360">
            <a:solidFill>
              <a:srgbClr val="000000"/>
            </a:solidFill>
            <a:miter lim="800000"/>
            <a:headEnd/>
            <a:tailEnd/>
          </a:ln>
        </p:spPr>
      </p:sp>
      <p:sp>
        <p:nvSpPr>
          <p:cNvPr id="4108" name="Rectangle 12"/>
          <p:cNvSpPr>
            <a:spLocks noGrp="1" noChangeArrowheads="1"/>
          </p:cNvSpPr>
          <p:nvPr>
            <p:ph type="body"/>
          </p:nvPr>
        </p:nvSpPr>
        <p:spPr bwMode="auto">
          <a:xfrm>
            <a:off x="915988" y="4433888"/>
            <a:ext cx="5176837" cy="4187825"/>
          </a:xfrm>
          <a:prstGeom prst="rect">
            <a:avLst/>
          </a:prstGeom>
          <a:noFill/>
          <a:ln w="9525">
            <a:noFill/>
            <a:round/>
            <a:headEnd/>
            <a:tailEnd/>
          </a:ln>
          <a:effectLst/>
        </p:spPr>
        <p:txBody>
          <a:bodyPr vert="horz" wrap="square" lIns="91710" tIns="45855" rIns="91710" bIns="45855" numCol="1" anchor="t" anchorCtr="0" compatLnSpc="1">
            <a:prstTxWarp prst="textNoShape">
              <a:avLst/>
            </a:prstTxWarp>
          </a:bodyPr>
          <a:lstStyle/>
          <a:p>
            <a:pPr lvl="0"/>
            <a:endParaRPr lang="en-US" noProof="0" smtClean="0"/>
          </a:p>
        </p:txBody>
      </p:sp>
      <p:sp>
        <p:nvSpPr>
          <p:cNvPr id="4109" name="Rectangle 13"/>
          <p:cNvSpPr>
            <a:spLocks noGrp="1" noChangeArrowheads="1"/>
          </p:cNvSpPr>
          <p:nvPr>
            <p:ph type="ftr"/>
          </p:nvPr>
        </p:nvSpPr>
        <p:spPr bwMode="auto">
          <a:xfrm>
            <a:off x="0" y="8863013"/>
            <a:ext cx="3040063" cy="446087"/>
          </a:xfrm>
          <a:prstGeom prst="rect">
            <a:avLst/>
          </a:prstGeom>
          <a:noFill/>
          <a:ln w="9525">
            <a:noFill/>
            <a:round/>
            <a:headEnd/>
            <a:tailEnd/>
          </a:ln>
          <a:effectLst/>
        </p:spPr>
        <p:txBody>
          <a:bodyPr vert="horz" wrap="square" lIns="91710" tIns="45855" rIns="91710" bIns="45855" numCol="1" anchor="b" anchorCtr="0" compatLnSpc="1">
            <a:prstTxWarp prst="textNoShape">
              <a:avLst/>
            </a:prstTxWarp>
          </a:bodyPr>
          <a:lstStyle>
            <a:lvl1pPr defTabSz="465138" eaLnBrk="1">
              <a:tabLst>
                <a:tab pos="738188" algn="l"/>
                <a:tab pos="1474788" algn="l"/>
                <a:tab pos="2212975" algn="l"/>
                <a:tab pos="2951163" algn="l"/>
              </a:tabLst>
              <a:defRPr sz="1200">
                <a:solidFill>
                  <a:srgbClr val="000000"/>
                </a:solidFill>
                <a:latin typeface="Arial" charset="0"/>
              </a:defRPr>
            </a:lvl1pPr>
          </a:lstStyle>
          <a:p>
            <a:pPr>
              <a:defRPr/>
            </a:pPr>
            <a:endParaRPr lang="en-US"/>
          </a:p>
        </p:txBody>
      </p:sp>
      <p:sp>
        <p:nvSpPr>
          <p:cNvPr id="4110" name="Rectangle 14"/>
          <p:cNvSpPr>
            <a:spLocks noGrp="1" noChangeArrowheads="1"/>
          </p:cNvSpPr>
          <p:nvPr>
            <p:ph type="sldNum"/>
          </p:nvPr>
        </p:nvSpPr>
        <p:spPr bwMode="auto">
          <a:xfrm>
            <a:off x="3970338" y="8863013"/>
            <a:ext cx="3040062" cy="446087"/>
          </a:xfrm>
          <a:prstGeom prst="rect">
            <a:avLst/>
          </a:prstGeom>
          <a:noFill/>
          <a:ln w="9525">
            <a:noFill/>
            <a:round/>
            <a:headEnd/>
            <a:tailEnd/>
          </a:ln>
          <a:effectLst/>
        </p:spPr>
        <p:txBody>
          <a:bodyPr vert="horz" wrap="square" lIns="91710" tIns="45855" rIns="91710" bIns="45855" numCol="1" anchor="b" anchorCtr="0" compatLnSpc="1">
            <a:prstTxWarp prst="textNoShape">
              <a:avLst/>
            </a:prstTxWarp>
          </a:bodyPr>
          <a:lstStyle>
            <a:lvl1pPr algn="r" defTabSz="465138" eaLnBrk="1">
              <a:tabLst>
                <a:tab pos="738188" algn="l"/>
                <a:tab pos="1474788" algn="l"/>
                <a:tab pos="2212975" algn="l"/>
                <a:tab pos="2951163" algn="l"/>
              </a:tabLst>
              <a:defRPr sz="1200">
                <a:solidFill>
                  <a:srgbClr val="000000"/>
                </a:solidFill>
                <a:latin typeface="Arial" charset="0"/>
              </a:defRPr>
            </a:lvl1pPr>
          </a:lstStyle>
          <a:p>
            <a:pPr>
              <a:defRPr/>
            </a:pPr>
            <a:fld id="{0C8A0E72-1215-42A6-9A96-16D96BFFDCE0}" type="slidenum">
              <a:rPr lang="en-US"/>
              <a:pPr>
                <a:defRPr/>
              </a:pPr>
              <a:t>‹#›</a:t>
            </a:fld>
            <a:endParaRPr lang="en-US"/>
          </a:p>
        </p:txBody>
      </p:sp>
    </p:spTree>
    <p:extLst>
      <p:ext uri="{BB962C8B-B14F-4D97-AF65-F5344CB8AC3E}">
        <p14:creationId xmlns:p14="http://schemas.microsoft.com/office/powerpoint/2010/main" val="332709067"/>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4"/>
          <p:cNvSpPr>
            <a:spLocks noGrp="1" noChangeArrowheads="1"/>
          </p:cNvSpPr>
          <p:nvPr>
            <p:ph type="sldNum" sz="quarter"/>
          </p:nvPr>
        </p:nvSpPr>
        <p:spPr>
          <a:noFill/>
        </p:spPr>
        <p:txBody>
          <a:bodyPr/>
          <a:lstStyle/>
          <a:p>
            <a:fld id="{90602CDF-C19D-4E27-B94A-4CDFA71D65C3}" type="slidenum">
              <a:rPr lang="en-US" smtClean="0"/>
              <a:pPr/>
              <a:t>1</a:t>
            </a:fld>
            <a:endParaRPr lang="en-US" smtClean="0"/>
          </a:p>
        </p:txBody>
      </p:sp>
      <p:sp>
        <p:nvSpPr>
          <p:cNvPr id="73731"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3732" name="Rectangle 2"/>
          <p:cNvSpPr>
            <a:spLocks noGrp="1" noChangeArrowheads="1"/>
          </p:cNvSpPr>
          <p:nvPr>
            <p:ph type="body"/>
          </p:nvPr>
        </p:nvSpPr>
        <p:spPr>
          <a:xfrm>
            <a:off x="915988" y="4433888"/>
            <a:ext cx="5178425" cy="4189412"/>
          </a:xfrm>
          <a:noFill/>
          <a:ln/>
        </p:spPr>
        <p:txBody>
          <a:bodyPr wrap="none" lIns="93177" tIns="46589" rIns="93177" bIns="46589" anchor="ct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15</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16</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17</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18</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19</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20</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21</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22</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23</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24</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4</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25</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26</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27</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28</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29</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30</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31</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32</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33</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34</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7</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35</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36</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37</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38</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39</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40</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41</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42</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43</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44</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9</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45</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46</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47</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48</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49</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50</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51</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52</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10</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11</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12</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13</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14</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4213" y="914400"/>
            <a:ext cx="7769225" cy="55435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buClrTx/>
              <a:buSzTx/>
              <a:buFontTx/>
              <a:buNone/>
              <a:defRPr dirty="0"/>
            </a:lvl1pPr>
          </a:lstStyle>
          <a:p>
            <a:pPr>
              <a:defRPr/>
            </a:pPr>
            <a:r>
              <a:rPr lang="en-US" smtClean="0"/>
              <a:t>Dec 6-7, 2011</a:t>
            </a:r>
            <a:endParaRPr lang="en-US" dirty="0"/>
          </a:p>
        </p:txBody>
      </p:sp>
      <p:sp>
        <p:nvSpPr>
          <p:cNvPr id="5" name="Footer Placeholder 4"/>
          <p:cNvSpPr>
            <a:spLocks noGrp="1"/>
          </p:cNvSpPr>
          <p:nvPr>
            <p:ph type="ftr" sz="quarter" idx="11"/>
          </p:nvPr>
        </p:nvSpPr>
        <p:spPr/>
        <p:txBody>
          <a:bodyPr/>
          <a:lstStyle>
            <a:lvl1pPr algn="ctr">
              <a:defRPr dirty="0"/>
            </a:lvl1pPr>
          </a:lstStyle>
          <a:p>
            <a:pPr>
              <a:defRPr/>
            </a:pPr>
            <a:r>
              <a:rPr lang="en-US" altLang="en-US" smtClean="0"/>
              <a:t>S&amp;OC DMS System Design Review</a:t>
            </a:r>
            <a:endParaRPr lang="en-US" altLang="en-US" dirty="0"/>
          </a:p>
        </p:txBody>
      </p:sp>
      <p:sp>
        <p:nvSpPr>
          <p:cNvPr id="6" name="Slide Number Placeholder 5"/>
          <p:cNvSpPr>
            <a:spLocks noGrp="1"/>
          </p:cNvSpPr>
          <p:nvPr>
            <p:ph type="sldNum" sz="quarter" idx="12"/>
          </p:nvPr>
        </p:nvSpPr>
        <p:spPr/>
        <p:txBody>
          <a:bodyPr/>
          <a:lstStyle>
            <a:lvl1pPr>
              <a:defRPr sz="1200" b="1" dirty="0">
                <a:solidFill>
                  <a:srgbClr val="C00000"/>
                </a:solidFill>
                <a:latin typeface="+mn-lt"/>
              </a:defRPr>
            </a:lvl1pPr>
          </a:lstStyle>
          <a:p>
            <a:pPr>
              <a:defRPr/>
            </a:pPr>
            <a:r>
              <a:rPr lang="en-US" dirty="0"/>
              <a:t>9</a:t>
            </a:r>
            <a:r>
              <a:rPr lang="en-US" dirty="0" smtClean="0"/>
              <a:t>-</a:t>
            </a:r>
            <a:fld id="{2D61C627-6E20-420F-83CB-DEA388E29667}" type="slidenum">
              <a:rPr lang="en-US"/>
              <a:pPr>
                <a:defRPr/>
              </a:pPr>
              <a:t>‹#›</a:t>
            </a:fld>
            <a:endParaRPr lang="en-US" dirty="0"/>
          </a:p>
          <a:p>
            <a:pPr>
              <a:defRPr/>
            </a:pP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buClrTx/>
              <a:buSzTx/>
              <a:buFontTx/>
              <a:buNone/>
              <a:defRPr/>
            </a:lvl1pPr>
          </a:lstStyle>
          <a:p>
            <a:pPr>
              <a:defRPr/>
            </a:pPr>
            <a:r>
              <a:rPr lang="en-US" smtClean="0"/>
              <a:t>Dec 6-7, 2011</a:t>
            </a:r>
            <a:endParaRPr lang="en-US" dirty="0"/>
          </a:p>
        </p:txBody>
      </p:sp>
      <p:sp>
        <p:nvSpPr>
          <p:cNvPr id="4" name="Footer Placeholder 3"/>
          <p:cNvSpPr>
            <a:spLocks noGrp="1"/>
          </p:cNvSpPr>
          <p:nvPr>
            <p:ph type="ftr" sz="quarter" idx="11"/>
          </p:nvPr>
        </p:nvSpPr>
        <p:spPr/>
        <p:txBody>
          <a:bodyPr/>
          <a:lstStyle>
            <a:lvl1pPr>
              <a:defRPr/>
            </a:lvl1pPr>
          </a:lstStyle>
          <a:p>
            <a:pPr>
              <a:defRPr/>
            </a:pPr>
            <a:r>
              <a:rPr lang="en-US" smtClean="0"/>
              <a:t>S&amp;OC DMS System Design Review</a:t>
            </a:r>
            <a:endParaRPr lang="en-US" dirty="0"/>
          </a:p>
        </p:txBody>
      </p:sp>
      <p:sp>
        <p:nvSpPr>
          <p:cNvPr id="5" name="Slide Number Placeholder 4"/>
          <p:cNvSpPr>
            <a:spLocks noGrp="1"/>
          </p:cNvSpPr>
          <p:nvPr>
            <p:ph type="sldNum" sz="quarter" idx="12"/>
          </p:nvPr>
        </p:nvSpPr>
        <p:spPr/>
        <p:txBody>
          <a:bodyPr/>
          <a:lstStyle>
            <a:lvl1pPr>
              <a:defRPr sz="1200" b="1">
                <a:solidFill>
                  <a:srgbClr val="C00000"/>
                </a:solidFill>
                <a:latin typeface="+mn-lt"/>
              </a:defRPr>
            </a:lvl1pPr>
          </a:lstStyle>
          <a:p>
            <a:pPr>
              <a:defRPr/>
            </a:pPr>
            <a:r>
              <a:rPr lang="en-US" dirty="0" smtClean="0"/>
              <a:t>9-</a:t>
            </a:r>
            <a:fld id="{A739F50A-8F88-4892-87E1-8D1D3A543FFC}" type="slidenum">
              <a:rPr lang="en-US" smtClean="0"/>
              <a:pPr>
                <a:defRPr/>
              </a:pPr>
              <a:t>‹#›</a:t>
            </a:fld>
            <a:endParaRPr lang="en-US" dirty="0"/>
          </a:p>
          <a:p>
            <a:pPr>
              <a:defRPr/>
            </a:pP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buClrTx/>
              <a:buSzTx/>
              <a:buFontTx/>
              <a:buNone/>
              <a:defRPr/>
            </a:lvl1pPr>
          </a:lstStyle>
          <a:p>
            <a:pPr>
              <a:defRPr/>
            </a:pPr>
            <a:r>
              <a:rPr lang="en-US" smtClean="0"/>
              <a:t>Dec 6-7, 2011</a:t>
            </a:r>
            <a:endParaRPr lang="en-US" altLang="en-US" dirty="0"/>
          </a:p>
        </p:txBody>
      </p:sp>
      <p:sp>
        <p:nvSpPr>
          <p:cNvPr id="5" name="Footer Placeholder 4"/>
          <p:cNvSpPr>
            <a:spLocks noGrp="1"/>
          </p:cNvSpPr>
          <p:nvPr>
            <p:ph type="ftr" sz="quarter" idx="11"/>
          </p:nvPr>
        </p:nvSpPr>
        <p:spPr/>
        <p:txBody>
          <a:bodyPr/>
          <a:lstStyle>
            <a:lvl1pPr algn="ctr">
              <a:defRPr/>
            </a:lvl1pPr>
          </a:lstStyle>
          <a:p>
            <a:pPr>
              <a:defRPr/>
            </a:pPr>
            <a:r>
              <a:rPr lang="en-US" altLang="en-US" smtClean="0"/>
              <a:t>S&amp;OC DMS System Design Review</a:t>
            </a:r>
            <a:endParaRPr lang="en-US" altLang="en-US" dirty="0"/>
          </a:p>
        </p:txBody>
      </p:sp>
      <p:sp>
        <p:nvSpPr>
          <p:cNvPr id="6" name="Slide Number Placeholder 5"/>
          <p:cNvSpPr>
            <a:spLocks noGrp="1"/>
          </p:cNvSpPr>
          <p:nvPr>
            <p:ph type="sldNum" sz="quarter" idx="12"/>
          </p:nvPr>
        </p:nvSpPr>
        <p:spPr/>
        <p:txBody>
          <a:bodyPr/>
          <a:lstStyle>
            <a:lvl1pPr>
              <a:defRPr sz="1200" b="1">
                <a:solidFill>
                  <a:srgbClr val="C00000"/>
                </a:solidFill>
                <a:latin typeface="+mn-lt"/>
              </a:defRPr>
            </a:lvl1pPr>
          </a:lstStyle>
          <a:p>
            <a:pPr>
              <a:defRPr/>
            </a:pPr>
            <a:r>
              <a:rPr lang="en-US" dirty="0"/>
              <a:t>9</a:t>
            </a:r>
            <a:r>
              <a:rPr lang="en-US" dirty="0" smtClean="0"/>
              <a:t>-</a:t>
            </a:r>
            <a:fld id="{DEA1B79E-B14E-41E4-B6D3-CD206A959F7E}" type="slidenum">
              <a:rPr lang="en-US"/>
              <a:pPr>
                <a:defRPr/>
              </a:pPr>
              <a:t>‹#›</a:t>
            </a:fld>
            <a:endParaRPr lang="en-US" dirty="0"/>
          </a:p>
          <a:p>
            <a:pPr>
              <a:defRPr/>
            </a:pPr>
            <a:endParaRPr lang="en-US"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image" Target="../media/image2.png"/><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5"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5" cstate="print"/>
          <a:srcRect/>
          <a:stretch>
            <a:fillRect/>
          </a:stretch>
        </p:blipFill>
        <p:spPr bwMode="auto">
          <a:xfrm>
            <a:off x="79375" y="76200"/>
            <a:ext cx="758825" cy="762000"/>
          </a:xfrm>
          <a:prstGeom prst="rect">
            <a:avLst/>
          </a:prstGeom>
          <a:noFill/>
          <a:ln w="9525">
            <a:noFill/>
            <a:miter lim="800000"/>
            <a:headEnd/>
            <a:tailEnd/>
          </a:ln>
        </p:spPr>
      </p:pic>
      <p:sp>
        <p:nvSpPr>
          <p:cNvPr id="1027" name="Rectangle 3"/>
          <p:cNvSpPr>
            <a:spLocks noGrp="1" noChangeArrowheads="1"/>
          </p:cNvSpPr>
          <p:nvPr>
            <p:ph type="title"/>
          </p:nvPr>
        </p:nvSpPr>
        <p:spPr bwMode="auto">
          <a:xfrm>
            <a:off x="914400" y="152400"/>
            <a:ext cx="6934200" cy="406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684213" y="914400"/>
            <a:ext cx="7769225" cy="5553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9573" name="Line 5"/>
          <p:cNvSpPr>
            <a:spLocks noChangeShapeType="1"/>
          </p:cNvSpPr>
          <p:nvPr/>
        </p:nvSpPr>
        <p:spPr bwMode="auto">
          <a:xfrm>
            <a:off x="838200" y="685800"/>
            <a:ext cx="7010400" cy="0"/>
          </a:xfrm>
          <a:prstGeom prst="line">
            <a:avLst/>
          </a:prstGeom>
          <a:noFill/>
          <a:ln w="38100">
            <a:solidFill>
              <a:srgbClr val="BB0018"/>
            </a:solidFill>
            <a:round/>
            <a:headEnd/>
            <a:tailEnd/>
          </a:ln>
          <a:effectLst/>
        </p:spPr>
        <p:txBody>
          <a:bodyPr wrap="none" anchor="ctr"/>
          <a:lstStyle/>
          <a:p>
            <a:pPr>
              <a:defRPr/>
            </a:pPr>
            <a:endParaRPr lang="en-US"/>
          </a:p>
        </p:txBody>
      </p:sp>
      <p:pic>
        <p:nvPicPr>
          <p:cNvPr id="1030" name="Picture 6" descr="STLogo"/>
          <p:cNvPicPr>
            <a:picLocks noChangeAspect="1" noChangeArrowheads="1"/>
          </p:cNvPicPr>
          <p:nvPr/>
        </p:nvPicPr>
        <p:blipFill>
          <a:blip r:embed="rId6" cstate="print"/>
          <a:srcRect/>
          <a:stretch>
            <a:fillRect/>
          </a:stretch>
        </p:blipFill>
        <p:spPr bwMode="auto">
          <a:xfrm>
            <a:off x="7924800" y="153988"/>
            <a:ext cx="1069975" cy="701675"/>
          </a:xfrm>
          <a:prstGeom prst="rect">
            <a:avLst/>
          </a:prstGeom>
          <a:noFill/>
          <a:ln w="9525">
            <a:noFill/>
            <a:miter lim="800000"/>
            <a:headEnd/>
            <a:tailEnd/>
          </a:ln>
        </p:spPr>
      </p:pic>
      <p:sp>
        <p:nvSpPr>
          <p:cNvPr id="109575" name="Rectangle 7"/>
          <p:cNvSpPr>
            <a:spLocks noGrp="1" noChangeArrowheads="1"/>
          </p:cNvSpPr>
          <p:nvPr>
            <p:ph type="dt" sz="half" idx="2"/>
          </p:nvPr>
        </p:nvSpPr>
        <p:spPr bwMode="auto">
          <a:xfrm>
            <a:off x="114300" y="6543675"/>
            <a:ext cx="1362075" cy="27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1">
                <a:solidFill>
                  <a:srgbClr val="BB0018"/>
                </a:solidFill>
                <a:latin typeface="+mn-lt"/>
              </a:defRPr>
            </a:lvl1pPr>
          </a:lstStyle>
          <a:p>
            <a:pPr>
              <a:defRPr/>
            </a:pPr>
            <a:r>
              <a:rPr lang="en-US" smtClean="0"/>
              <a:t>Dec 6-7, 2011</a:t>
            </a:r>
            <a:endParaRPr lang="en-US" dirty="0"/>
          </a:p>
        </p:txBody>
      </p:sp>
      <p:sp>
        <p:nvSpPr>
          <p:cNvPr id="109576" name="Rectangle 8"/>
          <p:cNvSpPr>
            <a:spLocks noGrp="1" noChangeArrowheads="1"/>
          </p:cNvSpPr>
          <p:nvPr>
            <p:ph type="ftr" sz="quarter" idx="3"/>
          </p:nvPr>
        </p:nvSpPr>
        <p:spPr bwMode="auto">
          <a:xfrm>
            <a:off x="1550988" y="6543675"/>
            <a:ext cx="6040437" cy="27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solidFill>
                  <a:srgbClr val="BB0018"/>
                </a:solidFill>
                <a:latin typeface="+mn-lt"/>
              </a:defRPr>
            </a:lvl1pPr>
          </a:lstStyle>
          <a:p>
            <a:pPr>
              <a:defRPr/>
            </a:pPr>
            <a:r>
              <a:rPr lang="en-US" smtClean="0"/>
              <a:t>S&amp;OC DMS System Design Review</a:t>
            </a:r>
            <a:endParaRPr lang="en-US" dirty="0"/>
          </a:p>
        </p:txBody>
      </p:sp>
      <p:sp>
        <p:nvSpPr>
          <p:cNvPr id="109577" name="Rectangle 9"/>
          <p:cNvSpPr>
            <a:spLocks noGrp="1" noChangeArrowheads="1"/>
          </p:cNvSpPr>
          <p:nvPr>
            <p:ph type="sldNum" sz="quarter" idx="4"/>
          </p:nvPr>
        </p:nvSpPr>
        <p:spPr bwMode="auto">
          <a:xfrm>
            <a:off x="7681913" y="6538913"/>
            <a:ext cx="1357312" cy="280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90000"/>
              </a:lnSpc>
              <a:defRPr sz="1400" b="1">
                <a:solidFill>
                  <a:srgbClr val="BB0018"/>
                </a:solidFill>
                <a:latin typeface="Times" charset="0"/>
              </a:defRPr>
            </a:lvl1pPr>
          </a:lstStyle>
          <a:p>
            <a:pPr>
              <a:defRPr/>
            </a:pPr>
            <a:r>
              <a:rPr lang="en-US" dirty="0" smtClean="0"/>
              <a:t>9-</a:t>
            </a:r>
            <a:fld id="{B2A867B3-BEE9-4608-9384-2326478CF83C}" type="slidenum">
              <a:rPr lang="en-US" smtClean="0"/>
              <a:pPr>
                <a:defRPr/>
              </a:pPr>
              <a:t>‹#›</a:t>
            </a:fld>
            <a:endParaRPr lang="en-US" dirty="0"/>
          </a:p>
          <a:p>
            <a:pPr>
              <a:defRPr/>
            </a:pPr>
            <a:endParaRPr lang="en-US" dirty="0"/>
          </a:p>
        </p:txBody>
      </p:sp>
      <p:pic>
        <p:nvPicPr>
          <p:cNvPr id="1034" name="Picture 10" descr="STLogo"/>
          <p:cNvPicPr>
            <a:picLocks noChangeAspect="1" noChangeArrowheads="1"/>
          </p:cNvPicPr>
          <p:nvPr/>
        </p:nvPicPr>
        <p:blipFill>
          <a:blip r:embed="rId6" cstate="print"/>
          <a:srcRect/>
          <a:stretch>
            <a:fillRect/>
          </a:stretch>
        </p:blipFill>
        <p:spPr bwMode="auto">
          <a:xfrm>
            <a:off x="7924800" y="153988"/>
            <a:ext cx="1069975" cy="7016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49" r:id="rId1"/>
    <p:sldLayoutId id="2147483752" r:id="rId2"/>
    <p:sldLayoutId id="2147483759" r:id="rId3"/>
  </p:sldLayoutIdLst>
  <p:hf hdr="0"/>
  <p:txStyles>
    <p:titleStyle>
      <a:lvl1pPr algn="ctr" rtl="0" eaLnBrk="0" fontAlgn="base" hangingPunct="0">
        <a:spcBef>
          <a:spcPct val="0"/>
        </a:spcBef>
        <a:spcAft>
          <a:spcPct val="0"/>
        </a:spcAft>
        <a:defRPr b="1">
          <a:solidFill>
            <a:srgbClr val="BB0018"/>
          </a:solidFill>
          <a:latin typeface="+mj-lt"/>
          <a:ea typeface="+mj-ea"/>
          <a:cs typeface="+mj-cs"/>
        </a:defRPr>
      </a:lvl1pPr>
      <a:lvl2pPr algn="ctr" rtl="0" eaLnBrk="0" fontAlgn="base" hangingPunct="0">
        <a:spcBef>
          <a:spcPct val="0"/>
        </a:spcBef>
        <a:spcAft>
          <a:spcPct val="0"/>
        </a:spcAft>
        <a:defRPr b="1">
          <a:solidFill>
            <a:srgbClr val="BB0018"/>
          </a:solidFill>
          <a:latin typeface="Helvetica" pitchFamily="34" charset="0"/>
        </a:defRPr>
      </a:lvl2pPr>
      <a:lvl3pPr algn="ctr" rtl="0" eaLnBrk="0" fontAlgn="base" hangingPunct="0">
        <a:spcBef>
          <a:spcPct val="0"/>
        </a:spcBef>
        <a:spcAft>
          <a:spcPct val="0"/>
        </a:spcAft>
        <a:defRPr b="1">
          <a:solidFill>
            <a:srgbClr val="BB0018"/>
          </a:solidFill>
          <a:latin typeface="Helvetica" pitchFamily="34" charset="0"/>
        </a:defRPr>
      </a:lvl3pPr>
      <a:lvl4pPr algn="ctr" rtl="0" eaLnBrk="0" fontAlgn="base" hangingPunct="0">
        <a:spcBef>
          <a:spcPct val="0"/>
        </a:spcBef>
        <a:spcAft>
          <a:spcPct val="0"/>
        </a:spcAft>
        <a:defRPr b="1">
          <a:solidFill>
            <a:srgbClr val="BB0018"/>
          </a:solidFill>
          <a:latin typeface="Helvetica" pitchFamily="34" charset="0"/>
        </a:defRPr>
      </a:lvl4pPr>
      <a:lvl5pPr algn="ctr" rtl="0" eaLnBrk="0" fontAlgn="base" hangingPunct="0">
        <a:spcBef>
          <a:spcPct val="0"/>
        </a:spcBef>
        <a:spcAft>
          <a:spcPct val="0"/>
        </a:spcAft>
        <a:defRPr b="1">
          <a:solidFill>
            <a:srgbClr val="BB0018"/>
          </a:solidFill>
          <a:latin typeface="Helvetica" pitchFamily="34" charset="0"/>
        </a:defRPr>
      </a:lvl5pPr>
      <a:lvl6pPr marL="457200" algn="ctr" rtl="0" eaLnBrk="1" fontAlgn="base" hangingPunct="1">
        <a:spcBef>
          <a:spcPct val="0"/>
        </a:spcBef>
        <a:spcAft>
          <a:spcPct val="0"/>
        </a:spcAft>
        <a:defRPr b="1">
          <a:solidFill>
            <a:srgbClr val="BB0018"/>
          </a:solidFill>
          <a:latin typeface="Helvetica" pitchFamily="34" charset="0"/>
        </a:defRPr>
      </a:lvl6pPr>
      <a:lvl7pPr marL="914400" algn="ctr" rtl="0" eaLnBrk="1" fontAlgn="base" hangingPunct="1">
        <a:spcBef>
          <a:spcPct val="0"/>
        </a:spcBef>
        <a:spcAft>
          <a:spcPct val="0"/>
        </a:spcAft>
        <a:defRPr b="1">
          <a:solidFill>
            <a:srgbClr val="BB0018"/>
          </a:solidFill>
          <a:latin typeface="Helvetica" pitchFamily="34" charset="0"/>
        </a:defRPr>
      </a:lvl7pPr>
      <a:lvl8pPr marL="1371600" algn="ctr" rtl="0" eaLnBrk="1" fontAlgn="base" hangingPunct="1">
        <a:spcBef>
          <a:spcPct val="0"/>
        </a:spcBef>
        <a:spcAft>
          <a:spcPct val="0"/>
        </a:spcAft>
        <a:defRPr b="1">
          <a:solidFill>
            <a:srgbClr val="BB0018"/>
          </a:solidFill>
          <a:latin typeface="Helvetica" pitchFamily="34" charset="0"/>
        </a:defRPr>
      </a:lvl8pPr>
      <a:lvl9pPr marL="1828800" algn="ctr" rtl="0" eaLnBrk="1" fontAlgn="base" hangingPunct="1">
        <a:spcBef>
          <a:spcPct val="0"/>
        </a:spcBef>
        <a:spcAft>
          <a:spcPct val="0"/>
        </a:spcAft>
        <a:defRPr b="1">
          <a:solidFill>
            <a:srgbClr val="BB0018"/>
          </a:solidFill>
          <a:latin typeface="Helvetica" pitchFamily="34" charset="0"/>
        </a:defRPr>
      </a:lvl9pPr>
    </p:titleStyle>
    <p:bodyStyle>
      <a:lvl1pPr marL="342900" indent="-342900" algn="l" rtl="0" eaLnBrk="0" fontAlgn="base" hangingPunct="0">
        <a:spcBef>
          <a:spcPct val="20000"/>
        </a:spcBef>
        <a:spcAft>
          <a:spcPct val="40000"/>
        </a:spcAft>
        <a:buClr>
          <a:srgbClr val="BB0018"/>
        </a:buClr>
        <a:buSzPct val="67000"/>
        <a:buFont typeface="Wingdings" pitchFamily="2" charset="2"/>
        <a:buChar char="l"/>
        <a:defRPr b="1">
          <a:solidFill>
            <a:schemeClr val="tx1"/>
          </a:solidFill>
          <a:latin typeface="+mn-lt"/>
          <a:ea typeface="+mn-ea"/>
          <a:cs typeface="+mn-cs"/>
        </a:defRPr>
      </a:lvl1pPr>
      <a:lvl2pPr marL="742950" indent="-285750" algn="l" rtl="0" eaLnBrk="0" fontAlgn="base" hangingPunct="0">
        <a:spcBef>
          <a:spcPct val="0"/>
        </a:spcBef>
        <a:spcAft>
          <a:spcPct val="35000"/>
        </a:spcAft>
        <a:buClr>
          <a:srgbClr val="BB0018"/>
        </a:buClr>
        <a:buSzPct val="75000"/>
        <a:buFont typeface="Wingdings" pitchFamily="2" charset="2"/>
        <a:buChar char="n"/>
        <a:defRPr>
          <a:solidFill>
            <a:schemeClr val="tx1"/>
          </a:solidFill>
          <a:latin typeface="+mn-lt"/>
        </a:defRPr>
      </a:lvl2pPr>
      <a:lvl3pPr marL="1143000" indent="-228600" algn="l" rtl="0" eaLnBrk="0" fontAlgn="base" hangingPunct="0">
        <a:spcBef>
          <a:spcPct val="0"/>
        </a:spcBef>
        <a:spcAft>
          <a:spcPct val="35000"/>
        </a:spcAft>
        <a:buClr>
          <a:srgbClr val="BB0018"/>
        </a:buClr>
        <a:buSzPct val="150000"/>
        <a:buChar char="-"/>
        <a:defRPr sz="1600">
          <a:solidFill>
            <a:schemeClr val="tx1"/>
          </a:solidFill>
          <a:latin typeface="+mn-lt"/>
        </a:defRPr>
      </a:lvl3pPr>
      <a:lvl4pPr marL="1600200" indent="-228600" algn="l" rtl="0" eaLnBrk="0" fontAlgn="base" hangingPunct="0">
        <a:spcBef>
          <a:spcPct val="0"/>
        </a:spcBef>
        <a:spcAft>
          <a:spcPct val="35000"/>
        </a:spcAft>
        <a:buClr>
          <a:srgbClr val="BB0018"/>
        </a:buClr>
        <a:buChar char="–"/>
        <a:defRPr sz="1400">
          <a:solidFill>
            <a:schemeClr val="tx1"/>
          </a:solidFill>
          <a:latin typeface="+mn-lt"/>
        </a:defRPr>
      </a:lvl4pPr>
      <a:lvl5pPr marL="2057400" indent="-228600" algn="l" rtl="0" eaLnBrk="0" fontAlgn="base" hangingPunct="0">
        <a:spcBef>
          <a:spcPct val="0"/>
        </a:spcBef>
        <a:spcAft>
          <a:spcPct val="35000"/>
        </a:spcAft>
        <a:buClr>
          <a:srgbClr val="BB0018"/>
        </a:buClr>
        <a:buChar char="»"/>
        <a:defRPr sz="1400">
          <a:solidFill>
            <a:schemeClr val="tx1"/>
          </a:solidFill>
          <a:latin typeface="+mn-lt"/>
        </a:defRPr>
      </a:lvl5pPr>
      <a:lvl6pPr marL="2514600" indent="-228600" algn="l" rtl="0" eaLnBrk="1" fontAlgn="base" hangingPunct="1">
        <a:spcBef>
          <a:spcPct val="0"/>
        </a:spcBef>
        <a:spcAft>
          <a:spcPct val="35000"/>
        </a:spcAft>
        <a:buClr>
          <a:srgbClr val="BB0018"/>
        </a:buClr>
        <a:buChar char="»"/>
        <a:defRPr sz="1400">
          <a:solidFill>
            <a:schemeClr val="tx1"/>
          </a:solidFill>
          <a:latin typeface="+mn-lt"/>
        </a:defRPr>
      </a:lvl6pPr>
      <a:lvl7pPr marL="2971800" indent="-228600" algn="l" rtl="0" eaLnBrk="1" fontAlgn="base" hangingPunct="1">
        <a:spcBef>
          <a:spcPct val="0"/>
        </a:spcBef>
        <a:spcAft>
          <a:spcPct val="35000"/>
        </a:spcAft>
        <a:buClr>
          <a:srgbClr val="BB0018"/>
        </a:buClr>
        <a:buChar char="»"/>
        <a:defRPr sz="1400">
          <a:solidFill>
            <a:schemeClr val="tx1"/>
          </a:solidFill>
          <a:latin typeface="+mn-lt"/>
        </a:defRPr>
      </a:lvl7pPr>
      <a:lvl8pPr marL="3429000" indent="-228600" algn="l" rtl="0" eaLnBrk="1" fontAlgn="base" hangingPunct="1">
        <a:spcBef>
          <a:spcPct val="0"/>
        </a:spcBef>
        <a:spcAft>
          <a:spcPct val="35000"/>
        </a:spcAft>
        <a:buClr>
          <a:srgbClr val="BB0018"/>
        </a:buClr>
        <a:buChar char="»"/>
        <a:defRPr sz="1400">
          <a:solidFill>
            <a:schemeClr val="tx1"/>
          </a:solidFill>
          <a:latin typeface="+mn-lt"/>
        </a:defRPr>
      </a:lvl8pPr>
      <a:lvl9pPr marL="3886200" indent="-228600" algn="l" rtl="0" eaLnBrk="1" fontAlgn="base" hangingPunct="1">
        <a:spcBef>
          <a:spcPct val="0"/>
        </a:spcBef>
        <a:spcAft>
          <a:spcPct val="35000"/>
        </a:spcAft>
        <a:buClr>
          <a:srgbClr val="BB0018"/>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3"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3"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3"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3"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3"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3"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3" Type="http://schemas.openxmlformats.org/officeDocument/2006/relationships/image" Target="../media/image1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3" Type="http://schemas.openxmlformats.org/officeDocument/2006/relationships/image" Target="../media/image1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3" Type="http://schemas.openxmlformats.org/officeDocument/2006/relationships/image" Target="../media/image13.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Placeholder 3"/>
          <p:cNvSpPr>
            <a:spLocks noGrp="1"/>
          </p:cNvSpPr>
          <p:nvPr>
            <p:ph type="body" idx="1"/>
          </p:nvPr>
        </p:nvSpPr>
        <p:spPr>
          <a:xfrm>
            <a:off x="685800" y="1828800"/>
            <a:ext cx="7772400" cy="2590800"/>
          </a:xfrm>
        </p:spPr>
        <p:txBody>
          <a:bodyPr/>
          <a:lstStyle/>
          <a:p>
            <a:pPr algn="ctr" eaLnBrk="1" hangingPunct="1"/>
            <a:r>
              <a:rPr lang="en-US" sz="2400" dirty="0" smtClean="0">
                <a:solidFill>
                  <a:srgbClr val="C00000"/>
                </a:solidFill>
              </a:rPr>
              <a:t>Calibration Reference Data System Design</a:t>
            </a:r>
            <a:br>
              <a:rPr lang="en-US" sz="2400" dirty="0" smtClean="0">
                <a:solidFill>
                  <a:srgbClr val="C00000"/>
                </a:solidFill>
              </a:rPr>
            </a:br>
            <a:r>
              <a:rPr lang="en-US" sz="1200" dirty="0" smtClean="0"/>
              <a:t/>
            </a:r>
            <a:br>
              <a:rPr lang="en-US" sz="1200" dirty="0" smtClean="0"/>
            </a:br>
            <a:r>
              <a:rPr lang="en-US" dirty="0" smtClean="0"/>
              <a:t/>
            </a:r>
            <a:br>
              <a:rPr lang="en-US" dirty="0" smtClean="0"/>
            </a:br>
            <a:r>
              <a:rPr lang="en-US" sz="1800" dirty="0" smtClean="0"/>
              <a:t>Perry Greenfield</a:t>
            </a:r>
            <a:br>
              <a:rPr lang="en-US" sz="1800" dirty="0" smtClean="0"/>
            </a:br>
            <a:r>
              <a:rPr lang="en-US" sz="1800" dirty="0" smtClean="0"/>
              <a:t/>
            </a:r>
            <a:br>
              <a:rPr lang="en-US" sz="1800" dirty="0" smtClean="0"/>
            </a:br>
            <a:r>
              <a:rPr lang="en-US" sz="1800" dirty="0" smtClean="0"/>
              <a:t>Science Software Branch</a:t>
            </a:r>
          </a:p>
        </p:txBody>
      </p:sp>
      <p:sp>
        <p:nvSpPr>
          <p:cNvPr id="3" name="Date Placeholder 2"/>
          <p:cNvSpPr>
            <a:spLocks noGrp="1"/>
          </p:cNvSpPr>
          <p:nvPr>
            <p:ph type="dt" sz="half" idx="10"/>
          </p:nvPr>
        </p:nvSpPr>
        <p:spPr/>
        <p:txBody>
          <a:bodyPr/>
          <a:lstStyle/>
          <a:p>
            <a:pPr>
              <a:defRPr/>
            </a:pPr>
            <a:r>
              <a:rPr lang="en-US" dirty="0" smtClean="0"/>
              <a:t>Dec 6-7, 2011</a:t>
            </a:r>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S&amp;OC DMS System Design Review</a:t>
            </a:r>
            <a:endParaRPr lang="en-US" altLang="en-US" dirty="0"/>
          </a:p>
        </p:txBody>
      </p:sp>
      <p:sp>
        <p:nvSpPr>
          <p:cNvPr id="2" name="Slide Number Placeholder 1"/>
          <p:cNvSpPr>
            <a:spLocks noGrp="1"/>
          </p:cNvSpPr>
          <p:nvPr>
            <p:ph type="sldNum" sz="quarter" idx="12"/>
          </p:nvPr>
        </p:nvSpPr>
        <p:spPr/>
        <p:txBody>
          <a:bodyPr/>
          <a:lstStyle/>
          <a:p>
            <a:pPr>
              <a:defRPr/>
            </a:pPr>
            <a:r>
              <a:rPr lang="en-US" dirty="0" smtClean="0"/>
              <a:t>9-</a:t>
            </a:r>
            <a:fld id="{DEA1B79E-B14E-41E4-B6D3-CD206A959F7E}" type="slidenum">
              <a:rPr lang="en-US" smtClean="0"/>
              <a:pPr>
                <a:defRPr/>
              </a:pPr>
              <a:t>1</a:t>
            </a:fld>
            <a:endParaRPr lang="en-US" dirty="0" smtClean="0"/>
          </a:p>
          <a:p>
            <a:pPr>
              <a:defRPr/>
            </a:pPr>
            <a:endParaRPr lang="en-US" altLang="en-US"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371600"/>
            <a:ext cx="8216900" cy="5005388"/>
          </a:xfrm>
        </p:spPr>
        <p:txBody>
          <a:bodyPr lIns="90000" tIns="46800" rIns="90000" bIns="46800"/>
          <a:lstStyle/>
          <a:p>
            <a:pPr eaLnBrk="1" hangingPunct="1"/>
            <a:r>
              <a:rPr lang="en-US" sz="2000" dirty="0">
                <a:solidFill>
                  <a:srgbClr val="FF0000"/>
                </a:solidFill>
                <a:latin typeface="Arial" charset="0"/>
              </a:rPr>
              <a:t>Mapping rule: </a:t>
            </a:r>
            <a:r>
              <a:rPr lang="en-US" sz="2000" dirty="0">
                <a:latin typeface="Arial" charset="0"/>
              </a:rPr>
              <a:t>The specification of how a data set is matched to a specific reference file for a specific kind of reference file. Only one used per reference file type (at a time). Depends on:</a:t>
            </a:r>
          </a:p>
          <a:p>
            <a:pPr lvl="1" eaLnBrk="1" hangingPunct="1"/>
            <a:r>
              <a:rPr lang="en-US" dirty="0">
                <a:latin typeface="Arial" charset="0"/>
                <a:ea typeface="ＭＳ Ｐゴシック" charset="0"/>
              </a:rPr>
              <a:t>Instrument configuration</a:t>
            </a:r>
          </a:p>
          <a:p>
            <a:pPr lvl="1" eaLnBrk="1" hangingPunct="1"/>
            <a:r>
              <a:rPr lang="en-US" dirty="0">
                <a:latin typeface="Arial" charset="0"/>
                <a:ea typeface="ＭＳ Ｐゴシック" charset="0"/>
              </a:rPr>
              <a:t>Proposal and engineering information</a:t>
            </a:r>
          </a:p>
          <a:p>
            <a:pPr lvl="1" eaLnBrk="1" hangingPunct="1"/>
            <a:r>
              <a:rPr lang="en-US" dirty="0">
                <a:latin typeface="Arial" charset="0"/>
                <a:ea typeface="ＭＳ Ｐゴシック" charset="0"/>
              </a:rPr>
              <a:t>Date</a:t>
            </a:r>
          </a:p>
          <a:p>
            <a:pPr lvl="1" eaLnBrk="1" hangingPunct="1"/>
            <a:r>
              <a:rPr lang="en-US" dirty="0">
                <a:latin typeface="Arial" charset="0"/>
                <a:ea typeface="ＭＳ Ｐゴシック" charset="0"/>
              </a:rPr>
              <a:t>…</a:t>
            </a:r>
          </a:p>
          <a:p>
            <a:pPr eaLnBrk="1" hangingPunct="1"/>
            <a:r>
              <a:rPr lang="en-US" sz="2000" dirty="0">
                <a:solidFill>
                  <a:srgbClr val="FF0000"/>
                </a:solidFill>
                <a:latin typeface="Arial" charset="0"/>
              </a:rPr>
              <a:t>Context:</a:t>
            </a:r>
            <a:r>
              <a:rPr lang="en-US" sz="2000" dirty="0">
                <a:latin typeface="Arial" charset="0"/>
              </a:rPr>
              <a:t> The set of all rules in effect for a given pipeline environment.</a:t>
            </a:r>
            <a:endParaRPr lang="en-US" sz="1200" dirty="0" smtClean="0"/>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smtClean="0">
                <a:solidFill>
                  <a:srgbClr val="BB0018"/>
                </a:solidFill>
                <a:latin typeface="Arial" charset="0"/>
              </a:rPr>
              <a:t>Glossary (cont.)</a:t>
            </a:r>
            <a:endParaRPr lang="en-US" sz="2800" b="1" dirty="0">
              <a:solidFill>
                <a:srgbClr val="BB0018"/>
              </a:solidFill>
              <a:latin typeface="Arial" charset="0"/>
            </a:endParaRPr>
          </a:p>
        </p:txBody>
      </p:sp>
      <p:sp>
        <p:nvSpPr>
          <p:cNvPr id="7" name="Slide Number Placeholder 4"/>
          <p:cNvSpPr>
            <a:spLocks noGrp="1"/>
          </p:cNvSpPr>
          <p:nvPr>
            <p:ph type="sldNum" sz="quarter" idx="12"/>
          </p:nvPr>
        </p:nvSpPr>
        <p:spPr>
          <a:xfrm>
            <a:off x="7681913" y="6538913"/>
            <a:ext cx="1357312" cy="280987"/>
          </a:xfrm>
        </p:spPr>
        <p:txBody>
          <a:bodyPr/>
          <a:lstStyle/>
          <a:p>
            <a:pPr>
              <a:defRPr/>
            </a:pPr>
            <a:r>
              <a:rPr lang="en-US" dirty="0" smtClean="0"/>
              <a:t>9-</a:t>
            </a:r>
            <a:fld id="{A739F50A-8F88-4892-87E1-8D1D3A543FFC}" type="slidenum">
              <a:rPr lang="en-US" smtClean="0"/>
              <a:pPr>
                <a:defRPr/>
              </a:pPr>
              <a:t>10</a:t>
            </a:fld>
            <a:endParaRPr lang="en-US" dirty="0" smtClean="0"/>
          </a:p>
          <a:p>
            <a:pPr>
              <a:defRPr/>
            </a:pPr>
            <a:endParaRPr lang="en-US" dirty="0"/>
          </a:p>
        </p:txBody>
      </p:sp>
      <p:sp>
        <p:nvSpPr>
          <p:cNvPr id="8" name="Footer Placeholder 4"/>
          <p:cNvSpPr>
            <a:spLocks noGrp="1"/>
          </p:cNvSpPr>
          <p:nvPr>
            <p:ph type="ftr" sz="quarter" idx="11"/>
          </p:nvPr>
        </p:nvSpPr>
        <p:spPr>
          <a:xfrm>
            <a:off x="1550988" y="6543675"/>
            <a:ext cx="6040437" cy="276225"/>
          </a:xfrm>
        </p:spPr>
        <p:txBody>
          <a:bodyPr/>
          <a:lstStyle/>
          <a:p>
            <a:pPr>
              <a:defRPr/>
            </a:pPr>
            <a:r>
              <a:rPr lang="en-US" altLang="en-US" dirty="0" smtClean="0"/>
              <a:t>S&amp;OC DMS System Design Review</a:t>
            </a:r>
            <a:endParaRPr lang="en-US" altLang="en-US" dirty="0"/>
          </a:p>
        </p:txBody>
      </p:sp>
      <p:sp>
        <p:nvSpPr>
          <p:cNvPr id="9" name="Date Placeholder 2"/>
          <p:cNvSpPr>
            <a:spLocks noGrp="1"/>
          </p:cNvSpPr>
          <p:nvPr>
            <p:ph type="dt" sz="half" idx="10"/>
          </p:nvPr>
        </p:nvSpPr>
        <p:spPr>
          <a:xfrm>
            <a:off x="114300" y="6543675"/>
            <a:ext cx="1362075" cy="276225"/>
          </a:xfrm>
        </p:spPr>
        <p:txBody>
          <a:bodyPr/>
          <a:lstStyle/>
          <a:p>
            <a:pPr>
              <a:defRPr/>
            </a:pPr>
            <a:r>
              <a:rPr lang="en-US" dirty="0" smtClean="0"/>
              <a:t>Dec 6-7, 2011</a:t>
            </a:r>
            <a:endParaRPr lang="en-US" altLang="en-US" dirty="0"/>
          </a:p>
        </p:txBody>
      </p:sp>
    </p:spTree>
    <p:extLst>
      <p:ext uri="{BB962C8B-B14F-4D97-AF65-F5344CB8AC3E}">
        <p14:creationId xmlns:p14="http://schemas.microsoft.com/office/powerpoint/2010/main" val="371043821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eaLnBrk="1" hangingPunct="1"/>
            <a:r>
              <a:rPr lang="en-US" sz="2000" dirty="0">
                <a:latin typeface="Arial" charset="0"/>
              </a:rPr>
              <a:t>Allow Calibration pipelines to use directly</a:t>
            </a:r>
          </a:p>
          <a:p>
            <a:pPr lvl="1" eaLnBrk="1" hangingPunct="1"/>
            <a:r>
              <a:rPr lang="en-US" dirty="0">
                <a:latin typeface="Arial" charset="0"/>
                <a:ea typeface="ＭＳ Ｐゴシック" charset="0"/>
              </a:rPr>
              <a:t>Do not require user to edit data file headers to update recommended reference files</a:t>
            </a:r>
          </a:p>
          <a:p>
            <a:pPr eaLnBrk="1" hangingPunct="1"/>
            <a:r>
              <a:rPr lang="en-US" sz="2000" dirty="0">
                <a:latin typeface="Arial" charset="0"/>
              </a:rPr>
              <a:t>Allow Calibration pipelines to use remotely by observers at their home institutions [DMS-539]</a:t>
            </a:r>
          </a:p>
          <a:p>
            <a:pPr eaLnBrk="1" hangingPunct="1"/>
            <a:r>
              <a:rPr lang="en-US" sz="2000" dirty="0">
                <a:latin typeface="Arial" charset="0"/>
              </a:rPr>
              <a:t>Make mapping rules explicit to Instrument Scientists</a:t>
            </a:r>
          </a:p>
          <a:p>
            <a:pPr lvl="1" eaLnBrk="1" hangingPunct="1"/>
            <a:r>
              <a:rPr lang="en-US" dirty="0">
                <a:latin typeface="Arial" charset="0"/>
                <a:ea typeface="ＭＳ Ｐゴシック" charset="0"/>
              </a:rPr>
              <a:t>To make effect of changes clear</a:t>
            </a:r>
          </a:p>
          <a:p>
            <a:pPr eaLnBrk="1" hangingPunct="1"/>
            <a:r>
              <a:rPr lang="en-US" sz="2000" dirty="0">
                <a:latin typeface="Arial" charset="0"/>
              </a:rPr>
              <a:t>Support multiple versions of system simultaneously [DMS-537]</a:t>
            </a:r>
          </a:p>
          <a:p>
            <a:pPr lvl="1" eaLnBrk="1" hangingPunct="1"/>
            <a:r>
              <a:rPr lang="en-US" dirty="0">
                <a:latin typeface="Arial" charset="0"/>
                <a:ea typeface="ＭＳ Ｐゴシック" charset="0"/>
              </a:rPr>
              <a:t>Aids testing</a:t>
            </a:r>
          </a:p>
          <a:p>
            <a:pPr lvl="1" eaLnBrk="1" hangingPunct="1"/>
            <a:r>
              <a:rPr lang="en-US" dirty="0">
                <a:latin typeface="Arial" charset="0"/>
                <a:ea typeface="ＭＳ Ｐゴシック" charset="0"/>
              </a:rPr>
              <a:t>Required for distributed use of calibration pipelines</a:t>
            </a:r>
            <a:endParaRPr lang="en-US" sz="1200" dirty="0">
              <a:latin typeface="Arial" charset="0"/>
              <a:ea typeface="ＭＳ Ｐゴシック" charset="0"/>
            </a:endParaRP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smtClean="0">
                <a:solidFill>
                  <a:srgbClr val="BB0018"/>
                </a:solidFill>
                <a:latin typeface="Arial" charset="0"/>
              </a:rPr>
              <a:t>CRDS Operational Goals</a:t>
            </a:r>
            <a:endParaRPr lang="en-US" sz="2800" b="1" dirty="0">
              <a:solidFill>
                <a:srgbClr val="BB0018"/>
              </a:solidFill>
              <a:latin typeface="Arial" charset="0"/>
            </a:endParaRPr>
          </a:p>
        </p:txBody>
      </p:sp>
      <p:sp>
        <p:nvSpPr>
          <p:cNvPr id="7" name="Slide Number Placeholder 4"/>
          <p:cNvSpPr>
            <a:spLocks noGrp="1"/>
          </p:cNvSpPr>
          <p:nvPr>
            <p:ph type="sldNum" sz="quarter" idx="12"/>
          </p:nvPr>
        </p:nvSpPr>
        <p:spPr>
          <a:xfrm>
            <a:off x="7681913" y="6538913"/>
            <a:ext cx="1357312" cy="280987"/>
          </a:xfrm>
        </p:spPr>
        <p:txBody>
          <a:bodyPr/>
          <a:lstStyle/>
          <a:p>
            <a:pPr>
              <a:defRPr/>
            </a:pPr>
            <a:r>
              <a:rPr lang="en-US" dirty="0" smtClean="0"/>
              <a:t>9-</a:t>
            </a:r>
            <a:fld id="{A739F50A-8F88-4892-87E1-8D1D3A543FFC}" type="slidenum">
              <a:rPr lang="en-US" smtClean="0"/>
              <a:pPr>
                <a:defRPr/>
              </a:pPr>
              <a:t>11</a:t>
            </a:fld>
            <a:endParaRPr lang="en-US" dirty="0" smtClean="0"/>
          </a:p>
          <a:p>
            <a:pPr>
              <a:defRPr/>
            </a:pPr>
            <a:endParaRPr lang="en-US" dirty="0"/>
          </a:p>
        </p:txBody>
      </p:sp>
      <p:sp>
        <p:nvSpPr>
          <p:cNvPr id="8" name="Footer Placeholder 4"/>
          <p:cNvSpPr>
            <a:spLocks noGrp="1"/>
          </p:cNvSpPr>
          <p:nvPr>
            <p:ph type="ftr" sz="quarter" idx="11"/>
          </p:nvPr>
        </p:nvSpPr>
        <p:spPr>
          <a:xfrm>
            <a:off x="1550988" y="6543675"/>
            <a:ext cx="6040437" cy="276225"/>
          </a:xfrm>
        </p:spPr>
        <p:txBody>
          <a:bodyPr/>
          <a:lstStyle/>
          <a:p>
            <a:pPr>
              <a:defRPr/>
            </a:pPr>
            <a:r>
              <a:rPr lang="en-US" altLang="en-US" dirty="0" smtClean="0"/>
              <a:t>S&amp;OC DMS System Design Review</a:t>
            </a:r>
            <a:endParaRPr lang="en-US" altLang="en-US" dirty="0"/>
          </a:p>
        </p:txBody>
      </p:sp>
      <p:sp>
        <p:nvSpPr>
          <p:cNvPr id="9" name="Date Placeholder 2"/>
          <p:cNvSpPr>
            <a:spLocks noGrp="1"/>
          </p:cNvSpPr>
          <p:nvPr>
            <p:ph type="dt" sz="half" idx="10"/>
          </p:nvPr>
        </p:nvSpPr>
        <p:spPr>
          <a:xfrm>
            <a:off x="114300" y="6543675"/>
            <a:ext cx="1362075" cy="276225"/>
          </a:xfrm>
        </p:spPr>
        <p:txBody>
          <a:bodyPr/>
          <a:lstStyle/>
          <a:p>
            <a:pPr>
              <a:defRPr/>
            </a:pPr>
            <a:r>
              <a:rPr lang="en-US" dirty="0" smtClean="0"/>
              <a:t>Dec 6-7, 2011</a:t>
            </a:r>
            <a:endParaRPr lang="en-US" altLang="en-US" dirty="0"/>
          </a:p>
        </p:txBody>
      </p:sp>
    </p:spTree>
    <p:extLst>
      <p:ext uri="{BB962C8B-B14F-4D97-AF65-F5344CB8AC3E}">
        <p14:creationId xmlns:p14="http://schemas.microsoft.com/office/powerpoint/2010/main" val="32068632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eaLnBrk="1" hangingPunct="1">
              <a:lnSpc>
                <a:spcPct val="90000"/>
              </a:lnSpc>
            </a:pPr>
            <a:r>
              <a:rPr lang="en-US" sz="2000" dirty="0">
                <a:latin typeface="Arial" charset="0"/>
              </a:rPr>
              <a:t>Separate reference file deliveries from mapping rules.</a:t>
            </a:r>
          </a:p>
          <a:p>
            <a:pPr lvl="1" eaLnBrk="1" hangingPunct="1">
              <a:lnSpc>
                <a:spcPct val="90000"/>
              </a:lnSpc>
            </a:pPr>
            <a:r>
              <a:rPr lang="en-US" sz="2000" dirty="0">
                <a:latin typeface="Arial" charset="0"/>
                <a:ea typeface="ＭＳ Ｐゴシック" charset="0"/>
              </a:rPr>
              <a:t>Deliver reference files without any regard for how datasets are mapped to them. [DMS-544]</a:t>
            </a:r>
          </a:p>
          <a:p>
            <a:pPr lvl="1" eaLnBrk="1" hangingPunct="1">
              <a:lnSpc>
                <a:spcPct val="90000"/>
              </a:lnSpc>
            </a:pPr>
            <a:r>
              <a:rPr lang="en-US" sz="2000" dirty="0">
                <a:latin typeface="Arial" charset="0"/>
                <a:ea typeface="ＭＳ Ｐゴシック" charset="0"/>
              </a:rPr>
              <a:t>Deliveries do not trigger use in pipeline or anywhere else. [DMS-538]</a:t>
            </a:r>
          </a:p>
          <a:p>
            <a:pPr eaLnBrk="1" hangingPunct="1">
              <a:lnSpc>
                <a:spcPct val="90000"/>
              </a:lnSpc>
            </a:pPr>
            <a:r>
              <a:rPr lang="en-US" sz="2000" dirty="0">
                <a:latin typeface="Arial" charset="0"/>
              </a:rPr>
              <a:t>Entirely different approach for mapping rules.</a:t>
            </a:r>
          </a:p>
          <a:p>
            <a:pPr lvl="1" eaLnBrk="1" hangingPunct="1">
              <a:lnSpc>
                <a:spcPct val="90000"/>
              </a:lnSpc>
            </a:pPr>
            <a:r>
              <a:rPr lang="en-US" sz="2000" dirty="0">
                <a:latin typeface="Arial" charset="0"/>
                <a:ea typeface="ＭＳ Ｐゴシック" charset="0"/>
              </a:rPr>
              <a:t>Must edit mapping rules in their entirety</a:t>
            </a:r>
          </a:p>
          <a:p>
            <a:pPr lvl="1" eaLnBrk="1" hangingPunct="1">
              <a:lnSpc>
                <a:spcPct val="90000"/>
              </a:lnSpc>
            </a:pPr>
            <a:r>
              <a:rPr lang="en-US" sz="2000" dirty="0">
                <a:latin typeface="Arial" charset="0"/>
                <a:ea typeface="ＭＳ Ｐゴシック" charset="0"/>
              </a:rPr>
              <a:t>Minimize redundancy of information</a:t>
            </a:r>
          </a:p>
          <a:p>
            <a:pPr lvl="1" eaLnBrk="1" hangingPunct="1">
              <a:lnSpc>
                <a:spcPct val="90000"/>
              </a:lnSpc>
            </a:pPr>
            <a:r>
              <a:rPr lang="en-US" sz="2000" dirty="0">
                <a:latin typeface="Arial" charset="0"/>
                <a:ea typeface="ＭＳ Ｐゴシック" charset="0"/>
              </a:rPr>
              <a:t>Examples are the best way to </a:t>
            </a:r>
            <a:r>
              <a:rPr lang="en-US" sz="2000" dirty="0" smtClean="0">
                <a:latin typeface="Arial" charset="0"/>
                <a:ea typeface="ＭＳ Ｐゴシック" charset="0"/>
              </a:rPr>
              <a:t>explain</a:t>
            </a:r>
          </a:p>
          <a:p>
            <a:pPr eaLnBrk="1" hangingPunct="1">
              <a:lnSpc>
                <a:spcPct val="90000"/>
              </a:lnSpc>
            </a:pPr>
            <a:r>
              <a:rPr lang="en-US" sz="2000" dirty="0" smtClean="0">
                <a:latin typeface="Arial" charset="0"/>
                <a:ea typeface="ＭＳ Ｐゴシック" charset="0"/>
              </a:rPr>
              <a:t>But first, examples of use cases…</a:t>
            </a:r>
            <a:endParaRPr lang="en-US" sz="2000" dirty="0">
              <a:latin typeface="Arial" charset="0"/>
              <a:ea typeface="ＭＳ Ｐゴシック" charset="0"/>
            </a:endParaRP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a:solidFill>
                  <a:srgbClr val="BB0018"/>
                </a:solidFill>
                <a:latin typeface="Arial" charset="0"/>
              </a:rPr>
              <a:t>CRDS Operational </a:t>
            </a:r>
            <a:r>
              <a:rPr lang="en-US" sz="2800" b="1" dirty="0" smtClean="0">
                <a:solidFill>
                  <a:srgbClr val="BB0018"/>
                </a:solidFill>
                <a:latin typeface="Arial" charset="0"/>
              </a:rPr>
              <a:t>Goals (cont.)</a:t>
            </a:r>
            <a:endParaRPr lang="en-US" sz="2800" b="1" dirty="0">
              <a:solidFill>
                <a:srgbClr val="BB0018"/>
              </a:solidFill>
              <a:latin typeface="Arial" charset="0"/>
            </a:endParaRPr>
          </a:p>
        </p:txBody>
      </p:sp>
      <p:sp>
        <p:nvSpPr>
          <p:cNvPr id="7" name="Slide Number Placeholder 4"/>
          <p:cNvSpPr>
            <a:spLocks noGrp="1"/>
          </p:cNvSpPr>
          <p:nvPr>
            <p:ph type="sldNum" sz="quarter" idx="12"/>
          </p:nvPr>
        </p:nvSpPr>
        <p:spPr>
          <a:xfrm>
            <a:off x="7681913" y="6538913"/>
            <a:ext cx="1357312" cy="280987"/>
          </a:xfrm>
        </p:spPr>
        <p:txBody>
          <a:bodyPr/>
          <a:lstStyle/>
          <a:p>
            <a:pPr>
              <a:defRPr/>
            </a:pPr>
            <a:r>
              <a:rPr lang="en-US" dirty="0" smtClean="0"/>
              <a:t>9-</a:t>
            </a:r>
            <a:fld id="{A739F50A-8F88-4892-87E1-8D1D3A543FFC}" type="slidenum">
              <a:rPr lang="en-US" smtClean="0"/>
              <a:pPr>
                <a:defRPr/>
              </a:pPr>
              <a:t>12</a:t>
            </a:fld>
            <a:endParaRPr lang="en-US" dirty="0" smtClean="0"/>
          </a:p>
          <a:p>
            <a:pPr>
              <a:defRPr/>
            </a:pPr>
            <a:endParaRPr lang="en-US" dirty="0"/>
          </a:p>
        </p:txBody>
      </p:sp>
      <p:sp>
        <p:nvSpPr>
          <p:cNvPr id="8" name="Footer Placeholder 4"/>
          <p:cNvSpPr>
            <a:spLocks noGrp="1"/>
          </p:cNvSpPr>
          <p:nvPr>
            <p:ph type="ftr" sz="quarter" idx="11"/>
          </p:nvPr>
        </p:nvSpPr>
        <p:spPr>
          <a:xfrm>
            <a:off x="1550988" y="6543675"/>
            <a:ext cx="6040437" cy="276225"/>
          </a:xfrm>
        </p:spPr>
        <p:txBody>
          <a:bodyPr/>
          <a:lstStyle/>
          <a:p>
            <a:pPr>
              <a:defRPr/>
            </a:pPr>
            <a:r>
              <a:rPr lang="en-US" altLang="en-US" dirty="0" smtClean="0"/>
              <a:t>S&amp;OC DMS System Design Review</a:t>
            </a:r>
            <a:endParaRPr lang="en-US" altLang="en-US" dirty="0"/>
          </a:p>
        </p:txBody>
      </p:sp>
      <p:sp>
        <p:nvSpPr>
          <p:cNvPr id="9" name="Date Placeholder 2"/>
          <p:cNvSpPr>
            <a:spLocks noGrp="1"/>
          </p:cNvSpPr>
          <p:nvPr>
            <p:ph type="dt" sz="half" idx="10"/>
          </p:nvPr>
        </p:nvSpPr>
        <p:spPr>
          <a:xfrm>
            <a:off x="114300" y="6543675"/>
            <a:ext cx="1362075" cy="276225"/>
          </a:xfrm>
        </p:spPr>
        <p:txBody>
          <a:bodyPr/>
          <a:lstStyle/>
          <a:p>
            <a:pPr>
              <a:defRPr/>
            </a:pPr>
            <a:r>
              <a:rPr lang="en-US" dirty="0" smtClean="0"/>
              <a:t>Dec 6-7, 2011</a:t>
            </a:r>
            <a:endParaRPr lang="en-US" altLang="en-US" dirty="0"/>
          </a:p>
        </p:txBody>
      </p:sp>
    </p:spTree>
    <p:extLst>
      <p:ext uri="{BB962C8B-B14F-4D97-AF65-F5344CB8AC3E}">
        <p14:creationId xmlns:p14="http://schemas.microsoft.com/office/powerpoint/2010/main" val="428870724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eaLnBrk="1" hangingPunct="1">
              <a:lnSpc>
                <a:spcPct val="90000"/>
              </a:lnSpc>
            </a:pPr>
            <a:r>
              <a:rPr lang="en-US" sz="2000" dirty="0">
                <a:latin typeface="Arial" charset="0"/>
              </a:rPr>
              <a:t>Default pipeline access is through web service</a:t>
            </a:r>
          </a:p>
          <a:p>
            <a:pPr lvl="1" eaLnBrk="1" hangingPunct="1">
              <a:lnSpc>
                <a:spcPct val="90000"/>
              </a:lnSpc>
            </a:pPr>
            <a:r>
              <a:rPr lang="en-US" dirty="0">
                <a:latin typeface="Arial" charset="0"/>
                <a:ea typeface="ＭＳ Ｐゴシック" charset="0"/>
              </a:rPr>
              <a:t>Allows pipelines run </a:t>
            </a:r>
            <a:r>
              <a:rPr lang="en-US" dirty="0" smtClean="0">
                <a:latin typeface="Arial" charset="0"/>
                <a:ea typeface="ＭＳ Ｐゴシック" charset="0"/>
              </a:rPr>
              <a:t>remotely (e.g., astronomer’s home institution) using </a:t>
            </a:r>
            <a:r>
              <a:rPr lang="en-US" dirty="0">
                <a:latin typeface="Arial" charset="0"/>
                <a:ea typeface="ＭＳ Ｐゴシック" charset="0"/>
              </a:rPr>
              <a:t>exactly the same </a:t>
            </a:r>
            <a:r>
              <a:rPr lang="en-US" dirty="0" smtClean="0">
                <a:latin typeface="Arial" charset="0"/>
                <a:ea typeface="ＭＳ Ｐゴシック" charset="0"/>
              </a:rPr>
              <a:t>mechanism to get reference file recommendations.</a:t>
            </a:r>
            <a:endParaRPr lang="en-US" dirty="0">
              <a:latin typeface="Arial" charset="0"/>
              <a:ea typeface="ＭＳ Ｐゴシック" charset="0"/>
            </a:endParaRPr>
          </a:p>
          <a:p>
            <a:pPr lvl="1" eaLnBrk="1" hangingPunct="1">
              <a:lnSpc>
                <a:spcPct val="90000"/>
              </a:lnSpc>
            </a:pPr>
            <a:r>
              <a:rPr lang="en-US" dirty="0">
                <a:latin typeface="Arial" charset="0"/>
                <a:ea typeface="ＭＳ Ｐゴシック" charset="0"/>
              </a:rPr>
              <a:t>Remote (Astronomer-run) pipelines may use different pipeline versions or </a:t>
            </a:r>
            <a:r>
              <a:rPr lang="en-US" dirty="0" smtClean="0">
                <a:latin typeface="Arial" charset="0"/>
                <a:ea typeface="ＭＳ Ｐゴシック" charset="0"/>
              </a:rPr>
              <a:t>contexts</a:t>
            </a:r>
            <a:endParaRPr lang="en-US" dirty="0">
              <a:latin typeface="Arial" charset="0"/>
              <a:ea typeface="ＭＳ Ｐゴシック" charset="0"/>
            </a:endParaRPr>
          </a:p>
          <a:p>
            <a:pPr eaLnBrk="1" hangingPunct="1">
              <a:lnSpc>
                <a:spcPct val="90000"/>
              </a:lnSpc>
            </a:pPr>
            <a:r>
              <a:rPr lang="en-US" sz="2000" dirty="0">
                <a:latin typeface="Arial" charset="0"/>
              </a:rPr>
              <a:t>Multiple versions of contexts for operational pipelines can be tested simultaneously</a:t>
            </a:r>
          </a:p>
          <a:p>
            <a:pPr lvl="1" eaLnBrk="1" hangingPunct="1">
              <a:lnSpc>
                <a:spcPct val="90000"/>
              </a:lnSpc>
            </a:pPr>
            <a:r>
              <a:rPr lang="en-US" dirty="0">
                <a:latin typeface="Arial" charset="0"/>
                <a:ea typeface="ＭＳ Ｐゴシック" charset="0"/>
              </a:rPr>
              <a:t>Sometimes necessary since instrument teams often have asynchronous schedules (use of a common test system is not adequate)</a:t>
            </a:r>
          </a:p>
          <a:p>
            <a:pPr eaLnBrk="1" hangingPunct="1">
              <a:lnSpc>
                <a:spcPct val="90000"/>
              </a:lnSpc>
            </a:pPr>
            <a:r>
              <a:rPr lang="en-US" sz="2000" dirty="0">
                <a:latin typeface="Arial" charset="0"/>
              </a:rPr>
              <a:t>Projects can use </a:t>
            </a:r>
            <a:r>
              <a:rPr lang="en-US" sz="2000" dirty="0" err="1">
                <a:latin typeface="Arial" charset="0"/>
              </a:rPr>
              <a:t>rmap</a:t>
            </a:r>
            <a:r>
              <a:rPr lang="en-US" sz="2000" dirty="0">
                <a:latin typeface="Arial" charset="0"/>
              </a:rPr>
              <a:t> engine locally (I.e., not the web service) to:</a:t>
            </a:r>
          </a:p>
          <a:p>
            <a:pPr lvl="1" eaLnBrk="1" hangingPunct="1">
              <a:lnSpc>
                <a:spcPct val="90000"/>
              </a:lnSpc>
            </a:pPr>
            <a:r>
              <a:rPr lang="en-US" dirty="0">
                <a:latin typeface="Arial" charset="0"/>
                <a:ea typeface="ＭＳ Ｐゴシック" charset="0"/>
              </a:rPr>
              <a:t>Use customized </a:t>
            </a:r>
            <a:r>
              <a:rPr lang="en-US" dirty="0" err="1">
                <a:latin typeface="Arial" charset="0"/>
                <a:ea typeface="ＭＳ Ｐゴシック" charset="0"/>
              </a:rPr>
              <a:t>rmaps</a:t>
            </a:r>
            <a:r>
              <a:rPr lang="en-US" dirty="0">
                <a:latin typeface="Arial" charset="0"/>
                <a:ea typeface="ＭＳ Ｐゴシック" charset="0"/>
              </a:rPr>
              <a:t> (e.g., they have their own reference files or different rules they prefer to use</a:t>
            </a:r>
            <a:r>
              <a:rPr lang="en-US" sz="1600" dirty="0" smtClean="0">
                <a:latin typeface="Arial" charset="0"/>
                <a:ea typeface="ＭＳ Ｐゴシック" charset="0"/>
              </a:rPr>
              <a:t>)</a:t>
            </a:r>
          </a:p>
          <a:p>
            <a:pPr lvl="2" eaLnBrk="1" hangingPunct="1">
              <a:lnSpc>
                <a:spcPct val="90000"/>
              </a:lnSpc>
            </a:pPr>
            <a:r>
              <a:rPr lang="en-US" sz="1400" dirty="0" smtClean="0">
                <a:latin typeface="Arial" charset="0"/>
                <a:ea typeface="ＭＳ Ｐゴシック" charset="0"/>
              </a:rPr>
              <a:t>E.g. Legacy projects or IDTs</a:t>
            </a:r>
            <a:endParaRPr lang="en-US" sz="1400" dirty="0">
              <a:latin typeface="Arial" charset="0"/>
              <a:ea typeface="ＭＳ Ｐゴシック" charset="0"/>
            </a:endParaRPr>
          </a:p>
          <a:p>
            <a:pPr lvl="1" eaLnBrk="1" hangingPunct="1">
              <a:lnSpc>
                <a:spcPct val="90000"/>
              </a:lnSpc>
            </a:pPr>
            <a:r>
              <a:rPr lang="en-US" dirty="0">
                <a:latin typeface="Arial" charset="0"/>
                <a:ea typeface="ＭＳ Ｐゴシック" charset="0"/>
              </a:rPr>
              <a:t>To eliminate network dependency</a:t>
            </a: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smtClean="0">
                <a:solidFill>
                  <a:srgbClr val="BB0018"/>
                </a:solidFill>
                <a:latin typeface="Arial" charset="0"/>
              </a:rPr>
              <a:t>Use Case Drivers</a:t>
            </a:r>
            <a:endParaRPr lang="en-US" sz="2800" b="1" dirty="0">
              <a:solidFill>
                <a:srgbClr val="BB0018"/>
              </a:solidFill>
              <a:latin typeface="Arial" charset="0"/>
            </a:endParaRPr>
          </a:p>
        </p:txBody>
      </p:sp>
      <p:sp>
        <p:nvSpPr>
          <p:cNvPr id="7" name="Slide Number Placeholder 4"/>
          <p:cNvSpPr>
            <a:spLocks noGrp="1"/>
          </p:cNvSpPr>
          <p:nvPr>
            <p:ph type="sldNum" sz="quarter" idx="12"/>
          </p:nvPr>
        </p:nvSpPr>
        <p:spPr>
          <a:xfrm>
            <a:off x="7681913" y="6538913"/>
            <a:ext cx="1357312" cy="280987"/>
          </a:xfrm>
        </p:spPr>
        <p:txBody>
          <a:bodyPr/>
          <a:lstStyle/>
          <a:p>
            <a:pPr>
              <a:defRPr/>
            </a:pPr>
            <a:r>
              <a:rPr lang="en-US" dirty="0" smtClean="0"/>
              <a:t>9-</a:t>
            </a:r>
            <a:fld id="{A739F50A-8F88-4892-87E1-8D1D3A543FFC}" type="slidenum">
              <a:rPr lang="en-US" smtClean="0"/>
              <a:pPr>
                <a:defRPr/>
              </a:pPr>
              <a:t>13</a:t>
            </a:fld>
            <a:endParaRPr lang="en-US" dirty="0" smtClean="0"/>
          </a:p>
          <a:p>
            <a:pPr>
              <a:defRPr/>
            </a:pPr>
            <a:endParaRPr lang="en-US" dirty="0"/>
          </a:p>
        </p:txBody>
      </p:sp>
      <p:sp>
        <p:nvSpPr>
          <p:cNvPr id="8" name="Footer Placeholder 4"/>
          <p:cNvSpPr>
            <a:spLocks noGrp="1"/>
          </p:cNvSpPr>
          <p:nvPr>
            <p:ph type="ftr" sz="quarter" idx="11"/>
          </p:nvPr>
        </p:nvSpPr>
        <p:spPr>
          <a:xfrm>
            <a:off x="1550988" y="6543675"/>
            <a:ext cx="6040437" cy="276225"/>
          </a:xfrm>
        </p:spPr>
        <p:txBody>
          <a:bodyPr/>
          <a:lstStyle/>
          <a:p>
            <a:pPr>
              <a:defRPr/>
            </a:pPr>
            <a:r>
              <a:rPr lang="en-US" altLang="en-US" dirty="0" smtClean="0"/>
              <a:t>S&amp;OC DMS System Design Review</a:t>
            </a:r>
            <a:endParaRPr lang="en-US" altLang="en-US" dirty="0"/>
          </a:p>
        </p:txBody>
      </p:sp>
      <p:sp>
        <p:nvSpPr>
          <p:cNvPr id="9" name="Date Placeholder 2"/>
          <p:cNvSpPr>
            <a:spLocks noGrp="1"/>
          </p:cNvSpPr>
          <p:nvPr>
            <p:ph type="dt" sz="half" idx="10"/>
          </p:nvPr>
        </p:nvSpPr>
        <p:spPr>
          <a:xfrm>
            <a:off x="114300" y="6543675"/>
            <a:ext cx="1362075" cy="276225"/>
          </a:xfrm>
        </p:spPr>
        <p:txBody>
          <a:bodyPr/>
          <a:lstStyle/>
          <a:p>
            <a:pPr>
              <a:defRPr/>
            </a:pPr>
            <a:r>
              <a:rPr lang="en-US" dirty="0" smtClean="0"/>
              <a:t>Dec 6-7, 2011</a:t>
            </a:r>
            <a:endParaRPr lang="en-US" altLang="en-US" dirty="0"/>
          </a:p>
        </p:txBody>
      </p:sp>
    </p:spTree>
    <p:extLst>
      <p:ext uri="{BB962C8B-B14F-4D97-AF65-F5344CB8AC3E}">
        <p14:creationId xmlns:p14="http://schemas.microsoft.com/office/powerpoint/2010/main" val="272792452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err="1">
                <a:solidFill>
                  <a:srgbClr val="BB0018"/>
                </a:solidFill>
                <a:latin typeface="Arial" charset="0"/>
              </a:rPr>
              <a:t>b</a:t>
            </a:r>
            <a:r>
              <a:rPr lang="en-US" sz="2800" b="1" dirty="0" err="1" smtClean="0">
                <a:solidFill>
                  <a:srgbClr val="BB0018"/>
                </a:solidFill>
                <a:latin typeface="Arial" charset="0"/>
              </a:rPr>
              <a:t>estref</a:t>
            </a:r>
            <a:r>
              <a:rPr lang="en-US" sz="2800" b="1" dirty="0" smtClean="0">
                <a:solidFill>
                  <a:srgbClr val="BB0018"/>
                </a:solidFill>
                <a:latin typeface="Arial" charset="0"/>
              </a:rPr>
              <a:t> Clients</a:t>
            </a:r>
            <a:endParaRPr lang="en-US" sz="2800" b="1" dirty="0">
              <a:solidFill>
                <a:srgbClr val="BB0018"/>
              </a:solidFill>
              <a:latin typeface="Arial" charset="0"/>
            </a:endParaRPr>
          </a:p>
        </p:txBody>
      </p:sp>
      <p:sp>
        <p:nvSpPr>
          <p:cNvPr id="9" name="Slide Number Placeholder 4"/>
          <p:cNvSpPr>
            <a:spLocks noGrp="1"/>
          </p:cNvSpPr>
          <p:nvPr>
            <p:ph type="sldNum" sz="quarter" idx="12"/>
          </p:nvPr>
        </p:nvSpPr>
        <p:spPr>
          <a:xfrm>
            <a:off x="7681913" y="6538913"/>
            <a:ext cx="1357312" cy="280987"/>
          </a:xfrm>
        </p:spPr>
        <p:txBody>
          <a:bodyPr/>
          <a:lstStyle/>
          <a:p>
            <a:pPr>
              <a:defRPr/>
            </a:pPr>
            <a:r>
              <a:rPr lang="en-US" dirty="0" smtClean="0"/>
              <a:t>9-</a:t>
            </a:r>
            <a:fld id="{A739F50A-8F88-4892-87E1-8D1D3A543FFC}" type="slidenum">
              <a:rPr lang="en-US" smtClean="0"/>
              <a:pPr>
                <a:defRPr/>
              </a:pPr>
              <a:t>14</a:t>
            </a:fld>
            <a:endParaRPr lang="en-US" dirty="0" smtClean="0"/>
          </a:p>
          <a:p>
            <a:pPr>
              <a:defRPr/>
            </a:pPr>
            <a:endParaRPr lang="en-US" dirty="0"/>
          </a:p>
        </p:txBody>
      </p:sp>
      <p:sp>
        <p:nvSpPr>
          <p:cNvPr id="10" name="Footer Placeholder 4"/>
          <p:cNvSpPr>
            <a:spLocks noGrp="1"/>
          </p:cNvSpPr>
          <p:nvPr>
            <p:ph type="ftr" sz="quarter" idx="11"/>
          </p:nvPr>
        </p:nvSpPr>
        <p:spPr>
          <a:xfrm>
            <a:off x="1550988" y="6543675"/>
            <a:ext cx="6040437" cy="276225"/>
          </a:xfrm>
        </p:spPr>
        <p:txBody>
          <a:bodyPr/>
          <a:lstStyle/>
          <a:p>
            <a:pPr>
              <a:defRPr/>
            </a:pPr>
            <a:r>
              <a:rPr lang="en-US" altLang="en-US" dirty="0" smtClean="0"/>
              <a:t>S&amp;OC DMS System Design Review</a:t>
            </a:r>
            <a:endParaRPr lang="en-US" altLang="en-US" dirty="0"/>
          </a:p>
        </p:txBody>
      </p:sp>
      <p:sp>
        <p:nvSpPr>
          <p:cNvPr id="12" name="Date Placeholder 2"/>
          <p:cNvSpPr>
            <a:spLocks noGrp="1"/>
          </p:cNvSpPr>
          <p:nvPr>
            <p:ph type="dt" sz="half" idx="10"/>
          </p:nvPr>
        </p:nvSpPr>
        <p:spPr>
          <a:xfrm>
            <a:off x="114300" y="6543675"/>
            <a:ext cx="1362075" cy="276225"/>
          </a:xfrm>
        </p:spPr>
        <p:txBody>
          <a:bodyPr/>
          <a:lstStyle/>
          <a:p>
            <a:pPr>
              <a:defRPr/>
            </a:pPr>
            <a:r>
              <a:rPr lang="en-US" dirty="0" smtClean="0"/>
              <a:t>Dec 6-7, 2011</a:t>
            </a:r>
            <a:endParaRPr lang="en-US" altLang="en-US" dirty="0"/>
          </a:p>
        </p:txBody>
      </p:sp>
      <p:pic>
        <p:nvPicPr>
          <p:cNvPr id="21" name="Content Placeholder 20" descr="CRDSbestref.png"/>
          <p:cNvPicPr>
            <a:picLocks noGrp="1" noChangeAspect="1"/>
          </p:cNvPicPr>
          <p:nvPr>
            <p:ph idx="1"/>
          </p:nvPr>
        </p:nvPicPr>
        <p:blipFill>
          <a:blip r:embed="rId3">
            <a:extLst>
              <a:ext uri="{28A0092B-C50C-407E-A947-70E740481C1C}">
                <a14:useLocalDpi xmlns:a14="http://schemas.microsoft.com/office/drawing/2010/main" val="0"/>
              </a:ext>
            </a:extLst>
          </a:blip>
          <a:srcRect t="-15579" b="-15579"/>
          <a:stretch>
            <a:fillRect/>
          </a:stretch>
        </p:blipFill>
        <p:spPr>
          <a:xfrm>
            <a:off x="684213" y="914400"/>
            <a:ext cx="7773987" cy="5543550"/>
          </a:xfrm>
        </p:spPr>
      </p:pic>
    </p:spTree>
    <p:extLst>
      <p:ext uri="{BB962C8B-B14F-4D97-AF65-F5344CB8AC3E}">
        <p14:creationId xmlns:p14="http://schemas.microsoft.com/office/powerpoint/2010/main" val="28512847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eaLnBrk="1" hangingPunct="1"/>
            <a:r>
              <a:rPr lang="en-US" sz="2000" dirty="0" smtClean="0">
                <a:latin typeface="Arial" charset="0"/>
              </a:rPr>
              <a:t>Can be used for both HST and JWST operational pipelines</a:t>
            </a:r>
          </a:p>
          <a:p>
            <a:pPr eaLnBrk="1" hangingPunct="1"/>
            <a:r>
              <a:rPr lang="en-US" sz="2000" dirty="0" smtClean="0">
                <a:latin typeface="Arial" charset="0"/>
              </a:rPr>
              <a:t>HST </a:t>
            </a:r>
            <a:r>
              <a:rPr lang="en-US" sz="2000" dirty="0">
                <a:latin typeface="Arial" charset="0"/>
              </a:rPr>
              <a:t>OPUS uses </a:t>
            </a:r>
            <a:r>
              <a:rPr lang="en-US" sz="2000" dirty="0" err="1">
                <a:latin typeface="Arial" charset="0"/>
              </a:rPr>
              <a:t>bestref</a:t>
            </a:r>
            <a:r>
              <a:rPr lang="en-US" sz="2000" dirty="0">
                <a:latin typeface="Arial" charset="0"/>
              </a:rPr>
              <a:t> </a:t>
            </a:r>
            <a:r>
              <a:rPr lang="en-US" sz="2000" i="1" dirty="0">
                <a:latin typeface="Arial" charset="0"/>
              </a:rPr>
              <a:t>before</a:t>
            </a:r>
            <a:r>
              <a:rPr lang="en-US" sz="2000" dirty="0">
                <a:latin typeface="Arial" charset="0"/>
              </a:rPr>
              <a:t> calling calibration pipelines</a:t>
            </a:r>
          </a:p>
          <a:p>
            <a:pPr lvl="1" eaLnBrk="1" hangingPunct="1"/>
            <a:r>
              <a:rPr lang="en-US" sz="1600" dirty="0">
                <a:latin typeface="Arial" charset="0"/>
                <a:ea typeface="ＭＳ Ｐゴシック" charset="0"/>
              </a:rPr>
              <a:t>Preloads data headers with recommended files</a:t>
            </a:r>
          </a:p>
          <a:p>
            <a:pPr eaLnBrk="1" hangingPunct="1"/>
            <a:r>
              <a:rPr lang="en-US" sz="2000" dirty="0">
                <a:latin typeface="Arial" charset="0"/>
              </a:rPr>
              <a:t>JWST Calibration Pipelines will interact directly with CRDS</a:t>
            </a:r>
          </a:p>
          <a:p>
            <a:pPr lvl="1" eaLnBrk="1" hangingPunct="1"/>
            <a:r>
              <a:rPr lang="en-US" sz="1600" dirty="0">
                <a:latin typeface="Arial" charset="0"/>
                <a:ea typeface="ＭＳ Ｐゴシック" charset="0"/>
              </a:rPr>
              <a:t>No pre-loading headers with reference file </a:t>
            </a:r>
            <a:r>
              <a:rPr lang="en-US" sz="1600" dirty="0" smtClean="0">
                <a:latin typeface="Arial" charset="0"/>
                <a:ea typeface="ＭＳ Ｐゴシック" charset="0"/>
              </a:rPr>
              <a:t>names</a:t>
            </a:r>
            <a:endParaRPr lang="en-US" sz="1600" dirty="0">
              <a:latin typeface="Arial" charset="0"/>
              <a:ea typeface="ＭＳ Ｐゴシック" charset="0"/>
            </a:endParaRP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err="1" smtClean="0">
                <a:solidFill>
                  <a:srgbClr val="BB0018"/>
                </a:solidFill>
                <a:latin typeface="Arial" charset="0"/>
              </a:rPr>
              <a:t>Bestref</a:t>
            </a:r>
            <a:r>
              <a:rPr lang="en-US" b="1" dirty="0" smtClean="0">
                <a:solidFill>
                  <a:srgbClr val="BB0018"/>
                </a:solidFill>
                <a:latin typeface="Arial" charset="0"/>
              </a:rPr>
              <a:t> Use Case 1: Operations Pipelines</a:t>
            </a:r>
            <a:endParaRPr lang="en-US" b="1" dirty="0">
              <a:solidFill>
                <a:srgbClr val="BB0018"/>
              </a:solidFill>
              <a:latin typeface="Arial" charset="0"/>
            </a:endParaRPr>
          </a:p>
        </p:txBody>
      </p:sp>
      <p:sp>
        <p:nvSpPr>
          <p:cNvPr id="7" name="Slide Number Placeholder 4"/>
          <p:cNvSpPr>
            <a:spLocks noGrp="1"/>
          </p:cNvSpPr>
          <p:nvPr>
            <p:ph type="sldNum" sz="quarter" idx="12"/>
          </p:nvPr>
        </p:nvSpPr>
        <p:spPr>
          <a:xfrm>
            <a:off x="7681913" y="6538913"/>
            <a:ext cx="1357312" cy="280987"/>
          </a:xfrm>
        </p:spPr>
        <p:txBody>
          <a:bodyPr/>
          <a:lstStyle/>
          <a:p>
            <a:pPr>
              <a:defRPr/>
            </a:pPr>
            <a:r>
              <a:rPr lang="en-US" dirty="0" smtClean="0"/>
              <a:t>9-</a:t>
            </a:r>
            <a:fld id="{A739F50A-8F88-4892-87E1-8D1D3A543FFC}" type="slidenum">
              <a:rPr lang="en-US" smtClean="0"/>
              <a:pPr>
                <a:defRPr/>
              </a:pPr>
              <a:t>15</a:t>
            </a:fld>
            <a:endParaRPr lang="en-US" dirty="0" smtClean="0"/>
          </a:p>
          <a:p>
            <a:pPr>
              <a:defRPr/>
            </a:pPr>
            <a:endParaRPr lang="en-US" dirty="0"/>
          </a:p>
        </p:txBody>
      </p:sp>
      <p:sp>
        <p:nvSpPr>
          <p:cNvPr id="8" name="Footer Placeholder 4"/>
          <p:cNvSpPr>
            <a:spLocks noGrp="1"/>
          </p:cNvSpPr>
          <p:nvPr>
            <p:ph type="ftr" sz="quarter" idx="11"/>
          </p:nvPr>
        </p:nvSpPr>
        <p:spPr>
          <a:xfrm>
            <a:off x="1550988" y="6543675"/>
            <a:ext cx="6040437" cy="276225"/>
          </a:xfrm>
        </p:spPr>
        <p:txBody>
          <a:bodyPr/>
          <a:lstStyle/>
          <a:p>
            <a:pPr>
              <a:defRPr/>
            </a:pPr>
            <a:r>
              <a:rPr lang="en-US" altLang="en-US" dirty="0" smtClean="0"/>
              <a:t>S&amp;OC DMS System Design Review</a:t>
            </a:r>
            <a:endParaRPr lang="en-US" altLang="en-US" dirty="0"/>
          </a:p>
        </p:txBody>
      </p:sp>
      <p:sp>
        <p:nvSpPr>
          <p:cNvPr id="9" name="Date Placeholder 2"/>
          <p:cNvSpPr>
            <a:spLocks noGrp="1"/>
          </p:cNvSpPr>
          <p:nvPr>
            <p:ph type="dt" sz="half" idx="10"/>
          </p:nvPr>
        </p:nvSpPr>
        <p:spPr>
          <a:xfrm>
            <a:off x="114300" y="6543675"/>
            <a:ext cx="1362075" cy="276225"/>
          </a:xfrm>
        </p:spPr>
        <p:txBody>
          <a:bodyPr/>
          <a:lstStyle/>
          <a:p>
            <a:pPr>
              <a:defRPr/>
            </a:pPr>
            <a:r>
              <a:rPr lang="en-US" dirty="0" smtClean="0"/>
              <a:t>Dec 6-7, 2011</a:t>
            </a:r>
            <a:endParaRPr lang="en-US" altLang="en-US" dirty="0"/>
          </a:p>
        </p:txBody>
      </p:sp>
    </p:spTree>
    <p:extLst>
      <p:ext uri="{BB962C8B-B14F-4D97-AF65-F5344CB8AC3E}">
        <p14:creationId xmlns:p14="http://schemas.microsoft.com/office/powerpoint/2010/main" val="327755680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smtClean="0"/>
              <a:t>xxxx</a:t>
            </a:r>
            <a:endParaRPr lang="en-US" sz="1600" dirty="0" smtClean="0"/>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dirty="0" smtClean="0">
                <a:solidFill>
                  <a:srgbClr val="BB0018"/>
                </a:solidFill>
                <a:latin typeface="Arial" charset="0"/>
              </a:rPr>
              <a:t>xxx</a:t>
            </a:r>
            <a:endParaRPr lang="en-US" sz="1800" b="1" dirty="0">
              <a:solidFill>
                <a:srgbClr val="BB0018"/>
              </a:solidFill>
              <a:latin typeface="Arial" charset="0"/>
            </a:endParaRPr>
          </a:p>
        </p:txBody>
      </p:sp>
      <p:pic>
        <p:nvPicPr>
          <p:cNvPr id="7" name="Picture 6" descr="CRDSflow_basic_step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28600"/>
            <a:ext cx="9144000" cy="708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531685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smtClean="0"/>
              <a:t>xxxx</a:t>
            </a:r>
            <a:endParaRPr lang="en-US" sz="1600" dirty="0" smtClean="0"/>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dirty="0" smtClean="0">
                <a:solidFill>
                  <a:srgbClr val="BB0018"/>
                </a:solidFill>
                <a:latin typeface="Arial" charset="0"/>
              </a:rPr>
              <a:t>xxx</a:t>
            </a:r>
            <a:endParaRPr lang="en-US" sz="1800" b="1" dirty="0">
              <a:solidFill>
                <a:srgbClr val="BB0018"/>
              </a:solidFill>
              <a:latin typeface="Arial" charset="0"/>
            </a:endParaRPr>
          </a:p>
        </p:txBody>
      </p:sp>
      <p:pic>
        <p:nvPicPr>
          <p:cNvPr id="7" name="Picture 6" descr="CRDSflow_basic_step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270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032489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smtClean="0"/>
              <a:t>xxxx</a:t>
            </a:r>
            <a:endParaRPr lang="en-US" sz="1600" dirty="0" smtClean="0"/>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dirty="0" smtClean="0">
                <a:solidFill>
                  <a:srgbClr val="BB0018"/>
                </a:solidFill>
                <a:latin typeface="Arial" charset="0"/>
              </a:rPr>
              <a:t>xxx</a:t>
            </a:r>
            <a:endParaRPr lang="en-US" sz="1800" b="1" dirty="0">
              <a:solidFill>
                <a:srgbClr val="BB0018"/>
              </a:solidFill>
              <a:latin typeface="Arial" charset="0"/>
            </a:endParaRPr>
          </a:p>
        </p:txBody>
      </p:sp>
      <p:pic>
        <p:nvPicPr>
          <p:cNvPr id="7" name="Picture 6" descr="CRDSflow_basic_step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48068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smtClean="0"/>
              <a:t>xxxx</a:t>
            </a:r>
            <a:endParaRPr lang="en-US" sz="1600" dirty="0" smtClean="0"/>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dirty="0" smtClean="0">
                <a:solidFill>
                  <a:srgbClr val="BB0018"/>
                </a:solidFill>
                <a:latin typeface="Arial" charset="0"/>
              </a:rPr>
              <a:t>xxx</a:t>
            </a:r>
            <a:endParaRPr lang="en-US" sz="1800" b="1" dirty="0">
              <a:solidFill>
                <a:srgbClr val="BB0018"/>
              </a:solidFill>
              <a:latin typeface="Arial" charset="0"/>
            </a:endParaRPr>
          </a:p>
        </p:txBody>
      </p:sp>
      <p:pic>
        <p:nvPicPr>
          <p:cNvPr id="7" name="Picture 6" descr="CRDSflow_basic_step4.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491323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2" cstate="print"/>
          <a:srcRect/>
          <a:stretch>
            <a:fillRect/>
          </a:stretch>
        </p:blipFill>
        <p:spPr bwMode="auto">
          <a:xfrm>
            <a:off x="99806" y="2114550"/>
            <a:ext cx="8924925" cy="2990850"/>
          </a:xfrm>
          <a:prstGeom prst="rect">
            <a:avLst/>
          </a:prstGeom>
          <a:noFill/>
          <a:ln w="9525">
            <a:noFill/>
            <a:miter lim="800000"/>
            <a:headEnd/>
            <a:tailEnd/>
          </a:ln>
        </p:spPr>
      </p:pic>
      <p:sp>
        <p:nvSpPr>
          <p:cNvPr id="15363" name="Title 1"/>
          <p:cNvSpPr>
            <a:spLocks noGrp="1"/>
          </p:cNvSpPr>
          <p:nvPr/>
        </p:nvSpPr>
        <p:spPr bwMode="auto">
          <a:xfrm>
            <a:off x="914400" y="152400"/>
            <a:ext cx="6934200" cy="406400"/>
          </a:xfrm>
          <a:prstGeom prst="rect">
            <a:avLst/>
          </a:prstGeom>
          <a:noFill/>
          <a:ln w="9525">
            <a:noFill/>
            <a:miter lim="800000"/>
            <a:headEnd/>
            <a:tailEnd/>
          </a:ln>
        </p:spPr>
        <p:txBody>
          <a:bodyPr anchor="ctr"/>
          <a:lstStyle/>
          <a:p>
            <a:pPr algn="ctr"/>
            <a:r>
              <a:rPr lang="en-US" sz="1800" b="1" dirty="0" smtClean="0">
                <a:solidFill>
                  <a:srgbClr val="C00000"/>
                </a:solidFill>
                <a:latin typeface="+mn-lt"/>
              </a:rPr>
              <a:t>Calibration Pipeline Component</a:t>
            </a:r>
            <a:endParaRPr lang="en-US" sz="1800" b="1" dirty="0">
              <a:solidFill>
                <a:srgbClr val="C00000"/>
              </a:solidFill>
              <a:latin typeface="+mn-lt"/>
            </a:endParaRPr>
          </a:p>
        </p:txBody>
      </p:sp>
      <p:sp>
        <p:nvSpPr>
          <p:cNvPr id="15364" name="TextBox 12"/>
          <p:cNvSpPr txBox="1">
            <a:spLocks noChangeArrowheads="1"/>
          </p:cNvSpPr>
          <p:nvPr/>
        </p:nvSpPr>
        <p:spPr bwMode="auto">
          <a:xfrm>
            <a:off x="900113" y="1219200"/>
            <a:ext cx="1936750" cy="461963"/>
          </a:xfrm>
          <a:prstGeom prst="rect">
            <a:avLst/>
          </a:prstGeom>
          <a:noFill/>
          <a:ln w="9525">
            <a:noFill/>
            <a:miter lim="800000"/>
            <a:headEnd/>
            <a:tailEnd/>
          </a:ln>
        </p:spPr>
        <p:txBody>
          <a:bodyPr wrap="none">
            <a:spAutoFit/>
          </a:bodyPr>
          <a:lstStyle/>
          <a:p>
            <a:pPr algn="ctr"/>
            <a:r>
              <a:rPr lang="en-US">
                <a:solidFill>
                  <a:srgbClr val="FF0000"/>
                </a:solidFill>
                <a:latin typeface="Arial" charset="0"/>
              </a:rPr>
              <a:t>You are here</a:t>
            </a:r>
          </a:p>
        </p:txBody>
      </p:sp>
      <p:cxnSp>
        <p:nvCxnSpPr>
          <p:cNvPr id="15365" name="Straight Arrow Connector 13"/>
          <p:cNvCxnSpPr>
            <a:cxnSpLocks noChangeShapeType="1"/>
            <a:stCxn id="15364" idx="2"/>
            <a:endCxn id="15369" idx="0"/>
          </p:cNvCxnSpPr>
          <p:nvPr/>
        </p:nvCxnSpPr>
        <p:spPr bwMode="auto">
          <a:xfrm>
            <a:off x="1868488" y="1681163"/>
            <a:ext cx="1118552" cy="2128837"/>
          </a:xfrm>
          <a:prstGeom prst="straightConnector1">
            <a:avLst/>
          </a:prstGeom>
          <a:noFill/>
          <a:ln w="25400" algn="ctr">
            <a:solidFill>
              <a:srgbClr val="FF0000"/>
            </a:solidFill>
            <a:round/>
            <a:headEnd/>
            <a:tailEnd type="arrow" w="med" len="med"/>
          </a:ln>
        </p:spPr>
      </p:cxnSp>
      <p:sp>
        <p:nvSpPr>
          <p:cNvPr id="15369" name="Rectangle 10"/>
          <p:cNvSpPr>
            <a:spLocks noChangeArrowheads="1"/>
          </p:cNvSpPr>
          <p:nvPr/>
        </p:nvSpPr>
        <p:spPr bwMode="auto">
          <a:xfrm>
            <a:off x="2438400" y="3810000"/>
            <a:ext cx="1097280" cy="457200"/>
          </a:xfrm>
          <a:prstGeom prst="rect">
            <a:avLst/>
          </a:prstGeom>
          <a:noFill/>
          <a:ln w="25400" algn="ctr">
            <a:solidFill>
              <a:srgbClr val="FF0000"/>
            </a:solidFill>
            <a:round/>
            <a:headEnd/>
            <a:tailEnd/>
          </a:ln>
        </p:spPr>
        <p:txBody>
          <a:bodyPr wrap="none" anchor="ctr"/>
          <a:lstStyle/>
          <a:p>
            <a:pPr algn="ctr" defTabSz="914400">
              <a:buClrTx/>
              <a:buSzTx/>
              <a:buFontTx/>
              <a:buNone/>
            </a:pPr>
            <a:endParaRPr lang="en-US">
              <a:solidFill>
                <a:schemeClr val="tx1"/>
              </a:solidFill>
              <a:latin typeface="Arial" charset="0"/>
            </a:endParaRPr>
          </a:p>
        </p:txBody>
      </p:sp>
      <p:sp>
        <p:nvSpPr>
          <p:cNvPr id="11" name="Slide Number Placeholder 4"/>
          <p:cNvSpPr>
            <a:spLocks noGrp="1"/>
          </p:cNvSpPr>
          <p:nvPr>
            <p:ph type="sldNum" sz="quarter" idx="12"/>
          </p:nvPr>
        </p:nvSpPr>
        <p:spPr>
          <a:xfrm>
            <a:off x="7681913" y="6538913"/>
            <a:ext cx="1357312" cy="280987"/>
          </a:xfrm>
        </p:spPr>
        <p:txBody>
          <a:bodyPr/>
          <a:lstStyle/>
          <a:p>
            <a:pPr>
              <a:defRPr/>
            </a:pPr>
            <a:r>
              <a:rPr lang="en-US" dirty="0" smtClean="0"/>
              <a:t>9-</a:t>
            </a:r>
            <a:fld id="{A739F50A-8F88-4892-87E1-8D1D3A543FFC}" type="slidenum">
              <a:rPr lang="en-US" smtClean="0"/>
              <a:pPr>
                <a:defRPr/>
              </a:pPr>
              <a:t>2</a:t>
            </a:fld>
            <a:endParaRPr lang="en-US" dirty="0" smtClean="0"/>
          </a:p>
          <a:p>
            <a:pPr>
              <a:defRPr/>
            </a:pPr>
            <a:endParaRPr lang="en-US" dirty="0"/>
          </a:p>
        </p:txBody>
      </p:sp>
      <p:sp>
        <p:nvSpPr>
          <p:cNvPr id="12" name="Footer Placeholder 4"/>
          <p:cNvSpPr>
            <a:spLocks noGrp="1"/>
          </p:cNvSpPr>
          <p:nvPr>
            <p:ph type="ftr" sz="quarter" idx="11"/>
          </p:nvPr>
        </p:nvSpPr>
        <p:spPr>
          <a:xfrm>
            <a:off x="1550988" y="6543675"/>
            <a:ext cx="6040437" cy="276225"/>
          </a:xfrm>
        </p:spPr>
        <p:txBody>
          <a:bodyPr/>
          <a:lstStyle/>
          <a:p>
            <a:pPr>
              <a:defRPr/>
            </a:pPr>
            <a:r>
              <a:rPr lang="en-US" altLang="en-US" dirty="0" smtClean="0"/>
              <a:t>S&amp;OC DMS System Design Review</a:t>
            </a:r>
            <a:endParaRPr lang="en-US" altLang="en-US" dirty="0"/>
          </a:p>
        </p:txBody>
      </p:sp>
      <p:sp>
        <p:nvSpPr>
          <p:cNvPr id="13" name="Date Placeholder 2"/>
          <p:cNvSpPr>
            <a:spLocks noGrp="1"/>
          </p:cNvSpPr>
          <p:nvPr>
            <p:ph type="dt" sz="half" idx="10"/>
          </p:nvPr>
        </p:nvSpPr>
        <p:spPr>
          <a:xfrm>
            <a:off x="114300" y="6543675"/>
            <a:ext cx="1362075" cy="276225"/>
          </a:xfrm>
        </p:spPr>
        <p:txBody>
          <a:bodyPr/>
          <a:lstStyle/>
          <a:p>
            <a:pPr>
              <a:defRPr/>
            </a:pPr>
            <a:r>
              <a:rPr lang="en-US" dirty="0" smtClean="0"/>
              <a:t>Dec 6-7, 2011</a:t>
            </a:r>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smtClean="0"/>
              <a:t>xxxx</a:t>
            </a:r>
            <a:endParaRPr lang="en-US" sz="1600" dirty="0" smtClean="0"/>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dirty="0" smtClean="0">
                <a:solidFill>
                  <a:srgbClr val="BB0018"/>
                </a:solidFill>
                <a:latin typeface="Arial" charset="0"/>
              </a:rPr>
              <a:t>xxx</a:t>
            </a:r>
            <a:endParaRPr lang="en-US" sz="1800" b="1" dirty="0">
              <a:solidFill>
                <a:srgbClr val="BB0018"/>
              </a:solidFill>
              <a:latin typeface="Arial" charset="0"/>
            </a:endParaRPr>
          </a:p>
        </p:txBody>
      </p:sp>
      <p:pic>
        <p:nvPicPr>
          <p:cNvPr id="7" name="Picture 6" descr="CRDSflow_basic_step5.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270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12567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2000" dirty="0" smtClean="0"/>
              <a:t>Astronomer runs pipeline at home institution</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2000" dirty="0" smtClean="0"/>
              <a:t>Works exactly the same way as for pipeline in operations by default</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2000" dirty="0" smtClean="0"/>
              <a:t>More options available: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2000" dirty="0" smtClean="0"/>
              <a:t>User may select different context than current operations use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2000" dirty="0" smtClean="0"/>
              <a:t>User may run with different version of calibration pipeline than current operations uses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2000" dirty="0" smtClean="0"/>
              <a:t>User may preload header with reference files to use</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dirty="0" smtClean="0"/>
              <a:t>Using a different tool that updates headers with information obtained from CRDS</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dirty="0" smtClean="0"/>
              <a:t>If desire is to override some CRDS choices, or run pipelines with no web access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dirty="0" smtClean="0"/>
              <a:t>User may use command line switches to override CRDS recommended reference files</a:t>
            </a: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err="1" smtClean="0">
                <a:solidFill>
                  <a:srgbClr val="BB0018"/>
                </a:solidFill>
                <a:latin typeface="Arial" charset="0"/>
              </a:rPr>
              <a:t>Bestref</a:t>
            </a:r>
            <a:r>
              <a:rPr lang="en-US" b="1" dirty="0" smtClean="0">
                <a:solidFill>
                  <a:srgbClr val="BB0018"/>
                </a:solidFill>
                <a:latin typeface="Arial" charset="0"/>
              </a:rPr>
              <a:t> Use Case 2: Astronomer-run Pipeline</a:t>
            </a:r>
            <a:endParaRPr lang="en-US" b="1" dirty="0">
              <a:solidFill>
                <a:srgbClr val="BB0018"/>
              </a:solidFill>
              <a:latin typeface="Arial" charset="0"/>
            </a:endParaRPr>
          </a:p>
        </p:txBody>
      </p:sp>
      <p:sp>
        <p:nvSpPr>
          <p:cNvPr id="7" name="Slide Number Placeholder 4"/>
          <p:cNvSpPr>
            <a:spLocks noGrp="1"/>
          </p:cNvSpPr>
          <p:nvPr>
            <p:ph type="sldNum" sz="quarter" idx="12"/>
          </p:nvPr>
        </p:nvSpPr>
        <p:spPr>
          <a:xfrm>
            <a:off x="7681913" y="6538913"/>
            <a:ext cx="1357312" cy="280987"/>
          </a:xfrm>
        </p:spPr>
        <p:txBody>
          <a:bodyPr/>
          <a:lstStyle/>
          <a:p>
            <a:pPr>
              <a:defRPr/>
            </a:pPr>
            <a:r>
              <a:rPr lang="en-US" dirty="0" smtClean="0"/>
              <a:t>9-</a:t>
            </a:r>
            <a:fld id="{A739F50A-8F88-4892-87E1-8D1D3A543FFC}" type="slidenum">
              <a:rPr lang="en-US" smtClean="0"/>
              <a:pPr>
                <a:defRPr/>
              </a:pPr>
              <a:t>21</a:t>
            </a:fld>
            <a:endParaRPr lang="en-US" dirty="0" smtClean="0"/>
          </a:p>
          <a:p>
            <a:pPr>
              <a:defRPr/>
            </a:pPr>
            <a:endParaRPr lang="en-US" dirty="0"/>
          </a:p>
        </p:txBody>
      </p:sp>
      <p:sp>
        <p:nvSpPr>
          <p:cNvPr id="8" name="Footer Placeholder 4"/>
          <p:cNvSpPr>
            <a:spLocks noGrp="1"/>
          </p:cNvSpPr>
          <p:nvPr>
            <p:ph type="ftr" sz="quarter" idx="11"/>
          </p:nvPr>
        </p:nvSpPr>
        <p:spPr>
          <a:xfrm>
            <a:off x="1550988" y="6543675"/>
            <a:ext cx="6040437" cy="276225"/>
          </a:xfrm>
        </p:spPr>
        <p:txBody>
          <a:bodyPr/>
          <a:lstStyle/>
          <a:p>
            <a:pPr>
              <a:defRPr/>
            </a:pPr>
            <a:r>
              <a:rPr lang="en-US" altLang="en-US" dirty="0" smtClean="0"/>
              <a:t>S&amp;OC DMS System Design Review</a:t>
            </a:r>
            <a:endParaRPr lang="en-US" altLang="en-US" dirty="0"/>
          </a:p>
        </p:txBody>
      </p:sp>
      <p:sp>
        <p:nvSpPr>
          <p:cNvPr id="9" name="Date Placeholder 2"/>
          <p:cNvSpPr>
            <a:spLocks noGrp="1"/>
          </p:cNvSpPr>
          <p:nvPr>
            <p:ph type="dt" sz="half" idx="10"/>
          </p:nvPr>
        </p:nvSpPr>
        <p:spPr>
          <a:xfrm>
            <a:off x="114300" y="6543675"/>
            <a:ext cx="1362075" cy="276225"/>
          </a:xfrm>
        </p:spPr>
        <p:txBody>
          <a:bodyPr/>
          <a:lstStyle/>
          <a:p>
            <a:pPr>
              <a:defRPr/>
            </a:pPr>
            <a:r>
              <a:rPr lang="en-US" dirty="0" smtClean="0"/>
              <a:t>Dec 6-7, 2011</a:t>
            </a:r>
            <a:endParaRPr lang="en-US" altLang="en-US" dirty="0"/>
          </a:p>
        </p:txBody>
      </p:sp>
    </p:spTree>
    <p:extLst>
      <p:ext uri="{BB962C8B-B14F-4D97-AF65-F5344CB8AC3E}">
        <p14:creationId xmlns:p14="http://schemas.microsoft.com/office/powerpoint/2010/main" val="340770888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eaLnBrk="1" hangingPunct="1"/>
            <a:r>
              <a:rPr lang="en-US" sz="2400" dirty="0">
                <a:latin typeface="Arial" charset="0"/>
              </a:rPr>
              <a:t>Calibration Pipeline/CRDS high-level protocol:</a:t>
            </a:r>
          </a:p>
          <a:p>
            <a:pPr lvl="1" eaLnBrk="1" hangingPunct="1"/>
            <a:r>
              <a:rPr lang="en-US" dirty="0">
                <a:latin typeface="Arial" charset="0"/>
                <a:ea typeface="ＭＳ Ｐゴシック" charset="0"/>
              </a:rPr>
              <a:t>Calibration Pipeline passes augmented data header to CRDS through a web-service mechanism</a:t>
            </a:r>
          </a:p>
          <a:p>
            <a:pPr lvl="1" eaLnBrk="1" hangingPunct="1"/>
            <a:r>
              <a:rPr lang="en-US" dirty="0">
                <a:latin typeface="Arial" charset="0"/>
                <a:ea typeface="ＭＳ Ｐゴシック" charset="0"/>
              </a:rPr>
              <a:t>We are trying to avoid explicit coupling of specific required selection criteria in the interface. Just give it the whole header</a:t>
            </a:r>
          </a:p>
          <a:p>
            <a:pPr lvl="1" eaLnBrk="1" hangingPunct="1"/>
            <a:r>
              <a:rPr lang="en-US" dirty="0">
                <a:latin typeface="Arial" charset="0"/>
                <a:ea typeface="ＭＳ Ｐゴシック" charset="0"/>
              </a:rPr>
              <a:t>Augmented info includes software version and other processing environment details that are relevant; just add as extra keywords to the header passed.</a:t>
            </a:r>
          </a:p>
          <a:p>
            <a:pPr lvl="1" eaLnBrk="1" hangingPunct="1"/>
            <a:r>
              <a:rPr lang="en-US" dirty="0">
                <a:latin typeface="Arial" charset="0"/>
                <a:ea typeface="ＭＳ Ｐゴシック" charset="0"/>
              </a:rPr>
              <a:t>CRDS returns list of recommended reference files to calibration pipeline.</a:t>
            </a:r>
          </a:p>
          <a:p>
            <a:pPr lvl="1" eaLnBrk="1" hangingPunct="1"/>
            <a:r>
              <a:rPr lang="en-US" dirty="0">
                <a:latin typeface="Arial" charset="0"/>
                <a:ea typeface="ＭＳ Ｐゴシック" charset="0"/>
              </a:rPr>
              <a:t>Calibration pipeline checks to see if these reference files are present on local system.</a:t>
            </a:r>
          </a:p>
          <a:p>
            <a:pPr lvl="1" eaLnBrk="1" hangingPunct="1"/>
            <a:r>
              <a:rPr lang="en-US" dirty="0">
                <a:latin typeface="Arial" charset="0"/>
                <a:ea typeface="ＭＳ Ｐゴシック" charset="0"/>
              </a:rPr>
              <a:t>If not, it uses a different CRDS web service to retrieve needed files.</a:t>
            </a:r>
          </a:p>
          <a:p>
            <a:pPr lvl="1" eaLnBrk="1" hangingPunct="1"/>
            <a:r>
              <a:rPr lang="en-US" dirty="0">
                <a:latin typeface="Arial" charset="0"/>
                <a:ea typeface="ＭＳ Ｐゴシック" charset="0"/>
              </a:rPr>
              <a:t>Calibration pipeline opens appropriate reference file when relevant calibration step runs.</a:t>
            </a:r>
            <a:endParaRPr lang="en-US" sz="1400" dirty="0">
              <a:latin typeface="Arial" charset="0"/>
              <a:ea typeface="ＭＳ Ｐゴシック" charset="0"/>
            </a:endParaRP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BB0018"/>
                </a:solidFill>
                <a:latin typeface="Arial" charset="0"/>
              </a:rPr>
              <a:t>Details of Use in Calibration Pipeline (cont.)</a:t>
            </a:r>
            <a:endParaRPr lang="en-US" b="1" dirty="0">
              <a:solidFill>
                <a:srgbClr val="BB0018"/>
              </a:solidFill>
              <a:latin typeface="Arial" charset="0"/>
            </a:endParaRPr>
          </a:p>
        </p:txBody>
      </p:sp>
      <p:sp>
        <p:nvSpPr>
          <p:cNvPr id="7" name="Slide Number Placeholder 4"/>
          <p:cNvSpPr>
            <a:spLocks noGrp="1"/>
          </p:cNvSpPr>
          <p:nvPr>
            <p:ph type="sldNum" sz="quarter" idx="12"/>
          </p:nvPr>
        </p:nvSpPr>
        <p:spPr>
          <a:xfrm>
            <a:off x="7681913" y="6538913"/>
            <a:ext cx="1357312" cy="280987"/>
          </a:xfrm>
        </p:spPr>
        <p:txBody>
          <a:bodyPr/>
          <a:lstStyle/>
          <a:p>
            <a:pPr>
              <a:defRPr/>
            </a:pPr>
            <a:r>
              <a:rPr lang="en-US" dirty="0" smtClean="0"/>
              <a:t>9-</a:t>
            </a:r>
            <a:fld id="{A739F50A-8F88-4892-87E1-8D1D3A543FFC}" type="slidenum">
              <a:rPr lang="en-US" smtClean="0"/>
              <a:pPr>
                <a:defRPr/>
              </a:pPr>
              <a:t>22</a:t>
            </a:fld>
            <a:endParaRPr lang="en-US" dirty="0" smtClean="0"/>
          </a:p>
          <a:p>
            <a:pPr>
              <a:defRPr/>
            </a:pPr>
            <a:endParaRPr lang="en-US" dirty="0"/>
          </a:p>
        </p:txBody>
      </p:sp>
      <p:sp>
        <p:nvSpPr>
          <p:cNvPr id="8" name="Footer Placeholder 4"/>
          <p:cNvSpPr>
            <a:spLocks noGrp="1"/>
          </p:cNvSpPr>
          <p:nvPr>
            <p:ph type="ftr" sz="quarter" idx="11"/>
          </p:nvPr>
        </p:nvSpPr>
        <p:spPr>
          <a:xfrm>
            <a:off x="1550988" y="6543675"/>
            <a:ext cx="6040437" cy="276225"/>
          </a:xfrm>
        </p:spPr>
        <p:txBody>
          <a:bodyPr/>
          <a:lstStyle/>
          <a:p>
            <a:pPr>
              <a:defRPr/>
            </a:pPr>
            <a:r>
              <a:rPr lang="en-US" altLang="en-US" dirty="0" smtClean="0"/>
              <a:t>S&amp;OC DMS System Design Review</a:t>
            </a:r>
            <a:endParaRPr lang="en-US" altLang="en-US" dirty="0"/>
          </a:p>
        </p:txBody>
      </p:sp>
      <p:sp>
        <p:nvSpPr>
          <p:cNvPr id="9" name="Date Placeholder 2"/>
          <p:cNvSpPr>
            <a:spLocks noGrp="1"/>
          </p:cNvSpPr>
          <p:nvPr>
            <p:ph type="dt" sz="half" idx="10"/>
          </p:nvPr>
        </p:nvSpPr>
        <p:spPr>
          <a:xfrm>
            <a:off x="114300" y="6543675"/>
            <a:ext cx="1362075" cy="276225"/>
          </a:xfrm>
        </p:spPr>
        <p:txBody>
          <a:bodyPr/>
          <a:lstStyle/>
          <a:p>
            <a:pPr>
              <a:defRPr/>
            </a:pPr>
            <a:r>
              <a:rPr lang="en-US" dirty="0" smtClean="0"/>
              <a:t>Dec 6-7, 2011</a:t>
            </a:r>
            <a:endParaRPr lang="en-US" altLang="en-US" dirty="0"/>
          </a:p>
        </p:txBody>
      </p:sp>
    </p:spTree>
    <p:extLst>
      <p:ext uri="{BB962C8B-B14F-4D97-AF65-F5344CB8AC3E}">
        <p14:creationId xmlns:p14="http://schemas.microsoft.com/office/powerpoint/2010/main" val="233992520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User accesses web page to obtain CRDS recommended reference files</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User supplies either:</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Data file name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Data file itself (through upload)</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Specified selection parameters (instrument, mode, date , </a:t>
            </a:r>
            <a:r>
              <a:rPr lang="en-US" sz="1600" dirty="0" err="1" smtClean="0"/>
              <a:t>etc</a:t>
            </a:r>
            <a:r>
              <a:rPr lang="en-US" sz="1600" dirty="0" smtClean="0"/>
              <a:t>)</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Action is to return (depending on selected option):</a:t>
            </a:r>
            <a:endParaRPr lang="en-US" sz="1600" dirty="0"/>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Web page with results listed</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Text file with results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Emailed results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Data file with updated header</a:t>
            </a: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err="1" smtClean="0">
                <a:solidFill>
                  <a:srgbClr val="BB0018"/>
                </a:solidFill>
                <a:latin typeface="Arial" charset="0"/>
              </a:rPr>
              <a:t>Bestref</a:t>
            </a:r>
            <a:r>
              <a:rPr lang="en-US" sz="2800" b="1" dirty="0" smtClean="0">
                <a:solidFill>
                  <a:srgbClr val="BB0018"/>
                </a:solidFill>
                <a:latin typeface="Arial" charset="0"/>
              </a:rPr>
              <a:t> Use case 3: Web Form Access</a:t>
            </a:r>
            <a:endParaRPr lang="en-US" sz="2800" b="1" dirty="0">
              <a:solidFill>
                <a:srgbClr val="BB0018"/>
              </a:solidFill>
              <a:latin typeface="Arial" charset="0"/>
            </a:endParaRPr>
          </a:p>
        </p:txBody>
      </p:sp>
      <p:sp>
        <p:nvSpPr>
          <p:cNvPr id="7" name="Slide Number Placeholder 4"/>
          <p:cNvSpPr>
            <a:spLocks noGrp="1"/>
          </p:cNvSpPr>
          <p:nvPr>
            <p:ph type="sldNum" sz="quarter" idx="12"/>
          </p:nvPr>
        </p:nvSpPr>
        <p:spPr>
          <a:xfrm>
            <a:off x="7681913" y="6538913"/>
            <a:ext cx="1357312" cy="280987"/>
          </a:xfrm>
        </p:spPr>
        <p:txBody>
          <a:bodyPr/>
          <a:lstStyle/>
          <a:p>
            <a:pPr>
              <a:defRPr/>
            </a:pPr>
            <a:r>
              <a:rPr lang="en-US" dirty="0" smtClean="0"/>
              <a:t>9-</a:t>
            </a:r>
            <a:fld id="{A739F50A-8F88-4892-87E1-8D1D3A543FFC}" type="slidenum">
              <a:rPr lang="en-US" smtClean="0"/>
              <a:pPr>
                <a:defRPr/>
              </a:pPr>
              <a:t>23</a:t>
            </a:fld>
            <a:endParaRPr lang="en-US" dirty="0" smtClean="0"/>
          </a:p>
          <a:p>
            <a:pPr>
              <a:defRPr/>
            </a:pPr>
            <a:endParaRPr lang="en-US" dirty="0"/>
          </a:p>
        </p:txBody>
      </p:sp>
      <p:sp>
        <p:nvSpPr>
          <p:cNvPr id="8" name="Footer Placeholder 4"/>
          <p:cNvSpPr>
            <a:spLocks noGrp="1"/>
          </p:cNvSpPr>
          <p:nvPr>
            <p:ph type="ftr" sz="quarter" idx="11"/>
          </p:nvPr>
        </p:nvSpPr>
        <p:spPr>
          <a:xfrm>
            <a:off x="1550988" y="6543675"/>
            <a:ext cx="6040437" cy="276225"/>
          </a:xfrm>
        </p:spPr>
        <p:txBody>
          <a:bodyPr/>
          <a:lstStyle/>
          <a:p>
            <a:pPr>
              <a:defRPr/>
            </a:pPr>
            <a:r>
              <a:rPr lang="en-US" altLang="en-US" dirty="0" smtClean="0"/>
              <a:t>S&amp;OC DMS System Design Review</a:t>
            </a:r>
            <a:endParaRPr lang="en-US" altLang="en-US" dirty="0"/>
          </a:p>
        </p:txBody>
      </p:sp>
      <p:sp>
        <p:nvSpPr>
          <p:cNvPr id="9" name="Date Placeholder 2"/>
          <p:cNvSpPr>
            <a:spLocks noGrp="1"/>
          </p:cNvSpPr>
          <p:nvPr>
            <p:ph type="dt" sz="half" idx="10"/>
          </p:nvPr>
        </p:nvSpPr>
        <p:spPr>
          <a:xfrm>
            <a:off x="114300" y="6543675"/>
            <a:ext cx="1362075" cy="276225"/>
          </a:xfrm>
        </p:spPr>
        <p:txBody>
          <a:bodyPr/>
          <a:lstStyle/>
          <a:p>
            <a:pPr>
              <a:defRPr/>
            </a:pPr>
            <a:r>
              <a:rPr lang="en-US" dirty="0" smtClean="0"/>
              <a:t>Dec 6-7, 2011</a:t>
            </a:r>
            <a:endParaRPr lang="en-US" altLang="en-US" dirty="0"/>
          </a:p>
        </p:txBody>
      </p:sp>
    </p:spTree>
    <p:extLst>
      <p:ext uri="{BB962C8B-B14F-4D97-AF65-F5344CB8AC3E}">
        <p14:creationId xmlns:p14="http://schemas.microsoft.com/office/powerpoint/2010/main" val="218948766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User writes Python script (though web service will support any language) to obtain dictionary of reference files returned.</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Easy way for user to customize pipeline software reference file handling</a:t>
            </a: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err="1" smtClean="0">
                <a:solidFill>
                  <a:srgbClr val="BB0018"/>
                </a:solidFill>
                <a:latin typeface="Arial" charset="0"/>
              </a:rPr>
              <a:t>Bestref</a:t>
            </a:r>
            <a:r>
              <a:rPr lang="en-US" sz="2800" b="1" dirty="0" smtClean="0">
                <a:solidFill>
                  <a:srgbClr val="BB0018"/>
                </a:solidFill>
                <a:latin typeface="Arial" charset="0"/>
              </a:rPr>
              <a:t> Use case 4: Script Access</a:t>
            </a:r>
            <a:endParaRPr lang="en-US" sz="2800" b="1" dirty="0">
              <a:solidFill>
                <a:srgbClr val="BB0018"/>
              </a:solidFill>
              <a:latin typeface="Arial" charset="0"/>
            </a:endParaRPr>
          </a:p>
        </p:txBody>
      </p:sp>
      <p:sp>
        <p:nvSpPr>
          <p:cNvPr id="7" name="Slide Number Placeholder 4"/>
          <p:cNvSpPr>
            <a:spLocks noGrp="1"/>
          </p:cNvSpPr>
          <p:nvPr>
            <p:ph type="sldNum" sz="quarter" idx="12"/>
          </p:nvPr>
        </p:nvSpPr>
        <p:spPr>
          <a:xfrm>
            <a:off x="7681913" y="6538913"/>
            <a:ext cx="1357312" cy="280987"/>
          </a:xfrm>
        </p:spPr>
        <p:txBody>
          <a:bodyPr/>
          <a:lstStyle/>
          <a:p>
            <a:pPr>
              <a:defRPr/>
            </a:pPr>
            <a:r>
              <a:rPr lang="en-US" dirty="0" smtClean="0"/>
              <a:t>9-</a:t>
            </a:r>
            <a:fld id="{A739F50A-8F88-4892-87E1-8D1D3A543FFC}" type="slidenum">
              <a:rPr lang="en-US" smtClean="0"/>
              <a:pPr>
                <a:defRPr/>
              </a:pPr>
              <a:t>24</a:t>
            </a:fld>
            <a:endParaRPr lang="en-US" dirty="0" smtClean="0"/>
          </a:p>
          <a:p>
            <a:pPr>
              <a:defRPr/>
            </a:pPr>
            <a:endParaRPr lang="en-US" dirty="0"/>
          </a:p>
        </p:txBody>
      </p:sp>
      <p:sp>
        <p:nvSpPr>
          <p:cNvPr id="8" name="Footer Placeholder 4"/>
          <p:cNvSpPr>
            <a:spLocks noGrp="1"/>
          </p:cNvSpPr>
          <p:nvPr>
            <p:ph type="ftr" sz="quarter" idx="11"/>
          </p:nvPr>
        </p:nvSpPr>
        <p:spPr>
          <a:xfrm>
            <a:off x="1550988" y="6543675"/>
            <a:ext cx="6040437" cy="276225"/>
          </a:xfrm>
        </p:spPr>
        <p:txBody>
          <a:bodyPr/>
          <a:lstStyle/>
          <a:p>
            <a:pPr>
              <a:defRPr/>
            </a:pPr>
            <a:r>
              <a:rPr lang="en-US" altLang="en-US" dirty="0" smtClean="0"/>
              <a:t>S&amp;OC DMS System Design Review</a:t>
            </a:r>
            <a:endParaRPr lang="en-US" altLang="en-US" dirty="0"/>
          </a:p>
        </p:txBody>
      </p:sp>
      <p:sp>
        <p:nvSpPr>
          <p:cNvPr id="9" name="Date Placeholder 2"/>
          <p:cNvSpPr>
            <a:spLocks noGrp="1"/>
          </p:cNvSpPr>
          <p:nvPr>
            <p:ph type="dt" sz="half" idx="10"/>
          </p:nvPr>
        </p:nvSpPr>
        <p:spPr>
          <a:xfrm>
            <a:off x="114300" y="6543675"/>
            <a:ext cx="1362075" cy="276225"/>
          </a:xfrm>
        </p:spPr>
        <p:txBody>
          <a:bodyPr/>
          <a:lstStyle/>
          <a:p>
            <a:pPr>
              <a:defRPr/>
            </a:pPr>
            <a:r>
              <a:rPr lang="en-US" dirty="0" smtClean="0"/>
              <a:t>Dec 6-7, 2011</a:t>
            </a:r>
            <a:endParaRPr lang="en-US" altLang="en-US" dirty="0"/>
          </a:p>
        </p:txBody>
      </p:sp>
    </p:spTree>
    <p:extLst>
      <p:ext uri="{BB962C8B-B14F-4D97-AF65-F5344CB8AC3E}">
        <p14:creationId xmlns:p14="http://schemas.microsoft.com/office/powerpoint/2010/main" val="331796660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A project wants to use CRDS with their own rules or reference files.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They install the CRDS </a:t>
            </a:r>
            <a:r>
              <a:rPr lang="en-US" sz="1600" dirty="0" err="1" smtClean="0"/>
              <a:t>bestref</a:t>
            </a:r>
            <a:r>
              <a:rPr lang="en-US" sz="1600" dirty="0" smtClean="0"/>
              <a:t> service software locally</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err="1" smtClean="0"/>
              <a:t>Bestref</a:t>
            </a:r>
            <a:r>
              <a:rPr lang="en-US" sz="1400" dirty="0" smtClean="0"/>
              <a:t> software is compact and portable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They obtain relevant </a:t>
            </a:r>
            <a:r>
              <a:rPr lang="en-US" sz="1600" dirty="0" err="1" smtClean="0"/>
              <a:t>rmap</a:t>
            </a:r>
            <a:r>
              <a:rPr lang="en-US" sz="1600" dirty="0" smtClean="0"/>
              <a:t>/context files from STScI</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They modify or add their own reference/</a:t>
            </a:r>
            <a:r>
              <a:rPr lang="en-US" sz="1600" dirty="0" err="1" smtClean="0"/>
              <a:t>rmap</a:t>
            </a:r>
            <a:r>
              <a:rPr lang="en-US" sz="1600" dirty="0" smtClean="0"/>
              <a:t>/context files to have the recommendations run the way they wish</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Useful for large legacy projects or IDTs that have custom pipelines</a:t>
            </a: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err="1" smtClean="0">
                <a:solidFill>
                  <a:srgbClr val="BB0018"/>
                </a:solidFill>
                <a:latin typeface="Arial" charset="0"/>
              </a:rPr>
              <a:t>Bestref</a:t>
            </a:r>
            <a:r>
              <a:rPr lang="en-US" sz="2800" b="1" dirty="0" smtClean="0">
                <a:solidFill>
                  <a:srgbClr val="BB0018"/>
                </a:solidFill>
                <a:latin typeface="Arial" charset="0"/>
              </a:rPr>
              <a:t> Use case 5: Local CRDS service</a:t>
            </a:r>
            <a:endParaRPr lang="en-US" sz="2800" b="1" dirty="0">
              <a:solidFill>
                <a:srgbClr val="BB0018"/>
              </a:solidFill>
              <a:latin typeface="Arial" charset="0"/>
            </a:endParaRPr>
          </a:p>
        </p:txBody>
      </p:sp>
      <p:sp>
        <p:nvSpPr>
          <p:cNvPr id="7" name="Slide Number Placeholder 4"/>
          <p:cNvSpPr>
            <a:spLocks noGrp="1"/>
          </p:cNvSpPr>
          <p:nvPr>
            <p:ph type="sldNum" sz="quarter" idx="12"/>
          </p:nvPr>
        </p:nvSpPr>
        <p:spPr>
          <a:xfrm>
            <a:off x="7681913" y="6538913"/>
            <a:ext cx="1357312" cy="280987"/>
          </a:xfrm>
        </p:spPr>
        <p:txBody>
          <a:bodyPr/>
          <a:lstStyle/>
          <a:p>
            <a:pPr>
              <a:defRPr/>
            </a:pPr>
            <a:r>
              <a:rPr lang="en-US" dirty="0" smtClean="0"/>
              <a:t>9-</a:t>
            </a:r>
            <a:fld id="{A739F50A-8F88-4892-87E1-8D1D3A543FFC}" type="slidenum">
              <a:rPr lang="en-US" smtClean="0"/>
              <a:pPr>
                <a:defRPr/>
              </a:pPr>
              <a:t>25</a:t>
            </a:fld>
            <a:endParaRPr lang="en-US" dirty="0" smtClean="0"/>
          </a:p>
          <a:p>
            <a:pPr>
              <a:defRPr/>
            </a:pPr>
            <a:endParaRPr lang="en-US" dirty="0"/>
          </a:p>
        </p:txBody>
      </p:sp>
      <p:sp>
        <p:nvSpPr>
          <p:cNvPr id="8" name="Footer Placeholder 4"/>
          <p:cNvSpPr>
            <a:spLocks noGrp="1"/>
          </p:cNvSpPr>
          <p:nvPr>
            <p:ph type="ftr" sz="quarter" idx="11"/>
          </p:nvPr>
        </p:nvSpPr>
        <p:spPr>
          <a:xfrm>
            <a:off x="1550988" y="6543675"/>
            <a:ext cx="6040437" cy="276225"/>
          </a:xfrm>
        </p:spPr>
        <p:txBody>
          <a:bodyPr/>
          <a:lstStyle/>
          <a:p>
            <a:pPr>
              <a:defRPr/>
            </a:pPr>
            <a:r>
              <a:rPr lang="en-US" altLang="en-US" dirty="0" smtClean="0"/>
              <a:t>S&amp;OC DMS System Design Review</a:t>
            </a:r>
            <a:endParaRPr lang="en-US" altLang="en-US" dirty="0"/>
          </a:p>
        </p:txBody>
      </p:sp>
      <p:sp>
        <p:nvSpPr>
          <p:cNvPr id="9" name="Date Placeholder 2"/>
          <p:cNvSpPr>
            <a:spLocks noGrp="1"/>
          </p:cNvSpPr>
          <p:nvPr>
            <p:ph type="dt" sz="half" idx="10"/>
          </p:nvPr>
        </p:nvSpPr>
        <p:spPr>
          <a:xfrm>
            <a:off x="114300" y="6543675"/>
            <a:ext cx="1362075" cy="276225"/>
          </a:xfrm>
        </p:spPr>
        <p:txBody>
          <a:bodyPr/>
          <a:lstStyle/>
          <a:p>
            <a:pPr>
              <a:defRPr/>
            </a:pPr>
            <a:r>
              <a:rPr lang="en-US" dirty="0" smtClean="0"/>
              <a:t>Dec 6-7, 2011</a:t>
            </a:r>
            <a:endParaRPr lang="en-US" altLang="en-US" dirty="0"/>
          </a:p>
        </p:txBody>
      </p:sp>
    </p:spTree>
    <p:extLst>
      <p:ext uri="{BB962C8B-B14F-4D97-AF65-F5344CB8AC3E}">
        <p14:creationId xmlns:p14="http://schemas.microsoft.com/office/powerpoint/2010/main" val="285872750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A rules file (called “</a:t>
            </a:r>
            <a:r>
              <a:rPr lang="en-US" sz="1600" dirty="0" err="1" smtClean="0"/>
              <a:t>rmap</a:t>
            </a:r>
            <a:r>
              <a:rPr lang="en-US" sz="1600" dirty="0" smtClean="0"/>
              <a:t>”) defines all the rules in effect for a specific kind of reference file.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E.g., MIRI nonlinearity</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Aside from the software that interprets the rules, the </a:t>
            </a:r>
            <a:r>
              <a:rPr lang="en-US" sz="1600" dirty="0" err="1" smtClean="0"/>
              <a:t>rmap</a:t>
            </a:r>
            <a:r>
              <a:rPr lang="en-US" sz="1600" dirty="0" smtClean="0"/>
              <a:t> file is entirely self-contained</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No dependencies on information elsewhere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All referenced reference files are explicitly listed in </a:t>
            </a:r>
            <a:r>
              <a:rPr lang="en-US" sz="1600" dirty="0" err="1" smtClean="0"/>
              <a:t>rmap</a:t>
            </a:r>
            <a:r>
              <a:rPr lang="en-US" sz="1600" dirty="0" smtClean="0"/>
              <a:t> files</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If it isn’t there, it doesn’t get used</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Because it is self-contained, simple to support many versions of the rules</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Each version is simply a different file</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err="1" smtClean="0"/>
              <a:t>rmap</a:t>
            </a:r>
            <a:r>
              <a:rPr lang="en-US" sz="1600" dirty="0" smtClean="0"/>
              <a:t> files are simple </a:t>
            </a:r>
            <a:r>
              <a:rPr lang="en-US" sz="1600" dirty="0" err="1" smtClean="0"/>
              <a:t>ascii</a:t>
            </a:r>
            <a:r>
              <a:rPr lang="en-US" sz="1600" dirty="0" smtClean="0"/>
              <a:t> files, human readable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E.g., not xml!</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Types of possible rules limited only by the software that interprets them</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Current set based on experience with what is needed to support HST reference files</a:t>
            </a: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smtClean="0">
                <a:solidFill>
                  <a:srgbClr val="BB0018"/>
                </a:solidFill>
                <a:latin typeface="Arial" charset="0"/>
              </a:rPr>
              <a:t>Defining Mapping Rules</a:t>
            </a:r>
            <a:endParaRPr lang="en-US" sz="2800" b="1" dirty="0">
              <a:solidFill>
                <a:srgbClr val="BB0018"/>
              </a:solidFill>
              <a:latin typeface="Arial" charset="0"/>
            </a:endParaRPr>
          </a:p>
        </p:txBody>
      </p:sp>
      <p:sp>
        <p:nvSpPr>
          <p:cNvPr id="7" name="Slide Number Placeholder 4"/>
          <p:cNvSpPr>
            <a:spLocks noGrp="1"/>
          </p:cNvSpPr>
          <p:nvPr>
            <p:ph type="sldNum" sz="quarter" idx="12"/>
          </p:nvPr>
        </p:nvSpPr>
        <p:spPr>
          <a:xfrm>
            <a:off x="7681913" y="6538913"/>
            <a:ext cx="1357312" cy="280987"/>
          </a:xfrm>
        </p:spPr>
        <p:txBody>
          <a:bodyPr/>
          <a:lstStyle/>
          <a:p>
            <a:pPr>
              <a:defRPr/>
            </a:pPr>
            <a:r>
              <a:rPr lang="en-US" dirty="0" smtClean="0"/>
              <a:t>9-</a:t>
            </a:r>
            <a:fld id="{A739F50A-8F88-4892-87E1-8D1D3A543FFC}" type="slidenum">
              <a:rPr lang="en-US" smtClean="0"/>
              <a:pPr>
                <a:defRPr/>
              </a:pPr>
              <a:t>26</a:t>
            </a:fld>
            <a:endParaRPr lang="en-US" dirty="0" smtClean="0"/>
          </a:p>
          <a:p>
            <a:pPr>
              <a:defRPr/>
            </a:pPr>
            <a:endParaRPr lang="en-US" dirty="0"/>
          </a:p>
        </p:txBody>
      </p:sp>
      <p:sp>
        <p:nvSpPr>
          <p:cNvPr id="8" name="Footer Placeholder 4"/>
          <p:cNvSpPr>
            <a:spLocks noGrp="1"/>
          </p:cNvSpPr>
          <p:nvPr>
            <p:ph type="ftr" sz="quarter" idx="11"/>
          </p:nvPr>
        </p:nvSpPr>
        <p:spPr>
          <a:xfrm>
            <a:off x="1550988" y="6543675"/>
            <a:ext cx="6040437" cy="276225"/>
          </a:xfrm>
        </p:spPr>
        <p:txBody>
          <a:bodyPr/>
          <a:lstStyle/>
          <a:p>
            <a:pPr>
              <a:defRPr/>
            </a:pPr>
            <a:r>
              <a:rPr lang="en-US" altLang="en-US" dirty="0" smtClean="0"/>
              <a:t>S&amp;OC DMS System Design Review</a:t>
            </a:r>
            <a:endParaRPr lang="en-US" altLang="en-US" dirty="0"/>
          </a:p>
        </p:txBody>
      </p:sp>
      <p:sp>
        <p:nvSpPr>
          <p:cNvPr id="9" name="Date Placeholder 2"/>
          <p:cNvSpPr>
            <a:spLocks noGrp="1"/>
          </p:cNvSpPr>
          <p:nvPr>
            <p:ph type="dt" sz="half" idx="10"/>
          </p:nvPr>
        </p:nvSpPr>
        <p:spPr>
          <a:xfrm>
            <a:off x="114300" y="6543675"/>
            <a:ext cx="1362075" cy="276225"/>
          </a:xfrm>
        </p:spPr>
        <p:txBody>
          <a:bodyPr/>
          <a:lstStyle/>
          <a:p>
            <a:pPr>
              <a:defRPr/>
            </a:pPr>
            <a:r>
              <a:rPr lang="en-US" dirty="0" smtClean="0"/>
              <a:t>Dec 6-7, 2011</a:t>
            </a:r>
            <a:endParaRPr lang="en-US" altLang="en-US" dirty="0"/>
          </a:p>
        </p:txBody>
      </p:sp>
    </p:spTree>
    <p:extLst>
      <p:ext uri="{BB962C8B-B14F-4D97-AF65-F5344CB8AC3E}">
        <p14:creationId xmlns:p14="http://schemas.microsoft.com/office/powerpoint/2010/main" val="218239578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marL="0" indent="0">
              <a:spcBef>
                <a:spcPts val="0"/>
              </a:spcBef>
              <a:spcAft>
                <a:spcPts val="300"/>
              </a:spcAft>
              <a:buFontTx/>
              <a:buNone/>
            </a:pPr>
            <a:r>
              <a:rPr lang="en-US" sz="1200" b="0" dirty="0">
                <a:latin typeface="Courier" charset="0"/>
              </a:rPr>
              <a:t>header = {</a:t>
            </a:r>
          </a:p>
          <a:p>
            <a:pPr marL="0" indent="0">
              <a:spcBef>
                <a:spcPts val="0"/>
              </a:spcBef>
              <a:spcAft>
                <a:spcPts val="300"/>
              </a:spcAft>
              <a:buFontTx/>
              <a:buNone/>
            </a:pPr>
            <a:r>
              <a:rPr lang="en-US" sz="1200" b="0" dirty="0">
                <a:latin typeface="Courier" charset="0"/>
              </a:rPr>
              <a:t>    'mapping' : 'reference',</a:t>
            </a:r>
          </a:p>
          <a:p>
            <a:pPr marL="0" indent="0">
              <a:spcBef>
                <a:spcPts val="0"/>
              </a:spcBef>
              <a:spcAft>
                <a:spcPts val="300"/>
              </a:spcAft>
              <a:buFontTx/>
              <a:buNone/>
            </a:pPr>
            <a:r>
              <a:rPr lang="en-US" sz="1200" b="0" dirty="0">
                <a:latin typeface="Courier" charset="0"/>
              </a:rPr>
              <a:t>    'observatory' : 'HST',</a:t>
            </a:r>
          </a:p>
          <a:p>
            <a:pPr marL="0" indent="0">
              <a:spcBef>
                <a:spcPts val="0"/>
              </a:spcBef>
              <a:spcAft>
                <a:spcPts val="300"/>
              </a:spcAft>
              <a:buFontTx/>
              <a:buNone/>
            </a:pPr>
            <a:r>
              <a:rPr lang="it-IT" sz="1200" b="0" dirty="0">
                <a:latin typeface="Courier" charset="0"/>
              </a:rPr>
              <a:t>    '</a:t>
            </a:r>
            <a:r>
              <a:rPr lang="it-IT" sz="1200" b="0" dirty="0" err="1">
                <a:latin typeface="Courier" charset="0"/>
              </a:rPr>
              <a:t>instrument</a:t>
            </a:r>
            <a:r>
              <a:rPr lang="it-IT" sz="1200" b="0" dirty="0">
                <a:latin typeface="Courier" charset="0"/>
              </a:rPr>
              <a:t>' : 'ACS',</a:t>
            </a:r>
          </a:p>
          <a:p>
            <a:pPr marL="0" indent="0">
              <a:spcBef>
                <a:spcPts val="0"/>
              </a:spcBef>
              <a:spcAft>
                <a:spcPts val="300"/>
              </a:spcAft>
              <a:buFontTx/>
              <a:buNone/>
            </a:pPr>
            <a:r>
              <a:rPr lang="fr-FR" sz="1200" b="0" dirty="0">
                <a:latin typeface="Courier" charset="0"/>
              </a:rPr>
              <a:t>    '</a:t>
            </a:r>
            <a:r>
              <a:rPr lang="fr-FR" sz="1200" b="0" u="sng" dirty="0" err="1">
                <a:latin typeface="Courier" charset="0"/>
              </a:rPr>
              <a:t>reftype</a:t>
            </a:r>
            <a:r>
              <a:rPr lang="fr-FR" sz="1200" b="0" u="sng" dirty="0">
                <a:latin typeface="Courier" charset="0"/>
              </a:rPr>
              <a:t>' : 'IDCTAB',</a:t>
            </a:r>
          </a:p>
          <a:p>
            <a:pPr marL="0" indent="0">
              <a:spcBef>
                <a:spcPts val="0"/>
              </a:spcBef>
              <a:spcAft>
                <a:spcPts val="300"/>
              </a:spcAft>
              <a:buFontTx/>
              <a:buNone/>
            </a:pPr>
            <a:r>
              <a:rPr lang="tr-TR" sz="1200" b="0" dirty="0">
                <a:latin typeface="Courier" charset="0"/>
              </a:rPr>
              <a:t>    '</a:t>
            </a:r>
            <a:r>
              <a:rPr lang="tr-TR" sz="1200" b="0" u="sng" dirty="0" err="1">
                <a:latin typeface="Courier" charset="0"/>
              </a:rPr>
              <a:t>parkey</a:t>
            </a:r>
            <a:r>
              <a:rPr lang="tr-TR" sz="1200" b="0" u="sng" dirty="0">
                <a:latin typeface="Courier" charset="0"/>
              </a:rPr>
              <a:t>' : (('DETECTOR',),('DATE-OBS', 'TIME-OBS')),</a:t>
            </a:r>
          </a:p>
          <a:p>
            <a:pPr marL="0" indent="0">
              <a:spcBef>
                <a:spcPts val="0"/>
              </a:spcBef>
              <a:spcAft>
                <a:spcPts val="300"/>
              </a:spcAft>
              <a:buFontTx/>
              <a:buNone/>
            </a:pPr>
            <a:r>
              <a:rPr lang="tr-TR" sz="1200" b="0" dirty="0">
                <a:latin typeface="Courier" charset="0"/>
              </a:rPr>
              <a:t>}</a:t>
            </a:r>
          </a:p>
          <a:p>
            <a:pPr marL="0" indent="0">
              <a:spcBef>
                <a:spcPts val="0"/>
              </a:spcBef>
              <a:spcAft>
                <a:spcPts val="300"/>
              </a:spcAft>
              <a:buFontTx/>
              <a:buNone/>
            </a:pPr>
            <a:r>
              <a:rPr lang="tr-TR" sz="1200" b="0" dirty="0" err="1">
                <a:latin typeface="Courier" charset="0"/>
              </a:rPr>
              <a:t>selector</a:t>
            </a:r>
            <a:r>
              <a:rPr lang="tr-TR" sz="1200" b="0" dirty="0">
                <a:latin typeface="Courier" charset="0"/>
              </a:rPr>
              <a:t> = </a:t>
            </a:r>
            <a:r>
              <a:rPr lang="tr-TR" sz="1200" b="0" dirty="0" err="1">
                <a:latin typeface="Courier" charset="0"/>
              </a:rPr>
              <a:t>Match</a:t>
            </a:r>
            <a:r>
              <a:rPr lang="tr-TR" sz="1200" b="0" dirty="0">
                <a:latin typeface="Courier" charset="0"/>
              </a:rPr>
              <a:t>({</a:t>
            </a:r>
          </a:p>
          <a:p>
            <a:pPr marL="0" indent="0">
              <a:spcBef>
                <a:spcPts val="0"/>
              </a:spcBef>
              <a:spcAft>
                <a:spcPts val="300"/>
              </a:spcAft>
              <a:buFontTx/>
              <a:buNone/>
            </a:pPr>
            <a:r>
              <a:rPr lang="en-US" sz="1200" b="0" dirty="0">
                <a:latin typeface="Courier" charset="0"/>
              </a:rPr>
              <a:t>    ('HRC',) : </a:t>
            </a:r>
            <a:r>
              <a:rPr lang="en-US" sz="1200" b="0" dirty="0" err="1">
                <a:latin typeface="Courier" charset="0"/>
              </a:rPr>
              <a:t>UseAfter</a:t>
            </a:r>
            <a:r>
              <a:rPr lang="en-US" sz="1200" b="0" dirty="0">
                <a:latin typeface="Courier" charset="0"/>
              </a:rPr>
              <a:t>({</a:t>
            </a:r>
          </a:p>
          <a:p>
            <a:pPr marL="0" indent="0">
              <a:spcBef>
                <a:spcPts val="0"/>
              </a:spcBef>
              <a:spcAft>
                <a:spcPts val="300"/>
              </a:spcAft>
              <a:buFontTx/>
              <a:buNone/>
            </a:pPr>
            <a:r>
              <a:rPr lang="tr-TR" sz="1200" b="0" dirty="0">
                <a:latin typeface="Courier" charset="0"/>
              </a:rPr>
              <a:t>        '2002-03-01 00:00:00' : 'p7d1548qj_idc.fits',</a:t>
            </a:r>
          </a:p>
          <a:p>
            <a:pPr marL="0" indent="0">
              <a:spcBef>
                <a:spcPts val="0"/>
              </a:spcBef>
              <a:spcAft>
                <a:spcPts val="300"/>
              </a:spcAft>
              <a:buFontTx/>
              <a:buNone/>
            </a:pPr>
            <a:r>
              <a:rPr lang="tr-TR" sz="1200" b="0" dirty="0">
                <a:latin typeface="Courier" charset="0"/>
              </a:rPr>
              <a:t>        '2002-10-21 00:00:00' : 'q692007bj_idc.fits',</a:t>
            </a:r>
          </a:p>
          <a:p>
            <a:pPr marL="0" indent="0">
              <a:spcBef>
                <a:spcPts val="0"/>
              </a:spcBef>
              <a:spcAft>
                <a:spcPts val="300"/>
              </a:spcAft>
              <a:buFontTx/>
              <a:buNone/>
            </a:pPr>
            <a:r>
              <a:rPr lang="tr-TR" sz="1200" b="0" dirty="0">
                <a:latin typeface="Courier" charset="0"/>
              </a:rPr>
              <a:t>    }),</a:t>
            </a:r>
          </a:p>
          <a:p>
            <a:pPr marL="0" indent="0">
              <a:spcBef>
                <a:spcPts val="0"/>
              </a:spcBef>
              <a:spcAft>
                <a:spcPts val="300"/>
              </a:spcAft>
              <a:buFontTx/>
              <a:buNone/>
            </a:pPr>
            <a:r>
              <a:rPr lang="en-US" sz="1200" b="0" dirty="0">
                <a:latin typeface="Courier" charset="0"/>
              </a:rPr>
              <a:t>    ('SBC',) : </a:t>
            </a:r>
            <a:r>
              <a:rPr lang="en-US" sz="1200" b="0" dirty="0" err="1">
                <a:latin typeface="Courier" charset="0"/>
              </a:rPr>
              <a:t>UseAfter</a:t>
            </a:r>
            <a:r>
              <a:rPr lang="en-US" sz="1200" b="0" dirty="0">
                <a:latin typeface="Courier" charset="0"/>
              </a:rPr>
              <a:t>({</a:t>
            </a:r>
          </a:p>
          <a:p>
            <a:pPr marL="0" indent="0">
              <a:spcBef>
                <a:spcPts val="0"/>
              </a:spcBef>
              <a:spcAft>
                <a:spcPts val="300"/>
              </a:spcAft>
              <a:buFontTx/>
              <a:buNone/>
            </a:pPr>
            <a:r>
              <a:rPr lang="fr-FR" sz="1200" b="0" dirty="0">
                <a:latin typeface="Courier" charset="0"/>
              </a:rPr>
              <a:t>        '2002-03-01 00:00:00' : 'o911150jj_idc.fits',</a:t>
            </a:r>
          </a:p>
          <a:p>
            <a:pPr marL="0" indent="0">
              <a:spcBef>
                <a:spcPts val="0"/>
              </a:spcBef>
              <a:spcAft>
                <a:spcPts val="300"/>
              </a:spcAft>
              <a:buFontTx/>
              <a:buNone/>
            </a:pPr>
            <a:r>
              <a:rPr lang="tr-TR" sz="1200" b="0" dirty="0">
                <a:latin typeface="Courier" charset="0"/>
              </a:rPr>
              <a:t>        '2002-10-21 00:00:00' : 's5d1409dj_idc.fits',</a:t>
            </a:r>
          </a:p>
          <a:p>
            <a:pPr marL="0" indent="0">
              <a:spcBef>
                <a:spcPts val="0"/>
              </a:spcBef>
              <a:spcAft>
                <a:spcPts val="300"/>
              </a:spcAft>
              <a:buFontTx/>
              <a:buNone/>
            </a:pPr>
            <a:r>
              <a:rPr lang="tr-TR" sz="1200" b="0" dirty="0">
                <a:latin typeface="Courier" charset="0"/>
              </a:rPr>
              <a:t>        '2007-07-17 00:00:00' : 's5f1959lj_idc.fits',</a:t>
            </a:r>
          </a:p>
          <a:p>
            <a:pPr marL="0" indent="0">
              <a:spcBef>
                <a:spcPts val="0"/>
              </a:spcBef>
              <a:spcAft>
                <a:spcPts val="300"/>
              </a:spcAft>
              <a:buFontTx/>
              <a:buNone/>
            </a:pPr>
            <a:r>
              <a:rPr lang="tr-TR" sz="1200" b="0" dirty="0">
                <a:latin typeface="Courier" charset="0"/>
              </a:rPr>
              <a:t>    }),</a:t>
            </a:r>
          </a:p>
          <a:p>
            <a:pPr marL="0" indent="0">
              <a:spcBef>
                <a:spcPts val="0"/>
              </a:spcBef>
              <a:spcAft>
                <a:spcPts val="300"/>
              </a:spcAft>
              <a:buFontTx/>
              <a:buNone/>
            </a:pPr>
            <a:r>
              <a:rPr lang="en-US" sz="1200" b="0" dirty="0">
                <a:latin typeface="Courier" charset="0"/>
              </a:rPr>
              <a:t>    ('WFC',) : </a:t>
            </a:r>
            <a:r>
              <a:rPr lang="en-US" sz="1200" b="0" dirty="0" err="1">
                <a:latin typeface="Courier" charset="0"/>
              </a:rPr>
              <a:t>UseAfter</a:t>
            </a:r>
            <a:r>
              <a:rPr lang="en-US" sz="1200" b="0" dirty="0">
                <a:latin typeface="Courier" charset="0"/>
              </a:rPr>
              <a:t>({</a:t>
            </a:r>
          </a:p>
          <a:p>
            <a:pPr marL="0" indent="0">
              <a:spcBef>
                <a:spcPts val="0"/>
              </a:spcBef>
              <a:spcAft>
                <a:spcPts val="300"/>
              </a:spcAft>
              <a:buFontTx/>
              <a:buNone/>
            </a:pPr>
            <a:r>
              <a:rPr lang="tr-TR" sz="1200" b="0" dirty="0">
                <a:latin typeface="Courier" charset="0"/>
              </a:rPr>
              <a:t>        '2002-03-01 00:00:00' : 'v4115408j_idc.fits',</a:t>
            </a:r>
          </a:p>
          <a:p>
            <a:pPr marL="0" indent="0">
              <a:spcBef>
                <a:spcPts val="0"/>
              </a:spcBef>
              <a:spcAft>
                <a:spcPts val="300"/>
              </a:spcAft>
              <a:buFontTx/>
              <a:buNone/>
            </a:pPr>
            <a:r>
              <a:rPr lang="tr-TR" sz="1200" b="0" dirty="0">
                <a:latin typeface="Courier" charset="0"/>
              </a:rPr>
              <a:t>        '2002-10-21 00:00:00' : 'u7n18502j_idc.fits',</a:t>
            </a:r>
          </a:p>
          <a:p>
            <a:pPr marL="0" indent="0">
              <a:spcBef>
                <a:spcPts val="0"/>
              </a:spcBef>
              <a:spcAft>
                <a:spcPts val="300"/>
              </a:spcAft>
              <a:buFontTx/>
              <a:buNone/>
            </a:pPr>
            <a:r>
              <a:rPr lang="tr-TR" sz="1200" b="0" dirty="0">
                <a:latin typeface="Courier" charset="0"/>
              </a:rPr>
              <a:t>        '2009-01-01 00:00:00' : 'u7n18501j_idc.fits',</a:t>
            </a:r>
          </a:p>
          <a:p>
            <a:pPr marL="0" indent="0">
              <a:spcBef>
                <a:spcPts val="0"/>
              </a:spcBef>
              <a:spcAft>
                <a:spcPts val="300"/>
              </a:spcAft>
              <a:buFontTx/>
              <a:buNone/>
            </a:pPr>
            <a:r>
              <a:rPr lang="tr-TR" sz="1200" b="0" dirty="0">
                <a:latin typeface="Courier" charset="0"/>
              </a:rPr>
              <a:t>    }),</a:t>
            </a:r>
          </a:p>
          <a:p>
            <a:pPr marL="0" indent="0">
              <a:spcBef>
                <a:spcPts val="0"/>
              </a:spcBef>
              <a:spcAft>
                <a:spcPts val="300"/>
              </a:spcAft>
              <a:buFontTx/>
              <a:buNone/>
            </a:pPr>
            <a:r>
              <a:rPr lang="tr-TR" sz="1200" b="0" dirty="0">
                <a:latin typeface="Courier" charset="0"/>
              </a:rPr>
              <a:t>})</a:t>
            </a:r>
          </a:p>
          <a:p>
            <a:pPr marL="0" indent="0" eaLnBrk="1" hangingPunct="1">
              <a:spcBef>
                <a:spcPts val="0"/>
              </a:spcBef>
              <a:spcAft>
                <a:spcPts val="300"/>
              </a:spcAft>
              <a:buFontTx/>
              <a:buNone/>
            </a:pPr>
            <a:endParaRPr lang="en-US" sz="1200" b="0" dirty="0">
              <a:latin typeface="Courier" charset="0"/>
            </a:endParaRP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smtClean="0">
                <a:solidFill>
                  <a:srgbClr val="BB0018"/>
                </a:solidFill>
                <a:latin typeface="Arial" charset="0"/>
              </a:rPr>
              <a:t>Example </a:t>
            </a:r>
            <a:r>
              <a:rPr lang="en-US" sz="2800" b="1" dirty="0" err="1" smtClean="0">
                <a:solidFill>
                  <a:srgbClr val="BB0018"/>
                </a:solidFill>
                <a:latin typeface="Arial" charset="0"/>
              </a:rPr>
              <a:t>rmap</a:t>
            </a:r>
            <a:r>
              <a:rPr lang="en-US" sz="2800" b="1" dirty="0" smtClean="0">
                <a:solidFill>
                  <a:srgbClr val="BB0018"/>
                </a:solidFill>
                <a:latin typeface="Arial" charset="0"/>
              </a:rPr>
              <a:t> file</a:t>
            </a:r>
            <a:endParaRPr lang="en-US" sz="2800" b="1" dirty="0">
              <a:solidFill>
                <a:srgbClr val="BB0018"/>
              </a:solidFill>
              <a:latin typeface="Arial" charset="0"/>
            </a:endParaRPr>
          </a:p>
        </p:txBody>
      </p:sp>
      <p:sp>
        <p:nvSpPr>
          <p:cNvPr id="7" name="Slide Number Placeholder 4"/>
          <p:cNvSpPr>
            <a:spLocks noGrp="1"/>
          </p:cNvSpPr>
          <p:nvPr>
            <p:ph type="sldNum" sz="quarter" idx="12"/>
          </p:nvPr>
        </p:nvSpPr>
        <p:spPr>
          <a:xfrm>
            <a:off x="7681913" y="6538913"/>
            <a:ext cx="1357312" cy="280987"/>
          </a:xfrm>
        </p:spPr>
        <p:txBody>
          <a:bodyPr/>
          <a:lstStyle/>
          <a:p>
            <a:pPr>
              <a:defRPr/>
            </a:pPr>
            <a:r>
              <a:rPr lang="en-US" dirty="0" smtClean="0"/>
              <a:t>9-</a:t>
            </a:r>
            <a:fld id="{A739F50A-8F88-4892-87E1-8D1D3A543FFC}" type="slidenum">
              <a:rPr lang="en-US" smtClean="0"/>
              <a:pPr>
                <a:defRPr/>
              </a:pPr>
              <a:t>27</a:t>
            </a:fld>
            <a:endParaRPr lang="en-US" dirty="0" smtClean="0"/>
          </a:p>
          <a:p>
            <a:pPr>
              <a:defRPr/>
            </a:pPr>
            <a:endParaRPr lang="en-US" dirty="0"/>
          </a:p>
        </p:txBody>
      </p:sp>
      <p:sp>
        <p:nvSpPr>
          <p:cNvPr id="8" name="Footer Placeholder 4"/>
          <p:cNvSpPr>
            <a:spLocks noGrp="1"/>
          </p:cNvSpPr>
          <p:nvPr>
            <p:ph type="ftr" sz="quarter" idx="11"/>
          </p:nvPr>
        </p:nvSpPr>
        <p:spPr>
          <a:xfrm>
            <a:off x="1550988" y="6543675"/>
            <a:ext cx="6040437" cy="276225"/>
          </a:xfrm>
        </p:spPr>
        <p:txBody>
          <a:bodyPr/>
          <a:lstStyle/>
          <a:p>
            <a:pPr>
              <a:defRPr/>
            </a:pPr>
            <a:r>
              <a:rPr lang="en-US" altLang="en-US" dirty="0" smtClean="0"/>
              <a:t>S&amp;OC DMS System Design Review</a:t>
            </a:r>
            <a:endParaRPr lang="en-US" altLang="en-US" dirty="0"/>
          </a:p>
        </p:txBody>
      </p:sp>
      <p:sp>
        <p:nvSpPr>
          <p:cNvPr id="9" name="Date Placeholder 2"/>
          <p:cNvSpPr>
            <a:spLocks noGrp="1"/>
          </p:cNvSpPr>
          <p:nvPr>
            <p:ph type="dt" sz="half" idx="10"/>
          </p:nvPr>
        </p:nvSpPr>
        <p:spPr>
          <a:xfrm>
            <a:off x="114300" y="6543675"/>
            <a:ext cx="1362075" cy="276225"/>
          </a:xfrm>
        </p:spPr>
        <p:txBody>
          <a:bodyPr/>
          <a:lstStyle/>
          <a:p>
            <a:pPr>
              <a:defRPr/>
            </a:pPr>
            <a:r>
              <a:rPr lang="en-US" dirty="0" smtClean="0"/>
              <a:t>Dec 6-7, 2011</a:t>
            </a:r>
            <a:endParaRPr lang="en-US" altLang="en-US" dirty="0"/>
          </a:p>
        </p:txBody>
      </p:sp>
    </p:spTree>
    <p:extLst>
      <p:ext uri="{BB962C8B-B14F-4D97-AF65-F5344CB8AC3E}">
        <p14:creationId xmlns:p14="http://schemas.microsoft.com/office/powerpoint/2010/main" val="312479028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57200" y="838200"/>
            <a:ext cx="8216900" cy="5367338"/>
          </a:xfrm>
        </p:spPr>
        <p:txBody>
          <a:bodyPr lIns="90000" tIns="46800" rIns="90000" bIns="46800"/>
          <a:lstStyle/>
          <a:p>
            <a:pPr eaLnBrk="1" hangingPunct="1"/>
            <a:r>
              <a:rPr lang="en-US" dirty="0">
                <a:latin typeface="Arial" charset="0"/>
              </a:rPr>
              <a:t>Past experience with HST indicates that most reference file types have very few active reference files</a:t>
            </a:r>
          </a:p>
          <a:p>
            <a:pPr lvl="1" eaLnBrk="1" hangingPunct="1"/>
            <a:r>
              <a:rPr lang="en-US" sz="1400" dirty="0">
                <a:latin typeface="Arial" charset="0"/>
                <a:ea typeface="ＭＳ Ｐゴシック" charset="0"/>
              </a:rPr>
              <a:t>Typically less than 20 per instrument reference file type for the great majority.</a:t>
            </a:r>
          </a:p>
          <a:p>
            <a:pPr lvl="1" eaLnBrk="1" hangingPunct="1"/>
            <a:r>
              <a:rPr lang="en-US" sz="1400" dirty="0">
                <a:latin typeface="Arial" charset="0"/>
                <a:ea typeface="ＭＳ Ｐゴシック" charset="0"/>
              </a:rPr>
              <a:t>No need for a complicated system to handle mapping these.</a:t>
            </a:r>
          </a:p>
          <a:p>
            <a:pPr eaLnBrk="1" hangingPunct="1"/>
            <a:r>
              <a:rPr lang="en-US" dirty="0">
                <a:latin typeface="Arial" charset="0"/>
              </a:rPr>
              <a:t>What about the exceptions?</a:t>
            </a:r>
          </a:p>
          <a:p>
            <a:pPr lvl="1" eaLnBrk="1" hangingPunct="1"/>
            <a:r>
              <a:rPr lang="en-US" sz="1400" dirty="0">
                <a:latin typeface="Arial" charset="0"/>
                <a:ea typeface="ＭＳ Ｐゴシック" charset="0"/>
              </a:rPr>
              <a:t>A few HST cases number &gt; 500 active files</a:t>
            </a:r>
          </a:p>
          <a:p>
            <a:pPr lvl="1" eaLnBrk="1" hangingPunct="1"/>
            <a:r>
              <a:rPr lang="en-US" sz="1400" dirty="0">
                <a:latin typeface="Arial" charset="0"/>
                <a:ea typeface="ＭＳ Ｐゴシック" charset="0"/>
              </a:rPr>
              <a:t>All these are time-dependent data (e.g., daily darks or bias)</a:t>
            </a:r>
          </a:p>
          <a:p>
            <a:pPr lvl="1" eaLnBrk="1" hangingPunct="1"/>
            <a:r>
              <a:rPr lang="en-US" sz="1400" dirty="0">
                <a:latin typeface="Arial" charset="0"/>
                <a:ea typeface="ＭＳ Ｐゴシック" charset="0"/>
              </a:rPr>
              <a:t>For these lookups are simple (ordered data)</a:t>
            </a:r>
          </a:p>
          <a:p>
            <a:pPr lvl="1" eaLnBrk="1" hangingPunct="1"/>
            <a:r>
              <a:rPr lang="en-US" sz="1400" dirty="0">
                <a:latin typeface="Arial" charset="0"/>
                <a:ea typeface="ＭＳ Ｐゴシック" charset="0"/>
              </a:rPr>
              <a:t>For these changes are usually simple appends to the </a:t>
            </a:r>
            <a:r>
              <a:rPr lang="en-US" sz="1400" dirty="0" err="1">
                <a:latin typeface="Arial" charset="0"/>
                <a:ea typeface="ＭＳ Ｐゴシック" charset="0"/>
              </a:rPr>
              <a:t>rmap</a:t>
            </a:r>
            <a:r>
              <a:rPr lang="en-US" sz="1400" dirty="0">
                <a:latin typeface="Arial" charset="0"/>
                <a:ea typeface="ＭＳ Ｐゴシック" charset="0"/>
              </a:rPr>
              <a:t> file (most lines don</a:t>
            </a:r>
            <a:r>
              <a:rPr lang="ja-JP" altLang="en-US" sz="1400" dirty="0">
                <a:latin typeface="Arial" charset="0"/>
                <a:ea typeface="ＭＳ Ｐゴシック" charset="0"/>
                <a:cs typeface="ＭＳ Ｐゴシック" charset="0"/>
              </a:rPr>
              <a:t>’</a:t>
            </a:r>
            <a:r>
              <a:rPr lang="en-US" altLang="ja-JP" sz="1400" dirty="0">
                <a:latin typeface="Arial" charset="0"/>
                <a:ea typeface="ＭＳ Ｐゴシック" charset="0"/>
              </a:rPr>
              <a:t>t change between versions)</a:t>
            </a:r>
          </a:p>
          <a:p>
            <a:pPr lvl="1" eaLnBrk="1" hangingPunct="1"/>
            <a:r>
              <a:rPr lang="en-US" sz="1400" dirty="0">
                <a:latin typeface="Arial" charset="0"/>
                <a:ea typeface="ＭＳ Ｐゴシック" charset="0"/>
              </a:rPr>
              <a:t>Even for daily reference files, updates are typically done much more infrequently (weekly at most).</a:t>
            </a:r>
          </a:p>
          <a:p>
            <a:pPr lvl="1" eaLnBrk="1" hangingPunct="1"/>
            <a:r>
              <a:rPr lang="en-US" sz="1400" dirty="0">
                <a:latin typeface="Arial" charset="0"/>
                <a:ea typeface="ＭＳ Ｐゴシック" charset="0"/>
              </a:rPr>
              <a:t>The space taken up by having 500 such updates (the approximate number of weeks in 10 years) will not lead to significant storage issues</a:t>
            </a:r>
          </a:p>
          <a:p>
            <a:pPr lvl="1" eaLnBrk="1" hangingPunct="1"/>
            <a:r>
              <a:rPr lang="en-US" sz="1400" dirty="0">
                <a:latin typeface="Arial" charset="0"/>
                <a:ea typeface="ＭＳ Ｐゴシック" charset="0"/>
              </a:rPr>
              <a:t>The elimination of OTFR means that there is not a strong need for a high update frequency as well.</a:t>
            </a:r>
          </a:p>
          <a:p>
            <a:pPr eaLnBrk="1" hangingPunct="1"/>
            <a:r>
              <a:rPr lang="en-US" dirty="0">
                <a:latin typeface="Arial" charset="0"/>
              </a:rPr>
              <a:t>In conclusion: </a:t>
            </a:r>
          </a:p>
          <a:p>
            <a:pPr lvl="1" eaLnBrk="1" hangingPunct="1"/>
            <a:r>
              <a:rPr lang="en-US" sz="1400" dirty="0">
                <a:latin typeface="Arial" charset="0"/>
                <a:ea typeface="ＭＳ Ｐゴシック" charset="0"/>
              </a:rPr>
              <a:t>There is no good reason not to save all previous mapping rules</a:t>
            </a:r>
          </a:p>
          <a:p>
            <a:pPr lvl="1" eaLnBrk="1" hangingPunct="1"/>
            <a:r>
              <a:rPr lang="en-US" sz="1400" dirty="0">
                <a:latin typeface="Arial" charset="0"/>
                <a:ea typeface="ＭＳ Ｐゴシック" charset="0"/>
              </a:rPr>
              <a:t>There is no good reason not to have instrument scientists edit the rules directly</a:t>
            </a: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smtClean="0">
                <a:solidFill>
                  <a:srgbClr val="BB0018"/>
                </a:solidFill>
                <a:latin typeface="Arial" charset="0"/>
              </a:rPr>
              <a:t>Manageability of Rules Files</a:t>
            </a:r>
            <a:endParaRPr lang="en-US" sz="2800" b="1" dirty="0">
              <a:solidFill>
                <a:srgbClr val="BB0018"/>
              </a:solidFill>
              <a:latin typeface="Arial" charset="0"/>
            </a:endParaRPr>
          </a:p>
        </p:txBody>
      </p:sp>
      <p:sp>
        <p:nvSpPr>
          <p:cNvPr id="7" name="Slide Number Placeholder 4"/>
          <p:cNvSpPr>
            <a:spLocks noGrp="1"/>
          </p:cNvSpPr>
          <p:nvPr>
            <p:ph type="sldNum" sz="quarter" idx="12"/>
          </p:nvPr>
        </p:nvSpPr>
        <p:spPr>
          <a:xfrm>
            <a:off x="7681913" y="6538913"/>
            <a:ext cx="1357312" cy="280987"/>
          </a:xfrm>
        </p:spPr>
        <p:txBody>
          <a:bodyPr/>
          <a:lstStyle/>
          <a:p>
            <a:pPr>
              <a:defRPr/>
            </a:pPr>
            <a:r>
              <a:rPr lang="en-US" dirty="0" smtClean="0"/>
              <a:t>9-</a:t>
            </a:r>
            <a:fld id="{A739F50A-8F88-4892-87E1-8D1D3A543FFC}" type="slidenum">
              <a:rPr lang="en-US" smtClean="0"/>
              <a:pPr>
                <a:defRPr/>
              </a:pPr>
              <a:t>28</a:t>
            </a:fld>
            <a:endParaRPr lang="en-US" dirty="0" smtClean="0"/>
          </a:p>
          <a:p>
            <a:pPr>
              <a:defRPr/>
            </a:pPr>
            <a:endParaRPr lang="en-US" dirty="0"/>
          </a:p>
        </p:txBody>
      </p:sp>
      <p:sp>
        <p:nvSpPr>
          <p:cNvPr id="8" name="Footer Placeholder 4"/>
          <p:cNvSpPr>
            <a:spLocks noGrp="1"/>
          </p:cNvSpPr>
          <p:nvPr>
            <p:ph type="ftr" sz="quarter" idx="11"/>
          </p:nvPr>
        </p:nvSpPr>
        <p:spPr>
          <a:xfrm>
            <a:off x="1550988" y="6543675"/>
            <a:ext cx="6040437" cy="276225"/>
          </a:xfrm>
        </p:spPr>
        <p:txBody>
          <a:bodyPr/>
          <a:lstStyle/>
          <a:p>
            <a:pPr>
              <a:defRPr/>
            </a:pPr>
            <a:r>
              <a:rPr lang="en-US" altLang="en-US" dirty="0" smtClean="0"/>
              <a:t>S&amp;OC DMS System Design Review</a:t>
            </a:r>
            <a:endParaRPr lang="en-US" altLang="en-US" dirty="0"/>
          </a:p>
        </p:txBody>
      </p:sp>
      <p:sp>
        <p:nvSpPr>
          <p:cNvPr id="9" name="Date Placeholder 2"/>
          <p:cNvSpPr>
            <a:spLocks noGrp="1"/>
          </p:cNvSpPr>
          <p:nvPr>
            <p:ph type="dt" sz="half" idx="10"/>
          </p:nvPr>
        </p:nvSpPr>
        <p:spPr>
          <a:xfrm>
            <a:off x="114300" y="6543675"/>
            <a:ext cx="1362075" cy="276225"/>
          </a:xfrm>
        </p:spPr>
        <p:txBody>
          <a:bodyPr/>
          <a:lstStyle/>
          <a:p>
            <a:pPr>
              <a:defRPr/>
            </a:pPr>
            <a:r>
              <a:rPr lang="en-US" dirty="0" smtClean="0"/>
              <a:t>Dec 6-7, 2011</a:t>
            </a:r>
            <a:endParaRPr lang="en-US" altLang="en-US" dirty="0"/>
          </a:p>
        </p:txBody>
      </p:sp>
    </p:spTree>
    <p:extLst>
      <p:ext uri="{BB962C8B-B14F-4D97-AF65-F5344CB8AC3E}">
        <p14:creationId xmlns:p14="http://schemas.microsoft.com/office/powerpoint/2010/main" val="367956986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HST provides a good test of practicality</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Lots of reference file types to test against</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Developed code to generate </a:t>
            </a:r>
            <a:r>
              <a:rPr lang="en-US" sz="1600" dirty="0" err="1" smtClean="0"/>
              <a:t>rmaps</a:t>
            </a:r>
            <a:r>
              <a:rPr lang="en-US" sz="1600" dirty="0" smtClean="0"/>
              <a:t> automatically from currently active files</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Uncovered a few cases not handled well in initial set of selecting functions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Mainly bias files</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Developed new selector constructs as a result:</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Aliases for lists of matching modes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Pattern matching against modes</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E.g., all mode strings that contain “</a:t>
            </a:r>
            <a:r>
              <a:rPr lang="en-US" sz="1400" dirty="0" err="1" smtClean="0"/>
              <a:t>subarray</a:t>
            </a:r>
            <a:r>
              <a:rPr lang="en-US" sz="1400" dirty="0" smtClean="0"/>
              <a:t>”</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dirty="0" smtClean="0"/>
              <a:t>Goal of new constructs is to minimize multiple appearances of reference file names in </a:t>
            </a:r>
            <a:r>
              <a:rPr lang="en-US" dirty="0" err="1" smtClean="0"/>
              <a:t>rmaps</a:t>
            </a:r>
            <a:endParaRPr lang="en-US" dirty="0" smtClean="0"/>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endParaRPr lang="en-US" dirty="0" smtClean="0"/>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endParaRPr lang="en-US" sz="1600" dirty="0" smtClean="0"/>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smtClean="0">
                <a:solidFill>
                  <a:srgbClr val="BB0018"/>
                </a:solidFill>
                <a:latin typeface="Arial" charset="0"/>
              </a:rPr>
              <a:t>Testing against HST Reference Files</a:t>
            </a:r>
            <a:endParaRPr lang="en-US" sz="2800" b="1" dirty="0">
              <a:solidFill>
                <a:srgbClr val="BB0018"/>
              </a:solidFill>
              <a:latin typeface="Arial" charset="0"/>
            </a:endParaRPr>
          </a:p>
        </p:txBody>
      </p:sp>
      <p:sp>
        <p:nvSpPr>
          <p:cNvPr id="7" name="Slide Number Placeholder 4"/>
          <p:cNvSpPr>
            <a:spLocks noGrp="1"/>
          </p:cNvSpPr>
          <p:nvPr>
            <p:ph type="sldNum" sz="quarter" idx="12"/>
          </p:nvPr>
        </p:nvSpPr>
        <p:spPr>
          <a:xfrm>
            <a:off x="7681913" y="6538913"/>
            <a:ext cx="1357312" cy="280987"/>
          </a:xfrm>
        </p:spPr>
        <p:txBody>
          <a:bodyPr/>
          <a:lstStyle/>
          <a:p>
            <a:pPr>
              <a:defRPr/>
            </a:pPr>
            <a:r>
              <a:rPr lang="en-US" dirty="0" smtClean="0"/>
              <a:t>9-</a:t>
            </a:r>
            <a:fld id="{A739F50A-8F88-4892-87E1-8D1D3A543FFC}" type="slidenum">
              <a:rPr lang="en-US" smtClean="0"/>
              <a:pPr>
                <a:defRPr/>
              </a:pPr>
              <a:t>29</a:t>
            </a:fld>
            <a:endParaRPr lang="en-US" dirty="0" smtClean="0"/>
          </a:p>
          <a:p>
            <a:pPr>
              <a:defRPr/>
            </a:pPr>
            <a:endParaRPr lang="en-US" dirty="0"/>
          </a:p>
        </p:txBody>
      </p:sp>
      <p:sp>
        <p:nvSpPr>
          <p:cNvPr id="8" name="Footer Placeholder 4"/>
          <p:cNvSpPr>
            <a:spLocks noGrp="1"/>
          </p:cNvSpPr>
          <p:nvPr>
            <p:ph type="ftr" sz="quarter" idx="11"/>
          </p:nvPr>
        </p:nvSpPr>
        <p:spPr>
          <a:xfrm>
            <a:off x="1550988" y="6543675"/>
            <a:ext cx="6040437" cy="276225"/>
          </a:xfrm>
        </p:spPr>
        <p:txBody>
          <a:bodyPr/>
          <a:lstStyle/>
          <a:p>
            <a:pPr>
              <a:defRPr/>
            </a:pPr>
            <a:r>
              <a:rPr lang="en-US" altLang="en-US" dirty="0" smtClean="0"/>
              <a:t>S&amp;OC DMS System Design Review</a:t>
            </a:r>
            <a:endParaRPr lang="en-US" altLang="en-US" dirty="0"/>
          </a:p>
        </p:txBody>
      </p:sp>
      <p:sp>
        <p:nvSpPr>
          <p:cNvPr id="9" name="Date Placeholder 2"/>
          <p:cNvSpPr>
            <a:spLocks noGrp="1"/>
          </p:cNvSpPr>
          <p:nvPr>
            <p:ph type="dt" sz="half" idx="10"/>
          </p:nvPr>
        </p:nvSpPr>
        <p:spPr>
          <a:xfrm>
            <a:off x="114300" y="6543675"/>
            <a:ext cx="1362075" cy="276225"/>
          </a:xfrm>
        </p:spPr>
        <p:txBody>
          <a:bodyPr/>
          <a:lstStyle/>
          <a:p>
            <a:pPr>
              <a:defRPr/>
            </a:pPr>
            <a:r>
              <a:rPr lang="en-US" dirty="0" smtClean="0"/>
              <a:t>Dec 6-7, 2011</a:t>
            </a:r>
            <a:endParaRPr lang="en-US" altLang="en-US" dirty="0"/>
          </a:p>
        </p:txBody>
      </p:sp>
    </p:spTree>
    <p:extLst>
      <p:ext uri="{BB962C8B-B14F-4D97-AF65-F5344CB8AC3E}">
        <p14:creationId xmlns:p14="http://schemas.microsoft.com/office/powerpoint/2010/main" val="247109498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DMS Data Flow Diagram</a:t>
            </a:r>
            <a:endParaRPr lang="en-US" dirty="0"/>
          </a:p>
        </p:txBody>
      </p:sp>
      <p:sp>
        <p:nvSpPr>
          <p:cNvPr id="3" name="Footer Placeholder 2"/>
          <p:cNvSpPr>
            <a:spLocks noGrp="1"/>
          </p:cNvSpPr>
          <p:nvPr>
            <p:ph type="ftr" sz="quarter" idx="11"/>
          </p:nvPr>
        </p:nvSpPr>
        <p:spPr/>
        <p:txBody>
          <a:bodyPr/>
          <a:lstStyle/>
          <a:p>
            <a:pPr algn="ctr">
              <a:defRPr/>
            </a:pPr>
            <a:r>
              <a:rPr lang="en-US" dirty="0" smtClean="0"/>
              <a:t>S&amp;OC DMS System Design Review</a:t>
            </a:r>
            <a:endParaRPr lang="en-US" dirty="0"/>
          </a:p>
        </p:txBody>
      </p:sp>
      <p:sp>
        <p:nvSpPr>
          <p:cNvPr id="7" name="Date Placeholder 6"/>
          <p:cNvSpPr>
            <a:spLocks noGrp="1"/>
          </p:cNvSpPr>
          <p:nvPr>
            <p:ph type="dt" sz="half" idx="10"/>
          </p:nvPr>
        </p:nvSpPr>
        <p:spPr/>
        <p:txBody>
          <a:bodyPr/>
          <a:lstStyle/>
          <a:p>
            <a:pPr>
              <a:defRPr/>
            </a:pPr>
            <a:r>
              <a:rPr lang="en-US" dirty="0" smtClean="0"/>
              <a:t>Dec 6-7, 2011</a:t>
            </a:r>
            <a:endParaRPr lang="en-US" dirty="0"/>
          </a:p>
        </p:txBody>
      </p:sp>
      <p:pic>
        <p:nvPicPr>
          <p:cNvPr id="8" name="Picture 7" descr="DMS_data_flow_SDR1_v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87400"/>
            <a:ext cx="9144000" cy="5281779"/>
          </a:xfrm>
          <a:prstGeom prst="rect">
            <a:avLst/>
          </a:prstGeom>
        </p:spPr>
      </p:pic>
      <p:sp>
        <p:nvSpPr>
          <p:cNvPr id="5" name="Slide Number Placeholder 4"/>
          <p:cNvSpPr>
            <a:spLocks noGrp="1"/>
          </p:cNvSpPr>
          <p:nvPr>
            <p:ph type="sldNum" sz="quarter" idx="12"/>
          </p:nvPr>
        </p:nvSpPr>
        <p:spPr/>
        <p:txBody>
          <a:bodyPr/>
          <a:lstStyle/>
          <a:p>
            <a:pPr>
              <a:defRPr/>
            </a:pPr>
            <a:r>
              <a:rPr lang="en-US" dirty="0" smtClean="0"/>
              <a:t>9-</a:t>
            </a:r>
            <a:fld id="{A739F50A-8F88-4892-87E1-8D1D3A543FFC}" type="slidenum">
              <a:rPr lang="en-US" smtClean="0"/>
              <a:pPr>
                <a:defRPr/>
              </a:pPr>
              <a:t>3</a:t>
            </a:fld>
            <a:endParaRPr lang="en-US" dirty="0" smtClean="0"/>
          </a:p>
          <a:p>
            <a:pPr>
              <a:defRPr/>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eaLnBrk="1" hangingPunct="1"/>
            <a:r>
              <a:rPr lang="en-US" sz="1600" dirty="0">
                <a:latin typeface="Arial" charset="0"/>
              </a:rPr>
              <a:t>Hierarchical dependency structure </a:t>
            </a:r>
          </a:p>
          <a:p>
            <a:pPr eaLnBrk="1" hangingPunct="1"/>
            <a:r>
              <a:rPr lang="en-US" sz="1600" dirty="0">
                <a:latin typeface="Arial" charset="0"/>
              </a:rPr>
              <a:t>Pipeline context file lists which instrument context files are  being used.</a:t>
            </a:r>
          </a:p>
          <a:p>
            <a:pPr eaLnBrk="1" hangingPunct="1"/>
            <a:r>
              <a:rPr lang="en-US" sz="1600" dirty="0">
                <a:latin typeface="Arial" charset="0"/>
              </a:rPr>
              <a:t>Instrument context files list which reference file mapping rules files are being used</a:t>
            </a:r>
          </a:p>
          <a:p>
            <a:pPr eaLnBrk="1" hangingPunct="1"/>
            <a:r>
              <a:rPr lang="en-US" sz="1600" dirty="0">
                <a:latin typeface="Arial" charset="0"/>
              </a:rPr>
              <a:t>Specifying a unique pipeline context file and version of the CRDS software, defines everything about what CRDS will use, and how it uses it</a:t>
            </a:r>
            <a:r>
              <a:rPr lang="en-US" sz="1600" dirty="0" smtClean="0">
                <a:latin typeface="Arial" charset="0"/>
              </a:rPr>
              <a:t>.</a:t>
            </a:r>
          </a:p>
          <a:p>
            <a:pPr eaLnBrk="1" hangingPunct="1"/>
            <a:endParaRPr lang="en-US" sz="1600" dirty="0">
              <a:latin typeface="Arial" charset="0"/>
            </a:endParaRP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smtClean="0">
                <a:solidFill>
                  <a:srgbClr val="BB0018"/>
                </a:solidFill>
                <a:latin typeface="Arial" charset="0"/>
              </a:rPr>
              <a:t>Managing CRDS Versions</a:t>
            </a:r>
            <a:endParaRPr lang="en-US" sz="2800" b="1" dirty="0">
              <a:solidFill>
                <a:srgbClr val="BB0018"/>
              </a:solidFill>
              <a:latin typeface="Arial" charset="0"/>
            </a:endParaRPr>
          </a:p>
        </p:txBody>
      </p:sp>
      <p:pic>
        <p:nvPicPr>
          <p:cNvPr id="7" name="Picture 1" descr="ContextExamp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048000"/>
            <a:ext cx="7188200" cy="3213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4"/>
          <p:cNvSpPr>
            <a:spLocks noGrp="1"/>
          </p:cNvSpPr>
          <p:nvPr>
            <p:ph type="sldNum" sz="quarter" idx="12"/>
          </p:nvPr>
        </p:nvSpPr>
        <p:spPr>
          <a:xfrm>
            <a:off x="7681913" y="6538913"/>
            <a:ext cx="1357312" cy="280987"/>
          </a:xfrm>
        </p:spPr>
        <p:txBody>
          <a:bodyPr/>
          <a:lstStyle/>
          <a:p>
            <a:pPr>
              <a:defRPr/>
            </a:pPr>
            <a:r>
              <a:rPr lang="en-US" dirty="0" smtClean="0"/>
              <a:t>9-</a:t>
            </a:r>
            <a:fld id="{A739F50A-8F88-4892-87E1-8D1D3A543FFC}" type="slidenum">
              <a:rPr lang="en-US" smtClean="0"/>
              <a:pPr>
                <a:defRPr/>
              </a:pPr>
              <a:t>30</a:t>
            </a:fld>
            <a:endParaRPr lang="en-US" dirty="0" smtClean="0"/>
          </a:p>
          <a:p>
            <a:pPr>
              <a:defRPr/>
            </a:pPr>
            <a:endParaRPr lang="en-US" dirty="0"/>
          </a:p>
        </p:txBody>
      </p:sp>
      <p:sp>
        <p:nvSpPr>
          <p:cNvPr id="9" name="Footer Placeholder 4"/>
          <p:cNvSpPr>
            <a:spLocks noGrp="1"/>
          </p:cNvSpPr>
          <p:nvPr>
            <p:ph type="ftr" sz="quarter" idx="11"/>
          </p:nvPr>
        </p:nvSpPr>
        <p:spPr>
          <a:xfrm>
            <a:off x="1550988" y="6543675"/>
            <a:ext cx="6040437" cy="276225"/>
          </a:xfrm>
        </p:spPr>
        <p:txBody>
          <a:bodyPr/>
          <a:lstStyle/>
          <a:p>
            <a:pPr>
              <a:defRPr/>
            </a:pPr>
            <a:r>
              <a:rPr lang="en-US" altLang="en-US" dirty="0" smtClean="0"/>
              <a:t>S&amp;OC DMS System Design Review</a:t>
            </a:r>
            <a:endParaRPr lang="en-US" altLang="en-US" dirty="0"/>
          </a:p>
        </p:txBody>
      </p:sp>
      <p:sp>
        <p:nvSpPr>
          <p:cNvPr id="10" name="Date Placeholder 2"/>
          <p:cNvSpPr>
            <a:spLocks noGrp="1"/>
          </p:cNvSpPr>
          <p:nvPr>
            <p:ph type="dt" sz="half" idx="10"/>
          </p:nvPr>
        </p:nvSpPr>
        <p:spPr>
          <a:xfrm>
            <a:off x="114300" y="6543675"/>
            <a:ext cx="1362075" cy="276225"/>
          </a:xfrm>
        </p:spPr>
        <p:txBody>
          <a:bodyPr/>
          <a:lstStyle/>
          <a:p>
            <a:pPr>
              <a:defRPr/>
            </a:pPr>
            <a:r>
              <a:rPr lang="en-US" dirty="0" smtClean="0"/>
              <a:t>Dec 6-7, 2011</a:t>
            </a:r>
            <a:endParaRPr lang="en-US" altLang="en-US" dirty="0"/>
          </a:p>
        </p:txBody>
      </p:sp>
    </p:spTree>
    <p:extLst>
      <p:ext uri="{BB962C8B-B14F-4D97-AF65-F5344CB8AC3E}">
        <p14:creationId xmlns:p14="http://schemas.microsoft.com/office/powerpoint/2010/main" val="325468649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marL="0" indent="0">
              <a:spcBef>
                <a:spcPts val="0"/>
              </a:spcBef>
              <a:spcAft>
                <a:spcPts val="300"/>
              </a:spcAft>
              <a:buFontTx/>
              <a:buNone/>
            </a:pPr>
            <a:r>
              <a:rPr lang="en-US" sz="1600" b="0" dirty="0">
                <a:latin typeface="Courier" charset="0"/>
              </a:rPr>
              <a:t>header = {</a:t>
            </a:r>
          </a:p>
          <a:p>
            <a:pPr marL="0" indent="0">
              <a:spcBef>
                <a:spcPts val="0"/>
              </a:spcBef>
              <a:spcAft>
                <a:spcPts val="300"/>
              </a:spcAft>
              <a:buFontTx/>
              <a:buNone/>
            </a:pPr>
            <a:r>
              <a:rPr lang="en-US" sz="1600" b="0" dirty="0">
                <a:latin typeface="Courier" charset="0"/>
              </a:rPr>
              <a:t>    'mapping': 'pipeline',</a:t>
            </a:r>
          </a:p>
          <a:p>
            <a:pPr marL="0" indent="0">
              <a:spcBef>
                <a:spcPts val="0"/>
              </a:spcBef>
              <a:spcAft>
                <a:spcPts val="300"/>
              </a:spcAft>
              <a:buFontTx/>
              <a:buNone/>
            </a:pPr>
            <a:r>
              <a:rPr lang="en-US" sz="1600" b="0" dirty="0">
                <a:latin typeface="Courier" charset="0"/>
              </a:rPr>
              <a:t>    '</a:t>
            </a:r>
            <a:r>
              <a:rPr lang="en-US" sz="1600" b="0" dirty="0" err="1">
                <a:latin typeface="Courier" charset="0"/>
              </a:rPr>
              <a:t>observatory':'HST</a:t>
            </a:r>
            <a:r>
              <a:rPr lang="en-US" sz="1600" b="0" dirty="0">
                <a:latin typeface="Courier" charset="0"/>
              </a:rPr>
              <a:t>',</a:t>
            </a:r>
          </a:p>
          <a:p>
            <a:pPr marL="0" indent="0">
              <a:spcBef>
                <a:spcPts val="0"/>
              </a:spcBef>
              <a:spcAft>
                <a:spcPts val="300"/>
              </a:spcAft>
              <a:buFontTx/>
              <a:buNone/>
            </a:pPr>
            <a:r>
              <a:rPr lang="fr-FR" sz="1600" b="0" dirty="0">
                <a:latin typeface="Courier" charset="0"/>
              </a:rPr>
              <a:t>    '</a:t>
            </a:r>
            <a:r>
              <a:rPr lang="fr-FR" sz="1600" b="0" u="sng" dirty="0" err="1">
                <a:latin typeface="Courier" charset="0"/>
              </a:rPr>
              <a:t>parkey</a:t>
            </a:r>
            <a:r>
              <a:rPr lang="fr-FR" sz="1600" b="0" u="sng" dirty="0">
                <a:latin typeface="Courier" charset="0"/>
              </a:rPr>
              <a:t>' : ('INSTRUME',),</a:t>
            </a:r>
          </a:p>
          <a:p>
            <a:pPr marL="0" indent="0">
              <a:spcBef>
                <a:spcPts val="0"/>
              </a:spcBef>
              <a:spcAft>
                <a:spcPts val="300"/>
              </a:spcAft>
              <a:buFontTx/>
              <a:buNone/>
            </a:pPr>
            <a:r>
              <a:rPr lang="fr-FR" sz="1600" b="0" dirty="0">
                <a:latin typeface="Courier" charset="0"/>
              </a:rPr>
              <a:t>}</a:t>
            </a:r>
          </a:p>
          <a:p>
            <a:pPr marL="0" indent="0">
              <a:spcBef>
                <a:spcPts val="0"/>
              </a:spcBef>
              <a:spcAft>
                <a:spcPts val="300"/>
              </a:spcAft>
              <a:buFontTx/>
              <a:buNone/>
            </a:pPr>
            <a:r>
              <a:rPr lang="fr-FR" sz="1600" b="0" dirty="0" err="1">
                <a:latin typeface="Courier" charset="0"/>
              </a:rPr>
              <a:t>selector</a:t>
            </a:r>
            <a:r>
              <a:rPr lang="fr-FR" sz="1600" b="0" dirty="0">
                <a:latin typeface="Courier" charset="0"/>
              </a:rPr>
              <a:t> = {</a:t>
            </a:r>
          </a:p>
          <a:p>
            <a:pPr marL="0" indent="0">
              <a:spcBef>
                <a:spcPts val="0"/>
              </a:spcBef>
              <a:spcAft>
                <a:spcPts val="300"/>
              </a:spcAft>
              <a:buFontTx/>
              <a:buNone/>
            </a:pPr>
            <a:r>
              <a:rPr lang="fr-FR" sz="1600" b="0" dirty="0">
                <a:latin typeface="Courier" charset="0"/>
              </a:rPr>
              <a:t>    'ACS':'hst_acs_010.imap',</a:t>
            </a:r>
          </a:p>
          <a:p>
            <a:pPr marL="0" indent="0">
              <a:spcBef>
                <a:spcPts val="0"/>
              </a:spcBef>
              <a:spcAft>
                <a:spcPts val="300"/>
              </a:spcAft>
              <a:buFontTx/>
              <a:buNone/>
            </a:pPr>
            <a:r>
              <a:rPr lang="fr-FR" sz="1600" b="0" dirty="0">
                <a:latin typeface="Courier" charset="0"/>
              </a:rPr>
              <a:t>    'COS':'hst_cos_034.imap', </a:t>
            </a:r>
          </a:p>
          <a:p>
            <a:pPr marL="0" indent="0">
              <a:spcBef>
                <a:spcPts val="0"/>
              </a:spcBef>
              <a:spcAft>
                <a:spcPts val="300"/>
              </a:spcAft>
              <a:buFontTx/>
              <a:buNone/>
            </a:pPr>
            <a:r>
              <a:rPr lang="fr-FR" sz="1600" b="0" dirty="0">
                <a:latin typeface="Courier" charset="0"/>
              </a:rPr>
              <a:t>    'STIS':'hst_stis_004.imap',</a:t>
            </a:r>
          </a:p>
          <a:p>
            <a:pPr marL="0" indent="0">
              <a:spcBef>
                <a:spcPts val="0"/>
              </a:spcBef>
              <a:spcAft>
                <a:spcPts val="300"/>
              </a:spcAft>
              <a:buFontTx/>
              <a:buNone/>
            </a:pPr>
            <a:r>
              <a:rPr lang="fr-FR" sz="1600" b="0" dirty="0">
                <a:latin typeface="Courier" charset="0"/>
              </a:rPr>
              <a:t>    'WFC3':'hst_wfc3_017.</a:t>
            </a:r>
            <a:r>
              <a:rPr lang="fr-FR" sz="1600" b="0" u="sng" dirty="0">
                <a:latin typeface="Courier" charset="0"/>
              </a:rPr>
              <a:t>imap',</a:t>
            </a:r>
          </a:p>
          <a:p>
            <a:pPr marL="0" indent="0">
              <a:spcBef>
                <a:spcPts val="0"/>
              </a:spcBef>
              <a:spcAft>
                <a:spcPts val="300"/>
              </a:spcAft>
              <a:buFontTx/>
              <a:buNone/>
            </a:pPr>
            <a:r>
              <a:rPr lang="fr-FR" sz="1600" b="0" dirty="0">
                <a:latin typeface="Courier" charset="0"/>
              </a:rPr>
              <a:t>}</a:t>
            </a: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smtClean="0">
                <a:solidFill>
                  <a:srgbClr val="BB0018"/>
                </a:solidFill>
                <a:latin typeface="Arial" charset="0"/>
              </a:rPr>
              <a:t>Example Pipeline Context File</a:t>
            </a:r>
            <a:endParaRPr lang="en-US" sz="2800" b="1" dirty="0">
              <a:solidFill>
                <a:srgbClr val="BB0018"/>
              </a:solidFill>
              <a:latin typeface="Arial" charset="0"/>
            </a:endParaRPr>
          </a:p>
        </p:txBody>
      </p:sp>
      <p:sp>
        <p:nvSpPr>
          <p:cNvPr id="7" name="Slide Number Placeholder 4"/>
          <p:cNvSpPr>
            <a:spLocks noGrp="1"/>
          </p:cNvSpPr>
          <p:nvPr>
            <p:ph type="sldNum" sz="quarter" idx="12"/>
          </p:nvPr>
        </p:nvSpPr>
        <p:spPr>
          <a:xfrm>
            <a:off x="7681913" y="6538913"/>
            <a:ext cx="1357312" cy="280987"/>
          </a:xfrm>
        </p:spPr>
        <p:txBody>
          <a:bodyPr/>
          <a:lstStyle/>
          <a:p>
            <a:pPr>
              <a:defRPr/>
            </a:pPr>
            <a:r>
              <a:rPr lang="en-US" dirty="0" smtClean="0"/>
              <a:t>9-</a:t>
            </a:r>
            <a:fld id="{A739F50A-8F88-4892-87E1-8D1D3A543FFC}" type="slidenum">
              <a:rPr lang="en-US" smtClean="0"/>
              <a:pPr>
                <a:defRPr/>
              </a:pPr>
              <a:t>31</a:t>
            </a:fld>
            <a:endParaRPr lang="en-US" dirty="0" smtClean="0"/>
          </a:p>
          <a:p>
            <a:pPr>
              <a:defRPr/>
            </a:pPr>
            <a:endParaRPr lang="en-US" dirty="0"/>
          </a:p>
        </p:txBody>
      </p:sp>
      <p:sp>
        <p:nvSpPr>
          <p:cNvPr id="8" name="Footer Placeholder 4"/>
          <p:cNvSpPr>
            <a:spLocks noGrp="1"/>
          </p:cNvSpPr>
          <p:nvPr>
            <p:ph type="ftr" sz="quarter" idx="11"/>
          </p:nvPr>
        </p:nvSpPr>
        <p:spPr>
          <a:xfrm>
            <a:off x="1550988" y="6543675"/>
            <a:ext cx="6040437" cy="276225"/>
          </a:xfrm>
        </p:spPr>
        <p:txBody>
          <a:bodyPr/>
          <a:lstStyle/>
          <a:p>
            <a:pPr>
              <a:defRPr/>
            </a:pPr>
            <a:r>
              <a:rPr lang="en-US" altLang="en-US" dirty="0" smtClean="0"/>
              <a:t>S&amp;OC DMS System Design Review</a:t>
            </a:r>
            <a:endParaRPr lang="en-US" altLang="en-US" dirty="0"/>
          </a:p>
        </p:txBody>
      </p:sp>
      <p:sp>
        <p:nvSpPr>
          <p:cNvPr id="9" name="Date Placeholder 2"/>
          <p:cNvSpPr>
            <a:spLocks noGrp="1"/>
          </p:cNvSpPr>
          <p:nvPr>
            <p:ph type="dt" sz="half" idx="10"/>
          </p:nvPr>
        </p:nvSpPr>
        <p:spPr>
          <a:xfrm>
            <a:off x="114300" y="6543675"/>
            <a:ext cx="1362075" cy="276225"/>
          </a:xfrm>
        </p:spPr>
        <p:txBody>
          <a:bodyPr/>
          <a:lstStyle/>
          <a:p>
            <a:pPr>
              <a:defRPr/>
            </a:pPr>
            <a:r>
              <a:rPr lang="en-US" dirty="0" smtClean="0"/>
              <a:t>Dec 6-7, 2011</a:t>
            </a:r>
            <a:endParaRPr lang="en-US" altLang="en-US" dirty="0"/>
          </a:p>
        </p:txBody>
      </p:sp>
    </p:spTree>
    <p:extLst>
      <p:ext uri="{BB962C8B-B14F-4D97-AF65-F5344CB8AC3E}">
        <p14:creationId xmlns:p14="http://schemas.microsoft.com/office/powerpoint/2010/main" val="115272157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marL="0" indent="0">
              <a:lnSpc>
                <a:spcPct val="90000"/>
              </a:lnSpc>
              <a:spcBef>
                <a:spcPts val="0"/>
              </a:spcBef>
              <a:spcAft>
                <a:spcPts val="300"/>
              </a:spcAft>
              <a:buFontTx/>
              <a:buNone/>
            </a:pPr>
            <a:r>
              <a:rPr lang="en-US" sz="1600" b="0" dirty="0">
                <a:latin typeface="Courier" charset="0"/>
              </a:rPr>
              <a:t>header = {</a:t>
            </a:r>
          </a:p>
          <a:p>
            <a:pPr marL="0" indent="0">
              <a:lnSpc>
                <a:spcPct val="90000"/>
              </a:lnSpc>
              <a:spcBef>
                <a:spcPts val="0"/>
              </a:spcBef>
              <a:spcAft>
                <a:spcPts val="300"/>
              </a:spcAft>
              <a:buFontTx/>
              <a:buNone/>
            </a:pPr>
            <a:r>
              <a:rPr lang="en-US" sz="1600" b="0" dirty="0">
                <a:latin typeface="Courier" charset="0"/>
              </a:rPr>
              <a:t>    'mapping' : 'instrument',</a:t>
            </a:r>
          </a:p>
          <a:p>
            <a:pPr marL="0" indent="0">
              <a:lnSpc>
                <a:spcPct val="90000"/>
              </a:lnSpc>
              <a:spcBef>
                <a:spcPts val="0"/>
              </a:spcBef>
              <a:spcAft>
                <a:spcPts val="300"/>
              </a:spcAft>
              <a:buFontTx/>
              <a:buNone/>
            </a:pPr>
            <a:r>
              <a:rPr lang="en-US" sz="1600" b="0" dirty="0">
                <a:latin typeface="Courier" charset="0"/>
              </a:rPr>
              <a:t>    'observatory' : 'HST',</a:t>
            </a:r>
          </a:p>
          <a:p>
            <a:pPr marL="0" indent="0">
              <a:lnSpc>
                <a:spcPct val="90000"/>
              </a:lnSpc>
              <a:spcBef>
                <a:spcPts val="0"/>
              </a:spcBef>
              <a:spcAft>
                <a:spcPts val="300"/>
              </a:spcAft>
              <a:buFontTx/>
              <a:buNone/>
            </a:pPr>
            <a:r>
              <a:rPr lang="it-IT" sz="1600" b="0" dirty="0">
                <a:latin typeface="Courier" charset="0"/>
              </a:rPr>
              <a:t>    '</a:t>
            </a:r>
            <a:r>
              <a:rPr lang="it-IT" sz="1600" b="0" dirty="0" err="1">
                <a:latin typeface="Courier" charset="0"/>
              </a:rPr>
              <a:t>instrument</a:t>
            </a:r>
            <a:r>
              <a:rPr lang="it-IT" sz="1600" b="0" dirty="0">
                <a:latin typeface="Courier" charset="0"/>
              </a:rPr>
              <a:t>' : 'ACS',</a:t>
            </a:r>
          </a:p>
          <a:p>
            <a:pPr marL="0" indent="0">
              <a:lnSpc>
                <a:spcPct val="90000"/>
              </a:lnSpc>
              <a:spcBef>
                <a:spcPts val="0"/>
              </a:spcBef>
              <a:spcAft>
                <a:spcPts val="300"/>
              </a:spcAft>
              <a:buFontTx/>
              <a:buNone/>
            </a:pPr>
            <a:r>
              <a:rPr lang="fr-FR" sz="1600" b="0" dirty="0">
                <a:latin typeface="Courier" charset="0"/>
              </a:rPr>
              <a:t>}</a:t>
            </a:r>
          </a:p>
          <a:p>
            <a:pPr marL="0" indent="0">
              <a:lnSpc>
                <a:spcPct val="90000"/>
              </a:lnSpc>
              <a:spcBef>
                <a:spcPts val="0"/>
              </a:spcBef>
              <a:spcAft>
                <a:spcPts val="300"/>
              </a:spcAft>
              <a:buFontTx/>
              <a:buNone/>
            </a:pPr>
            <a:r>
              <a:rPr lang="fr-FR" sz="1600" b="0" dirty="0" err="1">
                <a:latin typeface="Courier" charset="0"/>
              </a:rPr>
              <a:t>selector</a:t>
            </a:r>
            <a:r>
              <a:rPr lang="fr-FR" sz="1600" b="0" dirty="0">
                <a:latin typeface="Courier" charset="0"/>
              </a:rPr>
              <a:t> = {</a:t>
            </a:r>
          </a:p>
          <a:p>
            <a:pPr marL="0" indent="0">
              <a:lnSpc>
                <a:spcPct val="90000"/>
              </a:lnSpc>
              <a:spcBef>
                <a:spcPts val="0"/>
              </a:spcBef>
              <a:spcAft>
                <a:spcPts val="300"/>
              </a:spcAft>
              <a:buFontTx/>
              <a:buNone/>
            </a:pPr>
            <a:r>
              <a:rPr lang="fr-FR" sz="1600" b="0" dirty="0">
                <a:latin typeface="Courier" charset="0"/>
              </a:rPr>
              <a:t>    '</a:t>
            </a:r>
            <a:r>
              <a:rPr lang="fr-FR" sz="1600" b="0" u="sng" dirty="0" err="1">
                <a:latin typeface="Courier" charset="0"/>
              </a:rPr>
              <a:t>idctab</a:t>
            </a:r>
            <a:r>
              <a:rPr lang="fr-FR" sz="1600" b="0" u="sng" dirty="0">
                <a:latin typeface="Courier" charset="0"/>
              </a:rPr>
              <a:t>' : ('</a:t>
            </a:r>
            <a:r>
              <a:rPr lang="fr-FR" sz="1600" b="0" u="sng" dirty="0" err="1">
                <a:latin typeface="Courier" charset="0"/>
              </a:rPr>
              <a:t>idc</a:t>
            </a:r>
            <a:r>
              <a:rPr lang="fr-FR" sz="1600" b="0" u="sng" dirty="0">
                <a:latin typeface="Courier" charset="0"/>
              </a:rPr>
              <a:t>', 'hst_acs_idctab_003.rmap'),</a:t>
            </a:r>
          </a:p>
          <a:p>
            <a:pPr marL="0" indent="0">
              <a:lnSpc>
                <a:spcPct val="90000"/>
              </a:lnSpc>
              <a:spcBef>
                <a:spcPts val="0"/>
              </a:spcBef>
              <a:spcAft>
                <a:spcPts val="300"/>
              </a:spcAft>
              <a:buFontTx/>
              <a:buNone/>
            </a:pPr>
            <a:r>
              <a:rPr lang="fr-FR" sz="1600" b="0" dirty="0">
                <a:latin typeface="Courier" charset="0"/>
              </a:rPr>
              <a:t>    '</a:t>
            </a:r>
            <a:r>
              <a:rPr lang="fr-FR" sz="1600" b="0" u="sng" dirty="0" err="1">
                <a:latin typeface="Courier" charset="0"/>
              </a:rPr>
              <a:t>darkfile</a:t>
            </a:r>
            <a:r>
              <a:rPr lang="fr-FR" sz="1600" b="0" u="sng" dirty="0">
                <a:latin typeface="Courier" charset="0"/>
              </a:rPr>
              <a:t>' : ('</a:t>
            </a:r>
            <a:r>
              <a:rPr lang="fr-FR" sz="1600" b="0" u="sng" dirty="0" err="1">
                <a:latin typeface="Courier" charset="0"/>
              </a:rPr>
              <a:t>drk</a:t>
            </a:r>
            <a:r>
              <a:rPr lang="fr-FR" sz="1600" b="0" u="sng" dirty="0">
                <a:latin typeface="Courier" charset="0"/>
              </a:rPr>
              <a:t>', 'hst_acs_darkfile_115.rmap'),</a:t>
            </a:r>
          </a:p>
          <a:p>
            <a:pPr marL="0" indent="0">
              <a:lnSpc>
                <a:spcPct val="90000"/>
              </a:lnSpc>
              <a:spcBef>
                <a:spcPts val="0"/>
              </a:spcBef>
              <a:spcAft>
                <a:spcPts val="300"/>
              </a:spcAft>
              <a:buFontTx/>
              <a:buNone/>
            </a:pPr>
            <a:r>
              <a:rPr lang="fr-FR" sz="1600" b="0" dirty="0">
                <a:latin typeface="Courier" charset="0"/>
              </a:rPr>
              <a:t>    '</a:t>
            </a:r>
            <a:r>
              <a:rPr lang="fr-FR" sz="1600" b="0" u="sng" dirty="0" err="1">
                <a:latin typeface="Courier" charset="0"/>
              </a:rPr>
              <a:t>atodtab</a:t>
            </a:r>
            <a:r>
              <a:rPr lang="fr-FR" sz="1600" b="0" u="sng" dirty="0">
                <a:latin typeface="Courier" charset="0"/>
              </a:rPr>
              <a:t>' : ('a2d', 'hst_acs_atodtab_002.rmap'),</a:t>
            </a:r>
          </a:p>
          <a:p>
            <a:pPr marL="0" indent="0">
              <a:lnSpc>
                <a:spcPct val="90000"/>
              </a:lnSpc>
              <a:spcBef>
                <a:spcPts val="0"/>
              </a:spcBef>
              <a:spcAft>
                <a:spcPts val="300"/>
              </a:spcAft>
              <a:buFontTx/>
              <a:buNone/>
            </a:pPr>
            <a:r>
              <a:rPr lang="fr-FR" sz="1600" b="0" dirty="0">
                <a:latin typeface="Courier" charset="0"/>
              </a:rPr>
              <a:t>    '</a:t>
            </a:r>
            <a:r>
              <a:rPr lang="fr-FR" sz="1600" b="0" u="sng" dirty="0" err="1">
                <a:latin typeface="Courier" charset="0"/>
              </a:rPr>
              <a:t>biasfile</a:t>
            </a:r>
            <a:r>
              <a:rPr lang="fr-FR" sz="1600" b="0" u="sng" dirty="0">
                <a:latin typeface="Courier" charset="0"/>
              </a:rPr>
              <a:t>' : ('</a:t>
            </a:r>
            <a:r>
              <a:rPr lang="fr-FR" sz="1600" b="0" u="sng" dirty="0" err="1">
                <a:latin typeface="Courier" charset="0"/>
              </a:rPr>
              <a:t>bia</a:t>
            </a:r>
            <a:r>
              <a:rPr lang="fr-FR" sz="1600" b="0" u="sng" dirty="0">
                <a:latin typeface="Courier" charset="0"/>
              </a:rPr>
              <a:t>', 'hst_acs_biasfile_217.rmap'),</a:t>
            </a:r>
          </a:p>
          <a:p>
            <a:pPr marL="0" indent="0">
              <a:lnSpc>
                <a:spcPct val="90000"/>
              </a:lnSpc>
              <a:spcBef>
                <a:spcPts val="0"/>
              </a:spcBef>
              <a:spcAft>
                <a:spcPts val="300"/>
              </a:spcAft>
              <a:buFontTx/>
              <a:buNone/>
            </a:pPr>
            <a:r>
              <a:rPr lang="fr-FR" sz="1600" b="0" dirty="0">
                <a:latin typeface="Courier" charset="0"/>
              </a:rPr>
              <a:t>    '</a:t>
            </a:r>
            <a:r>
              <a:rPr lang="fr-FR" sz="1600" b="0" u="sng" dirty="0" err="1">
                <a:latin typeface="Courier" charset="0"/>
              </a:rPr>
              <a:t>spottab</a:t>
            </a:r>
            <a:r>
              <a:rPr lang="fr-FR" sz="1600" b="0" u="sng" dirty="0">
                <a:latin typeface="Courier" charset="0"/>
              </a:rPr>
              <a:t>' : ('</a:t>
            </a:r>
            <a:r>
              <a:rPr lang="fr-FR" sz="1600" b="0" u="sng" dirty="0" err="1">
                <a:latin typeface="Courier" charset="0"/>
              </a:rPr>
              <a:t>csp</a:t>
            </a:r>
            <a:r>
              <a:rPr lang="fr-FR" sz="1600" b="0" u="sng" dirty="0">
                <a:latin typeface="Courier" charset="0"/>
              </a:rPr>
              <a:t>', 'hst_acs_spottab_001.rmap'),</a:t>
            </a:r>
          </a:p>
          <a:p>
            <a:pPr marL="0" indent="0">
              <a:lnSpc>
                <a:spcPct val="90000"/>
              </a:lnSpc>
              <a:spcBef>
                <a:spcPts val="0"/>
              </a:spcBef>
              <a:spcAft>
                <a:spcPts val="300"/>
              </a:spcAft>
              <a:buFontTx/>
              <a:buNone/>
            </a:pPr>
            <a:r>
              <a:rPr lang="fr-FR" sz="1600" b="0" dirty="0">
                <a:latin typeface="Courier" charset="0"/>
              </a:rPr>
              <a:t>    '</a:t>
            </a:r>
            <a:r>
              <a:rPr lang="fr-FR" sz="1600" b="0" u="sng" dirty="0" err="1">
                <a:latin typeface="Courier" charset="0"/>
              </a:rPr>
              <a:t>mlintab</a:t>
            </a:r>
            <a:r>
              <a:rPr lang="fr-FR" sz="1600" b="0" u="sng" dirty="0">
                <a:latin typeface="Courier" charset="0"/>
              </a:rPr>
              <a:t>' : ('lin', 'hst_acs_mlintab_005.rmap'),</a:t>
            </a:r>
          </a:p>
          <a:p>
            <a:pPr marL="0" indent="0">
              <a:lnSpc>
                <a:spcPct val="90000"/>
              </a:lnSpc>
              <a:spcBef>
                <a:spcPts val="0"/>
              </a:spcBef>
              <a:spcAft>
                <a:spcPts val="300"/>
              </a:spcAft>
              <a:buFontTx/>
              <a:buNone/>
            </a:pPr>
            <a:r>
              <a:rPr lang="fr-FR" sz="1600" b="0" dirty="0">
                <a:latin typeface="Courier" charset="0"/>
              </a:rPr>
              <a:t>    '</a:t>
            </a:r>
            <a:r>
              <a:rPr lang="fr-FR" sz="1600" b="0" u="sng" dirty="0" err="1">
                <a:latin typeface="Courier" charset="0"/>
              </a:rPr>
              <a:t>dgeofile</a:t>
            </a:r>
            <a:r>
              <a:rPr lang="fr-FR" sz="1600" b="0" u="sng" dirty="0">
                <a:latin typeface="Courier" charset="0"/>
              </a:rPr>
              <a:t>' : ('</a:t>
            </a:r>
            <a:r>
              <a:rPr lang="fr-FR" sz="1600" b="0" u="sng" dirty="0" err="1">
                <a:latin typeface="Courier" charset="0"/>
              </a:rPr>
              <a:t>dxy</a:t>
            </a:r>
            <a:r>
              <a:rPr lang="fr-FR" sz="1600" b="0" u="sng" dirty="0">
                <a:latin typeface="Courier" charset="0"/>
              </a:rPr>
              <a:t>', 'hst_acs_dgeofile_008.rmap'),</a:t>
            </a:r>
          </a:p>
          <a:p>
            <a:pPr marL="0" indent="0">
              <a:lnSpc>
                <a:spcPct val="90000"/>
              </a:lnSpc>
              <a:spcBef>
                <a:spcPts val="0"/>
              </a:spcBef>
              <a:spcAft>
                <a:spcPts val="300"/>
              </a:spcAft>
              <a:buFontTx/>
              <a:buNone/>
            </a:pPr>
            <a:r>
              <a:rPr lang="fr-FR" sz="1600" b="0" dirty="0">
                <a:latin typeface="Courier" charset="0"/>
              </a:rPr>
              <a:t>    '</a:t>
            </a:r>
            <a:r>
              <a:rPr lang="fr-FR" sz="1600" b="0" u="sng" dirty="0" err="1">
                <a:latin typeface="Courier" charset="0"/>
              </a:rPr>
              <a:t>bpixtab</a:t>
            </a:r>
            <a:r>
              <a:rPr lang="fr-FR" sz="1600" b="0" u="sng" dirty="0">
                <a:latin typeface="Courier" charset="0"/>
              </a:rPr>
              <a:t>' : ('</a:t>
            </a:r>
            <a:r>
              <a:rPr lang="fr-FR" sz="1600" b="0" u="sng" dirty="0" err="1">
                <a:latin typeface="Courier" charset="0"/>
              </a:rPr>
              <a:t>bpx</a:t>
            </a:r>
            <a:r>
              <a:rPr lang="fr-FR" sz="1600" b="0" u="sng" dirty="0">
                <a:latin typeface="Courier" charset="0"/>
              </a:rPr>
              <a:t>', 'hst_acs_bpixtab_003.rmap'),</a:t>
            </a:r>
          </a:p>
          <a:p>
            <a:pPr marL="0" indent="0">
              <a:lnSpc>
                <a:spcPct val="90000"/>
              </a:lnSpc>
              <a:spcBef>
                <a:spcPts val="0"/>
              </a:spcBef>
              <a:spcAft>
                <a:spcPts val="300"/>
              </a:spcAft>
              <a:buFontTx/>
              <a:buNone/>
            </a:pPr>
            <a:r>
              <a:rPr lang="fr-FR" sz="1600" b="0" dirty="0">
                <a:latin typeface="Courier" charset="0"/>
              </a:rPr>
              <a:t>    '</a:t>
            </a:r>
            <a:r>
              <a:rPr lang="fr-FR" sz="1600" b="0" u="sng" dirty="0" err="1">
                <a:latin typeface="Courier" charset="0"/>
              </a:rPr>
              <a:t>oscntab</a:t>
            </a:r>
            <a:r>
              <a:rPr lang="fr-FR" sz="1600" b="0" u="sng" dirty="0">
                <a:latin typeface="Courier" charset="0"/>
              </a:rPr>
              <a:t>' : ('</a:t>
            </a:r>
            <a:r>
              <a:rPr lang="fr-FR" sz="1600" b="0" u="sng" dirty="0" err="1">
                <a:latin typeface="Courier" charset="0"/>
              </a:rPr>
              <a:t>osc</a:t>
            </a:r>
            <a:r>
              <a:rPr lang="fr-FR" sz="1600" b="0" u="sng" dirty="0">
                <a:latin typeface="Courier" charset="0"/>
              </a:rPr>
              <a:t>', 'hst_acs_oscntab_022.rmap'),</a:t>
            </a:r>
          </a:p>
          <a:p>
            <a:pPr marL="0" indent="0">
              <a:lnSpc>
                <a:spcPct val="90000"/>
              </a:lnSpc>
              <a:spcBef>
                <a:spcPts val="0"/>
              </a:spcBef>
              <a:spcAft>
                <a:spcPts val="300"/>
              </a:spcAft>
              <a:buFontTx/>
              <a:buNone/>
            </a:pPr>
            <a:r>
              <a:rPr lang="fr-FR" sz="1600" b="0" dirty="0">
                <a:latin typeface="Courier" charset="0"/>
              </a:rPr>
              <a:t>    '</a:t>
            </a:r>
            <a:r>
              <a:rPr lang="fr-FR" sz="1600" b="0" u="sng" dirty="0" err="1">
                <a:latin typeface="Courier" charset="0"/>
              </a:rPr>
              <a:t>ccdtab</a:t>
            </a:r>
            <a:r>
              <a:rPr lang="fr-FR" sz="1600" b="0" u="sng" dirty="0">
                <a:latin typeface="Courier" charset="0"/>
              </a:rPr>
              <a:t>' : ('</a:t>
            </a:r>
            <a:r>
              <a:rPr lang="fr-FR" sz="1600" b="0" u="sng" dirty="0" err="1">
                <a:latin typeface="Courier" charset="0"/>
              </a:rPr>
              <a:t>ccd</a:t>
            </a:r>
            <a:r>
              <a:rPr lang="fr-FR" sz="1600" b="0" u="sng" dirty="0">
                <a:latin typeface="Courier" charset="0"/>
              </a:rPr>
              <a:t>', 'hst_acs_ccdtab_005.rmap'),</a:t>
            </a:r>
          </a:p>
          <a:p>
            <a:pPr marL="0" indent="0">
              <a:lnSpc>
                <a:spcPct val="90000"/>
              </a:lnSpc>
              <a:spcBef>
                <a:spcPts val="0"/>
              </a:spcBef>
              <a:spcAft>
                <a:spcPts val="300"/>
              </a:spcAft>
              <a:buFontTx/>
              <a:buNone/>
            </a:pPr>
            <a:r>
              <a:rPr lang="fr-FR" sz="1600" b="0" dirty="0">
                <a:latin typeface="Courier" charset="0"/>
              </a:rPr>
              <a:t>    '</a:t>
            </a:r>
            <a:r>
              <a:rPr lang="fr-FR" sz="1600" b="0" u="sng" dirty="0" err="1">
                <a:latin typeface="Courier" charset="0"/>
              </a:rPr>
              <a:t>crrejtab</a:t>
            </a:r>
            <a:r>
              <a:rPr lang="fr-FR" sz="1600" b="0" u="sng" dirty="0">
                <a:latin typeface="Courier" charset="0"/>
              </a:rPr>
              <a:t>' : ('</a:t>
            </a:r>
            <a:r>
              <a:rPr lang="fr-FR" sz="1600" b="0" u="sng" dirty="0" err="1">
                <a:latin typeface="Courier" charset="0"/>
              </a:rPr>
              <a:t>crr</a:t>
            </a:r>
            <a:r>
              <a:rPr lang="fr-FR" sz="1600" b="0" u="sng" dirty="0">
                <a:latin typeface="Courier" charset="0"/>
              </a:rPr>
              <a:t>', 'hst_acs_crrejtab_011.rmap'),</a:t>
            </a:r>
          </a:p>
          <a:p>
            <a:pPr marL="0" indent="0">
              <a:lnSpc>
                <a:spcPct val="90000"/>
              </a:lnSpc>
              <a:spcBef>
                <a:spcPts val="0"/>
              </a:spcBef>
              <a:spcAft>
                <a:spcPts val="300"/>
              </a:spcAft>
              <a:buFontTx/>
              <a:buNone/>
            </a:pPr>
            <a:r>
              <a:rPr lang="fr-FR" sz="1600" b="0" dirty="0">
                <a:latin typeface="Courier" charset="0"/>
              </a:rPr>
              <a:t>    '</a:t>
            </a:r>
            <a:r>
              <a:rPr lang="fr-FR" sz="1600" b="0" u="sng" dirty="0" err="1">
                <a:latin typeface="Courier" charset="0"/>
              </a:rPr>
              <a:t>pfltfile</a:t>
            </a:r>
            <a:r>
              <a:rPr lang="fr-FR" sz="1600" b="0" u="sng" dirty="0">
                <a:latin typeface="Courier" charset="0"/>
              </a:rPr>
              <a:t>' : ('</a:t>
            </a:r>
            <a:r>
              <a:rPr lang="fr-FR" sz="1600" b="0" u="sng" dirty="0" err="1">
                <a:latin typeface="Courier" charset="0"/>
              </a:rPr>
              <a:t>pfl</a:t>
            </a:r>
            <a:r>
              <a:rPr lang="fr-FR" sz="1600" b="0" u="sng" dirty="0">
                <a:latin typeface="Courier" charset="0"/>
              </a:rPr>
              <a:t>', 'hst_acs_pfltfile_013.rmap'),</a:t>
            </a:r>
          </a:p>
          <a:p>
            <a:pPr marL="0" indent="0">
              <a:lnSpc>
                <a:spcPct val="90000"/>
              </a:lnSpc>
              <a:spcBef>
                <a:spcPts val="0"/>
              </a:spcBef>
              <a:spcAft>
                <a:spcPts val="300"/>
              </a:spcAft>
              <a:buFontTx/>
              <a:buNone/>
            </a:pPr>
            <a:r>
              <a:rPr lang="fr-FR" sz="1600" b="0" dirty="0">
                <a:latin typeface="Courier" charset="0"/>
              </a:rPr>
              <a:t>    '</a:t>
            </a:r>
            <a:r>
              <a:rPr lang="fr-FR" sz="1600" b="0" u="sng" dirty="0" err="1">
                <a:latin typeface="Courier" charset="0"/>
              </a:rPr>
              <a:t>cfltfile</a:t>
            </a:r>
            <a:r>
              <a:rPr lang="fr-FR" sz="1600" b="0" u="sng" dirty="0">
                <a:latin typeface="Courier" charset="0"/>
              </a:rPr>
              <a:t>' : ('</a:t>
            </a:r>
            <a:r>
              <a:rPr lang="fr-FR" sz="1600" b="0" u="sng" dirty="0" err="1">
                <a:latin typeface="Courier" charset="0"/>
              </a:rPr>
              <a:t>cfl</a:t>
            </a:r>
            <a:r>
              <a:rPr lang="fr-FR" sz="1600" b="0" u="sng" dirty="0">
                <a:latin typeface="Courier" charset="0"/>
              </a:rPr>
              <a:t>', 'hst_acs_cfltfile_009.rmap'),</a:t>
            </a:r>
          </a:p>
          <a:p>
            <a:pPr marL="0" indent="0">
              <a:lnSpc>
                <a:spcPct val="90000"/>
              </a:lnSpc>
              <a:spcBef>
                <a:spcPts val="0"/>
              </a:spcBef>
              <a:spcAft>
                <a:spcPts val="300"/>
              </a:spcAft>
              <a:buFontTx/>
              <a:buNone/>
            </a:pPr>
            <a:r>
              <a:rPr lang="fr-FR" sz="1600" b="0" dirty="0">
                <a:latin typeface="Courier" charset="0"/>
              </a:rPr>
              <a:t>    '</a:t>
            </a:r>
            <a:r>
              <a:rPr lang="fr-FR" sz="1600" b="0" u="sng" dirty="0" err="1">
                <a:latin typeface="Courier" charset="0"/>
              </a:rPr>
              <a:t>mdriztab</a:t>
            </a:r>
            <a:r>
              <a:rPr lang="fr-FR" sz="1600" b="0" u="sng" dirty="0">
                <a:latin typeface="Courier" charset="0"/>
              </a:rPr>
              <a:t>' : ('</a:t>
            </a:r>
            <a:r>
              <a:rPr lang="fr-FR" sz="1600" b="0" u="sng" dirty="0" err="1">
                <a:latin typeface="Courier" charset="0"/>
              </a:rPr>
              <a:t>mdz</a:t>
            </a:r>
            <a:r>
              <a:rPr lang="fr-FR" sz="1600" b="0" u="sng" dirty="0">
                <a:latin typeface="Courier" charset="0"/>
              </a:rPr>
              <a:t>', 'hst_acs_mdriztab_027.rmap'),</a:t>
            </a:r>
          </a:p>
          <a:p>
            <a:pPr marL="0" indent="0">
              <a:lnSpc>
                <a:spcPct val="90000"/>
              </a:lnSpc>
              <a:buFontTx/>
              <a:buNone/>
            </a:pPr>
            <a:r>
              <a:rPr lang="fr-FR" sz="1600" dirty="0">
                <a:latin typeface="Courier" charset="0"/>
              </a:rPr>
              <a:t>}</a:t>
            </a:r>
          </a:p>
          <a:p>
            <a:pPr marL="0" indent="0" eaLnBrk="1" hangingPunct="1">
              <a:lnSpc>
                <a:spcPct val="90000"/>
              </a:lnSpc>
              <a:buFontTx/>
              <a:buNone/>
            </a:pPr>
            <a:endParaRPr lang="en-US" sz="1600" dirty="0">
              <a:latin typeface="Courier" charset="0"/>
            </a:endParaRP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smtClean="0">
                <a:solidFill>
                  <a:srgbClr val="BB0018"/>
                </a:solidFill>
                <a:latin typeface="Arial" charset="0"/>
              </a:rPr>
              <a:t>Example Instrument Context File</a:t>
            </a:r>
            <a:endParaRPr lang="en-US" sz="2800" b="1" dirty="0">
              <a:solidFill>
                <a:srgbClr val="BB0018"/>
              </a:solidFill>
              <a:latin typeface="Arial" charset="0"/>
            </a:endParaRPr>
          </a:p>
        </p:txBody>
      </p:sp>
      <p:sp>
        <p:nvSpPr>
          <p:cNvPr id="7" name="Slide Number Placeholder 4"/>
          <p:cNvSpPr>
            <a:spLocks noGrp="1"/>
          </p:cNvSpPr>
          <p:nvPr>
            <p:ph type="sldNum" sz="quarter" idx="12"/>
          </p:nvPr>
        </p:nvSpPr>
        <p:spPr>
          <a:xfrm>
            <a:off x="7681913" y="6538913"/>
            <a:ext cx="1357312" cy="280987"/>
          </a:xfrm>
        </p:spPr>
        <p:txBody>
          <a:bodyPr/>
          <a:lstStyle/>
          <a:p>
            <a:pPr>
              <a:defRPr/>
            </a:pPr>
            <a:r>
              <a:rPr lang="en-US" dirty="0" smtClean="0"/>
              <a:t>9-</a:t>
            </a:r>
            <a:fld id="{A739F50A-8F88-4892-87E1-8D1D3A543FFC}" type="slidenum">
              <a:rPr lang="en-US" smtClean="0"/>
              <a:pPr>
                <a:defRPr/>
              </a:pPr>
              <a:t>32</a:t>
            </a:fld>
            <a:endParaRPr lang="en-US" dirty="0" smtClean="0"/>
          </a:p>
          <a:p>
            <a:pPr>
              <a:defRPr/>
            </a:pPr>
            <a:endParaRPr lang="en-US" dirty="0"/>
          </a:p>
        </p:txBody>
      </p:sp>
      <p:sp>
        <p:nvSpPr>
          <p:cNvPr id="8" name="Footer Placeholder 4"/>
          <p:cNvSpPr>
            <a:spLocks noGrp="1"/>
          </p:cNvSpPr>
          <p:nvPr>
            <p:ph type="ftr" sz="quarter" idx="11"/>
          </p:nvPr>
        </p:nvSpPr>
        <p:spPr>
          <a:xfrm>
            <a:off x="1550988" y="6543675"/>
            <a:ext cx="6040437" cy="276225"/>
          </a:xfrm>
        </p:spPr>
        <p:txBody>
          <a:bodyPr/>
          <a:lstStyle/>
          <a:p>
            <a:pPr>
              <a:defRPr/>
            </a:pPr>
            <a:r>
              <a:rPr lang="en-US" altLang="en-US" dirty="0" smtClean="0"/>
              <a:t>S&amp;OC DMS System Design Review</a:t>
            </a:r>
            <a:endParaRPr lang="en-US" altLang="en-US" dirty="0"/>
          </a:p>
        </p:txBody>
      </p:sp>
      <p:sp>
        <p:nvSpPr>
          <p:cNvPr id="9" name="Date Placeholder 2"/>
          <p:cNvSpPr>
            <a:spLocks noGrp="1"/>
          </p:cNvSpPr>
          <p:nvPr>
            <p:ph type="dt" sz="half" idx="10"/>
          </p:nvPr>
        </p:nvSpPr>
        <p:spPr>
          <a:xfrm>
            <a:off x="114300" y="6543675"/>
            <a:ext cx="1362075" cy="276225"/>
          </a:xfrm>
        </p:spPr>
        <p:txBody>
          <a:bodyPr/>
          <a:lstStyle/>
          <a:p>
            <a:pPr>
              <a:defRPr/>
            </a:pPr>
            <a:r>
              <a:rPr lang="en-US" dirty="0" smtClean="0"/>
              <a:t>Dec 6-7, 2011</a:t>
            </a:r>
            <a:endParaRPr lang="en-US" altLang="en-US" dirty="0"/>
          </a:p>
        </p:txBody>
      </p:sp>
    </p:spTree>
    <p:extLst>
      <p:ext uri="{BB962C8B-B14F-4D97-AF65-F5344CB8AC3E}">
        <p14:creationId xmlns:p14="http://schemas.microsoft.com/office/powerpoint/2010/main" val="42101344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57200" y="990600"/>
            <a:ext cx="8216900" cy="5367338"/>
          </a:xfrm>
        </p:spPr>
        <p:txBody>
          <a:bodyPr lIns="90000" tIns="46800" rIns="90000" bIns="46800"/>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dirty="0" smtClean="0"/>
              <a:t>Easy to add new kinds of mapping rules</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dirty="0" smtClean="0"/>
              <a:t>Mapping rules are explicit and all in one place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dirty="0" smtClean="0"/>
              <a:t>Simple to compare different versions</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dirty="0" smtClean="0"/>
              <a:t>Supports multiple contexts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dirty="0" smtClean="0"/>
              <a:t>Different pipelines can run different versions of CRDS simultaneously</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dirty="0" err="1" smtClean="0"/>
              <a:t>Bestref</a:t>
            </a:r>
            <a:r>
              <a:rPr lang="en-US" dirty="0" smtClean="0"/>
              <a:t> functionality is portable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dirty="0" smtClean="0"/>
              <a:t>Easily distributed and run by users or other institutions</a:t>
            </a: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smtClean="0">
                <a:solidFill>
                  <a:srgbClr val="BB0018"/>
                </a:solidFill>
                <a:latin typeface="Arial" charset="0"/>
              </a:rPr>
              <a:t>Capabilities Permitted</a:t>
            </a:r>
            <a:endParaRPr lang="en-US" sz="2800" b="1" dirty="0">
              <a:solidFill>
                <a:srgbClr val="BB0018"/>
              </a:solidFill>
              <a:latin typeface="Arial" charset="0"/>
            </a:endParaRPr>
          </a:p>
        </p:txBody>
      </p:sp>
      <p:sp>
        <p:nvSpPr>
          <p:cNvPr id="7" name="Slide Number Placeholder 4"/>
          <p:cNvSpPr>
            <a:spLocks noGrp="1"/>
          </p:cNvSpPr>
          <p:nvPr>
            <p:ph type="sldNum" sz="quarter" idx="12"/>
          </p:nvPr>
        </p:nvSpPr>
        <p:spPr>
          <a:xfrm>
            <a:off x="7681913" y="6538913"/>
            <a:ext cx="1357312" cy="280987"/>
          </a:xfrm>
        </p:spPr>
        <p:txBody>
          <a:bodyPr/>
          <a:lstStyle/>
          <a:p>
            <a:pPr>
              <a:defRPr/>
            </a:pPr>
            <a:r>
              <a:rPr lang="en-US" dirty="0" smtClean="0"/>
              <a:t>9-</a:t>
            </a:r>
            <a:fld id="{A739F50A-8F88-4892-87E1-8D1D3A543FFC}" type="slidenum">
              <a:rPr lang="en-US" smtClean="0"/>
              <a:pPr>
                <a:defRPr/>
              </a:pPr>
              <a:t>33</a:t>
            </a:fld>
            <a:endParaRPr lang="en-US" dirty="0" smtClean="0"/>
          </a:p>
          <a:p>
            <a:pPr>
              <a:defRPr/>
            </a:pPr>
            <a:endParaRPr lang="en-US" dirty="0"/>
          </a:p>
        </p:txBody>
      </p:sp>
      <p:sp>
        <p:nvSpPr>
          <p:cNvPr id="8" name="Footer Placeholder 4"/>
          <p:cNvSpPr>
            <a:spLocks noGrp="1"/>
          </p:cNvSpPr>
          <p:nvPr>
            <p:ph type="ftr" sz="quarter" idx="11"/>
          </p:nvPr>
        </p:nvSpPr>
        <p:spPr>
          <a:xfrm>
            <a:off x="1550988" y="6543675"/>
            <a:ext cx="6040437" cy="276225"/>
          </a:xfrm>
        </p:spPr>
        <p:txBody>
          <a:bodyPr/>
          <a:lstStyle/>
          <a:p>
            <a:pPr>
              <a:defRPr/>
            </a:pPr>
            <a:r>
              <a:rPr lang="en-US" altLang="en-US" dirty="0" smtClean="0"/>
              <a:t>S&amp;OC DMS System Design Review</a:t>
            </a:r>
            <a:endParaRPr lang="en-US" altLang="en-US" dirty="0"/>
          </a:p>
        </p:txBody>
      </p:sp>
      <p:sp>
        <p:nvSpPr>
          <p:cNvPr id="9" name="Date Placeholder 2"/>
          <p:cNvSpPr>
            <a:spLocks noGrp="1"/>
          </p:cNvSpPr>
          <p:nvPr>
            <p:ph type="dt" sz="half" idx="10"/>
          </p:nvPr>
        </p:nvSpPr>
        <p:spPr>
          <a:xfrm>
            <a:off x="114300" y="6543675"/>
            <a:ext cx="1362075" cy="276225"/>
          </a:xfrm>
        </p:spPr>
        <p:txBody>
          <a:bodyPr/>
          <a:lstStyle/>
          <a:p>
            <a:pPr>
              <a:defRPr/>
            </a:pPr>
            <a:r>
              <a:rPr lang="en-US" dirty="0" smtClean="0"/>
              <a:t>Dec 6-7, 2011</a:t>
            </a:r>
            <a:endParaRPr lang="en-US" altLang="en-US" dirty="0"/>
          </a:p>
        </p:txBody>
      </p:sp>
    </p:spTree>
    <p:extLst>
      <p:ext uri="{BB962C8B-B14F-4D97-AF65-F5344CB8AC3E}">
        <p14:creationId xmlns:p14="http://schemas.microsoft.com/office/powerpoint/2010/main" val="342041337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eaLnBrk="1" hangingPunct="1"/>
            <a:r>
              <a:rPr lang="en-US" sz="2000" dirty="0">
                <a:latin typeface="Arial" charset="0"/>
              </a:rPr>
              <a:t>Make new reference file(s)</a:t>
            </a:r>
          </a:p>
          <a:p>
            <a:pPr eaLnBrk="1" hangingPunct="1"/>
            <a:r>
              <a:rPr lang="en-US" sz="2000" dirty="0">
                <a:latin typeface="Arial" charset="0"/>
              </a:rPr>
              <a:t>Validate/deliver reference files</a:t>
            </a:r>
          </a:p>
          <a:p>
            <a:pPr eaLnBrk="1" hangingPunct="1"/>
            <a:r>
              <a:rPr lang="en-US" sz="2000" dirty="0">
                <a:latin typeface="Arial" charset="0"/>
              </a:rPr>
              <a:t>Update corresponding reference mapping file</a:t>
            </a:r>
          </a:p>
          <a:p>
            <a:pPr eaLnBrk="1" hangingPunct="1"/>
            <a:r>
              <a:rPr lang="en-US" sz="2000" dirty="0">
                <a:latin typeface="Arial" charset="0"/>
              </a:rPr>
              <a:t>Validated/deliver new mapping file</a:t>
            </a:r>
          </a:p>
          <a:p>
            <a:pPr eaLnBrk="1" hangingPunct="1"/>
            <a:r>
              <a:rPr lang="en-US" sz="2000" dirty="0">
                <a:latin typeface="Arial" charset="0"/>
              </a:rPr>
              <a:t>Update/deliver context files:</a:t>
            </a:r>
          </a:p>
          <a:p>
            <a:pPr lvl="1" eaLnBrk="1" hangingPunct="1"/>
            <a:r>
              <a:rPr lang="en-US" dirty="0">
                <a:latin typeface="Arial" charset="0"/>
                <a:ea typeface="ＭＳ Ｐゴシック" charset="0"/>
              </a:rPr>
              <a:t>corresponding instrument context file</a:t>
            </a:r>
          </a:p>
          <a:p>
            <a:pPr lvl="1" eaLnBrk="1" hangingPunct="1"/>
            <a:r>
              <a:rPr lang="en-US" dirty="0">
                <a:latin typeface="Arial" charset="0"/>
                <a:ea typeface="ＭＳ Ｐゴシック" charset="0"/>
              </a:rPr>
              <a:t>pipeline context file</a:t>
            </a:r>
          </a:p>
          <a:p>
            <a:pPr eaLnBrk="1" hangingPunct="1"/>
            <a:r>
              <a:rPr lang="en-US" sz="2000" dirty="0">
                <a:latin typeface="Arial" charset="0"/>
              </a:rPr>
              <a:t>Test new pipeline context file in operations test environment</a:t>
            </a:r>
          </a:p>
          <a:p>
            <a:pPr eaLnBrk="1" hangingPunct="1"/>
            <a:r>
              <a:rPr lang="en-US" sz="2000" dirty="0">
                <a:latin typeface="Arial" charset="0"/>
              </a:rPr>
              <a:t>Update pipeline to use new pipeline context file</a:t>
            </a:r>
            <a:endParaRPr lang="en-US" sz="1200" dirty="0" smtClean="0"/>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smtClean="0">
                <a:solidFill>
                  <a:srgbClr val="BB0018"/>
                </a:solidFill>
                <a:latin typeface="Arial" charset="0"/>
              </a:rPr>
              <a:t>Process for Delivering and Using New Reference Files</a:t>
            </a:r>
            <a:endParaRPr lang="en-US" sz="2000" b="1" dirty="0">
              <a:solidFill>
                <a:srgbClr val="BB0018"/>
              </a:solidFill>
              <a:latin typeface="Arial" charset="0"/>
            </a:endParaRPr>
          </a:p>
        </p:txBody>
      </p:sp>
      <p:sp>
        <p:nvSpPr>
          <p:cNvPr id="7" name="Slide Number Placeholder 4"/>
          <p:cNvSpPr>
            <a:spLocks noGrp="1"/>
          </p:cNvSpPr>
          <p:nvPr>
            <p:ph type="sldNum" sz="quarter" idx="12"/>
          </p:nvPr>
        </p:nvSpPr>
        <p:spPr>
          <a:xfrm>
            <a:off x="7681913" y="6538913"/>
            <a:ext cx="1357312" cy="280987"/>
          </a:xfrm>
        </p:spPr>
        <p:txBody>
          <a:bodyPr/>
          <a:lstStyle/>
          <a:p>
            <a:pPr>
              <a:defRPr/>
            </a:pPr>
            <a:r>
              <a:rPr lang="en-US" dirty="0" smtClean="0"/>
              <a:t>9-</a:t>
            </a:r>
            <a:fld id="{A739F50A-8F88-4892-87E1-8D1D3A543FFC}" type="slidenum">
              <a:rPr lang="en-US" smtClean="0"/>
              <a:pPr>
                <a:defRPr/>
              </a:pPr>
              <a:t>34</a:t>
            </a:fld>
            <a:endParaRPr lang="en-US" dirty="0" smtClean="0"/>
          </a:p>
          <a:p>
            <a:pPr>
              <a:defRPr/>
            </a:pPr>
            <a:endParaRPr lang="en-US" dirty="0"/>
          </a:p>
        </p:txBody>
      </p:sp>
      <p:sp>
        <p:nvSpPr>
          <p:cNvPr id="8" name="Footer Placeholder 4"/>
          <p:cNvSpPr>
            <a:spLocks noGrp="1"/>
          </p:cNvSpPr>
          <p:nvPr>
            <p:ph type="ftr" sz="quarter" idx="11"/>
          </p:nvPr>
        </p:nvSpPr>
        <p:spPr>
          <a:xfrm>
            <a:off x="1550988" y="6543675"/>
            <a:ext cx="6040437" cy="276225"/>
          </a:xfrm>
        </p:spPr>
        <p:txBody>
          <a:bodyPr/>
          <a:lstStyle/>
          <a:p>
            <a:pPr>
              <a:defRPr/>
            </a:pPr>
            <a:r>
              <a:rPr lang="en-US" altLang="en-US" dirty="0" smtClean="0"/>
              <a:t>S&amp;OC DMS System Design Review</a:t>
            </a:r>
            <a:endParaRPr lang="en-US" altLang="en-US" dirty="0"/>
          </a:p>
        </p:txBody>
      </p:sp>
      <p:sp>
        <p:nvSpPr>
          <p:cNvPr id="9" name="Date Placeholder 2"/>
          <p:cNvSpPr>
            <a:spLocks noGrp="1"/>
          </p:cNvSpPr>
          <p:nvPr>
            <p:ph type="dt" sz="half" idx="10"/>
          </p:nvPr>
        </p:nvSpPr>
        <p:spPr>
          <a:xfrm>
            <a:off x="114300" y="6543675"/>
            <a:ext cx="1362075" cy="276225"/>
          </a:xfrm>
        </p:spPr>
        <p:txBody>
          <a:bodyPr/>
          <a:lstStyle/>
          <a:p>
            <a:pPr>
              <a:defRPr/>
            </a:pPr>
            <a:r>
              <a:rPr lang="en-US" dirty="0" smtClean="0"/>
              <a:t>Dec 6-7, 2011</a:t>
            </a:r>
            <a:endParaRPr lang="en-US" altLang="en-US" dirty="0"/>
          </a:p>
        </p:txBody>
      </p:sp>
    </p:spTree>
    <p:extLst>
      <p:ext uri="{BB962C8B-B14F-4D97-AF65-F5344CB8AC3E}">
        <p14:creationId xmlns:p14="http://schemas.microsoft.com/office/powerpoint/2010/main" val="6222413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eaLnBrk="1" hangingPunct="1"/>
            <a:r>
              <a:rPr lang="en-US" sz="2800" dirty="0" smtClean="0">
                <a:latin typeface="Arial" charset="0"/>
              </a:rPr>
              <a:t>Deliveries </a:t>
            </a:r>
            <a:r>
              <a:rPr lang="en-US" sz="2800" dirty="0">
                <a:latin typeface="Arial" charset="0"/>
              </a:rPr>
              <a:t>involve:</a:t>
            </a:r>
          </a:p>
          <a:p>
            <a:pPr lvl="1" eaLnBrk="1" hangingPunct="1"/>
            <a:r>
              <a:rPr lang="en-US" sz="2400" dirty="0">
                <a:latin typeface="Arial" charset="0"/>
                <a:ea typeface="ＭＳ Ｐゴシック" charset="0"/>
              </a:rPr>
              <a:t>Providing necessary provenance information [DMS-542]</a:t>
            </a:r>
          </a:p>
          <a:p>
            <a:pPr lvl="1" eaLnBrk="1" hangingPunct="1"/>
            <a:r>
              <a:rPr lang="en-US" sz="2400" dirty="0">
                <a:latin typeface="Arial" charset="0"/>
                <a:ea typeface="ＭＳ Ｐゴシック" charset="0"/>
              </a:rPr>
              <a:t>Validation of </a:t>
            </a:r>
            <a:r>
              <a:rPr lang="en-US" sz="2400" dirty="0" smtClean="0">
                <a:latin typeface="Arial" charset="0"/>
                <a:ea typeface="ＭＳ Ｐゴシック" charset="0"/>
              </a:rPr>
              <a:t>reference/</a:t>
            </a:r>
            <a:r>
              <a:rPr lang="en-US" sz="2400" dirty="0" err="1" smtClean="0">
                <a:latin typeface="Arial" charset="0"/>
                <a:ea typeface="ＭＳ Ｐゴシック" charset="0"/>
              </a:rPr>
              <a:t>rmap</a:t>
            </a:r>
            <a:r>
              <a:rPr lang="en-US" sz="2400" dirty="0" smtClean="0">
                <a:latin typeface="Arial" charset="0"/>
                <a:ea typeface="ＭＳ Ｐゴシック" charset="0"/>
              </a:rPr>
              <a:t>/context </a:t>
            </a:r>
            <a:r>
              <a:rPr lang="en-US" sz="2400" dirty="0">
                <a:latin typeface="Arial" charset="0"/>
                <a:ea typeface="ＭＳ Ｐゴシック" charset="0"/>
              </a:rPr>
              <a:t>files</a:t>
            </a:r>
          </a:p>
          <a:p>
            <a:pPr lvl="1" eaLnBrk="1" hangingPunct="1"/>
            <a:r>
              <a:rPr lang="en-US" sz="2400" dirty="0">
                <a:latin typeface="Arial" charset="0"/>
                <a:ea typeface="ＭＳ Ｐゴシック" charset="0"/>
              </a:rPr>
              <a:t>Assigning/validating a name for the </a:t>
            </a:r>
            <a:r>
              <a:rPr lang="en-US" sz="2400" dirty="0" smtClean="0">
                <a:latin typeface="Arial" charset="0"/>
                <a:ea typeface="ＭＳ Ｐゴシック" charset="0"/>
              </a:rPr>
              <a:t>file</a:t>
            </a:r>
            <a:endParaRPr lang="en-US" sz="2400" dirty="0">
              <a:latin typeface="Arial" charset="0"/>
              <a:ea typeface="ＭＳ Ｐゴシック" charset="0"/>
            </a:endParaRPr>
          </a:p>
          <a:p>
            <a:pPr lvl="1" eaLnBrk="1" hangingPunct="1"/>
            <a:r>
              <a:rPr lang="en-US" sz="2400" dirty="0">
                <a:latin typeface="Arial" charset="0"/>
                <a:ea typeface="ＭＳ Ｐゴシック" charset="0"/>
              </a:rPr>
              <a:t>Archiving the </a:t>
            </a:r>
            <a:r>
              <a:rPr lang="en-US" sz="2400" dirty="0" smtClean="0">
                <a:latin typeface="Arial" charset="0"/>
                <a:ea typeface="ＭＳ Ｐゴシック" charset="0"/>
              </a:rPr>
              <a:t>file</a:t>
            </a:r>
            <a:endParaRPr lang="en-US" sz="2400" dirty="0">
              <a:latin typeface="Arial" charset="0"/>
              <a:ea typeface="ＭＳ Ｐゴシック" charset="0"/>
            </a:endParaRPr>
          </a:p>
          <a:p>
            <a:pPr lvl="1" eaLnBrk="1" hangingPunct="1"/>
            <a:r>
              <a:rPr lang="en-US" sz="2400" dirty="0">
                <a:latin typeface="Arial" charset="0"/>
                <a:ea typeface="ＭＳ Ｐゴシック" charset="0"/>
              </a:rPr>
              <a:t>Updating the catalog of </a:t>
            </a:r>
            <a:r>
              <a:rPr lang="en-US" sz="2400" dirty="0" smtClean="0">
                <a:latin typeface="Arial" charset="0"/>
                <a:ea typeface="ＭＳ Ｐゴシック" charset="0"/>
              </a:rPr>
              <a:t>reference/</a:t>
            </a:r>
            <a:r>
              <a:rPr lang="en-US" sz="2400" dirty="0" err="1" smtClean="0">
                <a:latin typeface="Arial" charset="0"/>
                <a:ea typeface="ＭＳ Ｐゴシック" charset="0"/>
              </a:rPr>
              <a:t>rmap</a:t>
            </a:r>
            <a:r>
              <a:rPr lang="en-US" sz="2400" dirty="0" smtClean="0">
                <a:latin typeface="Arial" charset="0"/>
                <a:ea typeface="ＭＳ Ｐゴシック" charset="0"/>
              </a:rPr>
              <a:t>/context </a:t>
            </a:r>
            <a:r>
              <a:rPr lang="en-US" sz="2400" dirty="0">
                <a:latin typeface="Arial" charset="0"/>
                <a:ea typeface="ＭＳ Ｐゴシック" charset="0"/>
              </a:rPr>
              <a:t>files with all relevant information</a:t>
            </a:r>
            <a:r>
              <a:rPr lang="en-US" sz="2400" dirty="0" smtClean="0">
                <a:latin typeface="Arial" charset="0"/>
                <a:ea typeface="ＭＳ Ｐゴシック" charset="0"/>
              </a:rPr>
              <a:t>.</a:t>
            </a:r>
            <a:endParaRPr lang="en-US" sz="2400" dirty="0">
              <a:latin typeface="Arial" charset="0"/>
              <a:ea typeface="ＭＳ Ｐゴシック" charset="0"/>
            </a:endParaRP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BB0018"/>
                </a:solidFill>
                <a:latin typeface="Arial" charset="0"/>
              </a:rPr>
              <a:t>Delivering Reference/</a:t>
            </a:r>
            <a:r>
              <a:rPr lang="en-US" b="1" dirty="0" err="1" smtClean="0">
                <a:solidFill>
                  <a:srgbClr val="BB0018"/>
                </a:solidFill>
                <a:latin typeface="Arial" charset="0"/>
              </a:rPr>
              <a:t>rmap</a:t>
            </a:r>
            <a:r>
              <a:rPr lang="en-US" b="1" dirty="0" smtClean="0">
                <a:solidFill>
                  <a:srgbClr val="BB0018"/>
                </a:solidFill>
                <a:latin typeface="Arial" charset="0"/>
              </a:rPr>
              <a:t>/context Files</a:t>
            </a:r>
            <a:endParaRPr lang="en-US" b="1" dirty="0">
              <a:solidFill>
                <a:srgbClr val="BB0018"/>
              </a:solidFill>
              <a:latin typeface="Arial" charset="0"/>
            </a:endParaRPr>
          </a:p>
        </p:txBody>
      </p:sp>
      <p:sp>
        <p:nvSpPr>
          <p:cNvPr id="7" name="Slide Number Placeholder 4"/>
          <p:cNvSpPr>
            <a:spLocks noGrp="1"/>
          </p:cNvSpPr>
          <p:nvPr>
            <p:ph type="sldNum" sz="quarter" idx="12"/>
          </p:nvPr>
        </p:nvSpPr>
        <p:spPr>
          <a:xfrm>
            <a:off x="7681913" y="6538913"/>
            <a:ext cx="1357312" cy="280987"/>
          </a:xfrm>
        </p:spPr>
        <p:txBody>
          <a:bodyPr/>
          <a:lstStyle/>
          <a:p>
            <a:pPr>
              <a:defRPr/>
            </a:pPr>
            <a:r>
              <a:rPr lang="en-US" dirty="0" smtClean="0"/>
              <a:t>9-</a:t>
            </a:r>
            <a:fld id="{A739F50A-8F88-4892-87E1-8D1D3A543FFC}" type="slidenum">
              <a:rPr lang="en-US" smtClean="0"/>
              <a:pPr>
                <a:defRPr/>
              </a:pPr>
              <a:t>35</a:t>
            </a:fld>
            <a:endParaRPr lang="en-US" dirty="0" smtClean="0"/>
          </a:p>
          <a:p>
            <a:pPr>
              <a:defRPr/>
            </a:pPr>
            <a:endParaRPr lang="en-US" dirty="0"/>
          </a:p>
        </p:txBody>
      </p:sp>
      <p:sp>
        <p:nvSpPr>
          <p:cNvPr id="8" name="Footer Placeholder 4"/>
          <p:cNvSpPr>
            <a:spLocks noGrp="1"/>
          </p:cNvSpPr>
          <p:nvPr>
            <p:ph type="ftr" sz="quarter" idx="11"/>
          </p:nvPr>
        </p:nvSpPr>
        <p:spPr>
          <a:xfrm>
            <a:off x="1550988" y="6543675"/>
            <a:ext cx="6040437" cy="276225"/>
          </a:xfrm>
        </p:spPr>
        <p:txBody>
          <a:bodyPr/>
          <a:lstStyle/>
          <a:p>
            <a:pPr>
              <a:defRPr/>
            </a:pPr>
            <a:r>
              <a:rPr lang="en-US" altLang="en-US" dirty="0" smtClean="0"/>
              <a:t>S&amp;OC DMS System Design Review</a:t>
            </a:r>
            <a:endParaRPr lang="en-US" altLang="en-US" dirty="0"/>
          </a:p>
        </p:txBody>
      </p:sp>
      <p:sp>
        <p:nvSpPr>
          <p:cNvPr id="9" name="Date Placeholder 2"/>
          <p:cNvSpPr>
            <a:spLocks noGrp="1"/>
          </p:cNvSpPr>
          <p:nvPr>
            <p:ph type="dt" sz="half" idx="10"/>
          </p:nvPr>
        </p:nvSpPr>
        <p:spPr>
          <a:xfrm>
            <a:off x="114300" y="6543675"/>
            <a:ext cx="1362075" cy="276225"/>
          </a:xfrm>
        </p:spPr>
        <p:txBody>
          <a:bodyPr/>
          <a:lstStyle/>
          <a:p>
            <a:pPr>
              <a:defRPr/>
            </a:pPr>
            <a:r>
              <a:rPr lang="en-US" dirty="0" smtClean="0"/>
              <a:t>Dec 6-7, 2011</a:t>
            </a:r>
            <a:endParaRPr lang="en-US" altLang="en-US" dirty="0"/>
          </a:p>
        </p:txBody>
      </p:sp>
    </p:spTree>
    <p:extLst>
      <p:ext uri="{BB962C8B-B14F-4D97-AF65-F5344CB8AC3E}">
        <p14:creationId xmlns:p14="http://schemas.microsoft.com/office/powerpoint/2010/main" val="184647087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smtClean="0"/>
              <a:t>xxxx</a:t>
            </a:r>
            <a:endParaRPr lang="en-US" sz="1600" dirty="0" smtClean="0"/>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err="1" smtClean="0">
                <a:solidFill>
                  <a:srgbClr val="BB0018"/>
                </a:solidFill>
                <a:latin typeface="Arial" charset="0"/>
              </a:rPr>
              <a:t>Commiting</a:t>
            </a:r>
            <a:r>
              <a:rPr lang="en-US" sz="2800" b="1" dirty="0" smtClean="0">
                <a:solidFill>
                  <a:srgbClr val="BB0018"/>
                </a:solidFill>
                <a:latin typeface="Arial" charset="0"/>
              </a:rPr>
              <a:t> Files to CRDS</a:t>
            </a:r>
            <a:endParaRPr lang="en-US" sz="2800" b="1" dirty="0">
              <a:solidFill>
                <a:srgbClr val="BB0018"/>
              </a:solidFill>
              <a:latin typeface="Arial" charset="0"/>
            </a:endParaRPr>
          </a:p>
        </p:txBody>
      </p:sp>
      <p:pic>
        <p:nvPicPr>
          <p:cNvPr id="7" name="Picture 1" descr="CRDScommi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130300"/>
            <a:ext cx="9144000" cy="572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4"/>
          <p:cNvSpPr>
            <a:spLocks noGrp="1"/>
          </p:cNvSpPr>
          <p:nvPr>
            <p:ph type="sldNum" sz="quarter" idx="12"/>
          </p:nvPr>
        </p:nvSpPr>
        <p:spPr>
          <a:xfrm>
            <a:off x="7681913" y="6538913"/>
            <a:ext cx="1357312" cy="280987"/>
          </a:xfrm>
        </p:spPr>
        <p:txBody>
          <a:bodyPr/>
          <a:lstStyle/>
          <a:p>
            <a:pPr>
              <a:defRPr/>
            </a:pPr>
            <a:r>
              <a:rPr lang="en-US" dirty="0" smtClean="0"/>
              <a:t>9-</a:t>
            </a:r>
            <a:fld id="{A739F50A-8F88-4892-87E1-8D1D3A543FFC}" type="slidenum">
              <a:rPr lang="en-US" smtClean="0"/>
              <a:pPr>
                <a:defRPr/>
              </a:pPr>
              <a:t>36</a:t>
            </a:fld>
            <a:endParaRPr lang="en-US" dirty="0" smtClean="0"/>
          </a:p>
          <a:p>
            <a:pPr>
              <a:defRPr/>
            </a:pPr>
            <a:endParaRPr lang="en-US" dirty="0"/>
          </a:p>
        </p:txBody>
      </p:sp>
      <p:sp>
        <p:nvSpPr>
          <p:cNvPr id="9" name="Footer Placeholder 4"/>
          <p:cNvSpPr>
            <a:spLocks noGrp="1"/>
          </p:cNvSpPr>
          <p:nvPr>
            <p:ph type="ftr" sz="quarter" idx="11"/>
          </p:nvPr>
        </p:nvSpPr>
        <p:spPr>
          <a:xfrm>
            <a:off x="1550988" y="6543675"/>
            <a:ext cx="6040437" cy="276225"/>
          </a:xfrm>
        </p:spPr>
        <p:txBody>
          <a:bodyPr/>
          <a:lstStyle/>
          <a:p>
            <a:pPr>
              <a:defRPr/>
            </a:pPr>
            <a:r>
              <a:rPr lang="en-US" altLang="en-US" dirty="0" smtClean="0"/>
              <a:t>S&amp;OC DMS System Design Review</a:t>
            </a:r>
            <a:endParaRPr lang="en-US" altLang="en-US" dirty="0"/>
          </a:p>
        </p:txBody>
      </p:sp>
      <p:sp>
        <p:nvSpPr>
          <p:cNvPr id="10" name="Date Placeholder 2"/>
          <p:cNvSpPr>
            <a:spLocks noGrp="1"/>
          </p:cNvSpPr>
          <p:nvPr>
            <p:ph type="dt" sz="half" idx="10"/>
          </p:nvPr>
        </p:nvSpPr>
        <p:spPr>
          <a:xfrm>
            <a:off x="114300" y="6543675"/>
            <a:ext cx="1362075" cy="276225"/>
          </a:xfrm>
        </p:spPr>
        <p:txBody>
          <a:bodyPr/>
          <a:lstStyle/>
          <a:p>
            <a:pPr>
              <a:defRPr/>
            </a:pPr>
            <a:r>
              <a:rPr lang="en-US" dirty="0" smtClean="0"/>
              <a:t>Dec 6-7, 2011</a:t>
            </a:r>
            <a:endParaRPr lang="en-US" altLang="en-US" dirty="0"/>
          </a:p>
        </p:txBody>
      </p:sp>
    </p:spTree>
    <p:extLst>
      <p:ext uri="{BB962C8B-B14F-4D97-AF65-F5344CB8AC3E}">
        <p14:creationId xmlns:p14="http://schemas.microsoft.com/office/powerpoint/2010/main" val="344086831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IS/RIA/RIS: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commits new </a:t>
            </a:r>
            <a:r>
              <a:rPr lang="en-US" sz="1600" dirty="0"/>
              <a:t>r</a:t>
            </a:r>
            <a:r>
              <a:rPr lang="en-US" sz="1600" dirty="0" smtClean="0"/>
              <a:t>eference files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edits </a:t>
            </a:r>
            <a:r>
              <a:rPr lang="en-US" sz="1600" dirty="0" err="1" smtClean="0"/>
              <a:t>rmap</a:t>
            </a:r>
            <a:r>
              <a:rPr lang="en-US" sz="1600" dirty="0" smtClean="0"/>
              <a:t> to use new reference files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commits new </a:t>
            </a:r>
            <a:r>
              <a:rPr lang="en-US" sz="1600" dirty="0" err="1" smtClean="0"/>
              <a:t>rmap</a:t>
            </a:r>
            <a:r>
              <a:rPr lang="en-US" sz="1600" dirty="0" smtClean="0"/>
              <a:t> file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edits instrument context file to use new </a:t>
            </a:r>
            <a:r>
              <a:rPr lang="en-US" sz="1600" dirty="0" err="1" smtClean="0"/>
              <a:t>rmap</a:t>
            </a:r>
            <a:r>
              <a:rPr lang="en-US" sz="1600" dirty="0" smtClean="0"/>
              <a:t> file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commits new instrument context file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a:t>e</a:t>
            </a:r>
            <a:r>
              <a:rPr lang="en-US" sz="1600" dirty="0" smtClean="0"/>
              <a:t>dits pipeline context file to use new instrument context file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a:t>c</a:t>
            </a:r>
            <a:r>
              <a:rPr lang="en-US" sz="1600" dirty="0" smtClean="0"/>
              <a:t>ommits new pipeline context file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a:t>r</a:t>
            </a:r>
            <a:r>
              <a:rPr lang="en-US" sz="1600" dirty="0" smtClean="0"/>
              <a:t>equests operations test new </a:t>
            </a:r>
            <a:r>
              <a:rPr lang="en-US" sz="1600" smtClean="0"/>
              <a:t>pipeline </a:t>
            </a:r>
            <a:r>
              <a:rPr lang="en-US" sz="1600" smtClean="0"/>
              <a:t>context</a:t>
            </a:r>
            <a:endParaRPr lang="en-US" sz="1600" dirty="0" smtClean="0"/>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Operations: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a:t>s</a:t>
            </a:r>
            <a:r>
              <a:rPr lang="en-US" sz="1600" dirty="0" smtClean="0"/>
              <a:t>ets test version of operational environment to use new pipeline context, runs regression tests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a:t>o</a:t>
            </a:r>
            <a:r>
              <a:rPr lang="en-US" sz="1600" dirty="0" smtClean="0"/>
              <a:t>n approval from WIT, sets operations environment to use new pipeline context</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endParaRPr lang="en-US" sz="1600" dirty="0" smtClean="0"/>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smtClean="0">
                <a:solidFill>
                  <a:srgbClr val="BB0018"/>
                </a:solidFill>
                <a:latin typeface="Arial" charset="0"/>
              </a:rPr>
              <a:t>Commit Use Case 1: General Case</a:t>
            </a:r>
            <a:endParaRPr lang="en-US" sz="2800" b="1" dirty="0">
              <a:solidFill>
                <a:srgbClr val="BB0018"/>
              </a:solidFill>
              <a:latin typeface="Arial" charset="0"/>
            </a:endParaRPr>
          </a:p>
        </p:txBody>
      </p:sp>
      <p:sp>
        <p:nvSpPr>
          <p:cNvPr id="7" name="Slide Number Placeholder 4"/>
          <p:cNvSpPr>
            <a:spLocks noGrp="1"/>
          </p:cNvSpPr>
          <p:nvPr>
            <p:ph type="sldNum" sz="quarter" idx="12"/>
          </p:nvPr>
        </p:nvSpPr>
        <p:spPr>
          <a:xfrm>
            <a:off x="7681913" y="6538913"/>
            <a:ext cx="1357312" cy="280987"/>
          </a:xfrm>
        </p:spPr>
        <p:txBody>
          <a:bodyPr/>
          <a:lstStyle/>
          <a:p>
            <a:pPr>
              <a:defRPr/>
            </a:pPr>
            <a:r>
              <a:rPr lang="en-US" dirty="0" smtClean="0"/>
              <a:t>9-</a:t>
            </a:r>
            <a:fld id="{A739F50A-8F88-4892-87E1-8D1D3A543FFC}" type="slidenum">
              <a:rPr lang="en-US" smtClean="0"/>
              <a:pPr>
                <a:defRPr/>
              </a:pPr>
              <a:t>37</a:t>
            </a:fld>
            <a:endParaRPr lang="en-US" dirty="0" smtClean="0"/>
          </a:p>
          <a:p>
            <a:pPr>
              <a:defRPr/>
            </a:pPr>
            <a:endParaRPr lang="en-US" dirty="0"/>
          </a:p>
        </p:txBody>
      </p:sp>
      <p:sp>
        <p:nvSpPr>
          <p:cNvPr id="8" name="Footer Placeholder 4"/>
          <p:cNvSpPr>
            <a:spLocks noGrp="1"/>
          </p:cNvSpPr>
          <p:nvPr>
            <p:ph type="ftr" sz="quarter" idx="11"/>
          </p:nvPr>
        </p:nvSpPr>
        <p:spPr>
          <a:xfrm>
            <a:off x="1550988" y="6543675"/>
            <a:ext cx="6040437" cy="276225"/>
          </a:xfrm>
        </p:spPr>
        <p:txBody>
          <a:bodyPr/>
          <a:lstStyle/>
          <a:p>
            <a:pPr>
              <a:defRPr/>
            </a:pPr>
            <a:r>
              <a:rPr lang="en-US" altLang="en-US" dirty="0" smtClean="0"/>
              <a:t>S&amp;OC DMS System Design Review</a:t>
            </a:r>
            <a:endParaRPr lang="en-US" altLang="en-US" dirty="0"/>
          </a:p>
        </p:txBody>
      </p:sp>
      <p:sp>
        <p:nvSpPr>
          <p:cNvPr id="9" name="Date Placeholder 2"/>
          <p:cNvSpPr>
            <a:spLocks noGrp="1"/>
          </p:cNvSpPr>
          <p:nvPr>
            <p:ph type="dt" sz="half" idx="10"/>
          </p:nvPr>
        </p:nvSpPr>
        <p:spPr>
          <a:xfrm>
            <a:off x="114300" y="6543675"/>
            <a:ext cx="1362075" cy="276225"/>
          </a:xfrm>
        </p:spPr>
        <p:txBody>
          <a:bodyPr/>
          <a:lstStyle/>
          <a:p>
            <a:pPr>
              <a:defRPr/>
            </a:pPr>
            <a:r>
              <a:rPr lang="en-US" dirty="0" smtClean="0"/>
              <a:t>Dec 6-7, 2011</a:t>
            </a:r>
            <a:endParaRPr lang="en-US" altLang="en-US" dirty="0"/>
          </a:p>
        </p:txBody>
      </p:sp>
    </p:spTree>
    <p:extLst>
      <p:ext uri="{BB962C8B-B14F-4D97-AF65-F5344CB8AC3E}">
        <p14:creationId xmlns:p14="http://schemas.microsoft.com/office/powerpoint/2010/main" val="6292637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Used when there is one-for-one file replacement (reference, </a:t>
            </a:r>
            <a:r>
              <a:rPr lang="en-US" sz="1600" dirty="0" err="1" smtClean="0"/>
              <a:t>rmap</a:t>
            </a:r>
            <a:r>
              <a:rPr lang="en-US" sz="1600" dirty="0"/>
              <a:t> </a:t>
            </a:r>
            <a:r>
              <a:rPr lang="en-US" sz="1600" dirty="0" smtClean="0"/>
              <a:t>or instrument context) for any number of files listed within one file.</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Web form allows entering in replacements for listed files.</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One button submit handles chain of commits. E.g.,</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Commits all reference files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When reference file commits complete, creates new </a:t>
            </a:r>
            <a:r>
              <a:rPr lang="en-US" sz="1600" dirty="0" err="1" smtClean="0"/>
              <a:t>rmap</a:t>
            </a:r>
            <a:r>
              <a:rPr lang="en-US" sz="1600" dirty="0" smtClean="0"/>
              <a:t>, then commits that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Replaces old </a:t>
            </a:r>
            <a:r>
              <a:rPr lang="en-US" sz="1400" dirty="0" err="1" smtClean="0"/>
              <a:t>rmap</a:t>
            </a:r>
            <a:r>
              <a:rPr lang="en-US" sz="1400" dirty="0" smtClean="0"/>
              <a:t> entry reference file names with the identified committed reference files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When </a:t>
            </a:r>
            <a:r>
              <a:rPr lang="en-US" sz="1600" dirty="0" err="1" smtClean="0"/>
              <a:t>rmap</a:t>
            </a:r>
            <a:r>
              <a:rPr lang="en-US" sz="1600" dirty="0" smtClean="0"/>
              <a:t> commit completes, creates new instrument context, commits that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Replaces old instrument context </a:t>
            </a:r>
            <a:r>
              <a:rPr lang="en-US" sz="1400" dirty="0" err="1" smtClean="0"/>
              <a:t>rmap</a:t>
            </a:r>
            <a:r>
              <a:rPr lang="en-US" sz="1400" dirty="0" smtClean="0"/>
              <a:t> reference with new </a:t>
            </a:r>
            <a:r>
              <a:rPr lang="en-US" sz="1400" dirty="0" err="1" smtClean="0"/>
              <a:t>rmap</a:t>
            </a:r>
            <a:r>
              <a:rPr lang="en-US" sz="1400" dirty="0" smtClean="0"/>
              <a:t> name generated</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When instrument context completes, creates new pipeline context, commits that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Replaces old pipeline context instrument context reference with new instrument context name generated</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Returns names of all committed files</a:t>
            </a: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smtClean="0">
                <a:solidFill>
                  <a:srgbClr val="BB0018"/>
                </a:solidFill>
                <a:latin typeface="Arial" charset="0"/>
              </a:rPr>
              <a:t>Commit Use Case 2: File replacement</a:t>
            </a:r>
            <a:endParaRPr lang="en-US" sz="2800" b="1" dirty="0">
              <a:solidFill>
                <a:srgbClr val="BB0018"/>
              </a:solidFill>
              <a:latin typeface="Arial" charset="0"/>
            </a:endParaRPr>
          </a:p>
        </p:txBody>
      </p:sp>
      <p:sp>
        <p:nvSpPr>
          <p:cNvPr id="7" name="Slide Number Placeholder 4"/>
          <p:cNvSpPr>
            <a:spLocks noGrp="1"/>
          </p:cNvSpPr>
          <p:nvPr>
            <p:ph type="sldNum" sz="quarter" idx="12"/>
          </p:nvPr>
        </p:nvSpPr>
        <p:spPr>
          <a:xfrm>
            <a:off x="7681913" y="6538913"/>
            <a:ext cx="1357312" cy="280987"/>
          </a:xfrm>
        </p:spPr>
        <p:txBody>
          <a:bodyPr/>
          <a:lstStyle/>
          <a:p>
            <a:pPr>
              <a:defRPr/>
            </a:pPr>
            <a:r>
              <a:rPr lang="en-US" dirty="0" smtClean="0"/>
              <a:t>9-</a:t>
            </a:r>
            <a:fld id="{A739F50A-8F88-4892-87E1-8D1D3A543FFC}" type="slidenum">
              <a:rPr lang="en-US" smtClean="0"/>
              <a:pPr>
                <a:defRPr/>
              </a:pPr>
              <a:t>38</a:t>
            </a:fld>
            <a:endParaRPr lang="en-US" dirty="0" smtClean="0"/>
          </a:p>
          <a:p>
            <a:pPr>
              <a:defRPr/>
            </a:pPr>
            <a:endParaRPr lang="en-US" dirty="0"/>
          </a:p>
        </p:txBody>
      </p:sp>
      <p:sp>
        <p:nvSpPr>
          <p:cNvPr id="8" name="Footer Placeholder 4"/>
          <p:cNvSpPr>
            <a:spLocks noGrp="1"/>
          </p:cNvSpPr>
          <p:nvPr>
            <p:ph type="ftr" sz="quarter" idx="11"/>
          </p:nvPr>
        </p:nvSpPr>
        <p:spPr>
          <a:xfrm>
            <a:off x="1550988" y="6543675"/>
            <a:ext cx="6040437" cy="276225"/>
          </a:xfrm>
        </p:spPr>
        <p:txBody>
          <a:bodyPr/>
          <a:lstStyle/>
          <a:p>
            <a:pPr>
              <a:defRPr/>
            </a:pPr>
            <a:r>
              <a:rPr lang="en-US" altLang="en-US" dirty="0" smtClean="0"/>
              <a:t>S&amp;OC DMS System Design Review</a:t>
            </a:r>
            <a:endParaRPr lang="en-US" altLang="en-US" dirty="0"/>
          </a:p>
        </p:txBody>
      </p:sp>
      <p:sp>
        <p:nvSpPr>
          <p:cNvPr id="9" name="Date Placeholder 2"/>
          <p:cNvSpPr>
            <a:spLocks noGrp="1"/>
          </p:cNvSpPr>
          <p:nvPr>
            <p:ph type="dt" sz="half" idx="10"/>
          </p:nvPr>
        </p:nvSpPr>
        <p:spPr>
          <a:xfrm>
            <a:off x="114300" y="6543675"/>
            <a:ext cx="1362075" cy="276225"/>
          </a:xfrm>
        </p:spPr>
        <p:txBody>
          <a:bodyPr/>
          <a:lstStyle/>
          <a:p>
            <a:pPr>
              <a:defRPr/>
            </a:pPr>
            <a:r>
              <a:rPr lang="en-US" dirty="0" smtClean="0"/>
              <a:t>Dec 6-7, 2011</a:t>
            </a:r>
            <a:endParaRPr lang="en-US" altLang="en-US" dirty="0"/>
          </a:p>
        </p:txBody>
      </p:sp>
    </p:spTree>
    <p:extLst>
      <p:ext uri="{BB962C8B-B14F-4D97-AF65-F5344CB8AC3E}">
        <p14:creationId xmlns:p14="http://schemas.microsoft.com/office/powerpoint/2010/main" val="56047201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Adding new time-dependent reference files to existing list in </a:t>
            </a:r>
            <a:r>
              <a:rPr lang="en-US" sz="1600" dirty="0" err="1" smtClean="0"/>
              <a:t>rmap</a:t>
            </a:r>
            <a:endParaRPr lang="en-US" sz="1600" dirty="0" smtClean="0"/>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Web form provides place to make additions to existing </a:t>
            </a:r>
            <a:r>
              <a:rPr lang="en-US" sz="1600" dirty="0" err="1" smtClean="0"/>
              <a:t>rmap</a:t>
            </a:r>
            <a:r>
              <a:rPr lang="en-US" sz="1600" dirty="0" smtClean="0"/>
              <a:t> file</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Goes through same process as Use Case 2 to edit/commit all chained files</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One step for the user</a:t>
            </a: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BB0018"/>
                </a:solidFill>
                <a:latin typeface="Arial" charset="0"/>
              </a:rPr>
              <a:t>Commit Use Case 3: time-dependent changes  </a:t>
            </a:r>
            <a:endParaRPr lang="en-US" b="1" dirty="0">
              <a:solidFill>
                <a:srgbClr val="BB0018"/>
              </a:solidFill>
              <a:latin typeface="Arial" charset="0"/>
            </a:endParaRPr>
          </a:p>
        </p:txBody>
      </p:sp>
      <p:sp>
        <p:nvSpPr>
          <p:cNvPr id="7" name="Slide Number Placeholder 4"/>
          <p:cNvSpPr>
            <a:spLocks noGrp="1"/>
          </p:cNvSpPr>
          <p:nvPr>
            <p:ph type="sldNum" sz="quarter" idx="12"/>
          </p:nvPr>
        </p:nvSpPr>
        <p:spPr>
          <a:xfrm>
            <a:off x="7681913" y="6538913"/>
            <a:ext cx="1357312" cy="280987"/>
          </a:xfrm>
        </p:spPr>
        <p:txBody>
          <a:bodyPr/>
          <a:lstStyle/>
          <a:p>
            <a:pPr>
              <a:defRPr/>
            </a:pPr>
            <a:r>
              <a:rPr lang="en-US" dirty="0" smtClean="0"/>
              <a:t>9-</a:t>
            </a:r>
            <a:fld id="{A739F50A-8F88-4892-87E1-8D1D3A543FFC}" type="slidenum">
              <a:rPr lang="en-US" smtClean="0"/>
              <a:pPr>
                <a:defRPr/>
              </a:pPr>
              <a:t>39</a:t>
            </a:fld>
            <a:endParaRPr lang="en-US" dirty="0" smtClean="0"/>
          </a:p>
          <a:p>
            <a:pPr>
              <a:defRPr/>
            </a:pPr>
            <a:endParaRPr lang="en-US" dirty="0"/>
          </a:p>
        </p:txBody>
      </p:sp>
      <p:sp>
        <p:nvSpPr>
          <p:cNvPr id="8" name="Footer Placeholder 4"/>
          <p:cNvSpPr>
            <a:spLocks noGrp="1"/>
          </p:cNvSpPr>
          <p:nvPr>
            <p:ph type="ftr" sz="quarter" idx="11"/>
          </p:nvPr>
        </p:nvSpPr>
        <p:spPr>
          <a:xfrm>
            <a:off x="1550988" y="6543675"/>
            <a:ext cx="6040437" cy="276225"/>
          </a:xfrm>
        </p:spPr>
        <p:txBody>
          <a:bodyPr/>
          <a:lstStyle/>
          <a:p>
            <a:pPr>
              <a:defRPr/>
            </a:pPr>
            <a:r>
              <a:rPr lang="en-US" altLang="en-US" dirty="0" smtClean="0"/>
              <a:t>S&amp;OC DMS System Design Review</a:t>
            </a:r>
            <a:endParaRPr lang="en-US" altLang="en-US" dirty="0"/>
          </a:p>
        </p:txBody>
      </p:sp>
      <p:sp>
        <p:nvSpPr>
          <p:cNvPr id="9" name="Date Placeholder 2"/>
          <p:cNvSpPr>
            <a:spLocks noGrp="1"/>
          </p:cNvSpPr>
          <p:nvPr>
            <p:ph type="dt" sz="half" idx="10"/>
          </p:nvPr>
        </p:nvSpPr>
        <p:spPr>
          <a:xfrm>
            <a:off x="114300" y="6543675"/>
            <a:ext cx="1362075" cy="276225"/>
          </a:xfrm>
        </p:spPr>
        <p:txBody>
          <a:bodyPr/>
          <a:lstStyle/>
          <a:p>
            <a:pPr>
              <a:defRPr/>
            </a:pPr>
            <a:r>
              <a:rPr lang="en-US" dirty="0" smtClean="0"/>
              <a:t>Dec 6-7, 2011</a:t>
            </a:r>
            <a:endParaRPr lang="en-US" altLang="en-US" dirty="0"/>
          </a:p>
        </p:txBody>
      </p:sp>
    </p:spTree>
    <p:extLst>
      <p:ext uri="{BB962C8B-B14F-4D97-AF65-F5344CB8AC3E}">
        <p14:creationId xmlns:p14="http://schemas.microsoft.com/office/powerpoint/2010/main" val="15126304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marL="0" indent="0" algn="ctr" eaLnBrk="1" hangingPunct="1">
              <a:lnSpc>
                <a:spcPct val="90000"/>
              </a:lnSpc>
              <a:spcBef>
                <a:spcPts val="400"/>
              </a:spcBef>
              <a:spcAft>
                <a:spcPts val="800"/>
              </a:spcAft>
              <a:buNone/>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endParaRPr lang="en-US" sz="1600" dirty="0" smtClean="0"/>
          </a:p>
          <a:p>
            <a:pPr marL="0" indent="0" algn="ctr" eaLnBrk="1" hangingPunct="1">
              <a:lnSpc>
                <a:spcPct val="90000"/>
              </a:lnSpc>
              <a:spcBef>
                <a:spcPts val="400"/>
              </a:spcBef>
              <a:spcAft>
                <a:spcPts val="800"/>
              </a:spcAft>
              <a:buNone/>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endParaRPr lang="en-US" sz="1600" dirty="0"/>
          </a:p>
          <a:p>
            <a:pPr marL="0" indent="0" algn="ctr" eaLnBrk="1" hangingPunct="1">
              <a:lnSpc>
                <a:spcPct val="90000"/>
              </a:lnSpc>
              <a:spcBef>
                <a:spcPts val="400"/>
              </a:spcBef>
              <a:spcAft>
                <a:spcPts val="800"/>
              </a:spcAft>
              <a:buNone/>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endParaRPr lang="en-US" sz="1600" dirty="0" smtClean="0"/>
          </a:p>
          <a:p>
            <a:pPr marL="0" indent="0" algn="ctr" eaLnBrk="1" hangingPunct="1">
              <a:lnSpc>
                <a:spcPct val="90000"/>
              </a:lnSpc>
              <a:spcBef>
                <a:spcPts val="400"/>
              </a:spcBef>
              <a:spcAft>
                <a:spcPts val="800"/>
              </a:spcAft>
              <a:buNone/>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endParaRPr lang="en-US" sz="1600" dirty="0"/>
          </a:p>
          <a:p>
            <a:pPr marL="0" indent="0" algn="ctr" eaLnBrk="1" hangingPunct="1">
              <a:lnSpc>
                <a:spcPct val="90000"/>
              </a:lnSpc>
              <a:spcBef>
                <a:spcPts val="400"/>
              </a:spcBef>
              <a:spcAft>
                <a:spcPts val="800"/>
              </a:spcAft>
              <a:buNone/>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3200" dirty="0" smtClean="0"/>
              <a:t>Key Requirements</a:t>
            </a: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1" dirty="0">
              <a:solidFill>
                <a:srgbClr val="BB0018"/>
              </a:solidFill>
              <a:latin typeface="Arial" charset="0"/>
            </a:endParaRPr>
          </a:p>
        </p:txBody>
      </p:sp>
      <p:sp>
        <p:nvSpPr>
          <p:cNvPr id="7" name="Slide Number Placeholder 4"/>
          <p:cNvSpPr>
            <a:spLocks noGrp="1"/>
          </p:cNvSpPr>
          <p:nvPr>
            <p:ph type="sldNum" sz="quarter" idx="12"/>
          </p:nvPr>
        </p:nvSpPr>
        <p:spPr>
          <a:xfrm>
            <a:off x="7681913" y="6538913"/>
            <a:ext cx="1357312" cy="280987"/>
          </a:xfrm>
        </p:spPr>
        <p:txBody>
          <a:bodyPr/>
          <a:lstStyle/>
          <a:p>
            <a:pPr>
              <a:defRPr/>
            </a:pPr>
            <a:r>
              <a:rPr lang="en-US" dirty="0" smtClean="0"/>
              <a:t>9-</a:t>
            </a:r>
            <a:fld id="{A739F50A-8F88-4892-87E1-8D1D3A543FFC}" type="slidenum">
              <a:rPr lang="en-US" smtClean="0"/>
              <a:pPr>
                <a:defRPr/>
              </a:pPr>
              <a:t>4</a:t>
            </a:fld>
            <a:endParaRPr lang="en-US" dirty="0" smtClean="0"/>
          </a:p>
          <a:p>
            <a:pPr>
              <a:defRPr/>
            </a:pPr>
            <a:endParaRPr lang="en-US" dirty="0"/>
          </a:p>
        </p:txBody>
      </p:sp>
      <p:sp>
        <p:nvSpPr>
          <p:cNvPr id="8" name="Footer Placeholder 4"/>
          <p:cNvSpPr>
            <a:spLocks noGrp="1"/>
          </p:cNvSpPr>
          <p:nvPr>
            <p:ph type="ftr" sz="quarter" idx="11"/>
          </p:nvPr>
        </p:nvSpPr>
        <p:spPr>
          <a:xfrm>
            <a:off x="1550988" y="6543675"/>
            <a:ext cx="6040437" cy="276225"/>
          </a:xfrm>
        </p:spPr>
        <p:txBody>
          <a:bodyPr/>
          <a:lstStyle/>
          <a:p>
            <a:pPr>
              <a:defRPr/>
            </a:pPr>
            <a:r>
              <a:rPr lang="en-US" altLang="en-US" dirty="0" smtClean="0"/>
              <a:t>S&amp;OC DMS System Design Review</a:t>
            </a:r>
            <a:endParaRPr lang="en-US" altLang="en-US" dirty="0"/>
          </a:p>
        </p:txBody>
      </p:sp>
      <p:sp>
        <p:nvSpPr>
          <p:cNvPr id="9" name="Date Placeholder 2"/>
          <p:cNvSpPr>
            <a:spLocks noGrp="1"/>
          </p:cNvSpPr>
          <p:nvPr>
            <p:ph type="dt" sz="half" idx="10"/>
          </p:nvPr>
        </p:nvSpPr>
        <p:spPr>
          <a:xfrm>
            <a:off x="114300" y="6543675"/>
            <a:ext cx="1362075" cy="276225"/>
          </a:xfrm>
        </p:spPr>
        <p:txBody>
          <a:bodyPr/>
          <a:lstStyle/>
          <a:p>
            <a:pPr>
              <a:defRPr/>
            </a:pPr>
            <a:r>
              <a:rPr lang="en-US" dirty="0" smtClean="0"/>
              <a:t>Dec 6-7, 2011</a:t>
            </a:r>
            <a:endParaRPr lang="en-US" altLang="en-US" dirty="0"/>
          </a:p>
        </p:txBody>
      </p:sp>
    </p:spTree>
    <p:extLst>
      <p:ext uri="{BB962C8B-B14F-4D97-AF65-F5344CB8AC3E}">
        <p14:creationId xmlns:p14="http://schemas.microsoft.com/office/powerpoint/2010/main" val="135270562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eaLnBrk="1" hangingPunct="1"/>
            <a:r>
              <a:rPr lang="en-US" sz="1400" dirty="0">
                <a:latin typeface="Arial" charset="0"/>
              </a:rPr>
              <a:t>For all types of files:</a:t>
            </a:r>
          </a:p>
          <a:p>
            <a:pPr lvl="1" eaLnBrk="1" hangingPunct="1"/>
            <a:r>
              <a:rPr lang="en-US" sz="1200" dirty="0">
                <a:latin typeface="Arial" charset="0"/>
                <a:ea typeface="ＭＳ Ｐゴシック" charset="0"/>
              </a:rPr>
              <a:t>Name must be unique and obeys naming conventions</a:t>
            </a:r>
          </a:p>
          <a:p>
            <a:pPr lvl="2" eaLnBrk="1" hangingPunct="1"/>
            <a:r>
              <a:rPr lang="en-US" sz="1100" dirty="0" smtClean="0">
                <a:latin typeface="Arial" charset="0"/>
                <a:ea typeface="ＭＳ Ｐゴシック" charset="0"/>
              </a:rPr>
              <a:t>CRDS </a:t>
            </a:r>
            <a:r>
              <a:rPr lang="en-US" sz="1100" dirty="0">
                <a:latin typeface="Arial" charset="0"/>
                <a:ea typeface="ＭＳ Ｐゴシック" charset="0"/>
              </a:rPr>
              <a:t>supplies </a:t>
            </a:r>
            <a:r>
              <a:rPr lang="en-US" sz="1100" dirty="0" smtClean="0">
                <a:latin typeface="Arial" charset="0"/>
                <a:ea typeface="ＭＳ Ｐゴシック" charset="0"/>
              </a:rPr>
              <a:t>name, retains original name in catalog and header</a:t>
            </a:r>
            <a:endParaRPr lang="en-US" sz="1100" dirty="0">
              <a:latin typeface="Arial" charset="0"/>
              <a:ea typeface="ＭＳ Ｐゴシック" charset="0"/>
            </a:endParaRPr>
          </a:p>
          <a:p>
            <a:pPr lvl="1" eaLnBrk="1" hangingPunct="1"/>
            <a:r>
              <a:rPr lang="en-US" sz="1200" dirty="0">
                <a:latin typeface="Arial" charset="0"/>
                <a:ea typeface="ＭＳ Ｐゴシック" charset="0"/>
              </a:rPr>
              <a:t>Information must be provided to document provenance: [DMS-542]</a:t>
            </a:r>
          </a:p>
          <a:p>
            <a:pPr lvl="2" eaLnBrk="1" hangingPunct="1"/>
            <a:r>
              <a:rPr lang="en-US" sz="1050" dirty="0">
                <a:latin typeface="Arial" charset="0"/>
                <a:ea typeface="ＭＳ Ｐゴシック" charset="0"/>
              </a:rPr>
              <a:t>Who made the file, who committed the file</a:t>
            </a:r>
          </a:p>
          <a:p>
            <a:pPr lvl="2" eaLnBrk="1" hangingPunct="1"/>
            <a:r>
              <a:rPr lang="en-US" sz="1050" dirty="0">
                <a:latin typeface="Arial" charset="0"/>
                <a:ea typeface="ＭＳ Ｐゴシック" charset="0"/>
              </a:rPr>
              <a:t>How the file was made, </a:t>
            </a:r>
            <a:r>
              <a:rPr lang="en-US" sz="1050" dirty="0" err="1">
                <a:latin typeface="Arial" charset="0"/>
                <a:ea typeface="ＭＳ Ｐゴシック" charset="0"/>
              </a:rPr>
              <a:t>etc</a:t>
            </a:r>
            <a:endParaRPr lang="en-US" sz="1050" dirty="0">
              <a:latin typeface="Arial" charset="0"/>
              <a:ea typeface="ＭＳ Ｐゴシック" charset="0"/>
            </a:endParaRPr>
          </a:p>
          <a:p>
            <a:pPr lvl="2" eaLnBrk="1" hangingPunct="1"/>
            <a:r>
              <a:rPr lang="en-US" sz="1050" dirty="0">
                <a:latin typeface="Arial" charset="0"/>
                <a:ea typeface="ＭＳ Ｐゴシック" charset="0"/>
              </a:rPr>
              <a:t>Significance of change</a:t>
            </a:r>
          </a:p>
          <a:p>
            <a:pPr eaLnBrk="1" hangingPunct="1"/>
            <a:r>
              <a:rPr lang="en-US" sz="1400" dirty="0">
                <a:latin typeface="Arial" charset="0"/>
              </a:rPr>
              <a:t>Reference Files:</a:t>
            </a:r>
          </a:p>
          <a:p>
            <a:pPr lvl="1" eaLnBrk="1" hangingPunct="1"/>
            <a:r>
              <a:rPr lang="en-US" sz="1200" dirty="0">
                <a:latin typeface="Arial" charset="0"/>
                <a:ea typeface="ＭＳ Ｐゴシック" charset="0"/>
              </a:rPr>
              <a:t>Verify file is conformant with required format (e.g. valid FITS file)</a:t>
            </a:r>
          </a:p>
          <a:p>
            <a:pPr lvl="1" eaLnBrk="1" hangingPunct="1"/>
            <a:r>
              <a:rPr lang="en-US" sz="1200" dirty="0">
                <a:latin typeface="Arial" charset="0"/>
                <a:ea typeface="ＭＳ Ｐゴシック" charset="0"/>
              </a:rPr>
              <a:t>Verify file contains necessary information on how the </a:t>
            </a:r>
            <a:r>
              <a:rPr lang="en-US" sz="1200" dirty="0" smtClean="0">
                <a:latin typeface="Arial" charset="0"/>
                <a:ea typeface="ＭＳ Ｐゴシック" charset="0"/>
              </a:rPr>
              <a:t>file </a:t>
            </a:r>
            <a:r>
              <a:rPr lang="en-US" sz="1200" dirty="0">
                <a:latin typeface="Arial" charset="0"/>
                <a:ea typeface="ＭＳ Ｐゴシック" charset="0"/>
              </a:rPr>
              <a:t>was </a:t>
            </a:r>
            <a:r>
              <a:rPr lang="en-US" sz="1200" dirty="0" smtClean="0">
                <a:latin typeface="Arial" charset="0"/>
                <a:ea typeface="ＭＳ Ｐゴシック" charset="0"/>
              </a:rPr>
              <a:t>generated </a:t>
            </a:r>
            <a:r>
              <a:rPr lang="en-US" sz="1200" dirty="0">
                <a:latin typeface="Arial" charset="0"/>
                <a:ea typeface="ＭＳ Ｐゴシック" charset="0"/>
              </a:rPr>
              <a:t>[DMS-546]</a:t>
            </a:r>
          </a:p>
          <a:p>
            <a:pPr lvl="1" eaLnBrk="1" hangingPunct="1"/>
            <a:r>
              <a:rPr lang="en-US" sz="1200" dirty="0">
                <a:latin typeface="Arial" charset="0"/>
                <a:ea typeface="ＭＳ Ｐゴシック" charset="0"/>
              </a:rPr>
              <a:t>Verify file has necessary structure and content</a:t>
            </a:r>
          </a:p>
          <a:p>
            <a:pPr lvl="2" eaLnBrk="1" hangingPunct="1"/>
            <a:r>
              <a:rPr lang="en-US" sz="1050" dirty="0">
                <a:latin typeface="Arial" charset="0"/>
                <a:ea typeface="ＭＳ Ｐゴシック" charset="0"/>
              </a:rPr>
              <a:t>Very open ended</a:t>
            </a:r>
          </a:p>
          <a:p>
            <a:pPr lvl="2" eaLnBrk="1" hangingPunct="1"/>
            <a:r>
              <a:rPr lang="en-US" sz="1050" dirty="0">
                <a:latin typeface="Arial" charset="0"/>
                <a:ea typeface="ＭＳ Ｐゴシック" charset="0"/>
              </a:rPr>
              <a:t>Lots of rules on content make for harder maintenance</a:t>
            </a:r>
          </a:p>
          <a:p>
            <a:pPr eaLnBrk="1" hangingPunct="1"/>
            <a:r>
              <a:rPr lang="en-US" sz="1400" dirty="0">
                <a:latin typeface="Arial" charset="0"/>
              </a:rPr>
              <a:t>Rules Files:</a:t>
            </a:r>
          </a:p>
          <a:p>
            <a:pPr lvl="1" eaLnBrk="1" hangingPunct="1"/>
            <a:r>
              <a:rPr lang="en-US" sz="1200" dirty="0">
                <a:latin typeface="Arial" charset="0"/>
                <a:ea typeface="ＭＳ Ｐゴシック" charset="0"/>
              </a:rPr>
              <a:t>All reference files referred to must be in CRDS [DMS-535]</a:t>
            </a:r>
          </a:p>
          <a:p>
            <a:pPr lvl="1" eaLnBrk="1" hangingPunct="1"/>
            <a:r>
              <a:rPr lang="en-US" sz="1200" dirty="0">
                <a:latin typeface="Arial" charset="0"/>
                <a:ea typeface="ＭＳ Ｐゴシック" charset="0"/>
              </a:rPr>
              <a:t>Syntax is correct</a:t>
            </a:r>
          </a:p>
          <a:p>
            <a:pPr lvl="1" eaLnBrk="1" hangingPunct="1"/>
            <a:r>
              <a:rPr lang="en-US" sz="1200" dirty="0">
                <a:latin typeface="Arial" charset="0"/>
                <a:ea typeface="ＭＳ Ｐゴシック" charset="0"/>
              </a:rPr>
              <a:t>All previous modes covered remain covered [provide warning</a:t>
            </a:r>
            <a:r>
              <a:rPr lang="en-US" sz="1200" dirty="0" smtClean="0">
                <a:latin typeface="Arial" charset="0"/>
                <a:ea typeface="ＭＳ Ｐゴシック" charset="0"/>
              </a:rPr>
              <a:t>]</a:t>
            </a:r>
          </a:p>
          <a:p>
            <a:pPr lvl="1" eaLnBrk="1" hangingPunct="1"/>
            <a:r>
              <a:rPr lang="en-US" sz="1200" dirty="0" smtClean="0">
                <a:latin typeface="Arial" charset="0"/>
                <a:ea typeface="ＭＳ Ｐゴシック" charset="0"/>
              </a:rPr>
              <a:t>No identical selection sets can appear twice in the file.</a:t>
            </a:r>
            <a:endParaRPr lang="en-US" sz="1200" dirty="0">
              <a:latin typeface="Arial" charset="0"/>
              <a:ea typeface="ＭＳ Ｐゴシック" charset="0"/>
            </a:endParaRPr>
          </a:p>
          <a:p>
            <a:pPr eaLnBrk="1" hangingPunct="1"/>
            <a:r>
              <a:rPr lang="en-US" sz="1400" dirty="0">
                <a:latin typeface="Arial" charset="0"/>
              </a:rPr>
              <a:t>Context Files:</a:t>
            </a:r>
            <a:endParaRPr lang="en-US" sz="1000" dirty="0">
              <a:latin typeface="Arial" charset="0"/>
            </a:endParaRPr>
          </a:p>
          <a:p>
            <a:pPr lvl="1" eaLnBrk="1" hangingPunct="1"/>
            <a:r>
              <a:rPr lang="en-US" sz="1200" dirty="0">
                <a:latin typeface="Arial" charset="0"/>
                <a:ea typeface="ＭＳ Ｐゴシック" charset="0"/>
              </a:rPr>
              <a:t>All context or rules files referred to must be in CRDS [DMS-535]</a:t>
            </a:r>
          </a:p>
          <a:p>
            <a:pPr lvl="1" eaLnBrk="1" hangingPunct="1"/>
            <a:r>
              <a:rPr lang="en-US" sz="1200" dirty="0">
                <a:latin typeface="Arial" charset="0"/>
                <a:ea typeface="ＭＳ Ｐゴシック" charset="0"/>
              </a:rPr>
              <a:t>Syntax is correct</a:t>
            </a: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smtClean="0">
                <a:solidFill>
                  <a:srgbClr val="BB0018"/>
                </a:solidFill>
                <a:latin typeface="Arial" charset="0"/>
              </a:rPr>
              <a:t>Validation of CRDS Files</a:t>
            </a:r>
            <a:endParaRPr lang="en-US" sz="2800" b="1" dirty="0">
              <a:solidFill>
                <a:srgbClr val="BB0018"/>
              </a:solidFill>
              <a:latin typeface="Arial" charset="0"/>
            </a:endParaRPr>
          </a:p>
        </p:txBody>
      </p:sp>
      <p:sp>
        <p:nvSpPr>
          <p:cNvPr id="7" name="Slide Number Placeholder 4"/>
          <p:cNvSpPr>
            <a:spLocks noGrp="1"/>
          </p:cNvSpPr>
          <p:nvPr>
            <p:ph type="sldNum" sz="quarter" idx="12"/>
          </p:nvPr>
        </p:nvSpPr>
        <p:spPr>
          <a:xfrm>
            <a:off x="7681913" y="6538913"/>
            <a:ext cx="1357312" cy="280987"/>
          </a:xfrm>
        </p:spPr>
        <p:txBody>
          <a:bodyPr/>
          <a:lstStyle/>
          <a:p>
            <a:pPr>
              <a:defRPr/>
            </a:pPr>
            <a:r>
              <a:rPr lang="en-US" dirty="0" smtClean="0"/>
              <a:t>9-</a:t>
            </a:r>
            <a:fld id="{A739F50A-8F88-4892-87E1-8D1D3A543FFC}" type="slidenum">
              <a:rPr lang="en-US" smtClean="0"/>
              <a:pPr>
                <a:defRPr/>
              </a:pPr>
              <a:t>40</a:t>
            </a:fld>
            <a:endParaRPr lang="en-US" dirty="0" smtClean="0"/>
          </a:p>
          <a:p>
            <a:pPr>
              <a:defRPr/>
            </a:pPr>
            <a:endParaRPr lang="en-US" dirty="0"/>
          </a:p>
        </p:txBody>
      </p:sp>
      <p:sp>
        <p:nvSpPr>
          <p:cNvPr id="8" name="Footer Placeholder 4"/>
          <p:cNvSpPr>
            <a:spLocks noGrp="1"/>
          </p:cNvSpPr>
          <p:nvPr>
            <p:ph type="ftr" sz="quarter" idx="11"/>
          </p:nvPr>
        </p:nvSpPr>
        <p:spPr>
          <a:xfrm>
            <a:off x="1550988" y="6543675"/>
            <a:ext cx="6040437" cy="276225"/>
          </a:xfrm>
        </p:spPr>
        <p:txBody>
          <a:bodyPr/>
          <a:lstStyle/>
          <a:p>
            <a:pPr>
              <a:defRPr/>
            </a:pPr>
            <a:r>
              <a:rPr lang="en-US" altLang="en-US" dirty="0" smtClean="0"/>
              <a:t>S&amp;OC DMS System Design Review</a:t>
            </a:r>
            <a:endParaRPr lang="en-US" altLang="en-US" dirty="0"/>
          </a:p>
        </p:txBody>
      </p:sp>
      <p:sp>
        <p:nvSpPr>
          <p:cNvPr id="9" name="Date Placeholder 2"/>
          <p:cNvSpPr>
            <a:spLocks noGrp="1"/>
          </p:cNvSpPr>
          <p:nvPr>
            <p:ph type="dt" sz="half" idx="10"/>
          </p:nvPr>
        </p:nvSpPr>
        <p:spPr>
          <a:xfrm>
            <a:off x="114300" y="6543675"/>
            <a:ext cx="1362075" cy="276225"/>
          </a:xfrm>
        </p:spPr>
        <p:txBody>
          <a:bodyPr/>
          <a:lstStyle/>
          <a:p>
            <a:pPr>
              <a:defRPr/>
            </a:pPr>
            <a:r>
              <a:rPr lang="en-US" dirty="0" smtClean="0"/>
              <a:t>Dec 6-7, 2011</a:t>
            </a:r>
            <a:endParaRPr lang="en-US" altLang="en-US" dirty="0"/>
          </a:p>
        </p:txBody>
      </p:sp>
    </p:spTree>
    <p:extLst>
      <p:ext uri="{BB962C8B-B14F-4D97-AF65-F5344CB8AC3E}">
        <p14:creationId xmlns:p14="http://schemas.microsoft.com/office/powerpoint/2010/main" val="125255788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eaLnBrk="1" hangingPunct="1"/>
            <a:r>
              <a:rPr lang="en-US" dirty="0">
                <a:latin typeface="Arial" charset="0"/>
              </a:rPr>
              <a:t>The archive shall be able to archive the following kinds of files:</a:t>
            </a:r>
          </a:p>
          <a:p>
            <a:pPr lvl="1" eaLnBrk="1" hangingPunct="1"/>
            <a:r>
              <a:rPr lang="en-US" sz="1600" dirty="0">
                <a:latin typeface="Arial" charset="0"/>
                <a:ea typeface="ＭＳ Ｐゴシック" charset="0"/>
              </a:rPr>
              <a:t>Calibration Reference Files</a:t>
            </a:r>
          </a:p>
          <a:p>
            <a:pPr lvl="1" eaLnBrk="1" hangingPunct="1"/>
            <a:r>
              <a:rPr lang="en-US" sz="1600" dirty="0">
                <a:latin typeface="Arial" charset="0"/>
                <a:ea typeface="ＭＳ Ｐゴシック" charset="0"/>
              </a:rPr>
              <a:t>Rules Files that define how data should be mapped to Calibration Reference Files</a:t>
            </a:r>
          </a:p>
          <a:p>
            <a:pPr lvl="1" eaLnBrk="1" hangingPunct="1"/>
            <a:r>
              <a:rPr lang="en-US" sz="1600" dirty="0">
                <a:latin typeface="Arial" charset="0"/>
                <a:ea typeface="ＭＳ Ｐゴシック" charset="0"/>
              </a:rPr>
              <a:t>Context Files that define which Rules Files should be used for a given instance of calibration pipeline </a:t>
            </a:r>
            <a:r>
              <a:rPr lang="en-US" sz="1600" dirty="0" smtClean="0">
                <a:latin typeface="Arial" charset="0"/>
                <a:ea typeface="ＭＳ Ｐゴシック" charset="0"/>
              </a:rPr>
              <a:t>execution</a:t>
            </a:r>
          </a:p>
          <a:p>
            <a:pPr eaLnBrk="1" hangingPunct="1"/>
            <a:r>
              <a:rPr lang="en-US" sz="1600" dirty="0">
                <a:latin typeface="Arial" charset="0"/>
              </a:rPr>
              <a:t>The Archive shall accept any name supplied for such files, and any format provided</a:t>
            </a:r>
            <a:r>
              <a:rPr lang="en-US" sz="1600" dirty="0" smtClean="0">
                <a:latin typeface="Arial" charset="0"/>
              </a:rPr>
              <a:t>.</a:t>
            </a:r>
          </a:p>
          <a:p>
            <a:pPr lvl="1" eaLnBrk="1" hangingPunct="1"/>
            <a:r>
              <a:rPr lang="en-US" sz="1600" dirty="0">
                <a:latin typeface="Arial" charset="0"/>
              </a:rPr>
              <a:t>The Archive shall be able to apply a set of rules for the acceptable name and format of the file to be archived. These rules shall be configurable to handle new naming schemes or a new file format if one is added to the supported </a:t>
            </a:r>
            <a:r>
              <a:rPr lang="en-US" sz="1600" dirty="0" smtClean="0">
                <a:latin typeface="Arial" charset="0"/>
              </a:rPr>
              <a:t>list</a:t>
            </a:r>
          </a:p>
          <a:p>
            <a:pPr eaLnBrk="1" hangingPunct="1"/>
            <a:r>
              <a:rPr lang="en-US" dirty="0" smtClean="0"/>
              <a:t>The </a:t>
            </a:r>
            <a:r>
              <a:rPr lang="en-US" dirty="0"/>
              <a:t>archive shall provide a mechanism to prevent the overwriting of a reference/</a:t>
            </a:r>
            <a:r>
              <a:rPr lang="en-US" dirty="0" err="1"/>
              <a:t>rmap</a:t>
            </a:r>
            <a:r>
              <a:rPr lang="en-US" dirty="0"/>
              <a:t>/context file with the same name by CRDS when CRDS submits such a file to the archive to be archived</a:t>
            </a:r>
            <a:endParaRPr lang="en-US" dirty="0">
              <a:latin typeface="Arial" charset="0"/>
            </a:endParaRPr>
          </a:p>
          <a:p>
            <a:pPr eaLnBrk="1" hangingPunct="1"/>
            <a:endParaRPr lang="en-US" sz="2400" dirty="0">
              <a:latin typeface="Arial" charset="0"/>
              <a:ea typeface="ＭＳ Ｐゴシック" charset="0"/>
            </a:endParaRP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endParaRPr lang="en-US" sz="1600" dirty="0" smtClean="0"/>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BB0018"/>
                </a:solidFill>
                <a:latin typeface="Arial" charset="0"/>
              </a:rPr>
              <a:t>Requirements CRDS places on Archive</a:t>
            </a:r>
            <a:endParaRPr lang="en-US" b="1" dirty="0">
              <a:solidFill>
                <a:srgbClr val="BB0018"/>
              </a:solidFill>
              <a:latin typeface="Arial" charset="0"/>
            </a:endParaRPr>
          </a:p>
        </p:txBody>
      </p:sp>
      <p:sp>
        <p:nvSpPr>
          <p:cNvPr id="7" name="Slide Number Placeholder 4"/>
          <p:cNvSpPr>
            <a:spLocks noGrp="1"/>
          </p:cNvSpPr>
          <p:nvPr>
            <p:ph type="sldNum" sz="quarter" idx="12"/>
          </p:nvPr>
        </p:nvSpPr>
        <p:spPr>
          <a:xfrm>
            <a:off x="7681913" y="6538913"/>
            <a:ext cx="1357312" cy="280987"/>
          </a:xfrm>
        </p:spPr>
        <p:txBody>
          <a:bodyPr/>
          <a:lstStyle/>
          <a:p>
            <a:pPr>
              <a:defRPr/>
            </a:pPr>
            <a:r>
              <a:rPr lang="en-US" dirty="0" smtClean="0"/>
              <a:t>9-</a:t>
            </a:r>
            <a:fld id="{A739F50A-8F88-4892-87E1-8D1D3A543FFC}" type="slidenum">
              <a:rPr lang="en-US" smtClean="0"/>
              <a:pPr>
                <a:defRPr/>
              </a:pPr>
              <a:t>41</a:t>
            </a:fld>
            <a:endParaRPr lang="en-US" dirty="0" smtClean="0"/>
          </a:p>
          <a:p>
            <a:pPr>
              <a:defRPr/>
            </a:pPr>
            <a:endParaRPr lang="en-US" dirty="0"/>
          </a:p>
        </p:txBody>
      </p:sp>
      <p:sp>
        <p:nvSpPr>
          <p:cNvPr id="8" name="Footer Placeholder 4"/>
          <p:cNvSpPr>
            <a:spLocks noGrp="1"/>
          </p:cNvSpPr>
          <p:nvPr>
            <p:ph type="ftr" sz="quarter" idx="11"/>
          </p:nvPr>
        </p:nvSpPr>
        <p:spPr>
          <a:xfrm>
            <a:off x="1550988" y="6543675"/>
            <a:ext cx="6040437" cy="276225"/>
          </a:xfrm>
        </p:spPr>
        <p:txBody>
          <a:bodyPr/>
          <a:lstStyle/>
          <a:p>
            <a:pPr>
              <a:defRPr/>
            </a:pPr>
            <a:r>
              <a:rPr lang="en-US" altLang="en-US" dirty="0" smtClean="0"/>
              <a:t>S&amp;OC DMS System Design Review</a:t>
            </a:r>
            <a:endParaRPr lang="en-US" altLang="en-US" dirty="0"/>
          </a:p>
        </p:txBody>
      </p:sp>
      <p:sp>
        <p:nvSpPr>
          <p:cNvPr id="9" name="Date Placeholder 2"/>
          <p:cNvSpPr>
            <a:spLocks noGrp="1"/>
          </p:cNvSpPr>
          <p:nvPr>
            <p:ph type="dt" sz="half" idx="10"/>
          </p:nvPr>
        </p:nvSpPr>
        <p:spPr>
          <a:xfrm>
            <a:off x="114300" y="6543675"/>
            <a:ext cx="1362075" cy="276225"/>
          </a:xfrm>
        </p:spPr>
        <p:txBody>
          <a:bodyPr/>
          <a:lstStyle/>
          <a:p>
            <a:pPr>
              <a:defRPr/>
            </a:pPr>
            <a:r>
              <a:rPr lang="en-US" dirty="0" smtClean="0"/>
              <a:t>Dec 6-7, 2011</a:t>
            </a:r>
            <a:endParaRPr lang="en-US" altLang="en-US" dirty="0"/>
          </a:p>
        </p:txBody>
      </p:sp>
    </p:spTree>
    <p:extLst>
      <p:ext uri="{BB962C8B-B14F-4D97-AF65-F5344CB8AC3E}">
        <p14:creationId xmlns:p14="http://schemas.microsoft.com/office/powerpoint/2010/main" val="95877036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err="1" smtClean="0"/>
              <a:t>xxxx</a:t>
            </a:r>
            <a:endParaRPr lang="en-US" sz="1600" dirty="0" smtClean="0"/>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smtClean="0">
                <a:solidFill>
                  <a:srgbClr val="BB0018"/>
                </a:solidFill>
                <a:latin typeface="Arial" charset="0"/>
              </a:rPr>
              <a:t>Utilities Use Categories</a:t>
            </a:r>
            <a:endParaRPr lang="en-US" sz="2800" b="1" dirty="0">
              <a:solidFill>
                <a:srgbClr val="BB0018"/>
              </a:solidFill>
              <a:latin typeface="Arial" charset="0"/>
            </a:endParaRPr>
          </a:p>
        </p:txBody>
      </p:sp>
      <p:pic>
        <p:nvPicPr>
          <p:cNvPr id="7" name="Picture 2" descr="CRDSutilitie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75" y="0"/>
            <a:ext cx="9147175" cy="699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884388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marL="0" indent="0" algn="ctr" eaLnBrk="1" hangingPunct="1">
              <a:lnSpc>
                <a:spcPct val="90000"/>
              </a:lnSpc>
              <a:spcBef>
                <a:spcPts val="400"/>
              </a:spcBef>
              <a:spcAft>
                <a:spcPts val="800"/>
              </a:spcAft>
              <a:buNone/>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endParaRPr lang="en-US" sz="1600" dirty="0" smtClean="0"/>
          </a:p>
          <a:p>
            <a:pPr marL="0" indent="0" algn="ctr" eaLnBrk="1" hangingPunct="1">
              <a:lnSpc>
                <a:spcPct val="90000"/>
              </a:lnSpc>
              <a:spcBef>
                <a:spcPts val="400"/>
              </a:spcBef>
              <a:spcAft>
                <a:spcPts val="800"/>
              </a:spcAft>
              <a:buNone/>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endParaRPr lang="en-US" sz="1600" dirty="0"/>
          </a:p>
          <a:p>
            <a:pPr marL="0" indent="0" algn="ctr" eaLnBrk="1" hangingPunct="1">
              <a:lnSpc>
                <a:spcPct val="90000"/>
              </a:lnSpc>
              <a:spcBef>
                <a:spcPts val="400"/>
              </a:spcBef>
              <a:spcAft>
                <a:spcPts val="800"/>
              </a:spcAft>
              <a:buNone/>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endParaRPr lang="en-US" sz="1600" dirty="0" smtClean="0"/>
          </a:p>
          <a:p>
            <a:pPr marL="0" indent="0" algn="ctr" eaLnBrk="1" hangingPunct="1">
              <a:lnSpc>
                <a:spcPct val="90000"/>
              </a:lnSpc>
              <a:spcBef>
                <a:spcPts val="400"/>
              </a:spcBef>
              <a:spcAft>
                <a:spcPts val="800"/>
              </a:spcAft>
              <a:buNone/>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3200" dirty="0" smtClean="0"/>
              <a:t>Software Design</a:t>
            </a: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1" dirty="0">
              <a:solidFill>
                <a:srgbClr val="BB0018"/>
              </a:solidFill>
              <a:latin typeface="Arial" charset="0"/>
            </a:endParaRPr>
          </a:p>
        </p:txBody>
      </p:sp>
      <p:sp>
        <p:nvSpPr>
          <p:cNvPr id="7" name="Slide Number Placeholder 4"/>
          <p:cNvSpPr>
            <a:spLocks noGrp="1"/>
          </p:cNvSpPr>
          <p:nvPr>
            <p:ph type="sldNum" sz="quarter" idx="12"/>
          </p:nvPr>
        </p:nvSpPr>
        <p:spPr>
          <a:xfrm>
            <a:off x="7681913" y="6538913"/>
            <a:ext cx="1357312" cy="280987"/>
          </a:xfrm>
        </p:spPr>
        <p:txBody>
          <a:bodyPr/>
          <a:lstStyle/>
          <a:p>
            <a:pPr>
              <a:defRPr/>
            </a:pPr>
            <a:r>
              <a:rPr lang="en-US" dirty="0" smtClean="0"/>
              <a:t>9-</a:t>
            </a:r>
            <a:fld id="{A739F50A-8F88-4892-87E1-8D1D3A543FFC}" type="slidenum">
              <a:rPr lang="en-US" smtClean="0"/>
              <a:pPr>
                <a:defRPr/>
              </a:pPr>
              <a:t>43</a:t>
            </a:fld>
            <a:endParaRPr lang="en-US" dirty="0" smtClean="0"/>
          </a:p>
          <a:p>
            <a:pPr>
              <a:defRPr/>
            </a:pPr>
            <a:endParaRPr lang="en-US" dirty="0"/>
          </a:p>
        </p:txBody>
      </p:sp>
      <p:sp>
        <p:nvSpPr>
          <p:cNvPr id="8" name="Footer Placeholder 4"/>
          <p:cNvSpPr>
            <a:spLocks noGrp="1"/>
          </p:cNvSpPr>
          <p:nvPr>
            <p:ph type="ftr" sz="quarter" idx="11"/>
          </p:nvPr>
        </p:nvSpPr>
        <p:spPr>
          <a:xfrm>
            <a:off x="1550988" y="6543675"/>
            <a:ext cx="6040437" cy="276225"/>
          </a:xfrm>
        </p:spPr>
        <p:txBody>
          <a:bodyPr/>
          <a:lstStyle/>
          <a:p>
            <a:pPr>
              <a:defRPr/>
            </a:pPr>
            <a:r>
              <a:rPr lang="en-US" altLang="en-US" dirty="0" smtClean="0"/>
              <a:t>S&amp;OC DMS System Design Review</a:t>
            </a:r>
            <a:endParaRPr lang="en-US" altLang="en-US" dirty="0"/>
          </a:p>
        </p:txBody>
      </p:sp>
      <p:sp>
        <p:nvSpPr>
          <p:cNvPr id="9" name="Date Placeholder 2"/>
          <p:cNvSpPr>
            <a:spLocks noGrp="1"/>
          </p:cNvSpPr>
          <p:nvPr>
            <p:ph type="dt" sz="half" idx="10"/>
          </p:nvPr>
        </p:nvSpPr>
        <p:spPr>
          <a:xfrm>
            <a:off x="114300" y="6543675"/>
            <a:ext cx="1362075" cy="276225"/>
          </a:xfrm>
        </p:spPr>
        <p:txBody>
          <a:bodyPr/>
          <a:lstStyle/>
          <a:p>
            <a:pPr>
              <a:defRPr/>
            </a:pPr>
            <a:r>
              <a:rPr lang="en-US" dirty="0" smtClean="0"/>
              <a:t>Dec 6-7, 2011</a:t>
            </a:r>
            <a:endParaRPr lang="en-US" altLang="en-US" dirty="0"/>
          </a:p>
        </p:txBody>
      </p:sp>
    </p:spTree>
    <p:extLst>
      <p:ext uri="{BB962C8B-B14F-4D97-AF65-F5344CB8AC3E}">
        <p14:creationId xmlns:p14="http://schemas.microsoft.com/office/powerpoint/2010/main" val="378003272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CRDS will be written entirely in Python with the following exceptions: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Any C code needed to enhance performance (viewed as unlikely)</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err="1" smtClean="0"/>
              <a:t>Javascript</a:t>
            </a:r>
            <a:r>
              <a:rPr lang="en-US" sz="1600" dirty="0" smtClean="0"/>
              <a:t> and related tools needed within web forms for user interface interactivity</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err="1" smtClean="0"/>
              <a:t>Jquery</a:t>
            </a:r>
            <a:endParaRPr lang="en-US" sz="1400" dirty="0" smtClean="0"/>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DHTML</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Web interactions will use the </a:t>
            </a:r>
            <a:r>
              <a:rPr lang="en-US" sz="1600" dirty="0" err="1" smtClean="0"/>
              <a:t>Django</a:t>
            </a:r>
            <a:r>
              <a:rPr lang="en-US" sz="1600" dirty="0" smtClean="0"/>
              <a:t> web framework</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Most widely used Python web framework</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err="1"/>
              <a:t>d</a:t>
            </a:r>
            <a:r>
              <a:rPr lang="en-US" sz="1400" dirty="0" err="1" smtClean="0"/>
              <a:t>jango-json-rpc</a:t>
            </a:r>
            <a:r>
              <a:rPr lang="en-US" sz="1400" dirty="0" smtClean="0"/>
              <a:t> module</a:t>
            </a:r>
            <a:endParaRPr lang="en-US" sz="1400" dirty="0"/>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Will use Apache as web server</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MySQL will be the database used for the file catalog</a:t>
            </a:r>
            <a:endParaRPr lang="en-US" sz="1600" dirty="0"/>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Integrates well with Python, and already used by ETCs, will share same database server</a:t>
            </a: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smtClean="0">
                <a:solidFill>
                  <a:srgbClr val="BB0018"/>
                </a:solidFill>
                <a:latin typeface="Arial" charset="0"/>
              </a:rPr>
              <a:t>CRDS Design: Languages/Tools</a:t>
            </a:r>
            <a:endParaRPr lang="en-US" sz="2800" b="1" dirty="0">
              <a:solidFill>
                <a:srgbClr val="BB0018"/>
              </a:solidFill>
              <a:latin typeface="Arial" charset="0"/>
            </a:endParaRPr>
          </a:p>
        </p:txBody>
      </p:sp>
      <p:sp>
        <p:nvSpPr>
          <p:cNvPr id="7" name="Slide Number Placeholder 4"/>
          <p:cNvSpPr>
            <a:spLocks noGrp="1"/>
          </p:cNvSpPr>
          <p:nvPr>
            <p:ph type="sldNum" sz="quarter" idx="12"/>
          </p:nvPr>
        </p:nvSpPr>
        <p:spPr>
          <a:xfrm>
            <a:off x="7681913" y="6538913"/>
            <a:ext cx="1357312" cy="280987"/>
          </a:xfrm>
        </p:spPr>
        <p:txBody>
          <a:bodyPr/>
          <a:lstStyle/>
          <a:p>
            <a:pPr>
              <a:defRPr/>
            </a:pPr>
            <a:r>
              <a:rPr lang="en-US" dirty="0" smtClean="0"/>
              <a:t>9-</a:t>
            </a:r>
            <a:fld id="{A739F50A-8F88-4892-87E1-8D1D3A543FFC}" type="slidenum">
              <a:rPr lang="en-US" smtClean="0"/>
              <a:pPr>
                <a:defRPr/>
              </a:pPr>
              <a:t>44</a:t>
            </a:fld>
            <a:endParaRPr lang="en-US" dirty="0" smtClean="0"/>
          </a:p>
          <a:p>
            <a:pPr>
              <a:defRPr/>
            </a:pPr>
            <a:endParaRPr lang="en-US" dirty="0"/>
          </a:p>
        </p:txBody>
      </p:sp>
      <p:sp>
        <p:nvSpPr>
          <p:cNvPr id="8" name="Footer Placeholder 4"/>
          <p:cNvSpPr>
            <a:spLocks noGrp="1"/>
          </p:cNvSpPr>
          <p:nvPr>
            <p:ph type="ftr" sz="quarter" idx="11"/>
          </p:nvPr>
        </p:nvSpPr>
        <p:spPr>
          <a:xfrm>
            <a:off x="1550988" y="6543675"/>
            <a:ext cx="6040437" cy="276225"/>
          </a:xfrm>
        </p:spPr>
        <p:txBody>
          <a:bodyPr/>
          <a:lstStyle/>
          <a:p>
            <a:pPr>
              <a:defRPr/>
            </a:pPr>
            <a:r>
              <a:rPr lang="en-US" altLang="en-US" dirty="0" smtClean="0"/>
              <a:t>S&amp;OC DMS System Design Review</a:t>
            </a:r>
            <a:endParaRPr lang="en-US" altLang="en-US" dirty="0"/>
          </a:p>
        </p:txBody>
      </p:sp>
      <p:sp>
        <p:nvSpPr>
          <p:cNvPr id="9" name="Date Placeholder 2"/>
          <p:cNvSpPr>
            <a:spLocks noGrp="1"/>
          </p:cNvSpPr>
          <p:nvPr>
            <p:ph type="dt" sz="half" idx="10"/>
          </p:nvPr>
        </p:nvSpPr>
        <p:spPr>
          <a:xfrm>
            <a:off x="114300" y="6543675"/>
            <a:ext cx="1362075" cy="276225"/>
          </a:xfrm>
        </p:spPr>
        <p:txBody>
          <a:bodyPr/>
          <a:lstStyle/>
          <a:p>
            <a:pPr>
              <a:defRPr/>
            </a:pPr>
            <a:r>
              <a:rPr lang="en-US" dirty="0" smtClean="0"/>
              <a:t>Dec 6-7, 2011</a:t>
            </a:r>
            <a:endParaRPr lang="en-US" altLang="en-US" dirty="0"/>
          </a:p>
        </p:txBody>
      </p:sp>
    </p:spTree>
    <p:extLst>
      <p:ext uri="{BB962C8B-B14F-4D97-AF65-F5344CB8AC3E}">
        <p14:creationId xmlns:p14="http://schemas.microsoft.com/office/powerpoint/2010/main" val="18740630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dirty="0" err="1" smtClean="0"/>
              <a:t>Bestref</a:t>
            </a:r>
            <a:r>
              <a:rPr lang="en-US" dirty="0" smtClean="0"/>
              <a:t> service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dirty="0" smtClean="0"/>
              <a:t>Basic capability implemented</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dirty="0" smtClean="0"/>
              <a:t>Basic functionality running on test web server</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dirty="0" smtClean="0"/>
              <a:t>Performance capable of handling hundreds of requests (all reference files) per second on HST examples</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dirty="0" smtClean="0"/>
              <a:t>Commit functionality</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dirty="0" smtClean="0"/>
              <a:t>Utilities for</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dirty="0" smtClean="0"/>
              <a:t>Operators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dirty="0" smtClean="0"/>
              <a:t>Operational Software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dirty="0" smtClean="0"/>
              <a:t>Instrument scientists</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endParaRPr lang="en-US" sz="1600" dirty="0" smtClean="0"/>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smtClean="0">
                <a:solidFill>
                  <a:srgbClr val="BB0018"/>
                </a:solidFill>
                <a:latin typeface="Arial" charset="0"/>
              </a:rPr>
              <a:t>Areas of Design/Development</a:t>
            </a:r>
            <a:endParaRPr lang="en-US" sz="2800" b="1" dirty="0">
              <a:solidFill>
                <a:srgbClr val="BB0018"/>
              </a:solidFill>
              <a:latin typeface="Arial" charset="0"/>
            </a:endParaRPr>
          </a:p>
        </p:txBody>
      </p:sp>
      <p:sp>
        <p:nvSpPr>
          <p:cNvPr id="7" name="Slide Number Placeholder 4"/>
          <p:cNvSpPr>
            <a:spLocks noGrp="1"/>
          </p:cNvSpPr>
          <p:nvPr>
            <p:ph type="sldNum" sz="quarter" idx="12"/>
          </p:nvPr>
        </p:nvSpPr>
        <p:spPr>
          <a:xfrm>
            <a:off x="7681913" y="6538913"/>
            <a:ext cx="1357312" cy="280987"/>
          </a:xfrm>
        </p:spPr>
        <p:txBody>
          <a:bodyPr/>
          <a:lstStyle/>
          <a:p>
            <a:pPr>
              <a:defRPr/>
            </a:pPr>
            <a:r>
              <a:rPr lang="en-US" dirty="0" smtClean="0"/>
              <a:t>9-</a:t>
            </a:r>
            <a:fld id="{A739F50A-8F88-4892-87E1-8D1D3A543FFC}" type="slidenum">
              <a:rPr lang="en-US" smtClean="0"/>
              <a:pPr>
                <a:defRPr/>
              </a:pPr>
              <a:t>45</a:t>
            </a:fld>
            <a:endParaRPr lang="en-US" dirty="0" smtClean="0"/>
          </a:p>
          <a:p>
            <a:pPr>
              <a:defRPr/>
            </a:pPr>
            <a:endParaRPr lang="en-US" dirty="0"/>
          </a:p>
        </p:txBody>
      </p:sp>
      <p:sp>
        <p:nvSpPr>
          <p:cNvPr id="8" name="Footer Placeholder 4"/>
          <p:cNvSpPr>
            <a:spLocks noGrp="1"/>
          </p:cNvSpPr>
          <p:nvPr>
            <p:ph type="ftr" sz="quarter" idx="11"/>
          </p:nvPr>
        </p:nvSpPr>
        <p:spPr>
          <a:xfrm>
            <a:off x="1550988" y="6543675"/>
            <a:ext cx="6040437" cy="276225"/>
          </a:xfrm>
        </p:spPr>
        <p:txBody>
          <a:bodyPr/>
          <a:lstStyle/>
          <a:p>
            <a:pPr>
              <a:defRPr/>
            </a:pPr>
            <a:r>
              <a:rPr lang="en-US" altLang="en-US" dirty="0" smtClean="0"/>
              <a:t>S&amp;OC DMS System Design Review</a:t>
            </a:r>
            <a:endParaRPr lang="en-US" altLang="en-US" dirty="0"/>
          </a:p>
        </p:txBody>
      </p:sp>
      <p:sp>
        <p:nvSpPr>
          <p:cNvPr id="9" name="Date Placeholder 2"/>
          <p:cNvSpPr>
            <a:spLocks noGrp="1"/>
          </p:cNvSpPr>
          <p:nvPr>
            <p:ph type="dt" sz="half" idx="10"/>
          </p:nvPr>
        </p:nvSpPr>
        <p:spPr>
          <a:xfrm>
            <a:off x="114300" y="6543675"/>
            <a:ext cx="1362075" cy="276225"/>
          </a:xfrm>
        </p:spPr>
        <p:txBody>
          <a:bodyPr/>
          <a:lstStyle/>
          <a:p>
            <a:pPr>
              <a:defRPr/>
            </a:pPr>
            <a:r>
              <a:rPr lang="en-US" dirty="0" smtClean="0"/>
              <a:t>Dec 6-7, 2011</a:t>
            </a:r>
            <a:endParaRPr lang="en-US" altLang="en-US" dirty="0"/>
          </a:p>
        </p:txBody>
      </p:sp>
    </p:spTree>
    <p:extLst>
      <p:ext uri="{BB962C8B-B14F-4D97-AF65-F5344CB8AC3E}">
        <p14:creationId xmlns:p14="http://schemas.microsoft.com/office/powerpoint/2010/main" val="68488590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HST project has approved adoption of CRDS for HST use within the next two years</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Providing funding for implementation and testing</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HST needs closely aligned with JWST</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Requirements effort underway</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Almost all proposed HST generated requirements useful for JWST as well</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HST rules and reference files have already been used for initial testing</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JWST will benefit from near-term testing in a production environment</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Biggest additional effort will come from software needed to automatically generate </a:t>
            </a:r>
            <a:r>
              <a:rPr lang="en-US" sz="1600" dirty="0" err="1" smtClean="0"/>
              <a:t>rmaps</a:t>
            </a:r>
            <a:r>
              <a:rPr lang="en-US" sz="1600" dirty="0" smtClean="0"/>
              <a:t> from existing CDBS information</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Main testing will be to compare CDBS </a:t>
            </a:r>
            <a:r>
              <a:rPr lang="en-US" sz="1600" dirty="0" err="1" smtClean="0"/>
              <a:t>bestref</a:t>
            </a:r>
            <a:r>
              <a:rPr lang="en-US" sz="1600" dirty="0" smtClean="0"/>
              <a:t> results with CRDS </a:t>
            </a:r>
            <a:r>
              <a:rPr lang="en-US" sz="1600" dirty="0" err="1" smtClean="0"/>
              <a:t>bestref</a:t>
            </a:r>
            <a:r>
              <a:rPr lang="en-US" sz="1600" dirty="0" smtClean="0"/>
              <a:t> results on large numbers of data sets</a:t>
            </a: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smtClean="0">
                <a:solidFill>
                  <a:srgbClr val="BB0018"/>
                </a:solidFill>
                <a:latin typeface="Arial" charset="0"/>
              </a:rPr>
              <a:t>Coordinated  Development with HST</a:t>
            </a:r>
            <a:endParaRPr lang="en-US" sz="2800" b="1" dirty="0">
              <a:solidFill>
                <a:srgbClr val="BB0018"/>
              </a:solidFill>
              <a:latin typeface="Arial" charset="0"/>
            </a:endParaRPr>
          </a:p>
        </p:txBody>
      </p:sp>
      <p:sp>
        <p:nvSpPr>
          <p:cNvPr id="7" name="Slide Number Placeholder 4"/>
          <p:cNvSpPr>
            <a:spLocks noGrp="1"/>
          </p:cNvSpPr>
          <p:nvPr>
            <p:ph type="sldNum" sz="quarter" idx="12"/>
          </p:nvPr>
        </p:nvSpPr>
        <p:spPr>
          <a:xfrm>
            <a:off x="7681913" y="6538913"/>
            <a:ext cx="1357312" cy="280987"/>
          </a:xfrm>
        </p:spPr>
        <p:txBody>
          <a:bodyPr/>
          <a:lstStyle/>
          <a:p>
            <a:pPr>
              <a:defRPr/>
            </a:pPr>
            <a:r>
              <a:rPr lang="en-US" dirty="0" smtClean="0"/>
              <a:t>9-</a:t>
            </a:r>
            <a:fld id="{A739F50A-8F88-4892-87E1-8D1D3A543FFC}" type="slidenum">
              <a:rPr lang="en-US" smtClean="0"/>
              <a:pPr>
                <a:defRPr/>
              </a:pPr>
              <a:t>46</a:t>
            </a:fld>
            <a:endParaRPr lang="en-US" dirty="0" smtClean="0"/>
          </a:p>
          <a:p>
            <a:pPr>
              <a:defRPr/>
            </a:pPr>
            <a:endParaRPr lang="en-US" dirty="0"/>
          </a:p>
        </p:txBody>
      </p:sp>
      <p:sp>
        <p:nvSpPr>
          <p:cNvPr id="8" name="Footer Placeholder 4"/>
          <p:cNvSpPr>
            <a:spLocks noGrp="1"/>
          </p:cNvSpPr>
          <p:nvPr>
            <p:ph type="ftr" sz="quarter" idx="11"/>
          </p:nvPr>
        </p:nvSpPr>
        <p:spPr>
          <a:xfrm>
            <a:off x="1550988" y="6543675"/>
            <a:ext cx="6040437" cy="276225"/>
          </a:xfrm>
        </p:spPr>
        <p:txBody>
          <a:bodyPr/>
          <a:lstStyle/>
          <a:p>
            <a:pPr>
              <a:defRPr/>
            </a:pPr>
            <a:r>
              <a:rPr lang="en-US" altLang="en-US" dirty="0" smtClean="0"/>
              <a:t>S&amp;OC DMS System Design Review</a:t>
            </a:r>
            <a:endParaRPr lang="en-US" altLang="en-US" dirty="0"/>
          </a:p>
        </p:txBody>
      </p:sp>
      <p:sp>
        <p:nvSpPr>
          <p:cNvPr id="9" name="Date Placeholder 2"/>
          <p:cNvSpPr>
            <a:spLocks noGrp="1"/>
          </p:cNvSpPr>
          <p:nvPr>
            <p:ph type="dt" sz="half" idx="10"/>
          </p:nvPr>
        </p:nvSpPr>
        <p:spPr>
          <a:xfrm>
            <a:off x="114300" y="6543675"/>
            <a:ext cx="1362075" cy="276225"/>
          </a:xfrm>
        </p:spPr>
        <p:txBody>
          <a:bodyPr/>
          <a:lstStyle/>
          <a:p>
            <a:pPr>
              <a:defRPr/>
            </a:pPr>
            <a:r>
              <a:rPr lang="en-US" dirty="0" smtClean="0"/>
              <a:t>Dec 6-7, 2011</a:t>
            </a:r>
            <a:endParaRPr lang="en-US" altLang="en-US" dirty="0"/>
          </a:p>
        </p:txBody>
      </p:sp>
    </p:spTree>
    <p:extLst>
      <p:ext uri="{BB962C8B-B14F-4D97-AF65-F5344CB8AC3E}">
        <p14:creationId xmlns:p14="http://schemas.microsoft.com/office/powerpoint/2010/main" val="240449843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Design very straightforward</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Provide pipeline context as top-level pointer to nested file dependencies.</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Use these to load all relevant </a:t>
            </a:r>
            <a:r>
              <a:rPr lang="en-US" sz="1600" dirty="0" err="1" smtClean="0"/>
              <a:t>rmap</a:t>
            </a:r>
            <a:r>
              <a:rPr lang="en-US" sz="1600" dirty="0" smtClean="0"/>
              <a:t> files</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Each </a:t>
            </a:r>
            <a:r>
              <a:rPr lang="en-US" sz="1600" dirty="0" err="1" smtClean="0"/>
              <a:t>rmap</a:t>
            </a:r>
            <a:r>
              <a:rPr lang="en-US" sz="1600" dirty="0" smtClean="0"/>
              <a:t> file is parsed to build data structure that is used to successively select subgroups of reference files until all selection criteria are used to isolate to one reference file.</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Service is always provided “dictionary-like” input data (e.g., keyword/value pairs)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FITS headers for example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Avoid defining specific selection parameter lists for each instrument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Makes changing selection criteria easier if whole headers are submitted to service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Data file headers will likely need a few extra items inserted for proper lookup.</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err="1" smtClean="0"/>
              <a:t>E.g</a:t>
            </a:r>
            <a:r>
              <a:rPr lang="en-US" sz="1400" dirty="0" smtClean="0"/>
              <a:t>, version of calibration pipeline software</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Wildcard matches may overlap with more specific matches. More specific match is always chosen over wildcard match</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Uses Python dictionary structure heavily for implementation (high performance lookup)</a:t>
            </a: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err="1" smtClean="0">
                <a:solidFill>
                  <a:srgbClr val="BB0018"/>
                </a:solidFill>
                <a:latin typeface="Arial" charset="0"/>
              </a:rPr>
              <a:t>Bestref</a:t>
            </a:r>
            <a:r>
              <a:rPr lang="en-US" sz="2800" b="1" dirty="0" smtClean="0">
                <a:solidFill>
                  <a:srgbClr val="BB0018"/>
                </a:solidFill>
                <a:latin typeface="Arial" charset="0"/>
              </a:rPr>
              <a:t> Design </a:t>
            </a:r>
            <a:r>
              <a:rPr lang="en-US" sz="2800" b="1" dirty="0" smtClean="0">
                <a:solidFill>
                  <a:srgbClr val="BB0018"/>
                </a:solidFill>
                <a:latin typeface="Arial" charset="0"/>
              </a:rPr>
              <a:t>Decisions</a:t>
            </a:r>
            <a:endParaRPr lang="en-US" sz="2800" b="1" dirty="0">
              <a:solidFill>
                <a:srgbClr val="BB0018"/>
              </a:solidFill>
              <a:latin typeface="Arial" charset="0"/>
            </a:endParaRPr>
          </a:p>
        </p:txBody>
      </p:sp>
      <p:sp>
        <p:nvSpPr>
          <p:cNvPr id="7" name="Slide Number Placeholder 4"/>
          <p:cNvSpPr>
            <a:spLocks noGrp="1"/>
          </p:cNvSpPr>
          <p:nvPr>
            <p:ph type="sldNum" sz="quarter" idx="12"/>
          </p:nvPr>
        </p:nvSpPr>
        <p:spPr>
          <a:xfrm>
            <a:off x="7681913" y="6538913"/>
            <a:ext cx="1357312" cy="280987"/>
          </a:xfrm>
        </p:spPr>
        <p:txBody>
          <a:bodyPr/>
          <a:lstStyle/>
          <a:p>
            <a:pPr>
              <a:defRPr/>
            </a:pPr>
            <a:r>
              <a:rPr lang="en-US" dirty="0" smtClean="0"/>
              <a:t>9-</a:t>
            </a:r>
            <a:fld id="{A739F50A-8F88-4892-87E1-8D1D3A543FFC}" type="slidenum">
              <a:rPr lang="en-US" smtClean="0"/>
              <a:pPr>
                <a:defRPr/>
              </a:pPr>
              <a:t>47</a:t>
            </a:fld>
            <a:endParaRPr lang="en-US" dirty="0" smtClean="0"/>
          </a:p>
          <a:p>
            <a:pPr>
              <a:defRPr/>
            </a:pPr>
            <a:endParaRPr lang="en-US" dirty="0"/>
          </a:p>
        </p:txBody>
      </p:sp>
      <p:sp>
        <p:nvSpPr>
          <p:cNvPr id="8" name="Footer Placeholder 4"/>
          <p:cNvSpPr>
            <a:spLocks noGrp="1"/>
          </p:cNvSpPr>
          <p:nvPr>
            <p:ph type="ftr" sz="quarter" idx="11"/>
          </p:nvPr>
        </p:nvSpPr>
        <p:spPr>
          <a:xfrm>
            <a:off x="1550988" y="6543675"/>
            <a:ext cx="6040437" cy="276225"/>
          </a:xfrm>
        </p:spPr>
        <p:txBody>
          <a:bodyPr/>
          <a:lstStyle/>
          <a:p>
            <a:pPr>
              <a:defRPr/>
            </a:pPr>
            <a:r>
              <a:rPr lang="en-US" altLang="en-US" dirty="0" smtClean="0"/>
              <a:t>S&amp;OC DMS System Design Review</a:t>
            </a:r>
            <a:endParaRPr lang="en-US" altLang="en-US" dirty="0"/>
          </a:p>
        </p:txBody>
      </p:sp>
      <p:sp>
        <p:nvSpPr>
          <p:cNvPr id="9" name="Date Placeholder 2"/>
          <p:cNvSpPr>
            <a:spLocks noGrp="1"/>
          </p:cNvSpPr>
          <p:nvPr>
            <p:ph type="dt" sz="half" idx="10"/>
          </p:nvPr>
        </p:nvSpPr>
        <p:spPr>
          <a:xfrm>
            <a:off x="114300" y="6543675"/>
            <a:ext cx="1362075" cy="276225"/>
          </a:xfrm>
        </p:spPr>
        <p:txBody>
          <a:bodyPr/>
          <a:lstStyle/>
          <a:p>
            <a:pPr>
              <a:defRPr/>
            </a:pPr>
            <a:r>
              <a:rPr lang="en-US" dirty="0" smtClean="0"/>
              <a:t>Dec 6-7, 2011</a:t>
            </a:r>
            <a:endParaRPr lang="en-US" altLang="en-US" dirty="0"/>
          </a:p>
        </p:txBody>
      </p:sp>
    </p:spTree>
    <p:extLst>
      <p:ext uri="{BB962C8B-B14F-4D97-AF65-F5344CB8AC3E}">
        <p14:creationId xmlns:p14="http://schemas.microsoft.com/office/powerpoint/2010/main" val="228100477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Web interface requires authentication</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Not just anyone should be able to commit files!</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Streamlined commit facility requires significant interactivity on web form</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Hence </a:t>
            </a:r>
            <a:r>
              <a:rPr lang="en-US" sz="1600" dirty="0" err="1" smtClean="0"/>
              <a:t>javascript</a:t>
            </a:r>
            <a:r>
              <a:rPr lang="en-US" sz="1600" dirty="0" smtClean="0"/>
              <a:t> technology</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Adoption of CDBS TPN files for validation</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These files describe properties of reference files that should be met</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Can use these (or something similar) for JWST validation information</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Includes expected data structure (for tables), data type, required keywords, columns in tables, etc.</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Interface issues with Archive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How to submit files to the Archive (current and future)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How to monitor process in archiving files</a:t>
            </a: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smtClean="0">
                <a:solidFill>
                  <a:srgbClr val="BB0018"/>
                </a:solidFill>
                <a:latin typeface="Arial" charset="0"/>
              </a:rPr>
              <a:t>Commit Design </a:t>
            </a:r>
            <a:r>
              <a:rPr lang="en-US" sz="2800" b="1" dirty="0" smtClean="0">
                <a:solidFill>
                  <a:srgbClr val="BB0018"/>
                </a:solidFill>
                <a:latin typeface="Arial" charset="0"/>
              </a:rPr>
              <a:t>Decisions</a:t>
            </a:r>
            <a:endParaRPr lang="en-US" sz="2800" b="1" dirty="0">
              <a:solidFill>
                <a:srgbClr val="BB0018"/>
              </a:solidFill>
              <a:latin typeface="Arial" charset="0"/>
            </a:endParaRPr>
          </a:p>
        </p:txBody>
      </p:sp>
      <p:sp>
        <p:nvSpPr>
          <p:cNvPr id="7" name="Slide Number Placeholder 4"/>
          <p:cNvSpPr>
            <a:spLocks noGrp="1"/>
          </p:cNvSpPr>
          <p:nvPr>
            <p:ph type="sldNum" sz="quarter" idx="12"/>
          </p:nvPr>
        </p:nvSpPr>
        <p:spPr>
          <a:xfrm>
            <a:off x="7681913" y="6538913"/>
            <a:ext cx="1357312" cy="280987"/>
          </a:xfrm>
        </p:spPr>
        <p:txBody>
          <a:bodyPr/>
          <a:lstStyle/>
          <a:p>
            <a:pPr>
              <a:defRPr/>
            </a:pPr>
            <a:r>
              <a:rPr lang="en-US" dirty="0" smtClean="0"/>
              <a:t>9-</a:t>
            </a:r>
            <a:fld id="{A739F50A-8F88-4892-87E1-8D1D3A543FFC}" type="slidenum">
              <a:rPr lang="en-US" smtClean="0"/>
              <a:pPr>
                <a:defRPr/>
              </a:pPr>
              <a:t>48</a:t>
            </a:fld>
            <a:endParaRPr lang="en-US" dirty="0" smtClean="0"/>
          </a:p>
          <a:p>
            <a:pPr>
              <a:defRPr/>
            </a:pPr>
            <a:endParaRPr lang="en-US" dirty="0"/>
          </a:p>
        </p:txBody>
      </p:sp>
      <p:sp>
        <p:nvSpPr>
          <p:cNvPr id="8" name="Footer Placeholder 4"/>
          <p:cNvSpPr>
            <a:spLocks noGrp="1"/>
          </p:cNvSpPr>
          <p:nvPr>
            <p:ph type="ftr" sz="quarter" idx="11"/>
          </p:nvPr>
        </p:nvSpPr>
        <p:spPr>
          <a:xfrm>
            <a:off x="1550988" y="6543675"/>
            <a:ext cx="6040437" cy="276225"/>
          </a:xfrm>
        </p:spPr>
        <p:txBody>
          <a:bodyPr/>
          <a:lstStyle/>
          <a:p>
            <a:pPr>
              <a:defRPr/>
            </a:pPr>
            <a:r>
              <a:rPr lang="en-US" altLang="en-US" dirty="0" smtClean="0"/>
              <a:t>S&amp;OC DMS System Design Review</a:t>
            </a:r>
            <a:endParaRPr lang="en-US" altLang="en-US" dirty="0"/>
          </a:p>
        </p:txBody>
      </p:sp>
      <p:sp>
        <p:nvSpPr>
          <p:cNvPr id="9" name="Date Placeholder 2"/>
          <p:cNvSpPr>
            <a:spLocks noGrp="1"/>
          </p:cNvSpPr>
          <p:nvPr>
            <p:ph type="dt" sz="half" idx="10"/>
          </p:nvPr>
        </p:nvSpPr>
        <p:spPr>
          <a:xfrm>
            <a:off x="114300" y="6543675"/>
            <a:ext cx="1362075" cy="276225"/>
          </a:xfrm>
        </p:spPr>
        <p:txBody>
          <a:bodyPr/>
          <a:lstStyle/>
          <a:p>
            <a:pPr>
              <a:defRPr/>
            </a:pPr>
            <a:r>
              <a:rPr lang="en-US" dirty="0" smtClean="0"/>
              <a:t>Dec 6-7, 2011</a:t>
            </a:r>
            <a:endParaRPr lang="en-US" altLang="en-US" dirty="0"/>
          </a:p>
        </p:txBody>
      </p:sp>
    </p:spTree>
    <p:extLst>
      <p:ext uri="{BB962C8B-B14F-4D97-AF65-F5344CB8AC3E}">
        <p14:creationId xmlns:p14="http://schemas.microsoft.com/office/powerpoint/2010/main" val="274814853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endParaRPr lang="en-US" sz="1600" dirty="0" smtClean="0"/>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File naming issues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Ensuring unique names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Naming convention for reference/</a:t>
            </a:r>
            <a:r>
              <a:rPr lang="en-US" sz="1600" dirty="0" err="1" smtClean="0"/>
              <a:t>rmap</a:t>
            </a:r>
            <a:r>
              <a:rPr lang="en-US" sz="1600" dirty="0" smtClean="0"/>
              <a:t>/context files</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Favor automatically sequentially generated filenames</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Show current and recent pipeline context in user interface choices of contexts to base changes on</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Requires Operational system to maintain history of contexts used and provide interface to CRDS (and other systems) for obtaining the history</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Detect and warn when </a:t>
            </a:r>
            <a:r>
              <a:rPr lang="en-US" sz="1600" dirty="0" err="1" smtClean="0"/>
              <a:t>rmap</a:t>
            </a:r>
            <a:r>
              <a:rPr lang="en-US" sz="1600" dirty="0" smtClean="0"/>
              <a:t> update eliminates a previously existing selection case </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Likely a user error</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Listed under utilities as well</a:t>
            </a: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smtClean="0">
                <a:solidFill>
                  <a:srgbClr val="BB0018"/>
                </a:solidFill>
                <a:latin typeface="Arial" charset="0"/>
              </a:rPr>
              <a:t>Commit Design </a:t>
            </a:r>
            <a:r>
              <a:rPr lang="en-US" sz="2800" b="1" dirty="0" smtClean="0">
                <a:solidFill>
                  <a:srgbClr val="BB0018"/>
                </a:solidFill>
                <a:latin typeface="Arial" charset="0"/>
              </a:rPr>
              <a:t>Decisions </a:t>
            </a:r>
            <a:r>
              <a:rPr lang="en-US" sz="2800" b="1" dirty="0" smtClean="0">
                <a:solidFill>
                  <a:srgbClr val="BB0018"/>
                </a:solidFill>
                <a:latin typeface="Arial" charset="0"/>
              </a:rPr>
              <a:t>(</a:t>
            </a:r>
            <a:r>
              <a:rPr lang="en-US" sz="2800" b="1" dirty="0" err="1" smtClean="0">
                <a:solidFill>
                  <a:srgbClr val="BB0018"/>
                </a:solidFill>
                <a:latin typeface="Arial" charset="0"/>
              </a:rPr>
              <a:t>cont</a:t>
            </a:r>
            <a:r>
              <a:rPr lang="en-US" sz="2800" b="1" dirty="0" smtClean="0">
                <a:solidFill>
                  <a:srgbClr val="BB0018"/>
                </a:solidFill>
                <a:latin typeface="Arial" charset="0"/>
              </a:rPr>
              <a:t>)</a:t>
            </a:r>
            <a:endParaRPr lang="en-US" sz="2800" b="1" dirty="0">
              <a:solidFill>
                <a:srgbClr val="BB0018"/>
              </a:solidFill>
              <a:latin typeface="Arial" charset="0"/>
            </a:endParaRPr>
          </a:p>
        </p:txBody>
      </p:sp>
      <p:sp>
        <p:nvSpPr>
          <p:cNvPr id="7" name="Slide Number Placeholder 4"/>
          <p:cNvSpPr>
            <a:spLocks noGrp="1"/>
          </p:cNvSpPr>
          <p:nvPr>
            <p:ph type="sldNum" sz="quarter" idx="12"/>
          </p:nvPr>
        </p:nvSpPr>
        <p:spPr>
          <a:xfrm>
            <a:off x="7681913" y="6538913"/>
            <a:ext cx="1357312" cy="280987"/>
          </a:xfrm>
        </p:spPr>
        <p:txBody>
          <a:bodyPr/>
          <a:lstStyle/>
          <a:p>
            <a:pPr>
              <a:defRPr/>
            </a:pPr>
            <a:r>
              <a:rPr lang="en-US" dirty="0" smtClean="0"/>
              <a:t>9-</a:t>
            </a:r>
            <a:fld id="{A739F50A-8F88-4892-87E1-8D1D3A543FFC}" type="slidenum">
              <a:rPr lang="en-US" smtClean="0"/>
              <a:pPr>
                <a:defRPr/>
              </a:pPr>
              <a:t>49</a:t>
            </a:fld>
            <a:endParaRPr lang="en-US" dirty="0" smtClean="0"/>
          </a:p>
          <a:p>
            <a:pPr>
              <a:defRPr/>
            </a:pPr>
            <a:endParaRPr lang="en-US" dirty="0"/>
          </a:p>
        </p:txBody>
      </p:sp>
      <p:sp>
        <p:nvSpPr>
          <p:cNvPr id="8" name="Footer Placeholder 4"/>
          <p:cNvSpPr>
            <a:spLocks noGrp="1"/>
          </p:cNvSpPr>
          <p:nvPr>
            <p:ph type="ftr" sz="quarter" idx="11"/>
          </p:nvPr>
        </p:nvSpPr>
        <p:spPr>
          <a:xfrm>
            <a:off x="1550988" y="6543675"/>
            <a:ext cx="6040437" cy="276225"/>
          </a:xfrm>
        </p:spPr>
        <p:txBody>
          <a:bodyPr/>
          <a:lstStyle/>
          <a:p>
            <a:pPr>
              <a:defRPr/>
            </a:pPr>
            <a:r>
              <a:rPr lang="en-US" altLang="en-US" dirty="0" smtClean="0"/>
              <a:t>S&amp;OC DMS System Design Review</a:t>
            </a:r>
            <a:endParaRPr lang="en-US" altLang="en-US" dirty="0"/>
          </a:p>
        </p:txBody>
      </p:sp>
      <p:sp>
        <p:nvSpPr>
          <p:cNvPr id="9" name="Date Placeholder 2"/>
          <p:cNvSpPr>
            <a:spLocks noGrp="1"/>
          </p:cNvSpPr>
          <p:nvPr>
            <p:ph type="dt" sz="half" idx="10"/>
          </p:nvPr>
        </p:nvSpPr>
        <p:spPr>
          <a:xfrm>
            <a:off x="114300" y="6543675"/>
            <a:ext cx="1362075" cy="276225"/>
          </a:xfrm>
        </p:spPr>
        <p:txBody>
          <a:bodyPr/>
          <a:lstStyle/>
          <a:p>
            <a:pPr>
              <a:defRPr/>
            </a:pPr>
            <a:r>
              <a:rPr lang="en-US" dirty="0" smtClean="0"/>
              <a:t>Dec 6-7, 2011</a:t>
            </a:r>
            <a:endParaRPr lang="en-US" altLang="en-US" dirty="0"/>
          </a:p>
        </p:txBody>
      </p:sp>
    </p:spTree>
    <p:extLst>
      <p:ext uri="{BB962C8B-B14F-4D97-AF65-F5344CB8AC3E}">
        <p14:creationId xmlns:p14="http://schemas.microsoft.com/office/powerpoint/2010/main" val="296590948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533400" y="152400"/>
            <a:ext cx="7696200" cy="411162"/>
          </a:xfrm>
        </p:spPr>
        <p:txBody>
          <a:bodyPr/>
          <a:lstStyle/>
          <a:p>
            <a:r>
              <a:rPr lang="en-US" sz="2800" dirty="0" smtClean="0">
                <a:latin typeface="Arial" charset="0"/>
              </a:rPr>
              <a:t>Original CRDS Key Requirements </a:t>
            </a:r>
            <a:r>
              <a:rPr lang="en-US" sz="2800" dirty="0">
                <a:latin typeface="Arial" charset="0"/>
              </a:rPr>
              <a:t>(1/2)</a:t>
            </a:r>
            <a:endParaRPr lang="en-US" sz="1400" dirty="0">
              <a:latin typeface="Arial" charset="0"/>
            </a:endParaRPr>
          </a:p>
        </p:txBody>
      </p:sp>
      <p:graphicFrame>
        <p:nvGraphicFramePr>
          <p:cNvPr id="9" name="Group 1227"/>
          <p:cNvGraphicFramePr>
            <a:graphicFrameLocks noGrp="1"/>
          </p:cNvGraphicFramePr>
          <p:nvPr>
            <p:extLst>
              <p:ext uri="{D42A27DB-BD31-4B8C-83A1-F6EECF244321}">
                <p14:modId xmlns:p14="http://schemas.microsoft.com/office/powerpoint/2010/main" val="633249776"/>
              </p:ext>
            </p:extLst>
          </p:nvPr>
        </p:nvGraphicFramePr>
        <p:xfrm>
          <a:off x="971550" y="952500"/>
          <a:ext cx="7239000" cy="5589587"/>
        </p:xfrm>
        <a:graphic>
          <a:graphicData uri="http://schemas.openxmlformats.org/drawingml/2006/table">
            <a:tbl>
              <a:tblPr>
                <a:tableStyleId>{5940675A-B579-460E-94D1-54222C63F5DA}</a:tableStyleId>
              </a:tblPr>
              <a:tblGrid>
                <a:gridCol w="923925"/>
                <a:gridCol w="6315075"/>
              </a:tblGrid>
              <a:tr h="53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u="none" strike="noStrike" cap="none" normalizeH="0" baseline="0" dirty="0" smtClean="0">
                          <a:ln>
                            <a:noFill/>
                          </a:ln>
                          <a:effectLst/>
                        </a:rPr>
                        <a:t>ID</a:t>
                      </a:r>
                      <a:endParaRPr kumimoji="0" lang="en-US" sz="1200" b="1" i="0" u="none" strike="noStrike" cap="none" normalizeH="0" baseline="0" dirty="0" smtClean="0">
                        <a:ln>
                          <a:noFill/>
                        </a:ln>
                        <a:solidFill>
                          <a:schemeClr val="tx1"/>
                        </a:solidFill>
                        <a:effectLst/>
                        <a:latin typeface="Helvetica" pitchFamily="34" charset="0"/>
                        <a:cs typeface="Helvetica" pitchFamily="34" charset="0"/>
                      </a:endParaRPr>
                    </a:p>
                  </a:txBody>
                  <a:tcPr marT="45723" marB="45723" horzOverflow="overflow">
                    <a:solidFill>
                      <a:schemeClr val="bg1">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u="none" strike="noStrike" cap="none" normalizeH="0" baseline="0" dirty="0" smtClean="0">
                          <a:ln>
                            <a:noFill/>
                          </a:ln>
                          <a:effectLst/>
                        </a:rPr>
                        <a:t>Requirement</a:t>
                      </a:r>
                      <a:endParaRPr kumimoji="0" lang="en-US" sz="1200" b="1" i="0" u="none" strike="noStrike" cap="none" normalizeH="0" baseline="0" dirty="0" smtClean="0">
                        <a:ln>
                          <a:noFill/>
                        </a:ln>
                        <a:solidFill>
                          <a:schemeClr val="tx1"/>
                        </a:solidFill>
                        <a:effectLst/>
                        <a:latin typeface="Helvetica" pitchFamily="34" charset="0"/>
                        <a:cs typeface="Helvetica" pitchFamily="34" charset="0"/>
                      </a:endParaRPr>
                    </a:p>
                  </a:txBody>
                  <a:tcPr marT="45723" marB="45723" horzOverflow="overflow">
                    <a:solidFill>
                      <a:schemeClr val="bg1">
                        <a:lumMod val="75000"/>
                      </a:schemeClr>
                    </a:solidFill>
                  </a:tcPr>
                </a:tc>
              </a:tr>
              <a:tr h="64012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u="none" strike="noStrike" cap="none" normalizeH="0" baseline="0" dirty="0" smtClean="0">
                          <a:ln>
                            <a:noFill/>
                          </a:ln>
                          <a:effectLst/>
                        </a:rPr>
                        <a:t>DMS-535</a:t>
                      </a:r>
                      <a:endParaRPr kumimoji="0" lang="en-US" sz="1200" b="0" i="0" u="none" strike="noStrike" cap="none" normalizeH="0" baseline="0" dirty="0" smtClean="0">
                        <a:ln>
                          <a:noFill/>
                        </a:ln>
                        <a:solidFill>
                          <a:schemeClr val="tx1"/>
                        </a:solidFill>
                        <a:effectLst/>
                        <a:latin typeface="Helvetica" pitchFamily="34" charset="0"/>
                        <a:cs typeface="Helvetica" pitchFamily="34" charset="0"/>
                      </a:endParaRPr>
                    </a:p>
                  </a:txBody>
                  <a:tcPr marT="45723" marB="45723" horzOverflow="overflow"/>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rPr>
                        <a:t>The CRDS shall ensure that all reference files and information regarding the rules for mapping data to reference files are archived before the reference files or rules may be used. [level 4 </a:t>
                      </a:r>
                      <a:r>
                        <a:rPr lang="en-US" sz="1200" b="0" dirty="0" err="1" smtClean="0">
                          <a:solidFill>
                            <a:schemeClr val="tx1"/>
                          </a:solidFill>
                        </a:rPr>
                        <a:t>req</a:t>
                      </a:r>
                      <a:r>
                        <a:rPr lang="en-US" sz="1200" b="0" dirty="0" smtClean="0">
                          <a:solidFill>
                            <a:schemeClr val="tx1"/>
                          </a:solidFill>
                        </a:rPr>
                        <a:t> 6.4.2.2]</a:t>
                      </a:r>
                    </a:p>
                  </a:txBody>
                  <a:tcPr marT="45723" marB="45723"/>
                </a:tc>
              </a:tr>
              <a:tr h="57583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u="none" strike="noStrike" cap="none" normalizeH="0" baseline="0" dirty="0" smtClean="0">
                          <a:ln>
                            <a:noFill/>
                          </a:ln>
                          <a:effectLst/>
                        </a:rPr>
                        <a:t>DMS-536</a:t>
                      </a:r>
                      <a:endParaRPr kumimoji="0" lang="en-US" sz="1200" b="0" i="0" u="none" strike="noStrike" cap="none" normalizeH="0" baseline="0" dirty="0" smtClean="0">
                        <a:ln>
                          <a:noFill/>
                        </a:ln>
                        <a:solidFill>
                          <a:schemeClr val="tx1"/>
                        </a:solidFill>
                        <a:effectLst/>
                        <a:latin typeface="Helvetica" pitchFamily="34" charset="0"/>
                        <a:cs typeface="Helvetica" pitchFamily="34" charset="0"/>
                      </a:endParaRPr>
                    </a:p>
                  </a:txBody>
                  <a:tcPr marT="45723" marB="45723" horzOverflow="overflow"/>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rPr>
                        <a:t>The CRDS shall identify the most appropriate reference data to use for the calibration pipelines. [</a:t>
                      </a:r>
                      <a:r>
                        <a:rPr lang="en-US" sz="1200" b="0" dirty="0" err="1" smtClean="0">
                          <a:solidFill>
                            <a:schemeClr val="tx1"/>
                          </a:solidFill>
                        </a:rPr>
                        <a:t>req</a:t>
                      </a:r>
                      <a:r>
                        <a:rPr lang="en-US" sz="1200" b="0" dirty="0" smtClean="0">
                          <a:solidFill>
                            <a:schemeClr val="tx1"/>
                          </a:solidFill>
                        </a:rPr>
                        <a:t> 6.4.3.1]</a:t>
                      </a:r>
                    </a:p>
                  </a:txBody>
                  <a:tcPr marT="45723" marB="45723"/>
                </a:tc>
              </a:tr>
              <a:tr h="4572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u="none" strike="noStrike" cap="none" normalizeH="0" baseline="0" dirty="0" smtClean="0">
                          <a:ln>
                            <a:noFill/>
                          </a:ln>
                          <a:effectLst/>
                        </a:rPr>
                        <a:t>DMS-537</a:t>
                      </a:r>
                      <a:endParaRPr kumimoji="0" lang="en-US" sz="1200" b="0" i="0" u="none" strike="noStrike" cap="none" normalizeH="0" baseline="0" dirty="0" smtClean="0">
                        <a:ln>
                          <a:noFill/>
                        </a:ln>
                        <a:solidFill>
                          <a:schemeClr val="tx1"/>
                        </a:solidFill>
                        <a:effectLst/>
                        <a:latin typeface="Helvetica" pitchFamily="34" charset="0"/>
                        <a:cs typeface="Helvetica" pitchFamily="34" charset="0"/>
                      </a:endParaRPr>
                    </a:p>
                  </a:txBody>
                  <a:tcPr marT="45723" marB="45723" horzOverflow="overflow"/>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rPr>
                        <a:t>The CRDS shall support multiple versions of the calibration pipeline simultaneously. [6.4.3.2]</a:t>
                      </a:r>
                    </a:p>
                  </a:txBody>
                  <a:tcPr marT="45723" marB="45723"/>
                </a:tc>
              </a:tr>
              <a:tr h="4572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u="none" strike="noStrike" cap="none" normalizeH="0" baseline="0" dirty="0" smtClean="0">
                          <a:ln>
                            <a:noFill/>
                          </a:ln>
                          <a:effectLst/>
                        </a:rPr>
                        <a:t>DMS-538</a:t>
                      </a:r>
                      <a:endParaRPr kumimoji="0" lang="en-US" sz="1200" b="0" i="0" u="none" strike="noStrike" cap="none" normalizeH="0" baseline="0" dirty="0" smtClean="0">
                        <a:ln>
                          <a:noFill/>
                        </a:ln>
                        <a:solidFill>
                          <a:schemeClr val="tx1"/>
                        </a:solidFill>
                        <a:effectLst/>
                        <a:latin typeface="Helvetica" pitchFamily="34" charset="0"/>
                        <a:cs typeface="Helvetica" pitchFamily="34" charset="0"/>
                      </a:endParaRPr>
                    </a:p>
                  </a:txBody>
                  <a:tcPr marT="45723" marB="45723" horzOverflow="overflow"/>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latin typeface="+mn-lt"/>
                          <a:ea typeface="+mn-ea"/>
                          <a:cs typeface="+mn-cs"/>
                        </a:rPr>
                        <a:t>The CRDS shall commit new reference files without requiring their use in operations.[6.4.3.3]</a:t>
                      </a:r>
                      <a:endParaRPr lang="en-US" sz="1200" b="0" dirty="0" smtClean="0">
                        <a:solidFill>
                          <a:schemeClr val="tx1"/>
                        </a:solidFill>
                      </a:endParaRPr>
                    </a:p>
                  </a:txBody>
                  <a:tcPr marT="45723" marB="45723"/>
                </a:tc>
              </a:tr>
              <a:tr h="4572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u="none" strike="noStrike" cap="none" normalizeH="0" baseline="0" dirty="0" smtClean="0">
                          <a:ln>
                            <a:noFill/>
                          </a:ln>
                          <a:effectLst/>
                        </a:rPr>
                        <a:t>DMS-539</a:t>
                      </a:r>
                      <a:endParaRPr kumimoji="0" lang="en-US" sz="1200" b="0" i="0" u="none" strike="noStrike" cap="none" normalizeH="0" baseline="0" dirty="0" smtClean="0">
                        <a:ln>
                          <a:noFill/>
                        </a:ln>
                        <a:solidFill>
                          <a:schemeClr val="tx1"/>
                        </a:solidFill>
                        <a:effectLst/>
                        <a:latin typeface="Helvetica" pitchFamily="34" charset="0"/>
                        <a:cs typeface="Helvetica" pitchFamily="34" charset="0"/>
                      </a:endParaRPr>
                    </a:p>
                  </a:txBody>
                  <a:tcPr marT="45723" marB="45723" horzOverflow="overflow"/>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rPr>
                        <a:t>The CRDS shall have a common software interface for both local and remote users.[6.4.3.4]</a:t>
                      </a:r>
                    </a:p>
                  </a:txBody>
                  <a:tcPr marT="45723" marB="45723"/>
                </a:tc>
              </a:tr>
              <a:tr h="64012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u="none" strike="noStrike" cap="none" normalizeH="0" baseline="0" dirty="0" smtClean="0">
                          <a:ln>
                            <a:noFill/>
                          </a:ln>
                          <a:effectLst/>
                        </a:rPr>
                        <a:t>DMS-540</a:t>
                      </a:r>
                      <a:endParaRPr kumimoji="0" lang="en-US" sz="1200" b="0" i="0" u="none" strike="noStrike" cap="none" normalizeH="0" baseline="0" dirty="0" smtClean="0">
                        <a:ln>
                          <a:noFill/>
                        </a:ln>
                        <a:solidFill>
                          <a:schemeClr val="tx1"/>
                        </a:solidFill>
                        <a:effectLst/>
                        <a:latin typeface="Helvetica" pitchFamily="34" charset="0"/>
                        <a:cs typeface="Helvetica" pitchFamily="34" charset="0"/>
                      </a:endParaRPr>
                    </a:p>
                  </a:txBody>
                  <a:tcPr marT="45723" marB="45723" horzOverflow="overflow"/>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rPr>
                        <a:t>Outside users shall be able to query the CRDS through a web interface for the most appropriate reference files for the specific version of a calibration pipeline and a particular data set. [</a:t>
                      </a:r>
                      <a:r>
                        <a:rPr lang="en-US" sz="1200" b="0" dirty="0" err="1" smtClean="0">
                          <a:solidFill>
                            <a:schemeClr val="tx1"/>
                          </a:solidFill>
                        </a:rPr>
                        <a:t>req</a:t>
                      </a:r>
                      <a:r>
                        <a:rPr lang="en-US" sz="1200" b="0" dirty="0" smtClean="0">
                          <a:solidFill>
                            <a:schemeClr val="tx1"/>
                          </a:solidFill>
                        </a:rPr>
                        <a:t> 6.4.3.5]</a:t>
                      </a:r>
                    </a:p>
                  </a:txBody>
                  <a:tcPr marT="45723" marB="45723"/>
                </a:tc>
              </a:tr>
              <a:tr h="64012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u="none" strike="noStrike" cap="none" normalizeH="0" baseline="0" dirty="0" smtClean="0">
                          <a:ln>
                            <a:noFill/>
                          </a:ln>
                          <a:effectLst/>
                        </a:rPr>
                        <a:t>DMS-541</a:t>
                      </a:r>
                      <a:endParaRPr kumimoji="0" lang="en-US" sz="1200" b="0" i="0" u="none" strike="noStrike" cap="none" normalizeH="0" baseline="0" dirty="0" smtClean="0">
                        <a:ln>
                          <a:noFill/>
                        </a:ln>
                        <a:solidFill>
                          <a:schemeClr val="tx1"/>
                        </a:solidFill>
                        <a:effectLst/>
                        <a:latin typeface="Helvetica" pitchFamily="34" charset="0"/>
                        <a:cs typeface="Helvetica" pitchFamily="34" charset="0"/>
                      </a:endParaRPr>
                    </a:p>
                  </a:txBody>
                  <a:tcPr marT="45723" marB="45723" horzOverflow="overflow"/>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latin typeface="+mn-lt"/>
                          <a:ea typeface="+mn-ea"/>
                          <a:cs typeface="+mn-cs"/>
                        </a:rPr>
                        <a:t>The CRDS shall have the capability to recreate the list of appropriate calibration reference files for any point in the past given the date of the query, version of software, and a specific data set. [</a:t>
                      </a:r>
                      <a:r>
                        <a:rPr lang="en-US" sz="1200" b="0" kern="1200" dirty="0" err="1" smtClean="0">
                          <a:solidFill>
                            <a:schemeClr val="tx1"/>
                          </a:solidFill>
                          <a:latin typeface="+mn-lt"/>
                          <a:ea typeface="+mn-ea"/>
                          <a:cs typeface="+mn-cs"/>
                        </a:rPr>
                        <a:t>req</a:t>
                      </a:r>
                      <a:r>
                        <a:rPr lang="en-US" sz="1200" b="0" kern="1200" baseline="0" dirty="0" smtClean="0">
                          <a:solidFill>
                            <a:schemeClr val="tx1"/>
                          </a:solidFill>
                          <a:latin typeface="+mn-lt"/>
                          <a:ea typeface="+mn-ea"/>
                          <a:cs typeface="+mn-cs"/>
                        </a:rPr>
                        <a:t> 6.4.3.6]</a:t>
                      </a:r>
                      <a:endParaRPr lang="en-US" sz="1200" b="0" dirty="0" smtClean="0">
                        <a:solidFill>
                          <a:schemeClr val="tx1"/>
                        </a:solidFill>
                      </a:endParaRPr>
                    </a:p>
                  </a:txBody>
                  <a:tcPr marT="45723" marB="45723"/>
                </a:tc>
              </a:tr>
              <a:tr h="11887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u="none" strike="noStrike" cap="none" normalizeH="0" baseline="0" dirty="0" smtClean="0">
                          <a:ln>
                            <a:noFill/>
                          </a:ln>
                          <a:effectLst/>
                        </a:rPr>
                        <a:t>DMS-542</a:t>
                      </a:r>
                      <a:endParaRPr kumimoji="0" lang="en-US" sz="1200" b="0" i="0" u="none" strike="noStrike" cap="none" normalizeH="0" baseline="0" dirty="0" smtClean="0">
                        <a:ln>
                          <a:noFill/>
                        </a:ln>
                        <a:solidFill>
                          <a:schemeClr val="tx1"/>
                        </a:solidFill>
                        <a:effectLst/>
                        <a:latin typeface="Helvetica" pitchFamily="34" charset="0"/>
                        <a:cs typeface="Helvetica" pitchFamily="34" charset="0"/>
                      </a:endParaRPr>
                    </a:p>
                  </a:txBody>
                  <a:tcPr marT="45723" marB="45723" horzOverflow="overflow"/>
                </a:tc>
                <a:tc>
                  <a:txBody>
                    <a:bodyPr/>
                    <a:lstStyle/>
                    <a:p>
                      <a:pPr algn="l">
                        <a:buNone/>
                      </a:pPr>
                      <a:r>
                        <a:rPr lang="en-US" sz="1200" b="0" dirty="0" smtClean="0">
                          <a:solidFill>
                            <a:schemeClr val="tx1"/>
                          </a:solidFill>
                        </a:rPr>
                        <a:t>The CRDS shall record meta data about the reference files and all information regarding how data sets are matched to reference files including (but not limited to): [</a:t>
                      </a:r>
                      <a:r>
                        <a:rPr lang="en-US" sz="1200" b="0" dirty="0" err="1" smtClean="0">
                          <a:solidFill>
                            <a:schemeClr val="tx1"/>
                          </a:solidFill>
                        </a:rPr>
                        <a:t>req</a:t>
                      </a:r>
                      <a:r>
                        <a:rPr lang="en-US" sz="1200" b="0" dirty="0" smtClean="0">
                          <a:solidFill>
                            <a:schemeClr val="tx1"/>
                          </a:solidFill>
                        </a:rPr>
                        <a:t> 6.4.3.7]</a:t>
                      </a:r>
                    </a:p>
                    <a:p>
                      <a:pPr algn="l"/>
                      <a:r>
                        <a:rPr lang="en-US" sz="1200" b="0" dirty="0" smtClean="0">
                          <a:solidFill>
                            <a:schemeClr val="tx1"/>
                          </a:solidFill>
                        </a:rPr>
                        <a:t>1) How the reference file was generated (or links to documents regarding that),</a:t>
                      </a:r>
                    </a:p>
                    <a:p>
                      <a:pPr algn="l"/>
                      <a:r>
                        <a:rPr lang="en-US" sz="1200" b="0" dirty="0" smtClean="0">
                          <a:solidFill>
                            <a:schemeClr val="tx1"/>
                          </a:solidFill>
                        </a:rPr>
                        <a:t>2) Who created the reference file,</a:t>
                      </a:r>
                    </a:p>
                    <a:p>
                      <a:pPr algn="l"/>
                      <a:r>
                        <a:rPr lang="en-US" sz="1200" b="0" dirty="0" smtClean="0">
                          <a:solidFill>
                            <a:schemeClr val="tx1"/>
                          </a:solidFill>
                        </a:rPr>
                        <a:t>3) Who committed the reference file,</a:t>
                      </a:r>
                    </a:p>
                    <a:p>
                      <a:pPr algn="l"/>
                      <a:r>
                        <a:rPr lang="en-US" sz="1200" b="0" dirty="0" smtClean="0">
                          <a:solidFill>
                            <a:schemeClr val="tx1"/>
                          </a:solidFill>
                        </a:rPr>
                        <a:t>4) Information about the significance of the change.</a:t>
                      </a:r>
                    </a:p>
                  </a:txBody>
                  <a:tcPr marT="45723" marB="45723"/>
                </a:tc>
              </a:tr>
            </a:tbl>
          </a:graphicData>
        </a:graphic>
      </p:graphicFrame>
      <p:sp>
        <p:nvSpPr>
          <p:cNvPr id="7" name="Slide Number Placeholder 4"/>
          <p:cNvSpPr>
            <a:spLocks noGrp="1"/>
          </p:cNvSpPr>
          <p:nvPr>
            <p:ph type="sldNum" sz="quarter" idx="12"/>
          </p:nvPr>
        </p:nvSpPr>
        <p:spPr>
          <a:xfrm>
            <a:off x="7681913" y="6538913"/>
            <a:ext cx="1357312" cy="280987"/>
          </a:xfrm>
        </p:spPr>
        <p:txBody>
          <a:bodyPr/>
          <a:lstStyle/>
          <a:p>
            <a:pPr>
              <a:defRPr/>
            </a:pPr>
            <a:r>
              <a:rPr lang="en-US" dirty="0" smtClean="0"/>
              <a:t>9-</a:t>
            </a:r>
            <a:fld id="{A739F50A-8F88-4892-87E1-8D1D3A543FFC}" type="slidenum">
              <a:rPr lang="en-US" smtClean="0"/>
              <a:pPr>
                <a:defRPr/>
              </a:pPr>
              <a:t>5</a:t>
            </a:fld>
            <a:endParaRPr lang="en-US" dirty="0" smtClean="0"/>
          </a:p>
          <a:p>
            <a:pPr>
              <a:defRPr/>
            </a:pPr>
            <a:endParaRPr lang="en-US" dirty="0"/>
          </a:p>
        </p:txBody>
      </p:sp>
      <p:sp>
        <p:nvSpPr>
          <p:cNvPr id="8" name="Footer Placeholder 4"/>
          <p:cNvSpPr>
            <a:spLocks noGrp="1"/>
          </p:cNvSpPr>
          <p:nvPr>
            <p:ph type="ftr" sz="quarter" idx="11"/>
          </p:nvPr>
        </p:nvSpPr>
        <p:spPr>
          <a:xfrm>
            <a:off x="1550988" y="6543675"/>
            <a:ext cx="6040437" cy="276225"/>
          </a:xfrm>
        </p:spPr>
        <p:txBody>
          <a:bodyPr/>
          <a:lstStyle/>
          <a:p>
            <a:pPr>
              <a:defRPr/>
            </a:pPr>
            <a:r>
              <a:rPr lang="en-US" altLang="en-US" dirty="0" smtClean="0"/>
              <a:t>S&amp;OC DMS System Design Review</a:t>
            </a:r>
            <a:endParaRPr lang="en-US" altLang="en-US" dirty="0"/>
          </a:p>
        </p:txBody>
      </p:sp>
      <p:sp>
        <p:nvSpPr>
          <p:cNvPr id="10" name="Date Placeholder 2"/>
          <p:cNvSpPr>
            <a:spLocks noGrp="1"/>
          </p:cNvSpPr>
          <p:nvPr>
            <p:ph type="dt" sz="half" idx="10"/>
          </p:nvPr>
        </p:nvSpPr>
        <p:spPr>
          <a:xfrm>
            <a:off x="114300" y="6543675"/>
            <a:ext cx="1362075" cy="276225"/>
          </a:xfrm>
        </p:spPr>
        <p:txBody>
          <a:bodyPr/>
          <a:lstStyle/>
          <a:p>
            <a:pPr>
              <a:defRPr/>
            </a:pPr>
            <a:r>
              <a:rPr lang="en-US" dirty="0" smtClean="0"/>
              <a:t>Dec 6-7, 2011</a:t>
            </a:r>
            <a:endParaRPr lang="en-US" altLang="en-US" dirty="0"/>
          </a:p>
        </p:txBody>
      </p:sp>
    </p:spTree>
    <p:extLst>
      <p:ext uri="{BB962C8B-B14F-4D97-AF65-F5344CB8AC3E}">
        <p14:creationId xmlns:p14="http://schemas.microsoft.com/office/powerpoint/2010/main" val="12958742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marL="0" indent="0" eaLnBrk="1" hangingPunct="1">
              <a:lnSpc>
                <a:spcPct val="90000"/>
              </a:lnSpc>
              <a:spcBef>
                <a:spcPts val="400"/>
              </a:spcBef>
              <a:spcAft>
                <a:spcPts val="800"/>
              </a:spcAft>
              <a:buNone/>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(Not a complete list)</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General Utilities (useful for more than one category)</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Synchronize local reference file directories to contain all reference files required by given list of pipeline contexts </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Useful for Operations, WIT, and other projects (e.g., IDTs)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Highlight all differences in rules and reference files between </a:t>
            </a:r>
            <a:r>
              <a:rPr lang="en-US" sz="1600" dirty="0" err="1" smtClean="0"/>
              <a:t>rmaps</a:t>
            </a:r>
            <a:r>
              <a:rPr lang="en-US" sz="1600" dirty="0" smtClean="0"/>
              <a:t>, instrument contexts or pipeline contexts</a:t>
            </a: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smtClean="0">
                <a:solidFill>
                  <a:srgbClr val="BB0018"/>
                </a:solidFill>
                <a:latin typeface="Arial" charset="0"/>
              </a:rPr>
              <a:t>Utilities Design</a:t>
            </a:r>
            <a:endParaRPr lang="en-US" sz="2800" b="1" dirty="0">
              <a:solidFill>
                <a:srgbClr val="BB0018"/>
              </a:solidFill>
              <a:latin typeface="Arial" charset="0"/>
            </a:endParaRPr>
          </a:p>
        </p:txBody>
      </p:sp>
      <p:sp>
        <p:nvSpPr>
          <p:cNvPr id="7" name="Slide Number Placeholder 4"/>
          <p:cNvSpPr>
            <a:spLocks noGrp="1"/>
          </p:cNvSpPr>
          <p:nvPr>
            <p:ph type="sldNum" sz="quarter" idx="12"/>
          </p:nvPr>
        </p:nvSpPr>
        <p:spPr>
          <a:xfrm>
            <a:off x="7681913" y="6538913"/>
            <a:ext cx="1357312" cy="280987"/>
          </a:xfrm>
        </p:spPr>
        <p:txBody>
          <a:bodyPr/>
          <a:lstStyle/>
          <a:p>
            <a:pPr>
              <a:defRPr/>
            </a:pPr>
            <a:r>
              <a:rPr lang="en-US" dirty="0" smtClean="0"/>
              <a:t>9-</a:t>
            </a:r>
            <a:fld id="{A739F50A-8F88-4892-87E1-8D1D3A543FFC}" type="slidenum">
              <a:rPr lang="en-US" smtClean="0"/>
              <a:pPr>
                <a:defRPr/>
              </a:pPr>
              <a:t>50</a:t>
            </a:fld>
            <a:endParaRPr lang="en-US" dirty="0" smtClean="0"/>
          </a:p>
          <a:p>
            <a:pPr>
              <a:defRPr/>
            </a:pPr>
            <a:endParaRPr lang="en-US" dirty="0"/>
          </a:p>
        </p:txBody>
      </p:sp>
      <p:sp>
        <p:nvSpPr>
          <p:cNvPr id="8" name="Footer Placeholder 4"/>
          <p:cNvSpPr>
            <a:spLocks noGrp="1"/>
          </p:cNvSpPr>
          <p:nvPr>
            <p:ph type="ftr" sz="quarter" idx="11"/>
          </p:nvPr>
        </p:nvSpPr>
        <p:spPr>
          <a:xfrm>
            <a:off x="1550988" y="6543675"/>
            <a:ext cx="6040437" cy="276225"/>
          </a:xfrm>
        </p:spPr>
        <p:txBody>
          <a:bodyPr/>
          <a:lstStyle/>
          <a:p>
            <a:pPr>
              <a:defRPr/>
            </a:pPr>
            <a:r>
              <a:rPr lang="en-US" altLang="en-US" dirty="0" smtClean="0"/>
              <a:t>S&amp;OC DMS System Design Review</a:t>
            </a:r>
            <a:endParaRPr lang="en-US" altLang="en-US" dirty="0"/>
          </a:p>
        </p:txBody>
      </p:sp>
      <p:sp>
        <p:nvSpPr>
          <p:cNvPr id="9" name="Date Placeholder 2"/>
          <p:cNvSpPr>
            <a:spLocks noGrp="1"/>
          </p:cNvSpPr>
          <p:nvPr>
            <p:ph type="dt" sz="half" idx="10"/>
          </p:nvPr>
        </p:nvSpPr>
        <p:spPr>
          <a:xfrm>
            <a:off x="114300" y="6543675"/>
            <a:ext cx="1362075" cy="276225"/>
          </a:xfrm>
        </p:spPr>
        <p:txBody>
          <a:bodyPr/>
          <a:lstStyle/>
          <a:p>
            <a:pPr>
              <a:defRPr/>
            </a:pPr>
            <a:r>
              <a:rPr lang="en-US" dirty="0" smtClean="0"/>
              <a:t>Dec 6-7, 2011</a:t>
            </a:r>
            <a:endParaRPr lang="en-US" altLang="en-US" dirty="0"/>
          </a:p>
        </p:txBody>
      </p:sp>
    </p:spTree>
    <p:extLst>
      <p:ext uri="{BB962C8B-B14F-4D97-AF65-F5344CB8AC3E}">
        <p14:creationId xmlns:p14="http://schemas.microsoft.com/office/powerpoint/2010/main" val="309235094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Operational System Utilities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Detection of reversion of reference, </a:t>
            </a:r>
            <a:r>
              <a:rPr lang="en-US" sz="1600" dirty="0" err="1" smtClean="0"/>
              <a:t>rmap</a:t>
            </a:r>
            <a:r>
              <a:rPr lang="en-US" sz="1600" dirty="0" smtClean="0"/>
              <a:t>, or instrument context files when changing pipeline context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Prevents inadvertent undoing of previous updates by uncoordinated modifications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Get list of datasets affected by pipeline context change</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Useful for identifying data sets needing reprocessing</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Design Issue: Some table reference files have rows selected by additional selection criteria. A change to the file does not necessarily affect all data sets that use that reference table. This utility must examine the contents of these tables to determine which data sets are affected (and store the selection criteria for the rows in </a:t>
            </a:r>
            <a:r>
              <a:rPr lang="en-US" sz="1400" dirty="0" err="1" smtClean="0"/>
              <a:t>rmaps</a:t>
            </a:r>
            <a:r>
              <a:rPr lang="en-US" sz="1400" dirty="0" smtClean="0"/>
              <a:t> for this utility to use in doing such checks)</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Design Issue: Selection based on severity of change of reference file change. Some desire the ability of selecting only data sets for which the change in reference files is considered to be above some specified threshold (e.g., moderate, or severe).</a:t>
            </a:r>
          </a:p>
          <a:p>
            <a:pPr lvl="3"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200" dirty="0" smtClean="0"/>
              <a:t>Very difficult problem to do correctly and make practical</a:t>
            </a:r>
          </a:p>
          <a:p>
            <a:pPr lvl="3"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200" dirty="0" smtClean="0"/>
              <a:t>Few successful examples in past</a:t>
            </a:r>
          </a:p>
          <a:p>
            <a:pPr lvl="4"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200" dirty="0" smtClean="0"/>
              <a:t>Actually, none (?)</a:t>
            </a:r>
          </a:p>
          <a:p>
            <a:pPr lvl="3"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200" dirty="0" smtClean="0"/>
              <a:t>Still an open issue</a:t>
            </a:r>
          </a:p>
          <a:p>
            <a:pPr lvl="3"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200" dirty="0" smtClean="0"/>
              <a:t>Awaiting well defined concept for how this should work before accepting as a requirement</a:t>
            </a: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smtClean="0">
                <a:solidFill>
                  <a:srgbClr val="BB0018"/>
                </a:solidFill>
                <a:latin typeface="Arial" charset="0"/>
              </a:rPr>
              <a:t>Utilities Design (</a:t>
            </a:r>
            <a:r>
              <a:rPr lang="en-US" sz="2800" b="1" dirty="0" err="1" smtClean="0">
                <a:solidFill>
                  <a:srgbClr val="BB0018"/>
                </a:solidFill>
                <a:latin typeface="Arial" charset="0"/>
              </a:rPr>
              <a:t>cont</a:t>
            </a:r>
            <a:r>
              <a:rPr lang="en-US" sz="2800" b="1" dirty="0" smtClean="0">
                <a:solidFill>
                  <a:srgbClr val="BB0018"/>
                </a:solidFill>
                <a:latin typeface="Arial" charset="0"/>
              </a:rPr>
              <a:t>)</a:t>
            </a:r>
            <a:endParaRPr lang="en-US" sz="2800" b="1" dirty="0">
              <a:solidFill>
                <a:srgbClr val="BB0018"/>
              </a:solidFill>
              <a:latin typeface="Arial" charset="0"/>
            </a:endParaRPr>
          </a:p>
        </p:txBody>
      </p:sp>
      <p:sp>
        <p:nvSpPr>
          <p:cNvPr id="7" name="Slide Number Placeholder 4"/>
          <p:cNvSpPr>
            <a:spLocks noGrp="1"/>
          </p:cNvSpPr>
          <p:nvPr>
            <p:ph type="sldNum" sz="quarter" idx="12"/>
          </p:nvPr>
        </p:nvSpPr>
        <p:spPr>
          <a:xfrm>
            <a:off x="7681913" y="6538913"/>
            <a:ext cx="1357312" cy="280987"/>
          </a:xfrm>
        </p:spPr>
        <p:txBody>
          <a:bodyPr/>
          <a:lstStyle/>
          <a:p>
            <a:pPr>
              <a:defRPr/>
            </a:pPr>
            <a:r>
              <a:rPr lang="en-US" dirty="0" smtClean="0"/>
              <a:t>9-</a:t>
            </a:r>
            <a:fld id="{A739F50A-8F88-4892-87E1-8D1D3A543FFC}" type="slidenum">
              <a:rPr lang="en-US" smtClean="0"/>
              <a:pPr>
                <a:defRPr/>
              </a:pPr>
              <a:t>51</a:t>
            </a:fld>
            <a:endParaRPr lang="en-US" dirty="0" smtClean="0"/>
          </a:p>
          <a:p>
            <a:pPr>
              <a:defRPr/>
            </a:pPr>
            <a:endParaRPr lang="en-US" dirty="0"/>
          </a:p>
        </p:txBody>
      </p:sp>
      <p:sp>
        <p:nvSpPr>
          <p:cNvPr id="8" name="Footer Placeholder 4"/>
          <p:cNvSpPr>
            <a:spLocks noGrp="1"/>
          </p:cNvSpPr>
          <p:nvPr>
            <p:ph type="ftr" sz="quarter" idx="11"/>
          </p:nvPr>
        </p:nvSpPr>
        <p:spPr>
          <a:xfrm>
            <a:off x="1550988" y="6543675"/>
            <a:ext cx="6040437" cy="276225"/>
          </a:xfrm>
        </p:spPr>
        <p:txBody>
          <a:bodyPr/>
          <a:lstStyle/>
          <a:p>
            <a:pPr>
              <a:defRPr/>
            </a:pPr>
            <a:r>
              <a:rPr lang="en-US" altLang="en-US" dirty="0" smtClean="0"/>
              <a:t>S&amp;OC DMS System Design Review</a:t>
            </a:r>
            <a:endParaRPr lang="en-US" altLang="en-US" dirty="0"/>
          </a:p>
        </p:txBody>
      </p:sp>
      <p:sp>
        <p:nvSpPr>
          <p:cNvPr id="9" name="Date Placeholder 2"/>
          <p:cNvSpPr>
            <a:spLocks noGrp="1"/>
          </p:cNvSpPr>
          <p:nvPr>
            <p:ph type="dt" sz="half" idx="10"/>
          </p:nvPr>
        </p:nvSpPr>
        <p:spPr>
          <a:xfrm>
            <a:off x="114300" y="6543675"/>
            <a:ext cx="1362075" cy="276225"/>
          </a:xfrm>
        </p:spPr>
        <p:txBody>
          <a:bodyPr/>
          <a:lstStyle/>
          <a:p>
            <a:pPr>
              <a:defRPr/>
            </a:pPr>
            <a:r>
              <a:rPr lang="en-US" dirty="0" smtClean="0"/>
              <a:t>Dec 6-7, 2011</a:t>
            </a:r>
            <a:endParaRPr lang="en-US" altLang="en-US" dirty="0"/>
          </a:p>
        </p:txBody>
      </p:sp>
    </p:spTree>
    <p:extLst>
      <p:ext uri="{BB962C8B-B14F-4D97-AF65-F5344CB8AC3E}">
        <p14:creationId xmlns:p14="http://schemas.microsoft.com/office/powerpoint/2010/main" val="316214476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WIT Utilities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What data sets or contexts use a given reference file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Mark reference file as bad</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Show what selection criteria use a given reference file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Show if an </a:t>
            </a:r>
            <a:r>
              <a:rPr lang="en-US" sz="1600" dirty="0" err="1" smtClean="0"/>
              <a:t>rmap</a:t>
            </a:r>
            <a:r>
              <a:rPr lang="en-US" sz="1600" dirty="0" smtClean="0"/>
              <a:t> update doesn’t cover a selection case covered in the previous version of the </a:t>
            </a:r>
            <a:r>
              <a:rPr lang="en-US" sz="1600" dirty="0" err="1" smtClean="0"/>
              <a:t>rmap</a:t>
            </a:r>
            <a:r>
              <a:rPr lang="en-US" sz="1600" dirty="0"/>
              <a:t> </a:t>
            </a:r>
            <a:r>
              <a:rPr lang="en-US" sz="1600" dirty="0" smtClean="0"/>
              <a:t>(likely folded into commit user interface), or changes the set of selection criteria</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Show current operational configuration</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More sophisticated reference file comparison tool</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E.g., capable of detecting insertions or deletions of rows in tables between two versions</a:t>
            </a: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smtClean="0">
                <a:solidFill>
                  <a:srgbClr val="BB0018"/>
                </a:solidFill>
                <a:latin typeface="Arial" charset="0"/>
              </a:rPr>
              <a:t>Utilities Design (</a:t>
            </a:r>
            <a:r>
              <a:rPr lang="en-US" sz="2800" b="1" dirty="0" smtClean="0">
                <a:solidFill>
                  <a:srgbClr val="BB0018"/>
                </a:solidFill>
                <a:latin typeface="Arial" charset="0"/>
              </a:rPr>
              <a:t>cont.)</a:t>
            </a:r>
            <a:endParaRPr lang="en-US" sz="2800" b="1" dirty="0">
              <a:solidFill>
                <a:srgbClr val="BB0018"/>
              </a:solidFill>
              <a:latin typeface="Arial" charset="0"/>
            </a:endParaRPr>
          </a:p>
        </p:txBody>
      </p:sp>
      <p:sp>
        <p:nvSpPr>
          <p:cNvPr id="7" name="Slide Number Placeholder 4"/>
          <p:cNvSpPr>
            <a:spLocks noGrp="1"/>
          </p:cNvSpPr>
          <p:nvPr>
            <p:ph type="sldNum" sz="quarter" idx="12"/>
          </p:nvPr>
        </p:nvSpPr>
        <p:spPr>
          <a:xfrm>
            <a:off x="7681913" y="6538913"/>
            <a:ext cx="1357312" cy="280987"/>
          </a:xfrm>
        </p:spPr>
        <p:txBody>
          <a:bodyPr/>
          <a:lstStyle/>
          <a:p>
            <a:pPr>
              <a:defRPr/>
            </a:pPr>
            <a:r>
              <a:rPr lang="en-US" dirty="0" smtClean="0"/>
              <a:t>9-</a:t>
            </a:r>
            <a:fld id="{A739F50A-8F88-4892-87E1-8D1D3A543FFC}" type="slidenum">
              <a:rPr lang="en-US" smtClean="0"/>
              <a:pPr>
                <a:defRPr/>
              </a:pPr>
              <a:t>52</a:t>
            </a:fld>
            <a:endParaRPr lang="en-US" dirty="0" smtClean="0"/>
          </a:p>
          <a:p>
            <a:pPr>
              <a:defRPr/>
            </a:pPr>
            <a:endParaRPr lang="en-US" dirty="0"/>
          </a:p>
        </p:txBody>
      </p:sp>
      <p:sp>
        <p:nvSpPr>
          <p:cNvPr id="8" name="Footer Placeholder 4"/>
          <p:cNvSpPr>
            <a:spLocks noGrp="1"/>
          </p:cNvSpPr>
          <p:nvPr>
            <p:ph type="ftr" sz="quarter" idx="11"/>
          </p:nvPr>
        </p:nvSpPr>
        <p:spPr>
          <a:xfrm>
            <a:off x="1550988" y="6543675"/>
            <a:ext cx="6040437" cy="276225"/>
          </a:xfrm>
        </p:spPr>
        <p:txBody>
          <a:bodyPr/>
          <a:lstStyle/>
          <a:p>
            <a:pPr>
              <a:defRPr/>
            </a:pPr>
            <a:r>
              <a:rPr lang="en-US" altLang="en-US" dirty="0" smtClean="0"/>
              <a:t>S&amp;OC DMS System Design Review</a:t>
            </a:r>
            <a:endParaRPr lang="en-US" altLang="en-US" dirty="0"/>
          </a:p>
        </p:txBody>
      </p:sp>
      <p:sp>
        <p:nvSpPr>
          <p:cNvPr id="9" name="Date Placeholder 2"/>
          <p:cNvSpPr>
            <a:spLocks noGrp="1"/>
          </p:cNvSpPr>
          <p:nvPr>
            <p:ph type="dt" sz="half" idx="10"/>
          </p:nvPr>
        </p:nvSpPr>
        <p:spPr>
          <a:xfrm>
            <a:off x="114300" y="6543675"/>
            <a:ext cx="1362075" cy="276225"/>
          </a:xfrm>
        </p:spPr>
        <p:txBody>
          <a:bodyPr/>
          <a:lstStyle/>
          <a:p>
            <a:pPr>
              <a:defRPr/>
            </a:pPr>
            <a:r>
              <a:rPr lang="en-US" dirty="0" smtClean="0"/>
              <a:t>Dec 6-7, 2011</a:t>
            </a:r>
            <a:endParaRPr lang="en-US" altLang="en-US" dirty="0"/>
          </a:p>
        </p:txBody>
      </p:sp>
    </p:spTree>
    <p:extLst>
      <p:ext uri="{BB962C8B-B14F-4D97-AF65-F5344CB8AC3E}">
        <p14:creationId xmlns:p14="http://schemas.microsoft.com/office/powerpoint/2010/main" val="270485405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z="2800" dirty="0" smtClean="0">
                <a:latin typeface="Arial" charset="0"/>
              </a:rPr>
              <a:t>Original Key </a:t>
            </a:r>
            <a:r>
              <a:rPr lang="en-US" sz="2800" dirty="0">
                <a:latin typeface="Arial" charset="0"/>
              </a:rPr>
              <a:t>CRDS Requirements (2/2)</a:t>
            </a:r>
            <a:endParaRPr lang="en-US" sz="1400" dirty="0">
              <a:latin typeface="Arial" charset="0"/>
            </a:endParaRPr>
          </a:p>
        </p:txBody>
      </p:sp>
      <p:graphicFrame>
        <p:nvGraphicFramePr>
          <p:cNvPr id="9" name="Group 1227"/>
          <p:cNvGraphicFramePr>
            <a:graphicFrameLocks noGrp="1"/>
          </p:cNvGraphicFramePr>
          <p:nvPr>
            <p:extLst>
              <p:ext uri="{D42A27DB-BD31-4B8C-83A1-F6EECF244321}">
                <p14:modId xmlns:p14="http://schemas.microsoft.com/office/powerpoint/2010/main" val="1354597195"/>
              </p:ext>
            </p:extLst>
          </p:nvPr>
        </p:nvGraphicFramePr>
        <p:xfrm>
          <a:off x="882650" y="1395413"/>
          <a:ext cx="7239000" cy="4916521"/>
        </p:xfrm>
        <a:graphic>
          <a:graphicData uri="http://schemas.openxmlformats.org/drawingml/2006/table">
            <a:tbl>
              <a:tblPr/>
              <a:tblGrid>
                <a:gridCol w="923925"/>
                <a:gridCol w="6315075"/>
              </a:tblGrid>
              <a:tr h="44447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rPr>
                        <a:t>ID</a:t>
                      </a:r>
                      <a:endParaRPr kumimoji="0" lang="en-US" sz="1200" b="1" i="0" u="none" strike="noStrike" cap="none" normalizeH="0" baseline="0" dirty="0">
                        <a:ln>
                          <a:noFill/>
                        </a:ln>
                        <a:solidFill>
                          <a:schemeClr val="tx1"/>
                        </a:solidFill>
                        <a:effectLst/>
                        <a:latin typeface="Helvetica" charset="0"/>
                        <a:ea typeface="ＭＳ Ｐゴシック" charset="0"/>
                        <a:cs typeface="Helvetica"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ＭＳ Ｐゴシック" charset="0"/>
                          <a:cs typeface="ＭＳ Ｐゴシック" charset="0"/>
                        </a:rPr>
                        <a:t>Requirement</a:t>
                      </a:r>
                      <a:endParaRPr kumimoji="0" lang="en-US" sz="1200" b="1" i="0" u="none" strike="noStrike" cap="none" normalizeH="0" baseline="0">
                        <a:ln>
                          <a:noFill/>
                        </a:ln>
                        <a:solidFill>
                          <a:schemeClr val="tx1"/>
                        </a:solidFill>
                        <a:effectLst/>
                        <a:latin typeface="Helvetica" charset="0"/>
                        <a:ea typeface="ＭＳ Ｐゴシック" charset="0"/>
                        <a:cs typeface="Helvetica"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r>
              <a:tr h="5555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ea typeface="ＭＳ Ｐゴシック" charset="0"/>
                          <a:cs typeface="ＭＳ Ｐゴシック" charset="0"/>
                        </a:rPr>
                        <a:t>DMS-543</a:t>
                      </a:r>
                      <a:endParaRPr kumimoji="0" lang="en-US" sz="1200" b="0" i="0" u="none" strike="noStrike" cap="none" normalizeH="0" baseline="0" dirty="0">
                        <a:ln>
                          <a:noFill/>
                        </a:ln>
                        <a:solidFill>
                          <a:schemeClr val="tx1"/>
                        </a:solidFill>
                        <a:effectLst/>
                        <a:latin typeface="Helvetica" charset="0"/>
                        <a:ea typeface="ＭＳ Ｐゴシック" charset="0"/>
                        <a:cs typeface="Helvetica"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ea typeface="ＭＳ Ｐゴシック" charset="0"/>
                          <a:cs typeface="ＭＳ Ｐゴシック" charset="0"/>
                        </a:rPr>
                        <a:t>It shall be possible to mark committed reference files as bad so they will no longer be selected by CRDS. [</a:t>
                      </a:r>
                      <a:r>
                        <a:rPr kumimoji="0" lang="en-US" sz="1200" b="0" i="0" u="none" strike="noStrike" cap="none" normalizeH="0" baseline="0" dirty="0" err="1">
                          <a:ln>
                            <a:noFill/>
                          </a:ln>
                          <a:solidFill>
                            <a:srgbClr val="000000"/>
                          </a:solidFill>
                          <a:effectLst/>
                          <a:latin typeface="Arial" charset="0"/>
                          <a:ea typeface="ＭＳ Ｐゴシック" charset="0"/>
                          <a:cs typeface="ＭＳ Ｐゴシック" charset="0"/>
                        </a:rPr>
                        <a:t>req</a:t>
                      </a:r>
                      <a:r>
                        <a:rPr kumimoji="0" lang="en-US" sz="1200" b="0" i="0" u="none" strike="noStrike" cap="none" normalizeH="0" baseline="0" dirty="0">
                          <a:ln>
                            <a:noFill/>
                          </a:ln>
                          <a:solidFill>
                            <a:srgbClr val="000000"/>
                          </a:solidFill>
                          <a:effectLst/>
                          <a:latin typeface="Arial" charset="0"/>
                          <a:ea typeface="ＭＳ Ｐゴシック" charset="0"/>
                          <a:cs typeface="ＭＳ Ｐゴシック" charset="0"/>
                        </a:rPr>
                        <a:t> 6.4.3.8]</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71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ＭＳ Ｐゴシック" charset="0"/>
                        </a:rPr>
                        <a:t>DMS-544</a:t>
                      </a:r>
                      <a:endParaRPr kumimoji="0" lang="en-US" sz="1200" b="0" i="0" u="none" strike="noStrike" cap="none" normalizeH="0" baseline="0">
                        <a:ln>
                          <a:noFill/>
                        </a:ln>
                        <a:solidFill>
                          <a:schemeClr val="tx1"/>
                        </a:solidFill>
                        <a:effectLst/>
                        <a:latin typeface="Helvetica" charset="0"/>
                        <a:ea typeface="ＭＳ Ｐゴシック" charset="0"/>
                        <a:cs typeface="Helvetica"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ea typeface="ＭＳ Ｐゴシック" charset="0"/>
                          <a:cs typeface="ＭＳ Ｐゴシック" charset="0"/>
                        </a:rPr>
                        <a:t>Rules describing how reference files are matched to data and software versions shall be separate from the reference files. [</a:t>
                      </a:r>
                      <a:r>
                        <a:rPr kumimoji="0" lang="en-US" sz="1200" b="0" i="0" u="none" strike="noStrike" cap="none" normalizeH="0" baseline="0" dirty="0" err="1">
                          <a:ln>
                            <a:noFill/>
                          </a:ln>
                          <a:solidFill>
                            <a:srgbClr val="000000"/>
                          </a:solidFill>
                          <a:effectLst/>
                          <a:latin typeface="Arial" charset="0"/>
                          <a:ea typeface="ＭＳ Ｐゴシック" charset="0"/>
                          <a:cs typeface="ＭＳ Ｐゴシック" charset="0"/>
                        </a:rPr>
                        <a:t>req</a:t>
                      </a:r>
                      <a:r>
                        <a:rPr kumimoji="0" lang="en-US" sz="1200" b="0" i="0" u="none" strike="noStrike" cap="none" normalizeH="0" baseline="0" dirty="0">
                          <a:ln>
                            <a:noFill/>
                          </a:ln>
                          <a:solidFill>
                            <a:srgbClr val="000000"/>
                          </a:solidFill>
                          <a:effectLst/>
                          <a:latin typeface="Arial" charset="0"/>
                          <a:ea typeface="ＭＳ Ｐゴシック" charset="0"/>
                          <a:cs typeface="ＭＳ Ｐゴシック" charset="0"/>
                        </a:rPr>
                        <a:t> 6.4.3.9]</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5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ＭＳ Ｐゴシック" charset="0"/>
                        </a:rPr>
                        <a:t>DMS-545</a:t>
                      </a:r>
                      <a:endParaRPr kumimoji="0" lang="en-US" sz="1200" b="0" i="0" u="none" strike="noStrike" cap="none" normalizeH="0" baseline="0">
                        <a:ln>
                          <a:noFill/>
                        </a:ln>
                        <a:solidFill>
                          <a:schemeClr val="tx1"/>
                        </a:solidFill>
                        <a:effectLst/>
                        <a:latin typeface="Helvetica" charset="0"/>
                        <a:ea typeface="ＭＳ Ｐゴシック" charset="0"/>
                        <a:cs typeface="Helvetica"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ea typeface="ＭＳ Ｐゴシック" charset="0"/>
                          <a:cs typeface="ＭＳ Ｐゴシック" charset="0"/>
                        </a:rPr>
                        <a:t>A tool shall be provided that will list where differences exist for recommended reference files between two rules and list of data sets. [</a:t>
                      </a:r>
                      <a:r>
                        <a:rPr kumimoji="0" lang="en-US" sz="1200" b="0" i="0" u="none" strike="noStrike" cap="none" normalizeH="0" baseline="0" dirty="0" err="1">
                          <a:ln>
                            <a:noFill/>
                          </a:ln>
                          <a:solidFill>
                            <a:srgbClr val="000000"/>
                          </a:solidFill>
                          <a:effectLst/>
                          <a:latin typeface="Arial" charset="0"/>
                          <a:ea typeface="ＭＳ Ｐゴシック" charset="0"/>
                          <a:cs typeface="ＭＳ Ｐゴシック" charset="0"/>
                        </a:rPr>
                        <a:t>req</a:t>
                      </a:r>
                      <a:r>
                        <a:rPr kumimoji="0" lang="en-US" sz="1200" b="0" i="0" u="none" strike="noStrike" cap="none" normalizeH="0" baseline="0" dirty="0">
                          <a:ln>
                            <a:noFill/>
                          </a:ln>
                          <a:solidFill>
                            <a:srgbClr val="000000"/>
                          </a:solidFill>
                          <a:effectLst/>
                          <a:latin typeface="Arial" charset="0"/>
                          <a:ea typeface="ＭＳ Ｐゴシック" charset="0"/>
                          <a:cs typeface="ＭＳ Ｐゴシック" charset="0"/>
                        </a:rPr>
                        <a:t> 6.4.3.10]</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03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ＭＳ Ｐゴシック" charset="0"/>
                        </a:rPr>
                        <a:t>DMS-546</a:t>
                      </a:r>
                      <a:endParaRPr kumimoji="0" lang="en-US" sz="1200" b="0" i="0" u="none" strike="noStrike" cap="none" normalizeH="0" baseline="0">
                        <a:ln>
                          <a:noFill/>
                        </a:ln>
                        <a:solidFill>
                          <a:schemeClr val="tx1"/>
                        </a:solidFill>
                        <a:effectLst/>
                        <a:latin typeface="Helvetica" charset="0"/>
                        <a:ea typeface="ＭＳ Ｐゴシック" charset="0"/>
                        <a:cs typeface="Helvetica"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ea typeface="ＭＳ Ｐゴシック" charset="0"/>
                          <a:cs typeface="ＭＳ Ｐゴシック" charset="0"/>
                        </a:rPr>
                        <a:t>Reference files shall include in their headers information in the form of header comments that describe the procedure for making the reference file or point to a reference that describes that procedure. [ref 6.4.3.13]</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26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ＭＳ Ｐゴシック" charset="0"/>
                        </a:rPr>
                        <a:t>DMS-547</a:t>
                      </a:r>
                      <a:endParaRPr kumimoji="0" lang="en-US" sz="1200" b="0" i="0" u="none" strike="noStrike" cap="none" normalizeH="0" baseline="0">
                        <a:ln>
                          <a:noFill/>
                        </a:ln>
                        <a:solidFill>
                          <a:schemeClr val="tx1"/>
                        </a:solidFill>
                        <a:effectLst/>
                        <a:latin typeface="Helvetica" charset="0"/>
                        <a:ea typeface="ＭＳ Ｐゴシック" charset="0"/>
                        <a:cs typeface="Helvetica"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ea typeface="ＭＳ Ｐゴシック" charset="0"/>
                          <a:cs typeface="ＭＳ Ｐゴシック" charset="0"/>
                        </a:rPr>
                        <a:t>CRDS shall provide a tool to show the set of active reference files being used for all supported versions of the software, or a specific version of the software. [ref 6.4.3.14]</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5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ＭＳ Ｐゴシック" charset="0"/>
                        </a:rPr>
                        <a:t>DMS-548</a:t>
                      </a:r>
                      <a:endParaRPr kumimoji="0" lang="en-US" sz="1200" b="0" i="0" u="none" strike="noStrike" cap="none" normalizeH="0" baseline="0">
                        <a:ln>
                          <a:noFill/>
                        </a:ln>
                        <a:solidFill>
                          <a:schemeClr val="tx1"/>
                        </a:solidFill>
                        <a:effectLst/>
                        <a:latin typeface="Helvetica" charset="0"/>
                        <a:ea typeface="ＭＳ Ｐゴシック" charset="0"/>
                        <a:cs typeface="Helvetica"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ea typeface="ＭＳ Ｐゴシック" charset="0"/>
                          <a:cs typeface="ＭＳ Ｐゴシック" charset="0"/>
                        </a:rPr>
                        <a:t>CRDS shall provide a tool to show active files associated with specific instrument observing modes. [ref 6.4.3.15]</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71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ＭＳ Ｐゴシック" charset="0"/>
                        </a:rPr>
                        <a:t>DMS-641</a:t>
                      </a:r>
                      <a:endParaRPr kumimoji="0" lang="en-US" sz="1200" b="0" i="0" u="none" strike="noStrike" cap="none" normalizeH="0" baseline="0">
                        <a:ln>
                          <a:noFill/>
                        </a:ln>
                        <a:solidFill>
                          <a:schemeClr val="tx1"/>
                        </a:solidFill>
                        <a:effectLst/>
                        <a:latin typeface="Helvetica" charset="0"/>
                        <a:ea typeface="ＭＳ Ｐゴシック" charset="0"/>
                        <a:cs typeface="Helvetica"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Helvetica" charset="0"/>
                        <a:ea typeface="ＭＳ Ｐゴシック" charset="0"/>
                        <a:cs typeface="Helvetica"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ea typeface="ＭＳ Ｐゴシック" charset="0"/>
                          <a:cs typeface="ＭＳ Ｐゴシック" charset="0"/>
                        </a:rPr>
                        <a:t>CRDS shall have the capability to mark a specific rule as bad so as to prevent its use by the CRDS. [ref 6.4.3.12]</a:t>
                      </a:r>
                      <a:endParaRPr kumimoji="0" lang="en-US" sz="10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5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ＭＳ Ｐゴシック" charset="0"/>
                        </a:rPr>
                        <a:t>DMS-642</a:t>
                      </a:r>
                      <a:endParaRPr kumimoji="0" lang="en-US" sz="1200" b="0" i="0" u="none" strike="noStrike" cap="none" normalizeH="0" baseline="0">
                        <a:ln>
                          <a:noFill/>
                        </a:ln>
                        <a:solidFill>
                          <a:schemeClr val="tx1"/>
                        </a:solidFill>
                        <a:effectLst/>
                        <a:latin typeface="Helvetica" charset="0"/>
                        <a:ea typeface="ＭＳ Ｐゴシック" charset="0"/>
                        <a:cs typeface="Helvetica"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Helvetica" charset="0"/>
                        <a:ea typeface="ＭＳ Ｐゴシック" charset="0"/>
                        <a:cs typeface="Helvetica"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ea typeface="ＭＳ Ｐゴシック" charset="0"/>
                          <a:cs typeface="ＭＳ Ｐゴシック" charset="0"/>
                        </a:rPr>
                        <a:t>CRDS shall have the capability to undo the use of a specific rule mapping data to a reference file. [ref 6.4.3.11]</a:t>
                      </a:r>
                      <a:endParaRPr kumimoji="0" lang="en-US" sz="7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Slide Number Placeholder 4"/>
          <p:cNvSpPr>
            <a:spLocks noGrp="1"/>
          </p:cNvSpPr>
          <p:nvPr>
            <p:ph type="sldNum" sz="quarter" idx="12"/>
          </p:nvPr>
        </p:nvSpPr>
        <p:spPr>
          <a:xfrm>
            <a:off x="7681913" y="6538913"/>
            <a:ext cx="1357312" cy="280987"/>
          </a:xfrm>
        </p:spPr>
        <p:txBody>
          <a:bodyPr/>
          <a:lstStyle/>
          <a:p>
            <a:pPr>
              <a:defRPr/>
            </a:pPr>
            <a:r>
              <a:rPr lang="en-US" dirty="0" smtClean="0"/>
              <a:t>9-</a:t>
            </a:r>
            <a:fld id="{A739F50A-8F88-4892-87E1-8D1D3A543FFC}" type="slidenum">
              <a:rPr lang="en-US" smtClean="0"/>
              <a:pPr>
                <a:defRPr/>
              </a:pPr>
              <a:t>6</a:t>
            </a:fld>
            <a:endParaRPr lang="en-US" dirty="0" smtClean="0"/>
          </a:p>
          <a:p>
            <a:pPr>
              <a:defRPr/>
            </a:pPr>
            <a:endParaRPr lang="en-US" dirty="0"/>
          </a:p>
        </p:txBody>
      </p:sp>
      <p:sp>
        <p:nvSpPr>
          <p:cNvPr id="8" name="Footer Placeholder 4"/>
          <p:cNvSpPr>
            <a:spLocks noGrp="1"/>
          </p:cNvSpPr>
          <p:nvPr>
            <p:ph type="ftr" sz="quarter" idx="11"/>
          </p:nvPr>
        </p:nvSpPr>
        <p:spPr>
          <a:xfrm>
            <a:off x="1550988" y="6543675"/>
            <a:ext cx="6040437" cy="276225"/>
          </a:xfrm>
        </p:spPr>
        <p:txBody>
          <a:bodyPr/>
          <a:lstStyle/>
          <a:p>
            <a:pPr>
              <a:defRPr/>
            </a:pPr>
            <a:r>
              <a:rPr lang="en-US" altLang="en-US" dirty="0" smtClean="0"/>
              <a:t>S&amp;OC DMS System Design Review</a:t>
            </a:r>
            <a:endParaRPr lang="en-US" altLang="en-US" dirty="0"/>
          </a:p>
        </p:txBody>
      </p:sp>
      <p:sp>
        <p:nvSpPr>
          <p:cNvPr id="10" name="Date Placeholder 2"/>
          <p:cNvSpPr>
            <a:spLocks noGrp="1"/>
          </p:cNvSpPr>
          <p:nvPr>
            <p:ph type="dt" sz="half" idx="10"/>
          </p:nvPr>
        </p:nvSpPr>
        <p:spPr>
          <a:xfrm>
            <a:off x="114300" y="6543675"/>
            <a:ext cx="1362075" cy="276225"/>
          </a:xfrm>
        </p:spPr>
        <p:txBody>
          <a:bodyPr/>
          <a:lstStyle/>
          <a:p>
            <a:pPr>
              <a:defRPr/>
            </a:pPr>
            <a:r>
              <a:rPr lang="en-US" dirty="0" smtClean="0"/>
              <a:t>Dec 6-7, 2011</a:t>
            </a:r>
            <a:endParaRPr lang="en-US" altLang="en-US" dirty="0"/>
          </a:p>
        </p:txBody>
      </p:sp>
    </p:spTree>
    <p:extLst>
      <p:ext uri="{BB962C8B-B14F-4D97-AF65-F5344CB8AC3E}">
        <p14:creationId xmlns:p14="http://schemas.microsoft.com/office/powerpoint/2010/main" val="1233785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marL="0" indent="0" eaLnBrk="1" hangingPunct="1">
              <a:lnSpc>
                <a:spcPct val="90000"/>
              </a:lnSpc>
              <a:spcBef>
                <a:spcPts val="400"/>
              </a:spcBef>
              <a:spcAft>
                <a:spcPts val="800"/>
              </a:spcAft>
              <a:buNone/>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endParaRPr lang="en-US" sz="1600" dirty="0" smtClean="0"/>
          </a:p>
          <a:p>
            <a:pPr marL="0" indent="0" eaLnBrk="1" hangingPunct="1">
              <a:lnSpc>
                <a:spcPct val="90000"/>
              </a:lnSpc>
              <a:spcBef>
                <a:spcPts val="400"/>
              </a:spcBef>
              <a:spcAft>
                <a:spcPts val="800"/>
              </a:spcAft>
              <a:buNone/>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endParaRPr lang="en-US" sz="1600" dirty="0"/>
          </a:p>
          <a:p>
            <a:pPr marL="0" indent="0" eaLnBrk="1" hangingPunct="1">
              <a:lnSpc>
                <a:spcPct val="90000"/>
              </a:lnSpc>
              <a:spcBef>
                <a:spcPts val="400"/>
              </a:spcBef>
              <a:spcAft>
                <a:spcPts val="800"/>
              </a:spcAft>
              <a:buNone/>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endParaRPr lang="en-US" sz="1600" dirty="0" smtClean="0"/>
          </a:p>
          <a:p>
            <a:pPr marL="0" indent="0" eaLnBrk="1" hangingPunct="1">
              <a:lnSpc>
                <a:spcPct val="90000"/>
              </a:lnSpc>
              <a:spcBef>
                <a:spcPts val="400"/>
              </a:spcBef>
              <a:spcAft>
                <a:spcPts val="800"/>
              </a:spcAft>
              <a:buNone/>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endParaRPr lang="en-US" sz="1600" dirty="0"/>
          </a:p>
          <a:p>
            <a:pPr marL="0" indent="0" algn="ctr" eaLnBrk="1" hangingPunct="1">
              <a:lnSpc>
                <a:spcPct val="90000"/>
              </a:lnSpc>
              <a:spcBef>
                <a:spcPts val="400"/>
              </a:spcBef>
              <a:spcAft>
                <a:spcPts val="800"/>
              </a:spcAft>
              <a:buNone/>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3200" dirty="0" smtClean="0"/>
              <a:t>Operations Concept</a:t>
            </a: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1" dirty="0">
              <a:solidFill>
                <a:srgbClr val="BB0018"/>
              </a:solidFill>
              <a:latin typeface="Arial" charset="0"/>
            </a:endParaRPr>
          </a:p>
        </p:txBody>
      </p:sp>
      <p:sp>
        <p:nvSpPr>
          <p:cNvPr id="8" name="Slide Number Placeholder 4"/>
          <p:cNvSpPr>
            <a:spLocks noGrp="1"/>
          </p:cNvSpPr>
          <p:nvPr>
            <p:ph type="sldNum" sz="quarter" idx="12"/>
          </p:nvPr>
        </p:nvSpPr>
        <p:spPr>
          <a:xfrm>
            <a:off x="7681913" y="6538913"/>
            <a:ext cx="1357312" cy="280987"/>
          </a:xfrm>
        </p:spPr>
        <p:txBody>
          <a:bodyPr/>
          <a:lstStyle/>
          <a:p>
            <a:pPr>
              <a:defRPr/>
            </a:pPr>
            <a:r>
              <a:rPr lang="en-US" dirty="0" smtClean="0"/>
              <a:t>9-</a:t>
            </a:r>
            <a:fld id="{A739F50A-8F88-4892-87E1-8D1D3A543FFC}" type="slidenum">
              <a:rPr lang="en-US" smtClean="0"/>
              <a:pPr>
                <a:defRPr/>
              </a:pPr>
              <a:t>7</a:t>
            </a:fld>
            <a:endParaRPr lang="en-US" dirty="0" smtClean="0"/>
          </a:p>
          <a:p>
            <a:pPr>
              <a:defRPr/>
            </a:pPr>
            <a:endParaRPr lang="en-US" dirty="0"/>
          </a:p>
        </p:txBody>
      </p:sp>
      <p:sp>
        <p:nvSpPr>
          <p:cNvPr id="9" name="Footer Placeholder 4"/>
          <p:cNvSpPr>
            <a:spLocks noGrp="1"/>
          </p:cNvSpPr>
          <p:nvPr>
            <p:ph type="ftr" sz="quarter" idx="11"/>
          </p:nvPr>
        </p:nvSpPr>
        <p:spPr>
          <a:xfrm>
            <a:off x="1550988" y="6543675"/>
            <a:ext cx="6040437" cy="276225"/>
          </a:xfrm>
        </p:spPr>
        <p:txBody>
          <a:bodyPr/>
          <a:lstStyle/>
          <a:p>
            <a:pPr>
              <a:defRPr/>
            </a:pPr>
            <a:r>
              <a:rPr lang="en-US" altLang="en-US" dirty="0" smtClean="0"/>
              <a:t>S&amp;OC DMS System Design Review</a:t>
            </a:r>
            <a:endParaRPr lang="en-US" altLang="en-US" dirty="0"/>
          </a:p>
        </p:txBody>
      </p:sp>
      <p:sp>
        <p:nvSpPr>
          <p:cNvPr id="10" name="Date Placeholder 2"/>
          <p:cNvSpPr>
            <a:spLocks noGrp="1"/>
          </p:cNvSpPr>
          <p:nvPr>
            <p:ph type="dt" sz="half" idx="10"/>
          </p:nvPr>
        </p:nvSpPr>
        <p:spPr>
          <a:xfrm>
            <a:off x="114300" y="6543675"/>
            <a:ext cx="1362075" cy="276225"/>
          </a:xfrm>
        </p:spPr>
        <p:txBody>
          <a:bodyPr/>
          <a:lstStyle/>
          <a:p>
            <a:pPr>
              <a:defRPr/>
            </a:pPr>
            <a:r>
              <a:rPr lang="en-US" dirty="0" smtClean="0"/>
              <a:t>Dec 6-7, 2011</a:t>
            </a:r>
            <a:endParaRPr lang="en-US" altLang="en-US" dirty="0"/>
          </a:p>
        </p:txBody>
      </p:sp>
    </p:spTree>
    <p:extLst>
      <p:ext uri="{BB962C8B-B14F-4D97-AF65-F5344CB8AC3E}">
        <p14:creationId xmlns:p14="http://schemas.microsoft.com/office/powerpoint/2010/main" val="253821984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CRDS Ops Concept</a:t>
            </a:r>
            <a:endParaRPr lang="en-US" sz="2800" dirty="0"/>
          </a:p>
        </p:txBody>
      </p:sp>
      <p:sp>
        <p:nvSpPr>
          <p:cNvPr id="3" name="Content Placeholder 2"/>
          <p:cNvSpPr>
            <a:spLocks noGrp="1"/>
          </p:cNvSpPr>
          <p:nvPr>
            <p:ph idx="1"/>
          </p:nvPr>
        </p:nvSpPr>
        <p:spPr/>
        <p:txBody>
          <a:bodyPr/>
          <a:lstStyle/>
          <a:p>
            <a:r>
              <a:rPr lang="en-US" dirty="0" smtClean="0"/>
              <a:t>Key CRDS functionality</a:t>
            </a:r>
          </a:p>
          <a:p>
            <a:pPr lvl="1"/>
            <a:r>
              <a:rPr lang="en-US" dirty="0" smtClean="0"/>
              <a:t>Identify the most appropriate calibration reference data for a data set based on science instrument, mode, and date.</a:t>
            </a:r>
          </a:p>
          <a:p>
            <a:pPr lvl="1"/>
            <a:r>
              <a:rPr lang="en-US" dirty="0" smtClean="0"/>
              <a:t>Check the validity of calibration reference data files</a:t>
            </a:r>
          </a:p>
          <a:p>
            <a:pPr lvl="1"/>
            <a:r>
              <a:rPr lang="en-US" dirty="0" smtClean="0"/>
              <a:t>Track when and why calibration reference data have been entered into the system.</a:t>
            </a:r>
          </a:p>
          <a:p>
            <a:pPr lvl="1"/>
            <a:r>
              <a:rPr lang="en-US" dirty="0" smtClean="0"/>
              <a:t>Ensure that calibration reference data are appropriately archived.</a:t>
            </a:r>
          </a:p>
          <a:p>
            <a:pPr lvl="1"/>
            <a:r>
              <a:rPr lang="en-US" dirty="0" smtClean="0"/>
              <a:t>Provide user access to calibration reference data information.</a:t>
            </a:r>
          </a:p>
          <a:p>
            <a:r>
              <a:rPr lang="en-US" dirty="0" smtClean="0"/>
              <a:t>Analog to HST CDBS</a:t>
            </a:r>
          </a:p>
          <a:p>
            <a:pPr lvl="1"/>
            <a:r>
              <a:rPr lang="en-US" dirty="0" smtClean="0"/>
              <a:t>CDBS design precludes easy implementation of all desired requirements.</a:t>
            </a:r>
          </a:p>
          <a:p>
            <a:pPr lvl="1"/>
            <a:r>
              <a:rPr lang="en-US" dirty="0" smtClean="0"/>
              <a:t>New architecture required.</a:t>
            </a:r>
            <a:endParaRPr lang="en-US" dirty="0"/>
          </a:p>
        </p:txBody>
      </p:sp>
      <p:sp>
        <p:nvSpPr>
          <p:cNvPr id="8" name="Slide Number Placeholder 4"/>
          <p:cNvSpPr>
            <a:spLocks noGrp="1"/>
          </p:cNvSpPr>
          <p:nvPr>
            <p:ph type="sldNum" sz="quarter" idx="12"/>
          </p:nvPr>
        </p:nvSpPr>
        <p:spPr>
          <a:xfrm>
            <a:off x="7681913" y="6538913"/>
            <a:ext cx="1357312" cy="280987"/>
          </a:xfrm>
        </p:spPr>
        <p:txBody>
          <a:bodyPr/>
          <a:lstStyle/>
          <a:p>
            <a:pPr>
              <a:defRPr/>
            </a:pPr>
            <a:r>
              <a:rPr lang="en-US" dirty="0" smtClean="0"/>
              <a:t>9-</a:t>
            </a:r>
            <a:fld id="{A739F50A-8F88-4892-87E1-8D1D3A543FFC}" type="slidenum">
              <a:rPr lang="en-US" smtClean="0"/>
              <a:pPr>
                <a:defRPr/>
              </a:pPr>
              <a:t>8</a:t>
            </a:fld>
            <a:endParaRPr lang="en-US" dirty="0" smtClean="0"/>
          </a:p>
          <a:p>
            <a:pPr>
              <a:defRPr/>
            </a:pPr>
            <a:endParaRPr lang="en-US" dirty="0"/>
          </a:p>
        </p:txBody>
      </p:sp>
      <p:sp>
        <p:nvSpPr>
          <p:cNvPr id="9" name="Footer Placeholder 4"/>
          <p:cNvSpPr>
            <a:spLocks noGrp="1"/>
          </p:cNvSpPr>
          <p:nvPr>
            <p:ph type="ftr" sz="quarter" idx="11"/>
          </p:nvPr>
        </p:nvSpPr>
        <p:spPr>
          <a:xfrm>
            <a:off x="1550988" y="6543675"/>
            <a:ext cx="6040437" cy="276225"/>
          </a:xfrm>
        </p:spPr>
        <p:txBody>
          <a:bodyPr/>
          <a:lstStyle/>
          <a:p>
            <a:pPr>
              <a:defRPr/>
            </a:pPr>
            <a:r>
              <a:rPr lang="en-US" altLang="en-US" dirty="0" smtClean="0"/>
              <a:t>S&amp;OC DMS System Design Review</a:t>
            </a:r>
            <a:endParaRPr lang="en-US" altLang="en-US" dirty="0"/>
          </a:p>
        </p:txBody>
      </p:sp>
      <p:sp>
        <p:nvSpPr>
          <p:cNvPr id="10" name="Date Placeholder 2"/>
          <p:cNvSpPr>
            <a:spLocks noGrp="1"/>
          </p:cNvSpPr>
          <p:nvPr>
            <p:ph type="dt" sz="half" idx="10"/>
          </p:nvPr>
        </p:nvSpPr>
        <p:spPr>
          <a:xfrm>
            <a:off x="114300" y="6543675"/>
            <a:ext cx="1362075" cy="276225"/>
          </a:xfrm>
        </p:spPr>
        <p:txBody>
          <a:bodyPr/>
          <a:lstStyle/>
          <a:p>
            <a:pPr>
              <a:defRPr/>
            </a:pPr>
            <a:r>
              <a:rPr lang="en-US" dirty="0" smtClean="0"/>
              <a:t>Dec 6-7, 2011</a:t>
            </a:r>
            <a:endParaRPr lang="en-US" altLang="en-US" dirty="0"/>
          </a:p>
        </p:txBody>
      </p:sp>
    </p:spTree>
    <p:extLst>
      <p:ext uri="{BB962C8B-B14F-4D97-AF65-F5344CB8AC3E}">
        <p14:creationId xmlns:p14="http://schemas.microsoft.com/office/powerpoint/2010/main" val="237276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600200"/>
            <a:ext cx="8216900" cy="4776788"/>
          </a:xfrm>
        </p:spPr>
        <p:txBody>
          <a:bodyPr lIns="90000" tIns="46800" rIns="90000" bIns="46800"/>
          <a:lstStyle/>
          <a:p>
            <a:pPr eaLnBrk="1" hangingPunct="1">
              <a:lnSpc>
                <a:spcPct val="90000"/>
              </a:lnSpc>
            </a:pPr>
            <a:r>
              <a:rPr lang="en-US" sz="2000" dirty="0">
                <a:solidFill>
                  <a:srgbClr val="FF0000"/>
                </a:solidFill>
                <a:latin typeface="Arial" charset="0"/>
              </a:rPr>
              <a:t>DMS pipelines: </a:t>
            </a:r>
            <a:r>
              <a:rPr lang="en-US" sz="2000" dirty="0">
                <a:latin typeface="Arial" charset="0"/>
              </a:rPr>
              <a:t>The sequence of operations DMS applies to all data, starting with telemetry</a:t>
            </a:r>
          </a:p>
          <a:p>
            <a:pPr eaLnBrk="1" hangingPunct="1">
              <a:lnSpc>
                <a:spcPct val="90000"/>
              </a:lnSpc>
            </a:pPr>
            <a:r>
              <a:rPr lang="en-US" sz="2000" dirty="0">
                <a:solidFill>
                  <a:srgbClr val="FF0000"/>
                </a:solidFill>
                <a:latin typeface="Arial" charset="0"/>
              </a:rPr>
              <a:t>Calibration pipelines:</a:t>
            </a:r>
            <a:r>
              <a:rPr lang="en-US" sz="2000" dirty="0">
                <a:latin typeface="Arial" charset="0"/>
              </a:rPr>
              <a:t> One of the tasks part of the DMS pipelines specifically for the purposes of calibrating the data.</a:t>
            </a:r>
          </a:p>
          <a:p>
            <a:pPr eaLnBrk="1" hangingPunct="1">
              <a:lnSpc>
                <a:spcPct val="90000"/>
              </a:lnSpc>
            </a:pPr>
            <a:r>
              <a:rPr lang="en-US" sz="2000" dirty="0">
                <a:solidFill>
                  <a:srgbClr val="FF0000"/>
                </a:solidFill>
                <a:latin typeface="Arial" charset="0"/>
              </a:rPr>
              <a:t>Reference Files</a:t>
            </a:r>
            <a:r>
              <a:rPr lang="en-US" sz="2000" dirty="0">
                <a:latin typeface="Arial" charset="0"/>
              </a:rPr>
              <a:t>: Files used by calibration pipelines to apply calibration corrections. Examples:</a:t>
            </a:r>
          </a:p>
          <a:p>
            <a:pPr lvl="1" eaLnBrk="1" hangingPunct="1">
              <a:lnSpc>
                <a:spcPct val="90000"/>
              </a:lnSpc>
            </a:pPr>
            <a:r>
              <a:rPr lang="en-US" dirty="0">
                <a:latin typeface="Arial" charset="0"/>
                <a:ea typeface="ＭＳ Ｐゴシック" charset="0"/>
              </a:rPr>
              <a:t>Flat fields</a:t>
            </a:r>
          </a:p>
          <a:p>
            <a:pPr lvl="1" eaLnBrk="1" hangingPunct="1">
              <a:lnSpc>
                <a:spcPct val="90000"/>
              </a:lnSpc>
            </a:pPr>
            <a:r>
              <a:rPr lang="en-US" dirty="0">
                <a:latin typeface="Arial" charset="0"/>
                <a:ea typeface="ＭＳ Ｐゴシック" charset="0"/>
              </a:rPr>
              <a:t>Darks</a:t>
            </a:r>
          </a:p>
          <a:p>
            <a:pPr lvl="1" eaLnBrk="1" hangingPunct="1">
              <a:lnSpc>
                <a:spcPct val="90000"/>
              </a:lnSpc>
            </a:pPr>
            <a:r>
              <a:rPr lang="en-US" dirty="0">
                <a:latin typeface="Arial" charset="0"/>
                <a:ea typeface="ＭＳ Ｐゴシック" charset="0"/>
              </a:rPr>
              <a:t>Geometric distortion model</a:t>
            </a:r>
            <a:endParaRPr lang="en-US" sz="1200" dirty="0">
              <a:latin typeface="Arial" charset="0"/>
              <a:ea typeface="ＭＳ Ｐゴシック" charset="0"/>
            </a:endParaRP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smtClean="0">
                <a:solidFill>
                  <a:srgbClr val="BB0018"/>
                </a:solidFill>
                <a:latin typeface="Arial" charset="0"/>
              </a:rPr>
              <a:t>Glossary</a:t>
            </a:r>
            <a:endParaRPr lang="en-US" sz="2800" b="1" dirty="0">
              <a:solidFill>
                <a:srgbClr val="BB0018"/>
              </a:solidFill>
              <a:latin typeface="Arial" charset="0"/>
            </a:endParaRPr>
          </a:p>
        </p:txBody>
      </p:sp>
      <p:sp>
        <p:nvSpPr>
          <p:cNvPr id="7" name="Slide Number Placeholder 4"/>
          <p:cNvSpPr>
            <a:spLocks noGrp="1"/>
          </p:cNvSpPr>
          <p:nvPr>
            <p:ph type="sldNum" sz="quarter" idx="12"/>
          </p:nvPr>
        </p:nvSpPr>
        <p:spPr>
          <a:xfrm>
            <a:off x="7681913" y="6538913"/>
            <a:ext cx="1357312" cy="280987"/>
          </a:xfrm>
        </p:spPr>
        <p:txBody>
          <a:bodyPr/>
          <a:lstStyle/>
          <a:p>
            <a:pPr>
              <a:defRPr/>
            </a:pPr>
            <a:r>
              <a:rPr lang="en-US" dirty="0" smtClean="0"/>
              <a:t>9-</a:t>
            </a:r>
            <a:fld id="{A739F50A-8F88-4892-87E1-8D1D3A543FFC}" type="slidenum">
              <a:rPr lang="en-US" smtClean="0"/>
              <a:pPr>
                <a:defRPr/>
              </a:pPr>
              <a:t>9</a:t>
            </a:fld>
            <a:endParaRPr lang="en-US" dirty="0" smtClean="0"/>
          </a:p>
          <a:p>
            <a:pPr>
              <a:defRPr/>
            </a:pPr>
            <a:endParaRPr lang="en-US" dirty="0"/>
          </a:p>
        </p:txBody>
      </p:sp>
      <p:sp>
        <p:nvSpPr>
          <p:cNvPr id="8" name="Footer Placeholder 4"/>
          <p:cNvSpPr>
            <a:spLocks noGrp="1"/>
          </p:cNvSpPr>
          <p:nvPr>
            <p:ph type="ftr" sz="quarter" idx="11"/>
          </p:nvPr>
        </p:nvSpPr>
        <p:spPr>
          <a:xfrm>
            <a:off x="1550988" y="6543675"/>
            <a:ext cx="6040437" cy="276225"/>
          </a:xfrm>
        </p:spPr>
        <p:txBody>
          <a:bodyPr/>
          <a:lstStyle/>
          <a:p>
            <a:pPr>
              <a:defRPr/>
            </a:pPr>
            <a:r>
              <a:rPr lang="en-US" altLang="en-US" dirty="0" smtClean="0"/>
              <a:t>S&amp;OC DMS System Design Review</a:t>
            </a:r>
            <a:endParaRPr lang="en-US" altLang="en-US" dirty="0"/>
          </a:p>
        </p:txBody>
      </p:sp>
      <p:sp>
        <p:nvSpPr>
          <p:cNvPr id="9" name="Date Placeholder 2"/>
          <p:cNvSpPr>
            <a:spLocks noGrp="1"/>
          </p:cNvSpPr>
          <p:nvPr>
            <p:ph type="dt" sz="half" idx="10"/>
          </p:nvPr>
        </p:nvSpPr>
        <p:spPr>
          <a:xfrm>
            <a:off x="114300" y="6543675"/>
            <a:ext cx="1362075" cy="276225"/>
          </a:xfrm>
        </p:spPr>
        <p:txBody>
          <a:bodyPr/>
          <a:lstStyle/>
          <a:p>
            <a:pPr>
              <a:defRPr/>
            </a:pPr>
            <a:r>
              <a:rPr lang="en-US" dirty="0" smtClean="0"/>
              <a:t>Dec 6-7, 2011</a:t>
            </a:r>
            <a:endParaRPr lang="en-US" altLang="en-US" dirty="0"/>
          </a:p>
        </p:txBody>
      </p:sp>
    </p:spTree>
    <p:extLst>
      <p:ext uri="{BB962C8B-B14F-4D97-AF65-F5344CB8AC3E}">
        <p14:creationId xmlns:p14="http://schemas.microsoft.com/office/powerpoint/2010/main" val="423829578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JWST-S&amp;OC-SRR">
  <a:themeElements>
    <a:clrScheme name="JWST-S&amp;OC-SR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JWST-S&amp;OC-SRR">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JWST-S&amp;OC-SR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JWST-S&amp;OC-SR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JWST-S&amp;OC-SR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JWST-S&amp;OC-SR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JWST-S&amp;OC-SR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JWST-S&amp;OC-SR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JWST-S&amp;OC-SRR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JWST-S&amp;OC-SR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JWST-S&amp;OC-SR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JWST-S&amp;OC-SR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JWST-S&amp;OC-SR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JWST-S&amp;OC-SR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DMS-SRR-10_CRDS</Template>
  <TotalTime>94755</TotalTime>
  <Words>5224</Words>
  <Application>Microsoft Macintosh PowerPoint</Application>
  <PresentationFormat>On-screen Show (4:3)</PresentationFormat>
  <Paragraphs>641</Paragraphs>
  <Slides>52</Slides>
  <Notes>47</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JWST-S&amp;OC-SRR</vt:lpstr>
      <vt:lpstr>PowerPoint Presentation</vt:lpstr>
      <vt:lpstr>PowerPoint Presentation</vt:lpstr>
      <vt:lpstr>DMS Data Flow Diagram</vt:lpstr>
      <vt:lpstr>PowerPoint Presentation</vt:lpstr>
      <vt:lpstr>Original CRDS Key Requirements (1/2)</vt:lpstr>
      <vt:lpstr>Original Key CRDS Requirements (2/2)</vt:lpstr>
      <vt:lpstr>PowerPoint Presentation</vt:lpstr>
      <vt:lpstr>CRDS Ops Concept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Overview</dc:title>
  <dc:creator>Robert Jedrzejewski</dc:creator>
  <cp:lastModifiedBy>Perry  Greenfield</cp:lastModifiedBy>
  <cp:revision>298</cp:revision>
  <cp:lastPrinted>2011-09-19T16:52:31Z</cp:lastPrinted>
  <dcterms:created xsi:type="dcterms:W3CDTF">2010-05-10T15:28:32Z</dcterms:created>
  <dcterms:modified xsi:type="dcterms:W3CDTF">2011-11-29T18:13:23Z</dcterms:modified>
</cp:coreProperties>
</file>