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441"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40" r:id="rId26"/>
    <p:sldId id="403" r:id="rId27"/>
    <p:sldId id="372" r:id="rId28"/>
    <p:sldId id="439" r:id="rId29"/>
    <p:sldId id="426" r:id="rId30"/>
    <p:sldId id="435" r:id="rId31"/>
    <p:sldId id="430" r:id="rId32"/>
    <p:sldId id="427" r:id="rId33"/>
    <p:sldId id="428" r:id="rId34"/>
    <p:sldId id="424" r:id="rId35"/>
    <p:sldId id="436" r:id="rId36"/>
    <p:sldId id="437" r:id="rId37"/>
    <p:sldId id="438"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57692" autoAdjust="0"/>
  </p:normalViewPr>
  <p:slideViewPr>
    <p:cSldViewPr>
      <p:cViewPr varScale="1">
        <p:scale>
          <a:sx n="117" d="100"/>
          <a:sy n="117" d="100"/>
        </p:scale>
        <p:origin x="-2576" y="-96"/>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400" d="100"/>
        <a:sy n="400" d="100"/>
      </p:scale>
      <p:origin x="0" y="18848"/>
    </p:cViewPr>
  </p:sorterViewPr>
  <p:notesViewPr>
    <p:cSldViewPr>
      <p:cViewPr>
        <p:scale>
          <a:sx n="210" d="100"/>
          <a:sy n="210" d="100"/>
        </p:scale>
        <p:origin x="-3800" y="117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9.xml"/><Relationship Id="rId22" Type="http://schemas.openxmlformats.org/officeDocument/2006/relationships/slide" Target="slides/slide31.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8.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Dec 5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Dec 5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CRDS rules files are broken down into a header section and a section of nested selectors.</a:t>
            </a:r>
          </a:p>
          <a:p>
            <a:endParaRPr lang="en-US" dirty="0"/>
          </a:p>
          <a:p>
            <a:r>
              <a:rPr lang="en-US" dirty="0" smtClean="0"/>
              <a:t>HST has a single canonical pattern,  a parameter Match followed by a date based </a:t>
            </a:r>
            <a:r>
              <a:rPr lang="en-US" dirty="0" err="1" smtClean="0"/>
              <a:t>UseAfter</a:t>
            </a:r>
            <a:r>
              <a:rPr lang="en-US" dirty="0" smtClean="0"/>
              <a:t> lookup.</a:t>
            </a:r>
          </a:p>
          <a:p>
            <a:endParaRPr lang="en-US" dirty="0"/>
          </a:p>
          <a:p>
            <a:r>
              <a:rPr lang="en-US" dirty="0" smtClean="0"/>
              <a:t>Rules files in general support arbitrary selector nesting.  There are different kinds of selectors of which HST only uses two.</a:t>
            </a:r>
          </a:p>
          <a:p>
            <a:endParaRPr lang="en-US" dirty="0"/>
          </a:p>
          <a:p>
            <a:r>
              <a:rPr lang="en-US" dirty="0" smtClean="0"/>
              <a:t>During a lookup,  each selection stage either returns the final answer or delegates the lookup to a nested selector.</a:t>
            </a:r>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10</a:t>
            </a:fld>
            <a:endParaRPr lang="en-US"/>
          </a:p>
        </p:txBody>
      </p:sp>
    </p:spTree>
    <p:extLst>
      <p:ext uri="{BB962C8B-B14F-4D97-AF65-F5344CB8AC3E}">
        <p14:creationId xmlns:p14="http://schemas.microsoft.com/office/powerpoint/2010/main" val="312014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a typical HST reference  mapping with the nesting of Match followed by </a:t>
            </a:r>
            <a:r>
              <a:rPr lang="en-US" dirty="0" err="1" smtClean="0"/>
              <a:t>UseAfter</a:t>
            </a:r>
            <a:r>
              <a:rPr lang="en-US" dirty="0" smtClean="0"/>
              <a:t>.</a:t>
            </a:r>
          </a:p>
          <a:p>
            <a:endParaRPr lang="en-US" dirty="0"/>
          </a:p>
          <a:p>
            <a:r>
              <a:rPr lang="en-US" dirty="0" smtClean="0"/>
              <a:t>It first matches the datasets DETECTOR, CCDAMP, and CCDGAIN,  and then does a date based lookup based on DATE-OBS and TIME-OBS.   You can see that the </a:t>
            </a:r>
            <a:r>
              <a:rPr lang="en-US" dirty="0" err="1" smtClean="0"/>
              <a:t>parkey</a:t>
            </a:r>
            <a:r>
              <a:rPr lang="en-US" dirty="0"/>
              <a:t> </a:t>
            </a:r>
            <a:r>
              <a:rPr lang="en-US" dirty="0" smtClean="0"/>
              <a:t>field is specified in two groups which are used in sequence as we descend the Selector hierarchy.</a:t>
            </a:r>
          </a:p>
          <a:p>
            <a:endParaRPr lang="en-US" dirty="0"/>
          </a:p>
          <a:p>
            <a:r>
              <a:rPr lang="en-US" dirty="0" smtClean="0"/>
              <a:t>HST specifies parameters as FITs keywords.  JWST uses STPIPE data model names.</a:t>
            </a:r>
          </a:p>
          <a:p>
            <a:endParaRPr lang="en-US" dirty="0"/>
          </a:p>
          <a:p>
            <a:endParaRPr lang="en-US" dirty="0" smtClean="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11</a:t>
            </a:fld>
            <a:endParaRPr lang="en-US"/>
          </a:p>
        </p:txBody>
      </p:sp>
    </p:spTree>
    <p:extLst>
      <p:ext uri="{BB962C8B-B14F-4D97-AF65-F5344CB8AC3E}">
        <p14:creationId xmlns:p14="http://schemas.microsoft.com/office/powerpoint/2010/main" val="412473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Match selectors can be intricate,  with each choice matching multiple parameters.</a:t>
            </a:r>
          </a:p>
          <a:p>
            <a:endParaRPr lang="en-US" dirty="0"/>
          </a:p>
          <a:p>
            <a:r>
              <a:rPr lang="en-US" dirty="0" smtClean="0"/>
              <a:t>Each individual parameter can be matched in several ways.</a:t>
            </a:r>
          </a:p>
          <a:p>
            <a:endParaRPr lang="en-US" dirty="0"/>
          </a:p>
          <a:p>
            <a:r>
              <a:rPr lang="en-US" dirty="0" smtClean="0"/>
              <a:t>Matching generally works by winnowing out choices which cannot match the dataset and returning what’s left over.</a:t>
            </a:r>
          </a:p>
          <a:p>
            <a:endParaRPr lang="en-US" dirty="0" smtClean="0"/>
          </a:p>
          <a:p>
            <a:r>
              <a:rPr lang="en-US" dirty="0" smtClean="0"/>
              <a:t>Matches are ranked by adding up the number of parameters which match.</a:t>
            </a:r>
            <a:endParaRPr lang="en-US" dirty="0"/>
          </a:p>
          <a:p>
            <a:endParaRPr lang="en-US" dirty="0"/>
          </a:p>
          <a:p>
            <a:r>
              <a:rPr lang="en-US" dirty="0"/>
              <a:t>P</a:t>
            </a:r>
            <a:r>
              <a:rPr lang="en-US" dirty="0" smtClean="0"/>
              <a:t>arameters can be ignored by some choices by marking them as N/A.   Those parameters don’t add to the weight or strength of the match.</a:t>
            </a:r>
          </a:p>
          <a:p>
            <a:endParaRPr lang="en-US" dirty="0"/>
          </a:p>
          <a:p>
            <a:r>
              <a:rPr lang="en-US" dirty="0" smtClean="0"/>
              <a:t>For HST,  when multiple matches of the same rank remain,  they are merged together to mimic CDBS semantics.</a:t>
            </a:r>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12</a:t>
            </a:fld>
            <a:endParaRPr lang="en-US"/>
          </a:p>
        </p:txBody>
      </p:sp>
    </p:spTree>
    <p:extLst>
      <p:ext uri="{BB962C8B-B14F-4D97-AF65-F5344CB8AC3E}">
        <p14:creationId xmlns:p14="http://schemas.microsoft.com/office/powerpoint/2010/main" val="35260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big changes since last year:</a:t>
            </a:r>
          </a:p>
          <a:p>
            <a:endParaRPr lang="en-US" dirty="0"/>
          </a:p>
          <a:p>
            <a:pPr marL="228600" indent="-228600">
              <a:buAutoNum type="arabicPeriod"/>
            </a:pPr>
            <a:r>
              <a:rPr lang="en-US" dirty="0" smtClean="0"/>
              <a:t>We integrated CRDS with STPIPE using a common interface for all steps.  Our main innovation was to provide a common approach for forcing the reference selection on the command line,  a CRDS override.</a:t>
            </a:r>
            <a:endParaRPr lang="en-US" dirty="0"/>
          </a:p>
          <a:p>
            <a:pPr marL="228600" indent="-228600">
              <a:buAutoNum type="arabicPeriod"/>
            </a:pPr>
            <a:r>
              <a:rPr lang="en-US" dirty="0" smtClean="0"/>
              <a:t>CRDS also incorporated the JWST data model parameter naming system for JWST rules.  The CRDS web service accepts either FITS or JWST data model parameter names for JWST.</a:t>
            </a:r>
          </a:p>
          <a:p>
            <a:pPr marL="228600" indent="-228600">
              <a:buAutoNum type="arabicPeriod"/>
            </a:pPr>
            <a:r>
              <a:rPr lang="en-US" dirty="0" smtClean="0"/>
              <a:t>We spelled out some specific system configurations.</a:t>
            </a:r>
          </a:p>
          <a:p>
            <a:pPr marL="228600" indent="-228600">
              <a:buAutoNum type="arabicPeriod"/>
            </a:pPr>
            <a:r>
              <a:rPr lang="en-US" dirty="0" smtClean="0"/>
              <a:t>HST lead to the addition of so-called “relevance expressions” in the rules headers.</a:t>
            </a:r>
          </a:p>
          <a:p>
            <a:pPr marL="228600" indent="-228600">
              <a:buAutoNum type="arabicPeriod"/>
            </a:pPr>
            <a:r>
              <a:rPr lang="en-US" dirty="0" smtClean="0"/>
              <a:t>We added systems for submitting files to the website.</a:t>
            </a:r>
          </a:p>
          <a:p>
            <a:pPr marL="228600" indent="-228600">
              <a:buAutoNum type="arabicPeriod"/>
            </a:pPr>
            <a:r>
              <a:rPr lang="en-US" dirty="0" smtClean="0"/>
              <a:t>There was a lot of work on generating and testing HST rules.  HST rules were checked against CDBS for all the datasets in the HST catalog.  Anomalies were tracked down and eliminated and the current results.   Generating the references was somewhat hard,  but checking them against CDBS was the hardest;  unless you’re the pipeline,  it’s hard to get CDBS to tell you unambiguously what it recommends.</a:t>
            </a:r>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13</a:t>
            </a:fld>
            <a:endParaRPr lang="en-US"/>
          </a:p>
        </p:txBody>
      </p:sp>
    </p:spTree>
    <p:extLst>
      <p:ext uri="{BB962C8B-B14F-4D97-AF65-F5344CB8AC3E}">
        <p14:creationId xmlns:p14="http://schemas.microsoft.com/office/powerpoint/2010/main" val="2015971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a few developments with respect to the archive interfaces:</a:t>
            </a:r>
          </a:p>
          <a:p>
            <a:endParaRPr lang="en-US" dirty="0" smtClean="0"/>
          </a:p>
          <a:p>
            <a:pPr marL="228600" indent="-228600">
              <a:buAutoNum type="arabicPeriod"/>
            </a:pPr>
            <a:r>
              <a:rPr lang="en-US" baseline="0" dirty="0" smtClean="0"/>
              <a:t>CRDS will be responsible for assigning unique filenames for rules and references. </a:t>
            </a:r>
          </a:p>
          <a:p>
            <a:pPr marL="228600" indent="-228600">
              <a:buAutoNum type="arabicPeriod"/>
            </a:pPr>
            <a:endParaRPr lang="en-US" baseline="0" dirty="0" smtClean="0"/>
          </a:p>
          <a:p>
            <a:pPr marL="228600" indent="-228600">
              <a:buAutoNum type="arabicPeriod"/>
            </a:pPr>
            <a:r>
              <a:rPr lang="en-US" baseline="0" dirty="0" smtClean="0"/>
              <a:t>The initial CRDS servers have direct access most or all existing reference files and rules,  essentially a checkout of all files.   This is significant but makes a lot of sense within an Institution since it saves users from copying the data or waiting for downloads.</a:t>
            </a:r>
          </a:p>
          <a:p>
            <a:pPr marL="228600" indent="-228600">
              <a:buAutoNum type="arabicPeriod"/>
            </a:pPr>
            <a:endParaRPr lang="en-US" baseline="0" dirty="0" smtClean="0"/>
          </a:p>
          <a:p>
            <a:pPr marL="228600" indent="-228600">
              <a:buAutoNum type="arabicPeriod"/>
            </a:pPr>
            <a:r>
              <a:rPr lang="en-US" dirty="0" smtClean="0"/>
              <a:t>We’ve nailed down the</a:t>
            </a:r>
            <a:r>
              <a:rPr lang="en-US" baseline="0" dirty="0" smtClean="0"/>
              <a:t> baseline CRDS interfaces for getting files into an out of the archive:</a:t>
            </a:r>
          </a:p>
          <a:p>
            <a:pPr marL="228600" indent="-228600">
              <a:buAutoNum type="arabicPeriod"/>
            </a:pPr>
            <a:endParaRPr lang="en-US" baseline="0" dirty="0" smtClean="0"/>
          </a:p>
          <a:p>
            <a:pPr marL="0" indent="0">
              <a:buNone/>
            </a:pPr>
            <a:r>
              <a:rPr lang="en-US" baseline="0" dirty="0" smtClean="0"/>
              <a:t>CRDS will be able to pull references and mappings using simple HTTP GET.</a:t>
            </a:r>
          </a:p>
          <a:p>
            <a:pPr marL="0" indent="0">
              <a:buNone/>
            </a:pPr>
            <a:endParaRPr lang="en-US" baseline="0" dirty="0" smtClean="0"/>
          </a:p>
          <a:p>
            <a:pPr marL="0" indent="0">
              <a:buNone/>
            </a:pPr>
            <a:r>
              <a:rPr lang="en-US" baseline="0" dirty="0" smtClean="0"/>
              <a:t>CRDS will meet the same interface to OPUS used by CDBS,  and OPUS will complete file deliveries to the archive as it does now.</a:t>
            </a:r>
          </a:p>
          <a:p>
            <a:pPr marL="0" indent="0">
              <a:buNone/>
            </a:pPr>
            <a:endParaRPr lang="en-US" baseline="0" dirty="0" smtClean="0"/>
          </a:p>
          <a:p>
            <a:pPr marL="0" indent="0">
              <a:buNone/>
            </a:pPr>
            <a:r>
              <a:rPr lang="en-US" baseline="0" dirty="0" smtClean="0"/>
              <a:t>These protocols are implemented now in CRDS so we can start testing as the two teams are ready and have time.</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14</a:t>
            </a:fld>
            <a:endParaRPr lang="en-US"/>
          </a:p>
        </p:txBody>
      </p:sp>
    </p:spTree>
    <p:extLst>
      <p:ext uri="{BB962C8B-B14F-4D97-AF65-F5344CB8AC3E}">
        <p14:creationId xmlns:p14="http://schemas.microsoft.com/office/powerpoint/2010/main" val="109933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testing with HST two refinements</a:t>
            </a:r>
            <a:r>
              <a:rPr lang="en-US" baseline="0" dirty="0" smtClean="0"/>
              <a:t> to </a:t>
            </a:r>
            <a:r>
              <a:rPr lang="en-US" baseline="0" dirty="0" err="1" smtClean="0"/>
              <a:t>rmap’s</a:t>
            </a:r>
            <a:r>
              <a:rPr lang="en-US" baseline="0" dirty="0" smtClean="0"/>
              <a:t> have been added.</a:t>
            </a:r>
          </a:p>
          <a:p>
            <a:endParaRPr lang="en-US" baseline="0" dirty="0" smtClean="0"/>
          </a:p>
          <a:p>
            <a:r>
              <a:rPr lang="en-US" baseline="0" dirty="0" smtClean="0"/>
              <a:t>The first is the ability to discern what instrument modes an rmap is relevant for.</a:t>
            </a:r>
          </a:p>
          <a:p>
            <a:endParaRPr lang="en-US" baseline="0" dirty="0" smtClean="0"/>
          </a:p>
          <a:p>
            <a:r>
              <a:rPr lang="en-US" baseline="0" dirty="0" smtClean="0"/>
              <a:t>Based on the dataset parameters,  CRDS can evaluate an expression that says a recommendation is expected for this mode,  or not.</a:t>
            </a:r>
          </a:p>
          <a:p>
            <a:endParaRPr lang="en-US" baseline="0" dirty="0" smtClean="0"/>
          </a:p>
          <a:p>
            <a:r>
              <a:rPr lang="en-US" baseline="0" dirty="0" smtClean="0"/>
              <a:t>In this case,  you can see from the Match choices that if the DETECTOR is SBC,  it will fail.   So what the expression does is answer the question of whether we should even look,  whether the failure is a real error or not.</a:t>
            </a:r>
          </a:p>
          <a:p>
            <a:endParaRPr lang="en-US" baseline="0" dirty="0" smtClean="0"/>
          </a:p>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15</a:t>
            </a:fld>
            <a:endParaRPr lang="en-US"/>
          </a:p>
        </p:txBody>
      </p:sp>
    </p:spTree>
    <p:extLst>
      <p:ext uri="{BB962C8B-B14F-4D97-AF65-F5344CB8AC3E}">
        <p14:creationId xmlns:p14="http://schemas.microsoft.com/office/powerpoint/2010/main" val="2382302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Parkey</a:t>
            </a:r>
            <a:r>
              <a:rPr lang="en-US" dirty="0" smtClean="0"/>
              <a:t> relevance</a:t>
            </a:r>
            <a:r>
              <a:rPr lang="en-US" baseline="0" dirty="0" smtClean="0"/>
              <a:t> is similar.</a:t>
            </a:r>
          </a:p>
          <a:p>
            <a:endParaRPr lang="en-US" baseline="0" dirty="0" smtClean="0"/>
          </a:p>
          <a:p>
            <a:r>
              <a:rPr lang="en-US" baseline="0" dirty="0" smtClean="0"/>
              <a:t>There are expressions which can be evaluated to determine when a parameter matters for a particular instrument mode.  The rmap can describe multiple modes,  and sometimes a parameter matters,  and sometimes it doesn’t.</a:t>
            </a:r>
          </a:p>
          <a:p>
            <a:endParaRPr lang="en-US" baseline="0" dirty="0" smtClean="0"/>
          </a:p>
          <a:p>
            <a:r>
              <a:rPr lang="en-US" baseline="0" dirty="0" smtClean="0"/>
              <a:t>The thing is,  when a parameter doesn’t matter,   you can’t rely on what value it will be set to in a dataset.</a:t>
            </a:r>
          </a:p>
          <a:p>
            <a:endParaRPr lang="en-US" baseline="0" dirty="0" smtClean="0"/>
          </a:p>
          <a:p>
            <a:r>
              <a:rPr lang="en-US" baseline="0" dirty="0" smtClean="0"/>
              <a:t>So the relevance expressions are used to remove irrelevant information from the dataset header,  and map irrelevant parameters to N/A so there are no incidental matches or mismatches. </a:t>
            </a:r>
          </a:p>
          <a:p>
            <a:endParaRPr lang="en-US" baseline="0" dirty="0" smtClean="0"/>
          </a:p>
          <a:p>
            <a:r>
              <a:rPr lang="en-US" baseline="0" dirty="0" smtClean="0"/>
              <a:t>So here,  when the DETECTOR is not CCD,  then CCDAMP will be ignored by the matcher,  set to N/A.</a:t>
            </a:r>
          </a:p>
          <a:p>
            <a:endParaRPr lang="en-US" baseline="0" dirty="0" smtClean="0"/>
          </a:p>
          <a:p>
            <a:r>
              <a:rPr lang="en-US" baseline="0" dirty="0" smtClean="0"/>
              <a:t>Refinements like these are how we get CRDS to match CDBS very close to 100% of the time across all datasets of modern instruments.</a:t>
            </a:r>
          </a:p>
          <a:p>
            <a:endParaRPr lang="en-US" baseline="0" smtClean="0"/>
          </a:p>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16</a:t>
            </a:fld>
            <a:endParaRPr lang="en-US"/>
          </a:p>
        </p:txBody>
      </p:sp>
    </p:spTree>
    <p:extLst>
      <p:ext uri="{BB962C8B-B14F-4D97-AF65-F5344CB8AC3E}">
        <p14:creationId xmlns:p14="http://schemas.microsoft.com/office/powerpoint/2010/main" val="4175170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17</a:t>
            </a:fld>
            <a:endParaRPr lang="en-US"/>
          </a:p>
        </p:txBody>
      </p:sp>
    </p:spTree>
    <p:extLst>
      <p:ext uri="{BB962C8B-B14F-4D97-AF65-F5344CB8AC3E}">
        <p14:creationId xmlns:p14="http://schemas.microsoft.com/office/powerpoint/2010/main" val="141435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18</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19</a:t>
            </a:fld>
            <a:endParaRPr lang="en-US"/>
          </a:p>
        </p:txBody>
      </p:sp>
    </p:spTree>
    <p:extLst>
      <p:ext uri="{BB962C8B-B14F-4D97-AF65-F5344CB8AC3E}">
        <p14:creationId xmlns:p14="http://schemas.microsoft.com/office/powerpoint/2010/main" val="190749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CRDS is part of the science software dedicated to managing reference files.</a:t>
            </a:r>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2</a:t>
            </a:fld>
            <a:endParaRPr lang="en-US"/>
          </a:p>
        </p:txBody>
      </p:sp>
    </p:spTree>
    <p:extLst>
      <p:ext uri="{BB962C8B-B14F-4D97-AF65-F5344CB8AC3E}">
        <p14:creationId xmlns:p14="http://schemas.microsoft.com/office/powerpoint/2010/main" val="130752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20</a:t>
            </a:fld>
            <a:endParaRPr lang="en-US"/>
          </a:p>
        </p:txBody>
      </p:sp>
    </p:spTree>
    <p:extLst>
      <p:ext uri="{BB962C8B-B14F-4D97-AF65-F5344CB8AC3E}">
        <p14:creationId xmlns:p14="http://schemas.microsoft.com/office/powerpoint/2010/main" val="423778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21</a:t>
            </a:fld>
            <a:endParaRPr lang="en-US"/>
          </a:p>
        </p:txBody>
      </p:sp>
    </p:spTree>
    <p:extLst>
      <p:ext uri="{BB962C8B-B14F-4D97-AF65-F5344CB8AC3E}">
        <p14:creationId xmlns:p14="http://schemas.microsoft.com/office/powerpoint/2010/main" val="68508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3</a:t>
            </a:fld>
            <a:endParaRPr lang="en-US"/>
          </a:p>
        </p:txBody>
      </p:sp>
    </p:spTree>
    <p:extLst>
      <p:ext uri="{BB962C8B-B14F-4D97-AF65-F5344CB8AC3E}">
        <p14:creationId xmlns:p14="http://schemas.microsoft.com/office/powerpoint/2010/main" val="378421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CRDS is a dual project system planned for both HST and JWST.</a:t>
            </a:r>
          </a:p>
          <a:p>
            <a:endParaRPr lang="en-US" dirty="0" smtClean="0"/>
          </a:p>
          <a:p>
            <a:r>
              <a:rPr lang="en-US" dirty="0" smtClean="0"/>
              <a:t>CRDS assigns reference files to datasets based on instrument configuration and date.</a:t>
            </a:r>
          </a:p>
          <a:p>
            <a:endParaRPr lang="en-US" dirty="0" smtClean="0"/>
          </a:p>
          <a:p>
            <a:r>
              <a:rPr lang="en-US" dirty="0" smtClean="0"/>
              <a:t>CRDS will replace CDBS for HST.   CRDS is the baseline reference system for JWST.</a:t>
            </a:r>
          </a:p>
          <a:p>
            <a:endParaRPr lang="en-US" dirty="0"/>
          </a:p>
          <a:p>
            <a:r>
              <a:rPr lang="en-US" dirty="0" smtClean="0"/>
              <a:t>The parallel schedules emphasized different aspects of the system for different projects.</a:t>
            </a:r>
          </a:p>
          <a:p>
            <a:endParaRPr lang="en-US" dirty="0"/>
          </a:p>
          <a:p>
            <a:r>
              <a:rPr lang="en-US" dirty="0" smtClean="0"/>
              <a:t>JWST is in limited operations now for determining best references for build 1 using mock rules and reference files.</a:t>
            </a:r>
          </a:p>
          <a:p>
            <a:endParaRPr lang="en-US" dirty="0" smtClean="0"/>
          </a:p>
          <a:p>
            <a:r>
              <a:rPr lang="en-US" dirty="0" smtClean="0"/>
              <a:t>HST just released a set of real rules and a file submission web site.</a:t>
            </a:r>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4</a:t>
            </a:fld>
            <a:endParaRPr lang="en-US"/>
          </a:p>
        </p:txBody>
      </p:sp>
    </p:spTree>
    <p:extLst>
      <p:ext uri="{BB962C8B-B14F-4D97-AF65-F5344CB8AC3E}">
        <p14:creationId xmlns:p14="http://schemas.microsoft.com/office/powerpoint/2010/main" val="1252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CRDS replaces the CDBS database with Python code and simple text-based versioned rules files.   </a:t>
            </a:r>
          </a:p>
          <a:p>
            <a:endParaRPr lang="en-US" dirty="0"/>
          </a:p>
          <a:p>
            <a:r>
              <a:rPr lang="en-US" dirty="0" smtClean="0"/>
              <a:t>Python code evaluates the rules with respect to dataset parameters to determine best references.</a:t>
            </a:r>
          </a:p>
          <a:p>
            <a:endParaRPr lang="en-US" dirty="0"/>
          </a:p>
          <a:p>
            <a:r>
              <a:rPr lang="en-US" dirty="0" smtClean="0"/>
              <a:t>Past CRDS results are determined by archived rules files and can be repeated.  In contrast the database was for practical purposes a single state system which can only produce the current results,  not past results.</a:t>
            </a:r>
          </a:p>
          <a:p>
            <a:endParaRPr lang="en-US" dirty="0"/>
          </a:p>
          <a:p>
            <a:r>
              <a:rPr lang="en-US" dirty="0" smtClean="0"/>
              <a:t>CRDS has a website to support the submission of new references and rules.</a:t>
            </a:r>
          </a:p>
          <a:p>
            <a:endParaRPr lang="en-US" dirty="0"/>
          </a:p>
          <a:p>
            <a:r>
              <a:rPr lang="en-US" dirty="0" smtClean="0"/>
              <a:t>CRDS offers best reference determination as a web service.</a:t>
            </a:r>
          </a:p>
          <a:p>
            <a:endParaRPr lang="en-US" dirty="0"/>
          </a:p>
          <a:p>
            <a:r>
              <a:rPr lang="en-US" dirty="0" smtClean="0"/>
              <a:t>CRDS can transparently fetch references for JWST on demand.</a:t>
            </a:r>
          </a:p>
          <a:p>
            <a:endParaRPr lang="en-US" dirty="0"/>
          </a:p>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5</a:t>
            </a:fld>
            <a:endParaRPr lang="en-US"/>
          </a:p>
        </p:txBody>
      </p:sp>
    </p:spTree>
    <p:extLst>
      <p:ext uri="{BB962C8B-B14F-4D97-AF65-F5344CB8AC3E}">
        <p14:creationId xmlns:p14="http://schemas.microsoft.com/office/powerpoint/2010/main" val="141046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CRDS has a four tiered file hierarchy,  with three tiers of rules at the top and reference files at the bottom.</a:t>
            </a:r>
          </a:p>
          <a:p>
            <a:endParaRPr lang="en-US" dirty="0"/>
          </a:p>
          <a:p>
            <a:r>
              <a:rPr lang="en-US" dirty="0" smtClean="0"/>
              <a:t>References are assigned by descending the hierarchy,  starting with the pipeline rules,  or </a:t>
            </a:r>
            <a:r>
              <a:rPr lang="en-US" dirty="0" err="1" smtClean="0"/>
              <a:t>pmap</a:t>
            </a:r>
            <a:r>
              <a:rPr lang="en-US" dirty="0" smtClean="0"/>
              <a:t>,  continuing with instrument specific rules,  or </a:t>
            </a:r>
            <a:r>
              <a:rPr lang="en-US" dirty="0" err="1" smtClean="0"/>
              <a:t>imap</a:t>
            </a:r>
            <a:r>
              <a:rPr lang="en-US" dirty="0" smtClean="0"/>
              <a:t>,  and finally using type specific rules, or rmap, to locate an appropriate reference file.</a:t>
            </a:r>
          </a:p>
          <a:p>
            <a:endParaRPr lang="en-US" dirty="0"/>
          </a:p>
          <a:p>
            <a:r>
              <a:rPr lang="en-US" dirty="0" smtClean="0"/>
              <a:t>At each step dataset parameters are used to determine where to branch next.</a:t>
            </a:r>
          </a:p>
          <a:p>
            <a:endParaRPr lang="en-US" dirty="0"/>
          </a:p>
          <a:p>
            <a:r>
              <a:rPr lang="en-US" dirty="0" smtClean="0"/>
              <a:t>HST has 6 instrument mappings and 110 types.  There are currently 14000 reference files.</a:t>
            </a:r>
          </a:p>
          <a:p>
            <a:endParaRPr lang="en-US" dirty="0"/>
          </a:p>
          <a:p>
            <a:r>
              <a:rPr lang="en-US" dirty="0" smtClean="0"/>
              <a:t>JWST has 5 instruments and 27 types and 167 references.   More references will accrue over time.</a:t>
            </a:r>
          </a:p>
          <a:p>
            <a:endParaRPr lang="en-US" dirty="0"/>
          </a:p>
          <a:p>
            <a:r>
              <a:rPr lang="en-US" dirty="0" smtClean="0"/>
              <a:t>Both projects currently have only one version of rules.   Individual instruments and types can have many different versioned copies.</a:t>
            </a:r>
          </a:p>
          <a:p>
            <a:endParaRPr lang="en-US" dirty="0" smtClean="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6</a:t>
            </a:fld>
            <a:endParaRPr lang="en-US"/>
          </a:p>
        </p:txBody>
      </p:sp>
    </p:spTree>
    <p:extLst>
      <p:ext uri="{BB962C8B-B14F-4D97-AF65-F5344CB8AC3E}">
        <p14:creationId xmlns:p14="http://schemas.microsoft.com/office/powerpoint/2010/main" val="163959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pipeline context file.</a:t>
            </a:r>
          </a:p>
          <a:p>
            <a:endParaRPr lang="en-US" dirty="0"/>
          </a:p>
          <a:p>
            <a:r>
              <a:rPr lang="en-US" dirty="0" smtClean="0"/>
              <a:t>Based on the dataset instrument parameter,  it can select a corresponding instrument mapping,  here for MIRI,  version 0.</a:t>
            </a:r>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7</a:t>
            </a:fld>
            <a:endParaRPr lang="en-US"/>
          </a:p>
        </p:txBody>
      </p:sp>
    </p:spTree>
    <p:extLst>
      <p:ext uri="{BB962C8B-B14F-4D97-AF65-F5344CB8AC3E}">
        <p14:creationId xmlns:p14="http://schemas.microsoft.com/office/powerpoint/2010/main" val="32037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type,  the instrument mapping is used to select a reference mapping.</a:t>
            </a:r>
          </a:p>
          <a:p>
            <a:endParaRPr lang="en-US" dirty="0"/>
          </a:p>
          <a:p>
            <a:r>
              <a:rPr lang="en-US" dirty="0" smtClean="0"/>
              <a:t>Here we select the rmap for DARK files.</a:t>
            </a:r>
          </a:p>
          <a:p>
            <a:endParaRPr lang="en-US" dirty="0"/>
          </a:p>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8</a:t>
            </a:fld>
            <a:endParaRPr lang="en-US"/>
          </a:p>
        </p:txBody>
      </p:sp>
    </p:spTree>
    <p:extLst>
      <p:ext uri="{BB962C8B-B14F-4D97-AF65-F5344CB8AC3E}">
        <p14:creationId xmlns:p14="http://schemas.microsoft.com/office/powerpoint/2010/main" val="333799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tertiary parameters,  the rmap is used to select a specific reference file.   Here we use DETECTOR, FILTER, and READPATT to find DARK instance 3.</a:t>
            </a:r>
          </a:p>
          <a:p>
            <a:endParaRPr lang="en-US" dirty="0"/>
          </a:p>
          <a:p>
            <a:r>
              <a:rPr lang="en-US" dirty="0" smtClean="0"/>
              <a:t>For references,  the serial number indicates both a particular instance category and the version of the file in that category.</a:t>
            </a:r>
          </a:p>
          <a:p>
            <a:endParaRPr lang="en-US" dirty="0"/>
          </a:p>
          <a:p>
            <a:r>
              <a:rPr lang="en-US" dirty="0" smtClean="0"/>
              <a:t>The </a:t>
            </a:r>
            <a:r>
              <a:rPr lang="en-US" dirty="0" err="1" smtClean="0"/>
              <a:t>parkey</a:t>
            </a:r>
            <a:r>
              <a:rPr lang="en-US" dirty="0" smtClean="0"/>
              <a:t> header field defines the JWST data model parameter names used to perform each lookup.</a:t>
            </a:r>
          </a:p>
          <a:p>
            <a:endParaRPr lang="en-US" dirty="0"/>
          </a:p>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9</a:t>
            </a:fld>
            <a:endParaRPr lang="en-US"/>
          </a:p>
        </p:txBody>
      </p:sp>
    </p:spTree>
    <p:extLst>
      <p:ext uri="{BB962C8B-B14F-4D97-AF65-F5344CB8AC3E}">
        <p14:creationId xmlns:p14="http://schemas.microsoft.com/office/powerpoint/2010/main" val="4148985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smtClean="0"/>
              <a:t>10-</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4300" y="6543675"/>
            <a:ext cx="1257300" cy="276225"/>
          </a:xfrm>
        </p:spPr>
        <p:txBody>
          <a:bodyPr/>
          <a:lstStyle>
            <a:lvl1pPr>
              <a:buClrTx/>
              <a:buSzTx/>
              <a:buFontTx/>
              <a:buNone/>
              <a:defRPr/>
            </a:lvl1pPr>
          </a:lstStyle>
          <a:p>
            <a:pPr>
              <a:defRPr/>
            </a:pPr>
            <a:r>
              <a:rPr lang="en-US" smtClean="0"/>
              <a:t>Dec 7-8, 2012</a:t>
            </a:r>
            <a:endParaRPr lang="en-US" dirty="0"/>
          </a:p>
        </p:txBody>
      </p:sp>
      <p:sp>
        <p:nvSpPr>
          <p:cNvPr id="4" name="Footer Placeholder 3"/>
          <p:cNvSpPr>
            <a:spLocks noGrp="1"/>
          </p:cNvSpPr>
          <p:nvPr>
            <p:ph type="ftr" sz="quarter" idx="11"/>
          </p:nvPr>
        </p:nvSpPr>
        <p:spPr>
          <a:xfrm>
            <a:off x="1371600" y="6543675"/>
            <a:ext cx="6040437" cy="276225"/>
          </a:xfrm>
        </p:spPr>
        <p:txBody>
          <a:bodyPr/>
          <a:lstStyle>
            <a:lvl1pPr algn="ctr">
              <a:defRPr/>
            </a:lvl1pPr>
          </a:lstStyle>
          <a:p>
            <a:pPr>
              <a:defRPr/>
            </a:pPr>
            <a:r>
              <a:rPr lang="en-US" dirty="0"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10-</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a:xfrm>
            <a:off x="114300" y="6543675"/>
            <a:ext cx="1866900" cy="276225"/>
          </a:xfrm>
        </p:spPr>
        <p:txBody>
          <a:bodyPr/>
          <a:lstStyle>
            <a:lvl1pPr>
              <a:buClrTx/>
              <a:buSzTx/>
              <a:buFontTx/>
              <a:buNone/>
              <a:defRPr/>
            </a:lvl1pPr>
          </a:lstStyle>
          <a:p>
            <a:pPr>
              <a:defRPr/>
            </a:pPr>
            <a:r>
              <a:rPr lang="en-US" altLang="en-US" smtClean="0"/>
              <a:t>Dec 7-8,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10-</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7-8,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rgbClr val="BB0018"/>
                </a:solidFill>
                <a:latin typeface="+mn-lt"/>
              </a:defRPr>
            </a:lvl1pPr>
          </a:lstStyle>
          <a:p>
            <a:pPr>
              <a:defRPr/>
            </a:pPr>
            <a:r>
              <a:rPr lang="en-US" dirty="0"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10-</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
        <p:nvSpPr>
          <p:cNvPr id="3" name="Footer Placeholder 2"/>
          <p:cNvSpPr>
            <a:spLocks noGrp="1"/>
          </p:cNvSpPr>
          <p:nvPr>
            <p:ph type="ftr" sz="quarter" idx="11"/>
          </p:nvPr>
        </p:nvSpPr>
        <p:spPr/>
        <p:txBody>
          <a:bodyPr/>
          <a:lstStyle/>
          <a:p>
            <a:pPr>
              <a:defRPr/>
            </a:pPr>
            <a:r>
              <a:rPr lang="en-US" altLang="en-US" smtClean="0"/>
              <a:t>S&amp;OC DMS System Design Review</a:t>
            </a:r>
            <a:endParaRPr lang="en-US" altLang="en-US" dirty="0"/>
          </a:p>
        </p:txBody>
      </p:sp>
      <p:sp>
        <p:nvSpPr>
          <p:cNvPr id="4" name="Date Placeholder 3"/>
          <p:cNvSpPr>
            <a:spLocks noGrp="1"/>
          </p:cNvSpPr>
          <p:nvPr>
            <p:ph type="dt" sz="half" idx="10"/>
          </p:nvPr>
        </p:nvSpPr>
        <p:spPr/>
        <p:txBody>
          <a:bodyPr/>
          <a:lstStyle/>
          <a:p>
            <a:pPr>
              <a:defRPr/>
            </a:pPr>
            <a:r>
              <a:rPr lang="en-US" altLang="en-US" smtClean="0"/>
              <a:t>Dec 7-8, 2012</a:t>
            </a:r>
            <a:endParaRPr lang="en-US" altLang="en-US" dirty="0"/>
          </a:p>
        </p:txBody>
      </p:sp>
      <p:sp>
        <p:nvSpPr>
          <p:cNvPr id="6" name="Slide Number Placeholder 5"/>
          <p:cNvSpPr>
            <a:spLocks noGrp="1"/>
          </p:cNvSpPr>
          <p:nvPr>
            <p:ph type="sldNum" sz="quarter" idx="12"/>
          </p:nvPr>
        </p:nvSpPr>
        <p:spPr/>
        <p:txBody>
          <a:bodyPr/>
          <a:lstStyle/>
          <a:p>
            <a:pPr>
              <a:defRPr/>
            </a:pPr>
            <a:r>
              <a:rPr lang="en-US" smtClean="0"/>
              <a:t>10-</a:t>
            </a:r>
            <a:fld id="{DEA1B79E-B14E-41E4-B6D3-CD206A959F7E}" type="slidenum">
              <a:rPr lang="en-US" smtClean="0"/>
              <a:pPr>
                <a:defRPr/>
              </a:pPr>
              <a:t>1</a:t>
            </a:fld>
            <a:endParaRPr lang="en-US"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endParaRPr lang="en-US" sz="1600" dirty="0"/>
          </a:p>
          <a:p>
            <a:pPr lvl="1"/>
            <a:r>
              <a:rPr lang="en-US" sz="1600" dirty="0" err="1" smtClean="0"/>
              <a:t>ClosestTime</a:t>
            </a:r>
            <a:endParaRPr lang="en-US" sz="1600" dirty="0"/>
          </a:p>
          <a:p>
            <a:pPr lvl="1"/>
            <a:r>
              <a:rPr lang="en-US" sz="1600" dirty="0" err="1" smtClean="0"/>
              <a:t>GeometricallyNearest</a:t>
            </a:r>
            <a:endParaRPr lang="en-US" sz="1600" dirty="0"/>
          </a:p>
          <a:p>
            <a:pPr lvl="1"/>
            <a:r>
              <a:rPr lang="en-US" sz="1600" dirty="0" smtClean="0"/>
              <a:t>Bracket</a:t>
            </a:r>
          </a:p>
          <a:p>
            <a:pPr marL="0" indent="0">
              <a:buNone/>
            </a:pPr>
            <a:endParaRPr lang="en-US" sz="16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593644" y="17541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981200"/>
            <a:ext cx="4724400" cy="11430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139574" y="39017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a:stCxn id="11" idx="0"/>
          </p:cNvCxnSpPr>
          <p:nvPr/>
        </p:nvCxnSpPr>
        <p:spPr bwMode="auto">
          <a:xfrm rot="16200000" flipV="1">
            <a:off x="5016975" y="2145826"/>
            <a:ext cx="672835" cy="293438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from multiple pattern matches.</a:t>
            </a:r>
          </a:p>
          <a:p>
            <a:r>
              <a:rPr lang="en-US" sz="1800" dirty="0" smtClean="0"/>
              <a:t>N</a:t>
            </a:r>
            <a:r>
              <a:rPr lang="en-US" sz="1800" dirty="0"/>
              <a:t>/A parameter values in dataset or rmap don’t affect matching</a:t>
            </a:r>
            <a:r>
              <a:rPr lang="en-US" sz="1800" dirty="0" smtClean="0"/>
              <a:t>.</a:t>
            </a:r>
            <a:endParaRPr lang="en-US" sz="1800" dirty="0"/>
          </a:p>
        </p:txBody>
      </p:sp>
      <p:sp>
        <p:nvSpPr>
          <p:cNvPr id="6" name="Footer Placeholder 5"/>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762000" y="914400"/>
            <a:ext cx="73914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line specification of reference file 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p>
          <a:p>
            <a:pPr lvl="2"/>
            <a:r>
              <a:rPr lang="en-US" sz="1400" dirty="0" smtClean="0"/>
              <a:t>Relevance Expressions (Rmap,  </a:t>
            </a:r>
            <a:r>
              <a:rPr lang="en-US" sz="1400" dirty="0" err="1" smtClean="0"/>
              <a:t>Parkey</a:t>
            </a:r>
            <a:r>
              <a:rPr lang="en-US" sz="1400" dirty="0" smtClean="0"/>
              <a:t>)</a:t>
            </a:r>
          </a:p>
          <a:p>
            <a:pPr lvl="1"/>
            <a:r>
              <a:rPr lang="en-US" sz="1600" dirty="0" smtClean="0"/>
              <a:t>Web 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now handles unique file naming for</a:t>
            </a:r>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so might as well share.</a:t>
            </a:r>
          </a:p>
          <a:p>
            <a:pPr lvl="1"/>
            <a:r>
              <a:rPr lang="en-US" dirty="0" smtClean="0"/>
              <a:t>CRDS : Archive interfaces discussed for:</a:t>
            </a:r>
          </a:p>
          <a:p>
            <a:pPr lvl="2"/>
            <a:r>
              <a:rPr lang="en-US" dirty="0" smtClean="0"/>
              <a:t>Distributing references and rules from the archive via simple URL’s.</a:t>
            </a:r>
          </a:p>
          <a:p>
            <a:pPr lvl="2"/>
            <a:r>
              <a:rPr lang="en-US" dirty="0" smtClean="0"/>
              <a:t>Ingesting reference files into the archive using existing CDBS/OPUS file exchange protocols.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9906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81571" y="2904662"/>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p:nvPr/>
        </p:nvCxnSpPr>
        <p:spPr bwMode="auto">
          <a:xfrm rot="10800000">
            <a:off x="4876800" y="2286000"/>
            <a:ext cx="2206334" cy="8655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524000" y="5410200"/>
            <a:ext cx="6019800" cy="940900"/>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rgbClr val="3366FF"/>
                </a:solidFill>
                <a:latin typeface="Helvetica"/>
              </a:rPr>
              <a:t>Not all reference types are relevant to all instrument modes</a:t>
            </a:r>
          </a:p>
          <a:p>
            <a:pPr marL="171450" indent="-171450">
              <a:buFont typeface="Arial"/>
              <a:buChar char="•"/>
            </a:pPr>
            <a:r>
              <a:rPr lang="en-US" sz="1100" b="1" dirty="0" smtClean="0">
                <a:solidFill>
                  <a:schemeClr val="tx1"/>
                </a:solidFill>
                <a:latin typeface="Helvetica"/>
              </a:rPr>
              <a:t>If DETECTOR == “SBC” then reference type CCDTAB is N/A</a:t>
            </a:r>
          </a:p>
          <a:p>
            <a:pPr marL="171450" indent="-171450">
              <a:buFont typeface="Arial"/>
              <a:buChar char="•"/>
            </a:pPr>
            <a:r>
              <a:rPr lang="en-US" sz="1100" b="1" dirty="0" smtClean="0">
                <a:solidFill>
                  <a:schemeClr val="tx1"/>
                </a:solidFill>
                <a:latin typeface="Helvetica"/>
              </a:rPr>
              <a:t>Added for HST,   useful in general</a:t>
            </a:r>
          </a:p>
          <a:p>
            <a:pPr marL="171450" indent="-171450">
              <a:buFont typeface="Arial"/>
              <a:buChar char="•"/>
            </a:pPr>
            <a:r>
              <a:rPr lang="en-US" sz="1100" b="1" dirty="0" smtClean="0">
                <a:solidFill>
                  <a:schemeClr val="tx1"/>
                </a:solidFill>
                <a:latin typeface="Helvetica"/>
              </a:rPr>
              <a:t>Prevents conflating irrelevant results with errors</a:t>
            </a:r>
          </a:p>
          <a:p>
            <a:pPr marL="171450" indent="-171450">
              <a:buFont typeface="Arial"/>
              <a:buChar char="•"/>
            </a:pPr>
            <a:r>
              <a:rPr lang="en-US" sz="1100" b="1" dirty="0" smtClean="0">
                <a:solidFill>
                  <a:schemeClr val="tx1"/>
                </a:solidFill>
                <a:latin typeface="Helvetica"/>
              </a:rPr>
              <a:t>Resolves ambiguity in testing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10-</a:t>
            </a:r>
            <a:fld id="{A739F50A-8F88-4892-87E1-8D1D3A543FFC}"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934200" cy="40640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Relevance</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2209800" cy="6858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410200"/>
            <a:ext cx="6858000" cy="648512"/>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rgbClr val="3366FF"/>
                </a:solidFill>
                <a:latin typeface="Helvetica"/>
                <a:sym typeface="Wingdings"/>
              </a:rPr>
              <a:t>Prevents irrelevant parameter values from affecting matching</a:t>
            </a:r>
            <a:r>
              <a:rPr lang="en-US" sz="1200" b="1" dirty="0" smtClean="0">
                <a:solidFill>
                  <a:schemeClr val="tx1"/>
                </a:solidFill>
                <a:latin typeface="Helvetica"/>
                <a:sym typeface="Wingdings"/>
              </a:rPr>
              <a:t>:</a:t>
            </a:r>
            <a:endParaRPr lang="en-US" sz="1200" b="1" dirty="0">
              <a:solidFill>
                <a:schemeClr val="tx1"/>
              </a:solidFill>
              <a:latin typeface="Helvetica"/>
              <a:sym typeface="Wingdings"/>
            </a:endParaRPr>
          </a:p>
          <a:p>
            <a:pPr lvl="1" indent="0"/>
            <a:r>
              <a:rPr lang="en-US" sz="1200" b="1" dirty="0" smtClean="0">
                <a:solidFill>
                  <a:schemeClr val="tx1"/>
                </a:solidFill>
                <a:latin typeface="Helvetica"/>
                <a:sym typeface="Wingdings"/>
              </a:rPr>
              <a:t>During best reference lookups</a:t>
            </a:r>
          </a:p>
          <a:p>
            <a:pPr lvl="1" indent="0"/>
            <a:r>
              <a:rPr lang="en-US" sz="1200" b="1" dirty="0" smtClean="0">
                <a:solidFill>
                  <a:schemeClr val="tx1"/>
                </a:solidFill>
                <a:latin typeface="Helvetica"/>
                <a:sym typeface="Wingdings"/>
              </a:rPr>
              <a:t>During automatic rules updates</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1" name="Slide Number Placeholder 10"/>
          <p:cNvSpPr>
            <a:spLocks noGrp="1"/>
          </p:cNvSpPr>
          <p:nvPr>
            <p:ph type="sldNum" sz="quarter" idx="12"/>
          </p:nvPr>
        </p:nvSpPr>
        <p:spPr/>
        <p:txBody>
          <a:bodyPr/>
          <a:lstStyle/>
          <a:p>
            <a:pPr>
              <a:defRPr/>
            </a:pPr>
            <a:r>
              <a:rPr lang="en-US" smtClean="0"/>
              <a:t>10-</a:t>
            </a:r>
            <a:fld id="{A739F50A-8F88-4892-87E1-8D1D3A543FFC}"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733800" y="37338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Names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59436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934200" cy="406400"/>
          </a:xfrm>
        </p:spPr>
        <p:txBody>
          <a:bodyPr/>
          <a:lstStyle/>
          <a:p>
            <a:r>
              <a:rPr lang="en-US" kern="1200" dirty="0">
                <a:solidFill>
                  <a:srgbClr val="C00000"/>
                </a:solidFill>
              </a:rPr>
              <a:t>Calibration Pipeline Component</a:t>
            </a:r>
            <a:r>
              <a:rPr lang="en-US" dirty="0"/>
              <a:t/>
            </a:r>
            <a:br>
              <a:rPr lang="en-US" dirty="0"/>
            </a:b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252206" y="2266950"/>
            <a:ext cx="8924925" cy="2990850"/>
          </a:xfrm>
          <a:prstGeom prst="rect">
            <a:avLst/>
          </a:prstGeom>
          <a:noFill/>
          <a:ln w="9525">
            <a:noFill/>
            <a:miter lim="800000"/>
            <a:headEnd/>
            <a:tailEnd/>
          </a:ln>
        </p:spPr>
      </p:pic>
      <p:sp>
        <p:nvSpPr>
          <p:cNvPr id="7" name="TextBox 12"/>
          <p:cNvSpPr txBox="1">
            <a:spLocks noChangeArrowheads="1"/>
          </p:cNvSpPr>
          <p:nvPr/>
        </p:nvSpPr>
        <p:spPr bwMode="auto">
          <a:xfrm>
            <a:off x="1052513" y="13716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8" name="Straight Arrow Connector 13"/>
          <p:cNvCxnSpPr>
            <a:cxnSpLocks noChangeShapeType="1"/>
            <a:stCxn id="7" idx="2"/>
            <a:endCxn id="9" idx="0"/>
          </p:cNvCxnSpPr>
          <p:nvPr/>
        </p:nvCxnSpPr>
        <p:spPr bwMode="auto">
          <a:xfrm>
            <a:off x="2020888" y="1833563"/>
            <a:ext cx="1118552" cy="2128837"/>
          </a:xfrm>
          <a:prstGeom prst="straightConnector1">
            <a:avLst/>
          </a:prstGeom>
          <a:noFill/>
          <a:ln w="25400" algn="ctr">
            <a:solidFill>
              <a:srgbClr val="FF0000"/>
            </a:solidFill>
            <a:round/>
            <a:headEnd/>
            <a:tailEnd type="arrow" w="med" len="med"/>
          </a:ln>
        </p:spPr>
      </p:cxnSp>
      <p:sp>
        <p:nvSpPr>
          <p:cNvPr id="9" name="Rectangle 10"/>
          <p:cNvSpPr>
            <a:spLocks noChangeArrowheads="1"/>
          </p:cNvSpPr>
          <p:nvPr/>
        </p:nvSpPr>
        <p:spPr bwMode="auto">
          <a:xfrm>
            <a:off x="2590800" y="39624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10" name="Slide Number Placeholder 9"/>
          <p:cNvSpPr>
            <a:spLocks noGrp="1"/>
          </p:cNvSpPr>
          <p:nvPr>
            <p:ph type="sldNum" sz="quarter" idx="12"/>
          </p:nvPr>
        </p:nvSpPr>
        <p:spPr/>
        <p:txBody>
          <a:bodyPr/>
          <a:lstStyle/>
          <a:p>
            <a:pPr>
              <a:defRPr/>
            </a:pPr>
            <a:r>
              <a:rPr lang="en-US" smtClean="0"/>
              <a:t>10-</a:t>
            </a:r>
            <a:fld id="{A739F50A-8F88-4892-87E1-8D1D3A543FFC}" type="slidenum">
              <a:rPr lang="en-US" smtClean="0"/>
              <a:pPr>
                <a:defRPr/>
              </a:pPr>
              <a:t>2</a:t>
            </a:fld>
            <a:endParaRPr lang="en-US" smtClean="0"/>
          </a:p>
          <a:p>
            <a:pPr>
              <a:defRPr/>
            </a:pPr>
            <a:endParaRPr lang="en-US" dirty="0"/>
          </a:p>
        </p:txBody>
      </p:sp>
    </p:spTree>
    <p:extLst>
      <p:ext uri="{BB962C8B-B14F-4D97-AF65-F5344CB8AC3E}">
        <p14:creationId xmlns:p14="http://schemas.microsoft.com/office/powerpoint/2010/main" val="240022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638800" y="4114800"/>
            <a:ext cx="19812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 Names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457200" y="990600"/>
            <a:ext cx="8305800" cy="4572000"/>
          </a:xfrm>
        </p:spPr>
        <p:txBody>
          <a:bodyPr/>
          <a:lstStyle/>
          <a:p>
            <a:r>
              <a:rPr lang="en-US" sz="1600" dirty="0"/>
              <a:t>Locally Computed </a:t>
            </a:r>
            <a:r>
              <a:rPr lang="en-US" sz="1600" dirty="0" err="1"/>
              <a:t>Bestrefs</a:t>
            </a:r>
            <a:endParaRPr lang="en-US" sz="1600" dirty="0"/>
          </a:p>
          <a:p>
            <a:pPr lvl="1"/>
            <a:r>
              <a:rPr lang="en-US" sz="1600" dirty="0"/>
              <a:t>Same CRDS core library used in STPIPE and CRDS Server</a:t>
            </a:r>
          </a:p>
          <a:p>
            <a:pPr lvl="1"/>
            <a:r>
              <a:rPr lang="en-US" sz="1600" dirty="0"/>
              <a:t>Best references can be computed directly by the STPIPE process </a:t>
            </a:r>
            <a:r>
              <a:rPr lang="en-US" sz="1600" dirty="0" smtClean="0"/>
              <a:t>by calling </a:t>
            </a:r>
            <a:r>
              <a:rPr lang="en-US" sz="1600" dirty="0"/>
              <a:t>a local CRDS library </a:t>
            </a:r>
            <a:r>
              <a:rPr lang="en-US" sz="1600" dirty="0" smtClean="0"/>
              <a:t>function rather than a network service.</a:t>
            </a:r>
            <a:endParaRPr lang="en-US" sz="1600" dirty="0"/>
          </a:p>
          <a:p>
            <a:r>
              <a:rPr lang="en-US" sz="1600" dirty="0" smtClean="0"/>
              <a:t>Shared Local File Cache</a:t>
            </a:r>
          </a:p>
          <a:p>
            <a:pPr lvl="1"/>
            <a:r>
              <a:rPr lang="en-US" sz="1600" dirty="0" smtClean="0"/>
              <a:t>CRDS clients cache reference files to avoid repeat network transfers.</a:t>
            </a:r>
          </a:p>
          <a:p>
            <a:pPr lvl="1"/>
            <a:r>
              <a:rPr lang="en-US" sz="1600" dirty="0" smtClean="0"/>
              <a:t>CRDS configuration defines the cache directory for each client/user.</a:t>
            </a:r>
          </a:p>
          <a:p>
            <a:pPr lvl="1"/>
            <a:r>
              <a:rPr lang="en-US" sz="1600" dirty="0" smtClean="0"/>
              <a:t>Localized CRDS clients can share a single read only “master” cache which contains all files.</a:t>
            </a:r>
          </a:p>
          <a:p>
            <a:pPr lvl="1"/>
            <a:r>
              <a:rPr lang="en-US" sz="1600" dirty="0" smtClean="0"/>
              <a:t>Since the shared cache has all files, no explicit network transfers occur.</a:t>
            </a:r>
          </a:p>
          <a:p>
            <a:pPr lvl="1"/>
            <a:r>
              <a:rPr lang="en-US" sz="1600" dirty="0" smtClean="0"/>
              <a:t>Requires </a:t>
            </a:r>
            <a:r>
              <a:rPr lang="en-US" sz="1600" dirty="0"/>
              <a:t>access to Central Store /</a:t>
            </a:r>
            <a:r>
              <a:rPr lang="en-US" sz="1600" dirty="0" err="1"/>
              <a:t>grp</a:t>
            </a:r>
            <a:r>
              <a:rPr lang="en-US" sz="1600" dirty="0"/>
              <a:t>/</a:t>
            </a:r>
            <a:r>
              <a:rPr lang="en-US" sz="1600" dirty="0" err="1"/>
              <a:t>crds</a:t>
            </a:r>
            <a:r>
              <a:rPr lang="en-US" sz="1600" dirty="0"/>
              <a:t>/</a:t>
            </a:r>
            <a:r>
              <a:rPr lang="en-US" sz="1600" dirty="0" err="1"/>
              <a:t>jwst</a:t>
            </a:r>
            <a:endParaRPr lang="en-US" sz="1600" dirty="0"/>
          </a:p>
          <a:p>
            <a:pPr lvl="1"/>
            <a:r>
              <a:rPr lang="en-US" sz="1600" dirty="0"/>
              <a:t>Only one copy of reference files </a:t>
            </a:r>
            <a:r>
              <a:rPr lang="en-US" sz="1600" dirty="0" smtClean="0"/>
              <a:t>needed</a:t>
            </a:r>
          </a:p>
          <a:p>
            <a:r>
              <a:rPr lang="en-US" sz="1600" dirty="0" smtClean="0"/>
              <a:t>The CRDS Server does not have to be running for this configuration</a:t>
            </a:r>
          </a:p>
          <a:p>
            <a:pPr lvl="1"/>
            <a:r>
              <a:rPr lang="en-US" sz="1600" dirty="0" smtClean="0"/>
              <a:t>No remote </a:t>
            </a:r>
            <a:r>
              <a:rPr lang="en-US" sz="1600" dirty="0" err="1" smtClean="0"/>
              <a:t>bestrefs</a:t>
            </a:r>
            <a:r>
              <a:rPr lang="en-US" sz="1600" dirty="0" smtClean="0"/>
              <a:t> + no explicit file transfers = no server required</a:t>
            </a:r>
          </a:p>
        </p:txBody>
      </p:sp>
      <p:sp>
        <p:nvSpPr>
          <p:cNvPr id="4" name="Footer Placeholder 3"/>
          <p:cNvSpPr>
            <a:spLocks noGrp="1"/>
          </p:cNvSpPr>
          <p:nvPr>
            <p:ph type="ftr" sz="quarter" idx="11"/>
          </p:nvPr>
        </p:nvSpPr>
        <p:spPr/>
        <p:txBody>
          <a:bodyPr/>
          <a:lstStyle/>
          <a:p>
            <a:pPr>
              <a:defRPr/>
            </a:pPr>
            <a:r>
              <a:rPr lang="en-US" dirty="0"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828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Names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11" name="Slide Number Placeholder 10"/>
          <p:cNvSpPr>
            <a:spLocks noGrp="1"/>
          </p:cNvSpPr>
          <p:nvPr>
            <p:ph type="sldNum" sz="quarter" idx="12"/>
          </p:nvPr>
        </p:nvSpPr>
        <p:spPr/>
        <p:txBody>
          <a:bodyPr/>
          <a:lstStyle/>
          <a:p>
            <a:pPr>
              <a:defRPr/>
            </a:pPr>
            <a:r>
              <a:rPr lang="en-US" smtClean="0"/>
              <a:t>10-</a:t>
            </a:r>
            <a:fld id="{A739F50A-8F88-4892-87E1-8D1D3A543FFC}"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Files to CRDS</a:t>
            </a:r>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pic>
        <p:nvPicPr>
          <p:cNvPr id="6" name="Picture 1" descr="CRDScomm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159893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10-</a:t>
            </a:r>
            <a:fld id="{A739F50A-8F88-4892-87E1-8D1D3A543FFC}" type="slidenum">
              <a:rPr lang="en-US" smtClean="0"/>
              <a:pPr>
                <a:defRPr/>
              </a:pPr>
              <a:t>26</a:t>
            </a:fld>
            <a:endParaRPr lang="en-US" smtClean="0"/>
          </a:p>
          <a:p>
            <a:pPr>
              <a:defRPr/>
            </a:pPr>
            <a:endParaRPr lang="en-US" dirty="0"/>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1143000"/>
            <a:ext cx="7769225" cy="5105400"/>
          </a:xfrm>
        </p:spPr>
        <p:txBody>
          <a:bodyPr/>
          <a:lstStyle/>
          <a:p>
            <a:r>
              <a:rPr lang="en-US" sz="1600" dirty="0" smtClean="0"/>
              <a:t>Intended for routine reference file submissions:</a:t>
            </a:r>
          </a:p>
          <a:p>
            <a:pPr lvl="1"/>
            <a:r>
              <a:rPr lang="en-US" sz="1600" dirty="0" smtClean="0"/>
              <a:t>File replacements</a:t>
            </a:r>
          </a:p>
          <a:p>
            <a:pPr lvl="1"/>
            <a:r>
              <a:rPr lang="en-US" sz="1600" dirty="0" smtClean="0"/>
              <a:t>Date specific insert/appends</a:t>
            </a:r>
          </a:p>
          <a:p>
            <a:r>
              <a:rPr lang="en-US" sz="1600" dirty="0" smtClean="0"/>
              <a:t>Steps of File Submission</a:t>
            </a:r>
          </a:p>
          <a:p>
            <a:pPr lvl="1"/>
            <a:r>
              <a:rPr lang="en-US" sz="1600" dirty="0" smtClean="0"/>
              <a:t>Upload new </a:t>
            </a:r>
            <a:r>
              <a:rPr lang="en-US" sz="1600" dirty="0"/>
              <a:t>r</a:t>
            </a:r>
            <a:r>
              <a:rPr lang="en-US" sz="1600" dirty="0" smtClean="0"/>
              <a:t>eference files for one type, e.g. MIRI DARK</a:t>
            </a:r>
          </a:p>
          <a:p>
            <a:pPr lvl="1"/>
            <a:r>
              <a:rPr lang="en-US" sz="1600" dirty="0" smtClean="0"/>
              <a:t>Check new references</a:t>
            </a:r>
          </a:p>
          <a:p>
            <a:pPr lvl="2"/>
            <a:r>
              <a:rPr lang="en-US" sz="1400" dirty="0" smtClean="0"/>
              <a:t>Allowed parameter values</a:t>
            </a:r>
          </a:p>
          <a:p>
            <a:pPr lvl="2"/>
            <a:r>
              <a:rPr lang="en-US" sz="1400" dirty="0" smtClean="0"/>
              <a:t>FITS table mode coverage:  mode additions and removals</a:t>
            </a:r>
          </a:p>
          <a:p>
            <a:pPr lvl="1"/>
            <a:r>
              <a:rPr lang="en-US" sz="1600" i="1" dirty="0" smtClean="0"/>
              <a:t>Automatically</a:t>
            </a:r>
            <a:r>
              <a:rPr lang="en-US" sz="1600" dirty="0" smtClean="0"/>
              <a:t> update rules hierarchy</a:t>
            </a:r>
          </a:p>
          <a:p>
            <a:pPr lvl="2"/>
            <a:r>
              <a:rPr lang="en-US" sz="1400" dirty="0" smtClean="0"/>
              <a:t>Insert / replace files in existing .rmap Match() cases</a:t>
            </a:r>
          </a:p>
          <a:p>
            <a:pPr lvl="3"/>
            <a:r>
              <a:rPr lang="en-US" sz="1200" dirty="0" smtClean="0"/>
              <a:t>Currently limited to Match() -&gt; </a:t>
            </a:r>
            <a:r>
              <a:rPr lang="en-US" sz="1200" dirty="0" err="1" smtClean="0"/>
              <a:t>UseAfter</a:t>
            </a:r>
            <a:r>
              <a:rPr lang="en-US" sz="1200" dirty="0" smtClean="0"/>
              <a:t>()</a:t>
            </a:r>
          </a:p>
          <a:p>
            <a:pPr lvl="2"/>
            <a:r>
              <a:rPr lang="en-US" sz="1400" dirty="0" smtClean="0"/>
              <a:t>Update higher level contexts to refer to new rmaps</a:t>
            </a:r>
          </a:p>
          <a:p>
            <a:pPr lvl="1"/>
            <a:r>
              <a:rPr lang="en-US" sz="1600" dirty="0" smtClean="0"/>
              <a:t>Present results for review and confirmation</a:t>
            </a:r>
          </a:p>
          <a:p>
            <a:r>
              <a:rPr lang="en-US" sz="1600" dirty="0" smtClean="0"/>
              <a:t>Prototyped for HST build-2</a:t>
            </a:r>
          </a:p>
          <a:p>
            <a:r>
              <a:rPr lang="en-US" sz="1600" dirty="0" smtClean="0"/>
              <a:t>Needs generalization to support all JWST Selectors</a:t>
            </a:r>
            <a:endParaRPr lang="en-US" sz="1600" dirty="0"/>
          </a:p>
        </p:txBody>
      </p:sp>
      <p:sp>
        <p:nvSpPr>
          <p:cNvPr id="4" name="Footer Placeholder 3"/>
          <p:cNvSpPr>
            <a:spLocks noGrp="1"/>
          </p:cNvSpPr>
          <p:nvPr>
            <p:ph type="ftr" sz="quarter" idx="11"/>
          </p:nvPr>
        </p:nvSpPr>
        <p:spPr>
          <a:xfrm>
            <a:off x="1371600" y="6580685"/>
            <a:ext cx="6040437" cy="276225"/>
          </a:xfrm>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pic>
        <p:nvPicPr>
          <p:cNvPr id="6" name="Picture 5"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296216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110177"/>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chemeClr val="tx1"/>
                </a:solidFill>
                <a:latin typeface="Helvetica"/>
              </a:rPr>
              <a:t>JWST references huge:  some 4G – 64G file</a:t>
            </a:r>
          </a:p>
          <a:p>
            <a:pPr marL="171450" indent="-171450">
              <a:buFont typeface="Arial"/>
              <a:buChar char="•"/>
            </a:pPr>
            <a:r>
              <a:rPr lang="en-US" sz="1100" b="1" dirty="0" smtClean="0">
                <a:solidFill>
                  <a:schemeClr val="tx1"/>
                </a:solidFill>
                <a:latin typeface="Helvetica"/>
              </a:rPr>
              <a:t>Provides real time upload status</a:t>
            </a:r>
          </a:p>
          <a:p>
            <a:pPr marL="171450" indent="-171450">
              <a:buFont typeface="Arial"/>
              <a:buChar char="•"/>
            </a:pPr>
            <a:r>
              <a:rPr lang="en-US" sz="1100" b="1" dirty="0" smtClean="0">
                <a:solidFill>
                  <a:schemeClr val="tx1"/>
                </a:solidFill>
                <a:latin typeface="Helvetica"/>
              </a:rPr>
              <a:t>Robust selection of multiple files</a:t>
            </a:r>
          </a:p>
          <a:p>
            <a:pPr marL="171450" indent="-171450">
              <a:buFont typeface="Arial"/>
              <a:buChar char="•"/>
            </a:pPr>
            <a:r>
              <a:rPr lang="en-US" sz="1100" b="1" dirty="0" smtClean="0">
                <a:solidFill>
                  <a:schemeClr val="tx1"/>
                </a:solidFill>
                <a:latin typeface="Helvetica"/>
              </a:rPr>
              <a:t>Upload to ingest directory</a:t>
            </a:r>
          </a:p>
          <a:p>
            <a:pPr marL="171450" indent="-171450">
              <a:buFont typeface="Arial"/>
              <a:buChar char="•"/>
            </a:pPr>
            <a:r>
              <a:rPr lang="en-US" sz="1100" b="1" dirty="0" smtClean="0">
                <a:solidFill>
                  <a:schemeClr val="tx1"/>
                </a:solidFill>
                <a:latin typeface="Helvetica"/>
              </a:rPr>
              <a:t>Web view reflects file system</a:t>
            </a:r>
          </a:p>
          <a:p>
            <a:pPr marL="171450" indent="-171450">
              <a:buFont typeface="Arial"/>
              <a:buChar char="•"/>
            </a:pPr>
            <a:r>
              <a:rPr lang="en-US" sz="1100" b="1" dirty="0" smtClean="0">
                <a:solidFill>
                  <a:schemeClr val="tx1"/>
                </a:solidFill>
                <a:latin typeface="Helvetica"/>
              </a:rPr>
              <a:t>Also supports shell based file copies to ingest</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10-</a:t>
            </a:r>
            <a:fld id="{A739F50A-8F88-4892-87E1-8D1D3A543FFC}" type="slidenum">
              <a:rPr lang="en-US" smtClean="0"/>
              <a:pPr>
                <a:defRPr/>
              </a:pPr>
              <a:t>29</a:t>
            </a:fld>
            <a:endParaRPr lang="en-US" smtClean="0"/>
          </a:p>
          <a:p>
            <a:pPr>
              <a:defRPr/>
            </a:pPr>
            <a:endParaRPr lang="en-US" dirty="0"/>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10-</a:t>
            </a:r>
            <a:fld id="{A739F50A-8F88-4892-87E1-8D1D3A543FFC}" type="slidenum">
              <a:rPr lang="en-US" smtClean="0"/>
              <a:pPr>
                <a:defRPr/>
              </a:pPr>
              <a:t>3</a:t>
            </a:fld>
            <a:endParaRPr lang="en-US"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(summary)</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pic>
        <p:nvPicPr>
          <p:cNvPr id="6" name="Picture 5"/>
          <p:cNvPicPr>
            <a:picLocks noChangeAspect="1"/>
          </p:cNvPicPr>
          <p:nvPr/>
        </p:nvPicPr>
        <p:blipFill>
          <a:blip r:embed="rId2"/>
          <a:stretch>
            <a:fillRect/>
          </a:stretch>
        </p:blipFill>
        <p:spPr>
          <a:xfrm>
            <a:off x="990600" y="990600"/>
            <a:ext cx="7192384" cy="5410200"/>
          </a:xfrm>
          <a:prstGeom prst="rect">
            <a:avLst/>
          </a:prstGeom>
        </p:spPr>
      </p:pic>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255229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914400"/>
            <a:ext cx="8077200" cy="5504667"/>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31</a:t>
            </a:fld>
            <a:endParaRPr lang="en-US" smtClean="0"/>
          </a:p>
          <a:p>
            <a:pPr>
              <a:defRPr/>
            </a:pPr>
            <a:endParaRPr lang="en-US" dirty="0"/>
          </a:p>
        </p:txBody>
      </p:sp>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990600"/>
            <a:ext cx="8077200" cy="5299018"/>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Rectangle 2"/>
          <p:cNvSpPr txBox="1">
            <a:spLocks noChangeArrowheads="1"/>
          </p:cNvSpPr>
          <p:nvPr/>
        </p:nvSpPr>
        <p:spPr>
          <a:xfrm>
            <a:off x="685800" y="1219200"/>
            <a:ext cx="7769225" cy="441960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6" name="Slide Number Placeholder 5"/>
          <p:cNvSpPr>
            <a:spLocks noGrp="1"/>
          </p:cNvSpPr>
          <p:nvPr>
            <p:ph type="sldNum" sz="quarter" idx="12"/>
          </p:nvPr>
        </p:nvSpPr>
        <p:spPr/>
        <p:txBody>
          <a:bodyPr/>
          <a:lstStyle/>
          <a:p>
            <a:pPr>
              <a:defRPr/>
            </a:pPr>
            <a:r>
              <a:rPr lang="en-US" smtClean="0"/>
              <a:t>10-</a:t>
            </a:r>
            <a:fld id="{A739F50A-8F88-4892-87E1-8D1D3A543FFC}"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46747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Rectangle 2"/>
          <p:cNvSpPr txBox="1">
            <a:spLocks noChangeArrowheads="1"/>
          </p:cNvSpPr>
          <p:nvPr/>
        </p:nvSpPr>
        <p:spPr>
          <a:xfrm>
            <a:off x="304800" y="1066800"/>
            <a:ext cx="8686800" cy="487680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  (</a:t>
            </a:r>
            <a:r>
              <a:rPr lang="en-US" sz="1600" dirty="0" err="1" smtClean="0"/>
              <a:t>crds.reversions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 (</a:t>
            </a:r>
            <a:r>
              <a:rPr lang="en-US" sz="1600" dirty="0" err="1" smtClean="0"/>
              <a:t>crds.reprocess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Identifies data sets </a:t>
            </a:r>
            <a:r>
              <a:rPr lang="en-US" sz="1400" smtClean="0"/>
              <a:t>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One </a:t>
            </a:r>
            <a:r>
              <a:rPr lang="en-US" sz="1400" dirty="0" smtClean="0"/>
              <a:t>step beyond determining changed reference files:</a:t>
            </a:r>
            <a:endParaRPr lang="en-US" sz="400" dirty="0" smtClean="0"/>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Looks inside updated tables</a:t>
            </a:r>
          </a:p>
          <a:p>
            <a:pPr lvl="4"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Some tables have rows selected by additional criteria</a:t>
            </a:r>
          </a:p>
          <a:p>
            <a:pPr lvl="4"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When tables change,  ignores differences in rows irrelevant to dataset</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200" dirty="0" smtClean="0"/>
              <a:t>Considers severity of changes between reference file versions (moderate, severe, etc.)</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Very difficult problem to do correctly and make practical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dirty="0" smtClean="0"/>
              <a:t>Awaiting well defined concept for how this should work before accepting as a requirement</a:t>
            </a:r>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36</a:t>
            </a:fld>
            <a:endParaRPr lang="en-US" smtClean="0"/>
          </a:p>
          <a:p>
            <a:pPr>
              <a:defRPr/>
            </a:pPr>
            <a:endParaRPr lang="en-US" dirty="0"/>
          </a:p>
        </p:txBody>
      </p:sp>
    </p:spTree>
    <p:extLst>
      <p:ext uri="{BB962C8B-B14F-4D97-AF65-F5344CB8AC3E}">
        <p14:creationId xmlns:p14="http://schemas.microsoft.com/office/powerpoint/2010/main" val="169714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2)</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Rectangle 2"/>
          <p:cNvSpPr txBox="1">
            <a:spLocks noChangeArrowheads="1"/>
          </p:cNvSpPr>
          <p:nvPr/>
        </p:nvSpPr>
        <p:spPr>
          <a:xfrm>
            <a:off x="457200" y="8382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Which </a:t>
            </a:r>
            <a:r>
              <a:rPr lang="en-US" sz="1400" dirty="0" smtClean="0">
                <a:solidFill>
                  <a:srgbClr val="FF0909"/>
                </a:solidFill>
              </a:rPr>
              <a:t>data sets</a:t>
            </a:r>
            <a:r>
              <a:rPr lang="en-US" sz="1400" dirty="0" smtClean="0"/>
              <a:t> or </a:t>
            </a:r>
            <a:r>
              <a:rPr lang="en-US" sz="1400" dirty="0" smtClean="0">
                <a:solidFill>
                  <a:srgbClr val="00FF00"/>
                </a:solidFill>
              </a:rPr>
              <a:t>rules </a:t>
            </a:r>
            <a:r>
              <a:rPr lang="en-US" sz="1400" dirty="0" smtClean="0"/>
              <a:t>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rejection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crds.coverage</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crds.info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crds.certify</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Checks matching parameters for existence and valid values</a:t>
            </a:r>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37</a:t>
            </a:fld>
            <a:endParaRPr lang="en-US" smtClean="0"/>
          </a:p>
          <a:p>
            <a:pPr>
              <a:defRPr/>
            </a:pPr>
            <a:endParaRPr lang="en-US" dirty="0"/>
          </a:p>
        </p:txBody>
      </p:sp>
    </p:spTree>
    <p:extLst>
      <p:ext uri="{BB962C8B-B14F-4D97-AF65-F5344CB8AC3E}">
        <p14:creationId xmlns:p14="http://schemas.microsoft.com/office/powerpoint/2010/main" val="8171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38</a:t>
            </a:fld>
            <a:endParaRPr lang="en-US" smtClean="0"/>
          </a:p>
          <a:p>
            <a:pPr>
              <a:defRPr/>
            </a:pPr>
            <a:endParaRPr lang="en-US"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39</a:t>
            </a:fld>
            <a:endParaRPr lang="en-US" smtClean="0"/>
          </a:p>
          <a:p>
            <a:pPr>
              <a:defRPr/>
            </a:pPr>
            <a:endParaRPr lang="en-US" dirty="0"/>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4</a:t>
            </a:fld>
            <a:endParaRPr lang="en-US" smtClean="0"/>
          </a:p>
          <a:p>
            <a:pPr>
              <a:defRPr/>
            </a:pPr>
            <a:endParaRPr lang="en-US" dirty="0"/>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19200" y="10668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Command Line</a:t>
            </a:r>
          </a:p>
          <a:p>
            <a:pPr lvl="2"/>
            <a:r>
              <a:rPr lang="en-US" sz="1400" dirty="0" smtClean="0"/>
              <a:t>Integration with STPIPE</a:t>
            </a:r>
          </a:p>
          <a:p>
            <a:pPr lvl="2"/>
            <a:r>
              <a:rPr lang="en-US" sz="1400" dirty="0"/>
              <a:t>JWST build-1 rules and references</a:t>
            </a:r>
          </a:p>
          <a:p>
            <a:pPr lvl="2"/>
            <a:r>
              <a:rPr lang="en-US" sz="1400" dirty="0" smtClean="0"/>
              <a:t>HST rules generation and test (for now)</a:t>
            </a:r>
          </a:p>
          <a:p>
            <a:pPr lvl="2"/>
            <a:r>
              <a:rPr lang="en-US" sz="1400" dirty="0" smtClean="0"/>
              <a:t>HST file certification</a:t>
            </a:r>
          </a:p>
          <a:p>
            <a:pPr lvl="1"/>
            <a:r>
              <a:rPr lang="en-US" sz="1600" dirty="0" smtClean="0"/>
              <a:t>Web</a:t>
            </a:r>
          </a:p>
          <a:p>
            <a:pPr lvl="2"/>
            <a:r>
              <a:rPr lang="en-US" sz="1400" dirty="0" smtClean="0"/>
              <a:t>File browsing</a:t>
            </a:r>
          </a:p>
          <a:p>
            <a:pPr lvl="2"/>
            <a:r>
              <a:rPr lang="en-US" sz="1400" dirty="0" smtClean="0"/>
              <a:t>File differencing</a:t>
            </a:r>
          </a:p>
          <a:p>
            <a:pPr lvl="2"/>
            <a:r>
              <a:rPr lang="en-US" sz="1400" dirty="0" smtClean="0"/>
              <a:t>Interactive Web Best Reference prototypes</a:t>
            </a:r>
          </a:p>
          <a:p>
            <a:pPr lvl="2"/>
            <a:r>
              <a:rPr lang="en-US" sz="1400" dirty="0" smtClean="0"/>
              <a:t>Simple File Submission</a:t>
            </a:r>
          </a:p>
          <a:p>
            <a:pPr lvl="2"/>
            <a:r>
              <a:rPr lang="en-US" sz="1400" dirty="0" smtClean="0"/>
              <a:t>Batch File Submission (prototype,  needs generalization)</a:t>
            </a:r>
          </a:p>
          <a:p>
            <a:pPr lvl="2"/>
            <a:r>
              <a:rPr lang="en-US" sz="1400" dirty="0" smtClean="0"/>
              <a:t>Automatic Instrument, Pipeline Context Rules Updates</a:t>
            </a:r>
          </a:p>
          <a:p>
            <a:pPr lvl="2"/>
            <a:r>
              <a:rPr lang="en-US" sz="1400" dirty="0" smtClean="0"/>
              <a:t>Reference File Retrieval Service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40</a:t>
            </a:fld>
            <a:endParaRPr lang="en-US" smtClean="0"/>
          </a:p>
          <a:p>
            <a:pPr>
              <a:defRPr/>
            </a:pPr>
            <a:endParaRPr lang="en-US" dirty="0"/>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914400"/>
            <a:ext cx="8839200" cy="5486400"/>
          </a:xfrm>
        </p:spPr>
        <p:txBody>
          <a:bodyPr/>
          <a:lstStyle/>
          <a:p>
            <a:r>
              <a:rPr lang="en-US" sz="1600" dirty="0" smtClean="0"/>
              <a:t>Build-3  </a:t>
            </a:r>
            <a:r>
              <a:rPr lang="en-US" sz="1400" dirty="0" smtClean="0"/>
              <a:t>(</a:t>
            </a:r>
            <a:r>
              <a:rPr lang="en-US" sz="1400" dirty="0" smtClean="0">
                <a:solidFill>
                  <a:srgbClr val="008000"/>
                </a:solidFill>
              </a:rPr>
              <a:t>January 2013</a:t>
            </a:r>
            <a:r>
              <a:rPr lang="en-US" sz="1400" dirty="0" smtClean="0"/>
              <a:t>)</a:t>
            </a:r>
          </a:p>
          <a:p>
            <a:pPr lvl="1"/>
            <a:r>
              <a:rPr lang="en-US" sz="1600" dirty="0" smtClean="0"/>
              <a:t>Web</a:t>
            </a:r>
            <a:endParaRPr lang="en-US" sz="1400" dirty="0" smtClean="0"/>
          </a:p>
          <a:p>
            <a:pPr lvl="2"/>
            <a:r>
              <a:rPr lang="en-US" sz="1400" dirty="0" smtClean="0"/>
              <a:t>Generalization of automatic rules updates to more Selector types.</a:t>
            </a:r>
          </a:p>
          <a:p>
            <a:pPr lvl="2"/>
            <a:r>
              <a:rPr lang="en-US" sz="1400" dirty="0" smtClean="0"/>
              <a:t>Build-2</a:t>
            </a:r>
            <a:r>
              <a:rPr lang="en-US" sz="1400" baseline="0" dirty="0" smtClean="0"/>
              <a:t> fixes and enhancements</a:t>
            </a:r>
            <a:r>
              <a:rPr lang="en-US" sz="1400" dirty="0" smtClean="0"/>
              <a:t> from feedback</a:t>
            </a:r>
          </a:p>
          <a:p>
            <a:r>
              <a:rPr lang="en-US" sz="1600" dirty="0" smtClean="0"/>
              <a:t>Build</a:t>
            </a:r>
            <a:r>
              <a:rPr lang="en-US" sz="1600" dirty="0"/>
              <a:t>-4  </a:t>
            </a:r>
            <a:r>
              <a:rPr lang="en-US" sz="1600" dirty="0" smtClean="0"/>
              <a:t>(</a:t>
            </a:r>
            <a:r>
              <a:rPr lang="en-US" sz="1400" dirty="0" smtClean="0">
                <a:solidFill>
                  <a:srgbClr val="008000"/>
                </a:solidFill>
              </a:rPr>
              <a:t>April 2013</a:t>
            </a:r>
            <a:r>
              <a:rPr lang="en-US" sz="1600" dirty="0" smtClean="0"/>
              <a:t>)</a:t>
            </a:r>
          </a:p>
          <a:p>
            <a:pPr lvl="1"/>
            <a:r>
              <a:rPr lang="en-US" sz="1600" dirty="0" smtClean="0"/>
              <a:t>Web</a:t>
            </a:r>
          </a:p>
          <a:p>
            <a:pPr lvl="2"/>
            <a:r>
              <a:rPr lang="en-US" sz="1400" dirty="0">
                <a:solidFill>
                  <a:srgbClr val="CC0000"/>
                </a:solidFill>
              </a:rPr>
              <a:t>DMS-535</a:t>
            </a:r>
            <a:r>
              <a:rPr lang="en-US" sz="1400" dirty="0"/>
              <a:t> Ensure all files archived before use allowed </a:t>
            </a:r>
          </a:p>
          <a:p>
            <a:pPr lvl="2"/>
            <a:r>
              <a:rPr lang="en-US" sz="1400" dirty="0">
                <a:solidFill>
                  <a:srgbClr val="CC0000"/>
                </a:solidFill>
              </a:rPr>
              <a:t>DMS-540 </a:t>
            </a:r>
            <a:r>
              <a:rPr lang="en-US" sz="1400" dirty="0"/>
              <a:t>Web interface for querying what the best reference files </a:t>
            </a:r>
            <a:r>
              <a:rPr lang="en-US" sz="1400" dirty="0" smtClean="0"/>
              <a:t>are</a:t>
            </a:r>
          </a:p>
          <a:p>
            <a:pPr lvl="3"/>
            <a:r>
              <a:rPr lang="en-US" sz="1050" dirty="0" smtClean="0">
                <a:solidFill>
                  <a:srgbClr val="3366FF"/>
                </a:solidFill>
              </a:rPr>
              <a:t>Dataset Best References,  Explore Best References, Service</a:t>
            </a:r>
            <a:endParaRPr lang="en-US" sz="1050" dirty="0" smtClean="0"/>
          </a:p>
          <a:p>
            <a:pPr lvl="1"/>
            <a:r>
              <a:rPr lang="en-US" sz="1600" dirty="0" smtClean="0"/>
              <a:t>Command line </a:t>
            </a:r>
            <a:endParaRPr lang="en-US" sz="1600" dirty="0"/>
          </a:p>
          <a:p>
            <a:pPr lvl="2"/>
            <a:r>
              <a:rPr lang="en-US" sz="1400" dirty="0">
                <a:solidFill>
                  <a:srgbClr val="CC0000"/>
                </a:solidFill>
              </a:rPr>
              <a:t>DMS-545 </a:t>
            </a:r>
            <a:r>
              <a:rPr lang="en-US" sz="1400" dirty="0"/>
              <a:t>Show </a:t>
            </a:r>
            <a:r>
              <a:rPr lang="en-US" sz="1400" dirty="0" smtClean="0"/>
              <a:t>which data sets in a list </a:t>
            </a:r>
            <a:r>
              <a:rPr lang="en-US" sz="1400" dirty="0"/>
              <a:t>will use different </a:t>
            </a:r>
            <a:r>
              <a:rPr lang="en-US" sz="1400" dirty="0" smtClean="0"/>
              <a:t>references </a:t>
            </a:r>
            <a:r>
              <a:rPr lang="en-US" sz="1400" dirty="0"/>
              <a:t>file due to </a:t>
            </a:r>
            <a:r>
              <a:rPr lang="en-US" sz="1400" dirty="0" smtClean="0"/>
              <a:t>changes </a:t>
            </a:r>
            <a:r>
              <a:rPr lang="en-US" sz="1400" dirty="0"/>
              <a:t>in </a:t>
            </a:r>
            <a:r>
              <a:rPr lang="en-US" sz="1400" dirty="0" smtClean="0"/>
              <a:t>rules  (</a:t>
            </a:r>
            <a:r>
              <a:rPr lang="en-US" sz="1400" dirty="0" err="1" smtClean="0">
                <a:solidFill>
                  <a:srgbClr val="3366FF"/>
                </a:solidFill>
              </a:rPr>
              <a:t>crds.file_bestrefs</a:t>
            </a:r>
            <a:r>
              <a:rPr lang="en-US" sz="1400" dirty="0" smtClean="0"/>
              <a:t>)</a:t>
            </a:r>
          </a:p>
          <a:p>
            <a:pPr lvl="2"/>
            <a:r>
              <a:rPr lang="en-US" sz="1400" dirty="0" smtClean="0">
                <a:solidFill>
                  <a:srgbClr val="CC0000"/>
                </a:solidFill>
              </a:rPr>
              <a:t>DMS-547 </a:t>
            </a:r>
            <a:r>
              <a:rPr lang="en-US" sz="1400" dirty="0" smtClean="0"/>
              <a:t>Tool to show active reference files in use for given context(s)   (</a:t>
            </a:r>
            <a:r>
              <a:rPr lang="en-US" sz="1400" dirty="0" err="1" smtClean="0">
                <a:solidFill>
                  <a:srgbClr val="3366FF"/>
                </a:solidFill>
              </a:rPr>
              <a:t>crds.list</a:t>
            </a:r>
            <a:r>
              <a:rPr lang="en-US" sz="1400" dirty="0" smtClean="0"/>
              <a:t>)</a:t>
            </a:r>
          </a:p>
          <a:p>
            <a:pPr lvl="2"/>
            <a:r>
              <a:rPr lang="en-US" sz="1400" dirty="0" smtClean="0">
                <a:solidFill>
                  <a:srgbClr val="CC0000"/>
                </a:solidFill>
              </a:rPr>
              <a:t>DMS</a:t>
            </a:r>
            <a:r>
              <a:rPr lang="en-US" sz="1400" dirty="0">
                <a:solidFill>
                  <a:srgbClr val="CC0000"/>
                </a:solidFill>
              </a:rPr>
              <a:t>-548 </a:t>
            </a:r>
            <a:r>
              <a:rPr lang="en-US" sz="1400" dirty="0"/>
              <a:t>Tool to show active files associated with specific instrument modes </a:t>
            </a:r>
            <a:r>
              <a:rPr lang="en-US" sz="1400" dirty="0" smtClean="0"/>
              <a:t>  (</a:t>
            </a:r>
            <a:r>
              <a:rPr lang="en-US" sz="1400" dirty="0" err="1" smtClean="0"/>
              <a:t>crds.list</a:t>
            </a:r>
            <a:r>
              <a:rPr lang="en-US" sz="1400" dirty="0" smtClean="0"/>
              <a:t>)</a:t>
            </a:r>
            <a:endParaRPr lang="en-US" sz="1400" dirty="0"/>
          </a:p>
          <a:p>
            <a:pPr lvl="2"/>
            <a:r>
              <a:rPr lang="en-US" sz="1400" dirty="0">
                <a:solidFill>
                  <a:srgbClr val="CC0000"/>
                </a:solidFill>
              </a:rPr>
              <a:t>HST-1</a:t>
            </a:r>
            <a:r>
              <a:rPr lang="en-US" sz="1400" dirty="0"/>
              <a:t> Detect file reversions on context change and supply </a:t>
            </a:r>
            <a:r>
              <a:rPr lang="en-US" sz="1400" dirty="0" smtClean="0"/>
              <a:t>warning   (</a:t>
            </a:r>
            <a:r>
              <a:rPr lang="en-US" sz="1400" dirty="0" err="1" smtClean="0"/>
              <a:t>crds.reversions</a:t>
            </a:r>
            <a:r>
              <a:rPr lang="en-US" sz="1400" dirty="0" smtClean="0"/>
              <a:t>)</a:t>
            </a:r>
            <a:endParaRPr lang="en-US" sz="1400" dirty="0"/>
          </a:p>
          <a:p>
            <a:pPr lvl="2"/>
            <a:r>
              <a:rPr lang="en-US" sz="1400" dirty="0">
                <a:solidFill>
                  <a:srgbClr val="CC0000"/>
                </a:solidFill>
              </a:rPr>
              <a:t>HST-2</a:t>
            </a:r>
            <a:r>
              <a:rPr lang="en-US" sz="1400" dirty="0"/>
              <a:t> Update local reference file directories with those needed by a context (or list of contexts</a:t>
            </a:r>
            <a:r>
              <a:rPr lang="en-US" sz="1400" dirty="0" smtClean="0"/>
              <a:t>)  (</a:t>
            </a:r>
            <a:r>
              <a:rPr lang="en-US" sz="1400" dirty="0" err="1" smtClean="0">
                <a:solidFill>
                  <a:srgbClr val="3366FF"/>
                </a:solidFill>
              </a:rPr>
              <a:t>crds.sync</a:t>
            </a:r>
            <a:r>
              <a:rPr lang="en-US" sz="1400" dirty="0" smtClean="0"/>
              <a:t>) </a:t>
            </a:r>
            <a:endParaRPr lang="en-US" sz="1400" dirty="0"/>
          </a:p>
          <a:p>
            <a:pPr lvl="2"/>
            <a:r>
              <a:rPr lang="en-US" sz="1400" dirty="0">
                <a:solidFill>
                  <a:srgbClr val="CC0000"/>
                </a:solidFill>
              </a:rPr>
              <a:t>HST-4</a:t>
            </a:r>
            <a:r>
              <a:rPr lang="en-US" sz="1400" dirty="0"/>
              <a:t> Detect when new rule file doesn't cover modes covered in previous rule file </a:t>
            </a:r>
          </a:p>
          <a:p>
            <a:pPr lvl="2"/>
            <a:r>
              <a:rPr lang="en-US" sz="1400" dirty="0">
                <a:solidFill>
                  <a:srgbClr val="CC0000"/>
                </a:solidFill>
              </a:rPr>
              <a:t>HST-15 </a:t>
            </a:r>
            <a:r>
              <a:rPr lang="en-US" sz="1400" dirty="0"/>
              <a:t>Reject rules files with duplicate selection criteria for different files </a:t>
            </a:r>
            <a:endParaRPr lang="en-US" sz="14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41</a:t>
            </a:fld>
            <a:endParaRPr lang="en-US" smtClean="0"/>
          </a:p>
          <a:p>
            <a:pPr>
              <a:defRPr/>
            </a:pPr>
            <a:endParaRPr lang="en-US" dirty="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smtClean="0">
                <a:solidFill>
                  <a:srgbClr val="CC0000"/>
                </a:solidFill>
              </a:rPr>
              <a:t>HST</a:t>
            </a:r>
            <a:r>
              <a:rPr lang="en-US" sz="1200" dirty="0">
                <a:solidFill>
                  <a:srgbClr val="CC0000"/>
                </a:solidFill>
              </a:rPr>
              <a:t>-11 </a:t>
            </a:r>
            <a:r>
              <a:rPr lang="en-US" sz="1200" dirty="0"/>
              <a:t>User interface to display required selection criteria for type of reference </a:t>
            </a:r>
            <a:r>
              <a:rPr lang="en-US" sz="1200" dirty="0" smtClean="0"/>
              <a:t>file</a:t>
            </a:r>
            <a:endParaRPr lang="en-US" sz="1200" dirty="0"/>
          </a:p>
          <a:p>
            <a:pPr lvl="2"/>
            <a:r>
              <a:rPr lang="en-US" sz="1200" dirty="0">
                <a:solidFill>
                  <a:srgbClr val="CC0000"/>
                </a:solidFill>
              </a:rPr>
              <a:t>HST-7</a:t>
            </a:r>
            <a:r>
              <a:rPr lang="en-US" sz="1200" dirty="0"/>
              <a:t> Ability to display current operations </a:t>
            </a:r>
            <a:r>
              <a:rPr lang="en-US" sz="1200" dirty="0" smtClean="0"/>
              <a:t>context</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42</a:t>
            </a:fld>
            <a:endParaRPr lang="en-US" smtClean="0"/>
          </a:p>
          <a:p>
            <a:pPr>
              <a:defRPr/>
            </a:pPr>
            <a:endParaRPr lang="en-US" dirty="0"/>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10-</a:t>
            </a:r>
            <a:fld id="{A739F50A-8F88-4892-87E1-8D1D3A543FFC}"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8" name="Footer Placeholder 7"/>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1" name="Slide Number Placeholder 10"/>
          <p:cNvSpPr>
            <a:spLocks noGrp="1"/>
          </p:cNvSpPr>
          <p:nvPr>
            <p:ph type="sldNum" sz="quarter" idx="12"/>
          </p:nvPr>
        </p:nvSpPr>
        <p:spPr/>
        <p:txBody>
          <a:bodyPr/>
          <a:lstStyle/>
          <a:p>
            <a:pPr>
              <a:defRPr/>
            </a:pPr>
            <a:r>
              <a:rPr lang="en-US" smtClean="0"/>
              <a:t>10-</a:t>
            </a:r>
            <a:fld id="{A739F50A-8F88-4892-87E1-8D1D3A543FFC}"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143000" y="1295400"/>
            <a:ext cx="6553200" cy="4003276"/>
          </a:xfrm>
          <a:prstGeom prst="rect">
            <a:avLst/>
          </a:prstGeom>
        </p:spPr>
        <p:txBody>
          <a:bodyPr wrap="square" lIns="90000" tIns="46800" rIns="90000" bIns="46800" rtlCol="0">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description</a:t>
            </a:r>
            <a:r>
              <a:rPr lang="tr-TR" sz="1400" dirty="0">
                <a:solidFill>
                  <a:schemeClr val="tx1"/>
                </a:solidFill>
                <a:latin typeface="Helvetica"/>
              </a:rPr>
              <a:t>' : '</a:t>
            </a:r>
            <a:r>
              <a:rPr lang="tr-TR" sz="1400" dirty="0" err="1">
                <a:solidFill>
                  <a:schemeClr val="tx1"/>
                </a:solidFill>
                <a:latin typeface="Helvetica"/>
              </a:rPr>
              <a:t>rules</a:t>
            </a:r>
            <a:r>
              <a:rPr lang="tr-TR" sz="1400" dirty="0">
                <a:solidFill>
                  <a:schemeClr val="tx1"/>
                </a:solidFill>
                <a:latin typeface="Helvetica"/>
              </a:rPr>
              <a:t> </a:t>
            </a:r>
            <a:r>
              <a:rPr lang="tr-TR" sz="1400" dirty="0" err="1">
                <a:solidFill>
                  <a:schemeClr val="tx1"/>
                </a:solidFill>
                <a:latin typeface="Helvetica"/>
              </a:rPr>
              <a:t>from</a:t>
            </a:r>
            <a:r>
              <a:rPr lang="tr-TR" sz="1400" dirty="0">
                <a:solidFill>
                  <a:schemeClr val="tx1"/>
                </a:solidFill>
                <a:latin typeface="Helvetica"/>
              </a:rPr>
              <a:t> </a:t>
            </a:r>
            <a:r>
              <a:rPr lang="tr-TR" sz="1400" dirty="0" err="1">
                <a:solidFill>
                  <a:schemeClr val="tx1"/>
                </a:solidFill>
                <a:latin typeface="Helvetica"/>
              </a:rPr>
              <a:t>clone_directive.txt</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'PIPELINE',</a:t>
            </a:r>
          </a:p>
          <a:p>
            <a:r>
              <a:rPr lang="tr-TR" sz="1400" dirty="0">
                <a:solidFill>
                  <a:schemeClr val="tx1"/>
                </a:solidFill>
                <a:latin typeface="Helvetica"/>
              </a:rPr>
              <a:t>    'name' : 'jwst_0000.pmap',</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('META.INSTRUMENT.TYPE',),</a:t>
            </a:r>
          </a:p>
          <a:p>
            <a:r>
              <a:rPr lang="tr-TR" sz="1400" dirty="0">
                <a:solidFill>
                  <a:schemeClr val="tx1"/>
                </a:solidFill>
                <a:latin typeface="Helvetica"/>
              </a:rPr>
              <a:t>    'sha1sum' : '57523113da9ca4493e54ebe87d8621d9581d706b',</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'FGS' : 'jwst_fgs_0000.imap',</a:t>
            </a:r>
          </a:p>
          <a:p>
            <a:r>
              <a:rPr lang="tr-TR" sz="1400" dirty="0">
                <a:solidFill>
                  <a:schemeClr val="tx1"/>
                </a:solidFill>
                <a:latin typeface="Helvetica"/>
              </a:rPr>
              <a:t>    </a:t>
            </a:r>
            <a:r>
              <a:rPr lang="tr-TR" sz="1600" b="1" dirty="0">
                <a:solidFill>
                  <a:schemeClr val="tx1"/>
                </a:solidFill>
                <a:latin typeface="Helvetica"/>
              </a:rPr>
              <a:t>'MIRI' : 'jwst_miri_0000.imap'</a:t>
            </a:r>
            <a:r>
              <a:rPr lang="tr-TR" sz="1600" dirty="0">
                <a:solidFill>
                  <a:schemeClr val="tx1"/>
                </a:solidFill>
                <a:latin typeface="Helvetica"/>
              </a:rPr>
              <a:t>,</a:t>
            </a:r>
          </a:p>
          <a:p>
            <a:r>
              <a:rPr lang="tr-TR" sz="1400" dirty="0">
                <a:solidFill>
                  <a:schemeClr val="tx1"/>
                </a:solidFill>
                <a:latin typeface="Helvetica"/>
              </a:rPr>
              <a:t>    'NIRCAM' : 'jwst_nircam_0000.imap',</a:t>
            </a:r>
          </a:p>
          <a:p>
            <a:r>
              <a:rPr lang="tr-TR" sz="1400" dirty="0">
                <a:solidFill>
                  <a:schemeClr val="tx1"/>
                </a:solidFill>
                <a:latin typeface="Helvetica"/>
              </a:rPr>
              <a:t>    'NIRISS' : 'jwst_niriss_0000.imap',</a:t>
            </a:r>
          </a:p>
          <a:p>
            <a:r>
              <a:rPr lang="tr-TR" sz="1400" dirty="0">
                <a:solidFill>
                  <a:schemeClr val="tx1"/>
                </a:solidFill>
                <a:latin typeface="Helvetica"/>
              </a:rPr>
              <a:t>    'NIRSPEC' : 'jwst_nirspec_0000.imap',</a:t>
            </a:r>
          </a:p>
          <a:p>
            <a:r>
              <a:rPr lang="tr-TR" sz="1400" dirty="0">
                <a:solidFill>
                  <a:schemeClr val="tx1"/>
                </a:solidFill>
                <a:latin typeface="Helvetica"/>
              </a:rPr>
              <a:t>}</a:t>
            </a:r>
          </a:p>
          <a:p>
            <a:endParaRPr lang="en-US" sz="1400" dirty="0" smtClean="0">
              <a:solidFill>
                <a:schemeClr val="tx1"/>
              </a:solidFill>
              <a:latin typeface="Helvetica"/>
            </a:endParaRPr>
          </a:p>
        </p:txBody>
      </p:sp>
      <p:sp>
        <p:nvSpPr>
          <p:cNvPr id="6" name="TextBox 5"/>
          <p:cNvSpPr txBox="1"/>
          <p:nvPr/>
        </p:nvSpPr>
        <p:spPr>
          <a:xfrm>
            <a:off x="3276600" y="8382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990600" y="5486400"/>
            <a:ext cx="7543800" cy="579262"/>
          </a:xfrm>
          <a:prstGeom prst="rect">
            <a:avLst/>
          </a:prstGeom>
        </p:spPr>
        <p:txBody>
          <a:bodyPr wrap="square" lIns="90000" tIns="46800" rIns="90000" bIns="46800" rtlCol="0">
            <a:spAutoFit/>
          </a:bodyPr>
          <a:lstStyle/>
          <a:p>
            <a:pPr marL="171450" indent="-171450">
              <a:buFont typeface="Arial"/>
              <a:buChar char="•"/>
            </a:pPr>
            <a:r>
              <a:rPr lang="en-US" sz="1050" dirty="0" smtClean="0">
                <a:solidFill>
                  <a:schemeClr val="accent2">
                    <a:lumMod val="60000"/>
                    <a:lumOff val="40000"/>
                  </a:schemeClr>
                </a:solidFill>
                <a:latin typeface="Helvetica"/>
              </a:rPr>
              <a:t>All CRDS rules files have versioned names:  e.g.  jwst_0000.pmap</a:t>
            </a:r>
          </a:p>
          <a:p>
            <a:pPr marL="171450" indent="-171450">
              <a:buFont typeface="Arial"/>
              <a:buChar char="•"/>
            </a:pPr>
            <a:r>
              <a:rPr lang="en-US" sz="1050" dirty="0" smtClean="0">
                <a:solidFill>
                  <a:schemeClr val="accent2">
                    <a:lumMod val="60000"/>
                    <a:lumOff val="40000"/>
                  </a:schemeClr>
                </a:solidFill>
                <a:latin typeface="Helvetica"/>
              </a:rPr>
              <a:t>One Pipeline Context file (and the set of referred mappings) defines the configuration of CRDS</a:t>
            </a:r>
            <a:endParaRPr lang="en-US" sz="1050" dirty="0">
              <a:solidFill>
                <a:schemeClr val="accent2">
                  <a:lumMod val="60000"/>
                  <a:lumOff val="40000"/>
                </a:schemeClr>
              </a:solidFill>
              <a:latin typeface="Helvetica"/>
            </a:endParaRPr>
          </a:p>
          <a:p>
            <a:pPr marL="171450" indent="-171450">
              <a:buFont typeface="Arial"/>
              <a:buChar char="•"/>
            </a:pPr>
            <a:r>
              <a:rPr lang="en-US" sz="1050" dirty="0" smtClean="0">
                <a:solidFill>
                  <a:schemeClr val="accent2">
                    <a:lumMod val="60000"/>
                    <a:lumOff val="40000"/>
                  </a:schemeClr>
                </a:solidFill>
                <a:latin typeface="Helvetica"/>
              </a:rPr>
              <a:t>Replaces the state of the CDBS database.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9" name="Slide Number Placeholder 8"/>
          <p:cNvSpPr>
            <a:spLocks noGrp="1"/>
          </p:cNvSpPr>
          <p:nvPr>
            <p:ph type="sldNum" sz="quarter" idx="12"/>
          </p:nvPr>
        </p:nvSpPr>
        <p:spPr/>
        <p:txBody>
          <a:bodyPr/>
          <a:lstStyle/>
          <a:p>
            <a:pPr>
              <a:defRPr/>
            </a:pPr>
            <a:r>
              <a:rPr lang="en-US" smtClean="0"/>
              <a:t>10-</a:t>
            </a:r>
            <a:fld id="{A739F50A-8F88-4892-87E1-8D1D3A543FFC}"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10-</a:t>
            </a:r>
            <a:fld id="{A739F50A-8F88-4892-87E1-8D1D3A543FFC}"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10-</a:t>
            </a:r>
            <a:fld id="{A739F50A-8F88-4892-87E1-8D1D3A543FFC}"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100273</TotalTime>
  <Words>5963</Words>
  <Application>Microsoft Macintosh PowerPoint</Application>
  <PresentationFormat>On-screen Show (4:3)</PresentationFormat>
  <Paragraphs>912</Paragraphs>
  <Slides>42</Slides>
  <Notes>21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 </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642</cp:revision>
  <cp:lastPrinted>2012-11-28T21:44:42Z</cp:lastPrinted>
  <dcterms:created xsi:type="dcterms:W3CDTF">2010-05-10T15:28:32Z</dcterms:created>
  <dcterms:modified xsi:type="dcterms:W3CDTF">2012-12-06T15:16:29Z</dcterms:modified>
</cp:coreProperties>
</file>