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5" r:id="rId1"/>
  </p:sldMasterIdLst>
  <p:notesMasterIdLst>
    <p:notesMasterId r:id="rId50"/>
  </p:notesMasterIdLst>
  <p:handoutMasterIdLst>
    <p:handoutMasterId r:id="rId51"/>
  </p:handoutMasterIdLst>
  <p:sldIdLst>
    <p:sldId id="256" r:id="rId2"/>
    <p:sldId id="352" r:id="rId3"/>
    <p:sldId id="364" r:id="rId4"/>
    <p:sldId id="365" r:id="rId5"/>
    <p:sldId id="381" r:id="rId6"/>
    <p:sldId id="413" r:id="rId7"/>
    <p:sldId id="383" r:id="rId8"/>
    <p:sldId id="384" r:id="rId9"/>
    <p:sldId id="385" r:id="rId10"/>
    <p:sldId id="368" r:id="rId11"/>
    <p:sldId id="389" r:id="rId12"/>
    <p:sldId id="392" r:id="rId13"/>
    <p:sldId id="397" r:id="rId14"/>
    <p:sldId id="396" r:id="rId15"/>
    <p:sldId id="387" r:id="rId16"/>
    <p:sldId id="417" r:id="rId17"/>
    <p:sldId id="390" r:id="rId18"/>
    <p:sldId id="399" r:id="rId19"/>
    <p:sldId id="391" r:id="rId20"/>
    <p:sldId id="406" r:id="rId21"/>
    <p:sldId id="370" r:id="rId22"/>
    <p:sldId id="407" r:id="rId23"/>
    <p:sldId id="420" r:id="rId24"/>
    <p:sldId id="408" r:id="rId25"/>
    <p:sldId id="412" r:id="rId26"/>
    <p:sldId id="409" r:id="rId27"/>
    <p:sldId id="386" r:id="rId28"/>
    <p:sldId id="410" r:id="rId29"/>
    <p:sldId id="369" r:id="rId30"/>
    <p:sldId id="416" r:id="rId31"/>
    <p:sldId id="425" r:id="rId32"/>
    <p:sldId id="403" r:id="rId33"/>
    <p:sldId id="372" r:id="rId34"/>
    <p:sldId id="400" r:id="rId35"/>
    <p:sldId id="426" r:id="rId36"/>
    <p:sldId id="402" r:id="rId37"/>
    <p:sldId id="430" r:id="rId38"/>
    <p:sldId id="427" r:id="rId39"/>
    <p:sldId id="428" r:id="rId40"/>
    <p:sldId id="424" r:id="rId41"/>
    <p:sldId id="421" r:id="rId42"/>
    <p:sldId id="422" r:id="rId43"/>
    <p:sldId id="423" r:id="rId44"/>
    <p:sldId id="429" r:id="rId45"/>
    <p:sldId id="377" r:id="rId46"/>
    <p:sldId id="380" r:id="rId47"/>
    <p:sldId id="418" r:id="rId48"/>
    <p:sldId id="419" r:id="rId49"/>
  </p:sldIdLst>
  <p:sldSz cx="9144000" cy="6858000" type="screen4x3"/>
  <p:notesSz cx="7010400" cy="9296400"/>
  <p:defaultTextStyle>
    <a:defPPr>
      <a:defRPr lang="en-GB"/>
    </a:defPPr>
    <a:lvl1pPr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1pPr>
    <a:lvl2pPr marL="742950" indent="-28575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2pPr>
    <a:lvl3pPr marL="11430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3pPr>
    <a:lvl4pPr marL="16002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4pPr>
    <a:lvl5pPr marL="20574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CC0000"/>
    <a:srgbClr val="FFC000"/>
    <a:srgbClr val="FFCC99"/>
    <a:srgbClr val="FF09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99" autoAdjust="0"/>
    <p:restoredTop sz="86346" autoAdjust="0"/>
  </p:normalViewPr>
  <p:slideViewPr>
    <p:cSldViewPr>
      <p:cViewPr varScale="1">
        <p:scale>
          <a:sx n="174" d="100"/>
          <a:sy n="174" d="100"/>
        </p:scale>
        <p:origin x="-120" y="-128"/>
      </p:cViewPr>
      <p:guideLst>
        <p:guide orient="horz" pos="2160"/>
        <p:guide pos="2880"/>
      </p:guideLst>
    </p:cSldViewPr>
  </p:slideViewPr>
  <p:outlineViewPr>
    <p:cViewPr varScale="1">
      <p:scale>
        <a:sx n="35" d="100"/>
        <a:sy n="35"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Lst>
  </p:outlineViewPr>
  <p:notesTextViewPr>
    <p:cViewPr>
      <p:scale>
        <a:sx n="100" d="100"/>
        <a:sy n="100" d="100"/>
      </p:scale>
      <p:origin x="0" y="0"/>
    </p:cViewPr>
  </p:notesTextViewPr>
  <p:sorterViewPr>
    <p:cViewPr>
      <p:scale>
        <a:sx n="165" d="100"/>
        <a:sy n="165" d="100"/>
      </p:scale>
      <p:origin x="0" y="7872"/>
    </p:cViewPr>
  </p:sorterViewPr>
  <p:notesViewPr>
    <p:cSldViewPr>
      <p:cViewPr varScale="1">
        <p:scale>
          <a:sx n="76" d="100"/>
          <a:sy n="76" d="100"/>
        </p:scale>
        <p:origin x="-1380"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_rels/viewProps.xml.rels><?xml version="1.0" encoding="UTF-8" standalone="yes"?>
<Relationships xmlns="http://schemas.openxmlformats.org/package/2006/relationships"><Relationship Id="rId20" Type="http://schemas.openxmlformats.org/officeDocument/2006/relationships/slide" Target="slides/slide28.xml"/><Relationship Id="rId21" Type="http://schemas.openxmlformats.org/officeDocument/2006/relationships/slide" Target="slides/slide29.xml"/><Relationship Id="rId22" Type="http://schemas.openxmlformats.org/officeDocument/2006/relationships/slide" Target="slides/slide30.xml"/><Relationship Id="rId23" Type="http://schemas.openxmlformats.org/officeDocument/2006/relationships/slide" Target="slides/slide33.xml"/><Relationship Id="rId24" Type="http://schemas.openxmlformats.org/officeDocument/2006/relationships/slide" Target="slides/slide34.xml"/><Relationship Id="rId25" Type="http://schemas.openxmlformats.org/officeDocument/2006/relationships/slide" Target="slides/slide35.xml"/><Relationship Id="rId26" Type="http://schemas.openxmlformats.org/officeDocument/2006/relationships/slide" Target="slides/slide37.xml"/><Relationship Id="rId27" Type="http://schemas.openxmlformats.org/officeDocument/2006/relationships/slide" Target="slides/slide39.xml"/><Relationship Id="rId28" Type="http://schemas.openxmlformats.org/officeDocument/2006/relationships/slide" Target="slides/slide40.xml"/><Relationship Id="rId29" Type="http://schemas.openxmlformats.org/officeDocument/2006/relationships/slide" Target="slides/slide41.xml"/><Relationship Id="rId1" Type="http://schemas.openxmlformats.org/officeDocument/2006/relationships/slide" Target="slides/slide1.xml"/><Relationship Id="rId2" Type="http://schemas.openxmlformats.org/officeDocument/2006/relationships/slide" Target="slides/slide3.xml"/><Relationship Id="rId3" Type="http://schemas.openxmlformats.org/officeDocument/2006/relationships/slide" Target="slides/slide4.xml"/><Relationship Id="rId4" Type="http://schemas.openxmlformats.org/officeDocument/2006/relationships/slide" Target="slides/slide5.xml"/><Relationship Id="rId5" Type="http://schemas.openxmlformats.org/officeDocument/2006/relationships/slide" Target="slides/slide7.xml"/><Relationship Id="rId30" Type="http://schemas.openxmlformats.org/officeDocument/2006/relationships/slide" Target="slides/slide42.xml"/><Relationship Id="rId31" Type="http://schemas.openxmlformats.org/officeDocument/2006/relationships/slide" Target="slides/slide43.xml"/><Relationship Id="rId32" Type="http://schemas.openxmlformats.org/officeDocument/2006/relationships/slide" Target="slides/slide44.xml"/><Relationship Id="rId9" Type="http://schemas.openxmlformats.org/officeDocument/2006/relationships/slide" Target="slides/slide13.xml"/><Relationship Id="rId6" Type="http://schemas.openxmlformats.org/officeDocument/2006/relationships/slide" Target="slides/slide10.xml"/><Relationship Id="rId7" Type="http://schemas.openxmlformats.org/officeDocument/2006/relationships/slide" Target="slides/slide11.xml"/><Relationship Id="rId8" Type="http://schemas.openxmlformats.org/officeDocument/2006/relationships/slide" Target="slides/slide12.xml"/><Relationship Id="rId33" Type="http://schemas.openxmlformats.org/officeDocument/2006/relationships/slide" Target="slides/slide45.xml"/><Relationship Id="rId34" Type="http://schemas.openxmlformats.org/officeDocument/2006/relationships/slide" Target="slides/slide46.xml"/><Relationship Id="rId35" Type="http://schemas.openxmlformats.org/officeDocument/2006/relationships/slide" Target="slides/slide47.xml"/><Relationship Id="rId36" Type="http://schemas.openxmlformats.org/officeDocument/2006/relationships/slide" Target="slides/slide48.xml"/><Relationship Id="rId10" Type="http://schemas.openxmlformats.org/officeDocument/2006/relationships/slide" Target="slides/slide14.xml"/><Relationship Id="rId11" Type="http://schemas.openxmlformats.org/officeDocument/2006/relationships/slide" Target="slides/slide15.xml"/><Relationship Id="rId12" Type="http://schemas.openxmlformats.org/officeDocument/2006/relationships/slide" Target="slides/slide16.xml"/><Relationship Id="rId13" Type="http://schemas.openxmlformats.org/officeDocument/2006/relationships/slide" Target="slides/slide17.xml"/><Relationship Id="rId14" Type="http://schemas.openxmlformats.org/officeDocument/2006/relationships/slide" Target="slides/slide18.xml"/><Relationship Id="rId15" Type="http://schemas.openxmlformats.org/officeDocument/2006/relationships/slide" Target="slides/slide19.xml"/><Relationship Id="rId16" Type="http://schemas.openxmlformats.org/officeDocument/2006/relationships/slide" Target="slides/slide20.xml"/><Relationship Id="rId17" Type="http://schemas.openxmlformats.org/officeDocument/2006/relationships/slide" Target="slides/slide21.xml"/><Relationship Id="rId18" Type="http://schemas.openxmlformats.org/officeDocument/2006/relationships/slide" Target="slides/slide25.xml"/><Relationship Id="rId19"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21EC3080-00C3-4840-8B4C-5199FEA2FD44}" type="datetime1">
              <a:rPr lang="en-US" smtClean="0"/>
              <a:t>Oct 31 2012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05B06F41-F54B-468F-8200-00C5871AD5E3}" type="slidenum">
              <a:rPr lang="en-US"/>
              <a:pPr>
                <a:defRPr/>
              </a:pPr>
              <a:t>‹#›</a:t>
            </a:fld>
            <a:endParaRPr lang="en-US"/>
          </a:p>
        </p:txBody>
      </p:sp>
    </p:spTree>
    <p:extLst>
      <p:ext uri="{BB962C8B-B14F-4D97-AF65-F5344CB8AC3E}">
        <p14:creationId xmlns:p14="http://schemas.microsoft.com/office/powerpoint/2010/main" val="41073709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7010400" cy="9296400"/>
          </a:xfrm>
          <a:prstGeom prst="roundRect">
            <a:avLst>
              <a:gd name="adj" fmla="val 23"/>
            </a:avLst>
          </a:prstGeom>
          <a:solidFill>
            <a:srgbClr val="FFFFFF"/>
          </a:solidFill>
          <a:ln w="9360">
            <a:noFill/>
            <a:miter lim="800000"/>
            <a:headEnd/>
            <a:tailEnd/>
          </a:ln>
          <a:effectLst/>
        </p:spPr>
        <p:txBody>
          <a:bodyPr wrap="none" anchor="ctr"/>
          <a:lstStyle/>
          <a:p>
            <a:pPr>
              <a:defRPr/>
            </a:pPr>
            <a:endParaRPr lang="en-US"/>
          </a:p>
        </p:txBody>
      </p:sp>
      <p:sp>
        <p:nvSpPr>
          <p:cNvPr id="4098" name="AutoShape 2"/>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099" name="AutoShape 3"/>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0" name="AutoShape 4"/>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1" name="AutoShape 5"/>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2" name="AutoShape 6"/>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3" name="AutoShape 7"/>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4" name="AutoShape 8"/>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5" name="Rectangle 9"/>
          <p:cNvSpPr>
            <a:spLocks noGrp="1" noChangeArrowheads="1"/>
          </p:cNvSpPr>
          <p:nvPr>
            <p:ph type="hdr"/>
          </p:nvPr>
        </p:nvSpPr>
        <p:spPr bwMode="auto">
          <a:xfrm>
            <a:off x="0" y="0"/>
            <a:ext cx="3040063" cy="444500"/>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lvl1pPr defTabSz="465138" eaLnBrk="1">
              <a:tabLst>
                <a:tab pos="738188" algn="l"/>
                <a:tab pos="1474788" algn="l"/>
                <a:tab pos="2212975" algn="l"/>
                <a:tab pos="2951163" algn="l"/>
              </a:tabLst>
              <a:defRPr sz="1200">
                <a:solidFill>
                  <a:srgbClr val="000000"/>
                </a:solidFill>
                <a:latin typeface="Arial" charset="0"/>
              </a:defRPr>
            </a:lvl1pPr>
          </a:lstStyle>
          <a:p>
            <a:pPr>
              <a:defRPr/>
            </a:pPr>
            <a:endParaRPr lang="en-US"/>
          </a:p>
        </p:txBody>
      </p:sp>
      <p:sp>
        <p:nvSpPr>
          <p:cNvPr id="4106" name="Rectangle 10"/>
          <p:cNvSpPr>
            <a:spLocks noGrp="1" noChangeArrowheads="1"/>
          </p:cNvSpPr>
          <p:nvPr>
            <p:ph type="dt"/>
          </p:nvPr>
        </p:nvSpPr>
        <p:spPr bwMode="auto">
          <a:xfrm>
            <a:off x="3970338" y="0"/>
            <a:ext cx="3040062" cy="444500"/>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lvl1pPr algn="r" defTabSz="465138" eaLnBrk="1">
              <a:tabLst>
                <a:tab pos="738188" algn="l"/>
                <a:tab pos="1474788" algn="l"/>
                <a:tab pos="2212975" algn="l"/>
                <a:tab pos="2951163" algn="l"/>
              </a:tabLst>
              <a:defRPr sz="1200">
                <a:solidFill>
                  <a:srgbClr val="000000"/>
                </a:solidFill>
                <a:latin typeface="Arial" charset="0"/>
              </a:defRPr>
            </a:lvl1pPr>
          </a:lstStyle>
          <a:p>
            <a:pPr>
              <a:defRPr/>
            </a:pPr>
            <a:fld id="{ED83A886-433E-6F46-86BE-4CE36E3F8C6C}" type="datetime1">
              <a:rPr lang="en-US" smtClean="0"/>
              <a:t>Oct 31 2012</a:t>
            </a:fld>
            <a:endParaRPr lang="en-US"/>
          </a:p>
        </p:txBody>
      </p:sp>
      <p:sp>
        <p:nvSpPr>
          <p:cNvPr id="72716" name="Rectangle 11"/>
          <p:cNvSpPr>
            <a:spLocks noGrp="1" noRot="1" noChangeAspect="1" noChangeArrowheads="1"/>
          </p:cNvSpPr>
          <p:nvPr>
            <p:ph type="sldImg"/>
          </p:nvPr>
        </p:nvSpPr>
        <p:spPr bwMode="auto">
          <a:xfrm>
            <a:off x="1174750" y="688975"/>
            <a:ext cx="4667250" cy="3500438"/>
          </a:xfrm>
          <a:prstGeom prst="rect">
            <a:avLst/>
          </a:prstGeom>
          <a:solidFill>
            <a:srgbClr val="FFFFFF"/>
          </a:solidFill>
          <a:ln w="9360">
            <a:solidFill>
              <a:srgbClr val="000000"/>
            </a:solidFill>
            <a:miter lim="800000"/>
            <a:headEnd/>
            <a:tailEnd/>
          </a:ln>
        </p:spPr>
      </p:sp>
      <p:sp>
        <p:nvSpPr>
          <p:cNvPr id="4108" name="Rectangle 12"/>
          <p:cNvSpPr>
            <a:spLocks noGrp="1" noChangeArrowheads="1"/>
          </p:cNvSpPr>
          <p:nvPr>
            <p:ph type="body"/>
          </p:nvPr>
        </p:nvSpPr>
        <p:spPr bwMode="auto">
          <a:xfrm>
            <a:off x="915988" y="4433888"/>
            <a:ext cx="5176837" cy="4187825"/>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p>
            <a:pPr lvl="0"/>
            <a:endParaRPr lang="en-US" noProof="0" smtClean="0"/>
          </a:p>
        </p:txBody>
      </p:sp>
      <p:sp>
        <p:nvSpPr>
          <p:cNvPr id="4109" name="Rectangle 13"/>
          <p:cNvSpPr>
            <a:spLocks noGrp="1" noChangeArrowheads="1"/>
          </p:cNvSpPr>
          <p:nvPr>
            <p:ph type="ftr"/>
          </p:nvPr>
        </p:nvSpPr>
        <p:spPr bwMode="auto">
          <a:xfrm>
            <a:off x="0" y="8863013"/>
            <a:ext cx="3040063" cy="446087"/>
          </a:xfrm>
          <a:prstGeom prst="rect">
            <a:avLst/>
          </a:prstGeom>
          <a:noFill/>
          <a:ln w="9525">
            <a:noFill/>
            <a:round/>
            <a:headEnd/>
            <a:tailEnd/>
          </a:ln>
          <a:effectLst/>
        </p:spPr>
        <p:txBody>
          <a:bodyPr vert="horz" wrap="square" lIns="91710" tIns="45855" rIns="91710" bIns="45855" numCol="1" anchor="b" anchorCtr="0" compatLnSpc="1">
            <a:prstTxWarp prst="textNoShape">
              <a:avLst/>
            </a:prstTxWarp>
          </a:bodyPr>
          <a:lstStyle>
            <a:lvl1pPr defTabSz="465138" eaLnBrk="1">
              <a:tabLst>
                <a:tab pos="738188" algn="l"/>
                <a:tab pos="1474788" algn="l"/>
                <a:tab pos="2212975" algn="l"/>
                <a:tab pos="2951163" algn="l"/>
              </a:tabLst>
              <a:defRPr sz="1200">
                <a:solidFill>
                  <a:srgbClr val="000000"/>
                </a:solidFill>
                <a:latin typeface="Arial" charset="0"/>
              </a:defRPr>
            </a:lvl1pPr>
          </a:lstStyle>
          <a:p>
            <a:pPr>
              <a:defRPr/>
            </a:pPr>
            <a:endParaRPr lang="en-US"/>
          </a:p>
        </p:txBody>
      </p:sp>
      <p:sp>
        <p:nvSpPr>
          <p:cNvPr id="4110" name="Rectangle 14"/>
          <p:cNvSpPr>
            <a:spLocks noGrp="1" noChangeArrowheads="1"/>
          </p:cNvSpPr>
          <p:nvPr>
            <p:ph type="sldNum"/>
          </p:nvPr>
        </p:nvSpPr>
        <p:spPr bwMode="auto">
          <a:xfrm>
            <a:off x="3970338" y="8863013"/>
            <a:ext cx="3040062" cy="446087"/>
          </a:xfrm>
          <a:prstGeom prst="rect">
            <a:avLst/>
          </a:prstGeom>
          <a:noFill/>
          <a:ln w="9525">
            <a:noFill/>
            <a:round/>
            <a:headEnd/>
            <a:tailEnd/>
          </a:ln>
          <a:effectLst/>
        </p:spPr>
        <p:txBody>
          <a:bodyPr vert="horz" wrap="square" lIns="91710" tIns="45855" rIns="91710" bIns="45855" numCol="1" anchor="b" anchorCtr="0" compatLnSpc="1">
            <a:prstTxWarp prst="textNoShape">
              <a:avLst/>
            </a:prstTxWarp>
          </a:bodyPr>
          <a:lstStyle>
            <a:lvl1pPr algn="r" defTabSz="465138" eaLnBrk="1">
              <a:tabLst>
                <a:tab pos="738188" algn="l"/>
                <a:tab pos="1474788" algn="l"/>
                <a:tab pos="2212975" algn="l"/>
                <a:tab pos="2951163" algn="l"/>
              </a:tabLst>
              <a:defRPr sz="1200">
                <a:solidFill>
                  <a:srgbClr val="000000"/>
                </a:solidFill>
                <a:latin typeface="Arial" charset="0"/>
              </a:defRPr>
            </a:lvl1pPr>
          </a:lstStyle>
          <a:p>
            <a:pPr>
              <a:defRPr/>
            </a:pPr>
            <a:fld id="{0C8A0E72-1215-42A6-9A96-16D96BFFDCE0}" type="slidenum">
              <a:rPr lang="en-US"/>
              <a:pPr>
                <a:defRPr/>
              </a:pPr>
              <a:t>‹#›</a:t>
            </a:fld>
            <a:endParaRPr lang="en-US"/>
          </a:p>
        </p:txBody>
      </p:sp>
    </p:spTree>
    <p:extLst>
      <p:ext uri="{BB962C8B-B14F-4D97-AF65-F5344CB8AC3E}">
        <p14:creationId xmlns:p14="http://schemas.microsoft.com/office/powerpoint/2010/main" val="33270906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4"/>
          <p:cNvSpPr>
            <a:spLocks noGrp="1" noChangeArrowheads="1"/>
          </p:cNvSpPr>
          <p:nvPr>
            <p:ph type="sldNum" sz="quarter"/>
          </p:nvPr>
        </p:nvSpPr>
        <p:spPr>
          <a:noFill/>
        </p:spPr>
        <p:txBody>
          <a:bodyPr/>
          <a:lstStyle/>
          <a:p>
            <a:fld id="{90602CDF-C19D-4E27-B94A-4CDFA71D65C3}" type="slidenum">
              <a:rPr lang="en-US" smtClean="0"/>
              <a:pPr/>
              <a:t>1</a:t>
            </a:fld>
            <a:endParaRPr lang="en-US" smtClean="0"/>
          </a:p>
        </p:txBody>
      </p:sp>
      <p:sp>
        <p:nvSpPr>
          <p:cNvPr id="73731"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3732" name="Rectangle 2"/>
          <p:cNvSpPr>
            <a:spLocks noGrp="1" noChangeArrowheads="1"/>
          </p:cNvSpPr>
          <p:nvPr>
            <p:ph type="body"/>
          </p:nvPr>
        </p:nvSpPr>
        <p:spPr>
          <a:xfrm>
            <a:off x="915988" y="4433888"/>
            <a:ext cx="5178425" cy="4189412"/>
          </a:xfrm>
          <a:noFill/>
          <a:ln/>
        </p:spPr>
        <p:txBody>
          <a:bodyPr wrap="none" lIns="93177" tIns="46589" rIns="93177" bIns="46589" anchor="ct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0C8A0E72-1215-42A6-9A96-16D96BFFDCE0}" type="slidenum">
              <a:rPr lang="en-US" smtClean="0"/>
              <a:pPr>
                <a:defRPr/>
              </a:pPr>
              <a:t>21</a:t>
            </a:fld>
            <a:endParaRPr lang="en-US"/>
          </a:p>
        </p:txBody>
      </p:sp>
    </p:spTree>
    <p:extLst>
      <p:ext uri="{BB962C8B-B14F-4D97-AF65-F5344CB8AC3E}">
        <p14:creationId xmlns:p14="http://schemas.microsoft.com/office/powerpoint/2010/main" val="3584182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31</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41</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42</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43</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4213" y="914400"/>
            <a:ext cx="7769225" cy="55435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a:t>
            </a:r>
            <a:r>
              <a:rPr lang="en-US" dirty="0" smtClean="0"/>
              <a:t>level</a:t>
            </a:r>
            <a:endParaRPr lang="en-US" dirty="0"/>
          </a:p>
        </p:txBody>
      </p:sp>
      <p:sp>
        <p:nvSpPr>
          <p:cNvPr id="4" name="Date Placeholder 3"/>
          <p:cNvSpPr>
            <a:spLocks noGrp="1"/>
          </p:cNvSpPr>
          <p:nvPr>
            <p:ph type="dt" sz="half" idx="10"/>
          </p:nvPr>
        </p:nvSpPr>
        <p:spPr/>
        <p:txBody>
          <a:bodyPr/>
          <a:lstStyle>
            <a:lvl1pPr>
              <a:buClrTx/>
              <a:buSzTx/>
              <a:buFontTx/>
              <a:buNone/>
              <a:defRPr dirty="0"/>
            </a:lvl1pPr>
          </a:lstStyle>
          <a:p>
            <a:pPr>
              <a:defRPr/>
            </a:pPr>
            <a:r>
              <a:rPr lang="en-US" smtClean="0"/>
              <a:t>October 31, 2012</a:t>
            </a:r>
            <a:endParaRPr lang="en-US" dirty="0"/>
          </a:p>
        </p:txBody>
      </p:sp>
      <p:sp>
        <p:nvSpPr>
          <p:cNvPr id="5" name="Footer Placeholder 4"/>
          <p:cNvSpPr>
            <a:spLocks noGrp="1"/>
          </p:cNvSpPr>
          <p:nvPr>
            <p:ph type="ftr" sz="quarter" idx="11"/>
          </p:nvPr>
        </p:nvSpPr>
        <p:spPr/>
        <p:txBody>
          <a:bodyPr/>
          <a:lstStyle>
            <a:lvl1pPr algn="ctr">
              <a:defRPr dirty="0"/>
            </a:lvl1pPr>
          </a:lstStyle>
          <a:p>
            <a:pPr>
              <a:defRPr/>
            </a:pPr>
            <a:r>
              <a:rPr lang="en-US" altLang="en-US" smtClean="0"/>
              <a:t>S&amp;OC DMS System Design Review</a:t>
            </a:r>
            <a:endParaRPr lang="en-US" altLang="en-US" dirty="0"/>
          </a:p>
        </p:txBody>
      </p:sp>
      <p:sp>
        <p:nvSpPr>
          <p:cNvPr id="6" name="Slide Number Placeholder 5"/>
          <p:cNvSpPr>
            <a:spLocks noGrp="1"/>
          </p:cNvSpPr>
          <p:nvPr>
            <p:ph type="sldNum" sz="quarter" idx="12"/>
          </p:nvPr>
        </p:nvSpPr>
        <p:spPr/>
        <p:txBody>
          <a:bodyPr/>
          <a:lstStyle>
            <a:lvl1pPr>
              <a:defRPr sz="1200" b="1" dirty="0">
                <a:solidFill>
                  <a:srgbClr val="C00000"/>
                </a:solidFill>
                <a:latin typeface="+mn-lt"/>
              </a:defRPr>
            </a:lvl1pPr>
          </a:lstStyle>
          <a:p>
            <a:pPr>
              <a:defRPr/>
            </a:pPr>
            <a:r>
              <a:rPr lang="en-US" dirty="0"/>
              <a:t>9</a:t>
            </a:r>
            <a:r>
              <a:rPr lang="en-US" dirty="0" smtClean="0"/>
              <a:t>-</a:t>
            </a:r>
            <a:fld id="{2D61C627-6E20-420F-83CB-DEA388E29667}" type="slidenum">
              <a:rPr lang="en-US"/>
              <a:pPr>
                <a:defRPr/>
              </a:pPr>
              <a:t>‹#›</a:t>
            </a:fld>
            <a:endParaRPr lang="en-US" dirty="0"/>
          </a:p>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buClrTx/>
              <a:buSzTx/>
              <a:buFontTx/>
              <a:buNone/>
              <a:defRPr/>
            </a:lvl1pPr>
          </a:lstStyle>
          <a:p>
            <a:pPr>
              <a:defRPr/>
            </a:pPr>
            <a:r>
              <a:rPr lang="en-US" smtClean="0"/>
              <a:t>October 31, 2012</a:t>
            </a:r>
            <a:endParaRPr lang="en-US" dirty="0"/>
          </a:p>
        </p:txBody>
      </p:sp>
      <p:sp>
        <p:nvSpPr>
          <p:cNvPr id="4" name="Footer Placeholder 3"/>
          <p:cNvSpPr>
            <a:spLocks noGrp="1"/>
          </p:cNvSpPr>
          <p:nvPr>
            <p:ph type="ftr" sz="quarter" idx="11"/>
          </p:nvPr>
        </p:nvSpPr>
        <p:spPr/>
        <p:txBody>
          <a:bodyPr/>
          <a:lstStyle>
            <a:lvl1pPr>
              <a:defRPr/>
            </a:lvl1p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lvl1pPr>
              <a:defRPr sz="1200" b="1">
                <a:solidFill>
                  <a:srgbClr val="C00000"/>
                </a:solidFill>
                <a:latin typeface="+mn-lt"/>
              </a:defRPr>
            </a:lvl1pPr>
          </a:lstStyle>
          <a:p>
            <a:pPr>
              <a:defRPr/>
            </a:pPr>
            <a:r>
              <a:rPr lang="en-US" dirty="0" smtClean="0"/>
              <a:t>9-</a:t>
            </a:r>
            <a:fld id="{A739F50A-8F88-4892-87E1-8D1D3A543FFC}" type="slidenum">
              <a:rPr lang="en-US" smtClean="0"/>
              <a:pPr>
                <a:defRPr/>
              </a:pPr>
              <a:t>‹#›</a:t>
            </a:fld>
            <a:endParaRPr lang="en-US" dirty="0"/>
          </a:p>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buClrTx/>
              <a:buSzTx/>
              <a:buFontTx/>
              <a:buNone/>
              <a:defRPr/>
            </a:lvl1pPr>
          </a:lstStyle>
          <a:p>
            <a:pPr>
              <a:defRPr/>
            </a:pPr>
            <a:r>
              <a:rPr lang="en-US" smtClean="0"/>
              <a:t>October 31, 2012</a:t>
            </a:r>
            <a:endParaRPr lang="en-US" altLang="en-US" dirty="0"/>
          </a:p>
        </p:txBody>
      </p:sp>
      <p:sp>
        <p:nvSpPr>
          <p:cNvPr id="5" name="Footer Placeholder 4"/>
          <p:cNvSpPr>
            <a:spLocks noGrp="1"/>
          </p:cNvSpPr>
          <p:nvPr>
            <p:ph type="ftr" sz="quarter" idx="11"/>
          </p:nvPr>
        </p:nvSpPr>
        <p:spPr/>
        <p:txBody>
          <a:bodyPr/>
          <a:lstStyle>
            <a:lvl1pPr algn="ctr">
              <a:defRPr/>
            </a:lvl1pPr>
          </a:lstStyle>
          <a:p>
            <a:pPr>
              <a:defRPr/>
            </a:pPr>
            <a:r>
              <a:rPr lang="en-US" altLang="en-US" smtClean="0"/>
              <a:t>S&amp;OC DMS System Design Review</a:t>
            </a:r>
            <a:endParaRPr lang="en-US" altLang="en-US" dirty="0"/>
          </a:p>
        </p:txBody>
      </p:sp>
      <p:sp>
        <p:nvSpPr>
          <p:cNvPr id="6" name="Slide Number Placeholder 5"/>
          <p:cNvSpPr>
            <a:spLocks noGrp="1"/>
          </p:cNvSpPr>
          <p:nvPr>
            <p:ph type="sldNum" sz="quarter" idx="12"/>
          </p:nvPr>
        </p:nvSpPr>
        <p:spPr/>
        <p:txBody>
          <a:bodyPr/>
          <a:lstStyle>
            <a:lvl1pPr>
              <a:defRPr sz="1200" b="1">
                <a:solidFill>
                  <a:srgbClr val="C00000"/>
                </a:solidFill>
                <a:latin typeface="+mn-lt"/>
              </a:defRPr>
            </a:lvl1pPr>
          </a:lstStyle>
          <a:p>
            <a:pPr>
              <a:defRPr/>
            </a:pPr>
            <a:r>
              <a:rPr lang="en-US" dirty="0"/>
              <a:t>9</a:t>
            </a:r>
            <a:r>
              <a:rPr lang="en-US" dirty="0" smtClean="0"/>
              <a:t>-</a:t>
            </a:r>
            <a:fld id="{DEA1B79E-B14E-41E4-B6D3-CD206A959F7E}" type="slidenum">
              <a:rPr lang="en-US"/>
              <a:pPr>
                <a:defRPr/>
              </a:pPr>
              <a:t>‹#›</a:t>
            </a:fld>
            <a:endParaRPr lang="en-US" dirty="0"/>
          </a:p>
          <a:p>
            <a:pPr>
              <a:defRPr/>
            </a:pPr>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wmf"/><Relationship Id="rId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5" cstate="print"/>
          <a:srcRect/>
          <a:stretch>
            <a:fillRect/>
          </a:stretch>
        </p:blipFill>
        <p:spPr bwMode="auto">
          <a:xfrm>
            <a:off x="79375" y="76200"/>
            <a:ext cx="758825" cy="762000"/>
          </a:xfrm>
          <a:prstGeom prst="rect">
            <a:avLst/>
          </a:prstGeom>
          <a:noFill/>
          <a:ln w="9525">
            <a:noFill/>
            <a:miter lim="800000"/>
            <a:headEnd/>
            <a:tailEnd/>
          </a:ln>
        </p:spPr>
      </p:pic>
      <p:sp>
        <p:nvSpPr>
          <p:cNvPr id="1027" name="Rectangle 3"/>
          <p:cNvSpPr>
            <a:spLocks noGrp="1" noChangeArrowheads="1"/>
          </p:cNvSpPr>
          <p:nvPr>
            <p:ph type="title"/>
          </p:nvPr>
        </p:nvSpPr>
        <p:spPr bwMode="auto">
          <a:xfrm>
            <a:off x="914400" y="152400"/>
            <a:ext cx="6934200" cy="406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Rectangle 4"/>
          <p:cNvSpPr>
            <a:spLocks noGrp="1" noChangeArrowheads="1"/>
          </p:cNvSpPr>
          <p:nvPr>
            <p:ph type="body" idx="1"/>
          </p:nvPr>
        </p:nvSpPr>
        <p:spPr bwMode="auto">
          <a:xfrm>
            <a:off x="684213" y="914400"/>
            <a:ext cx="7769225" cy="5553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9573" name="Line 5"/>
          <p:cNvSpPr>
            <a:spLocks noChangeShapeType="1"/>
          </p:cNvSpPr>
          <p:nvPr/>
        </p:nvSpPr>
        <p:spPr bwMode="auto">
          <a:xfrm>
            <a:off x="838200" y="685800"/>
            <a:ext cx="7010400" cy="0"/>
          </a:xfrm>
          <a:prstGeom prst="line">
            <a:avLst/>
          </a:prstGeom>
          <a:noFill/>
          <a:ln w="38100">
            <a:solidFill>
              <a:srgbClr val="BB0018"/>
            </a:solidFill>
            <a:round/>
            <a:headEnd/>
            <a:tailEnd/>
          </a:ln>
          <a:effectLst/>
        </p:spPr>
        <p:txBody>
          <a:bodyPr wrap="none" anchor="ctr"/>
          <a:lstStyle/>
          <a:p>
            <a:pPr>
              <a:defRPr/>
            </a:pPr>
            <a:endParaRPr lang="en-US"/>
          </a:p>
        </p:txBody>
      </p:sp>
      <p:pic>
        <p:nvPicPr>
          <p:cNvPr id="1030" name="Picture 6" descr="STLogo"/>
          <p:cNvPicPr>
            <a:picLocks noChangeAspect="1" noChangeArrowheads="1"/>
          </p:cNvPicPr>
          <p:nvPr/>
        </p:nvPicPr>
        <p:blipFill>
          <a:blip r:embed="rId6" cstate="print"/>
          <a:srcRect/>
          <a:stretch>
            <a:fillRect/>
          </a:stretch>
        </p:blipFill>
        <p:spPr bwMode="auto">
          <a:xfrm>
            <a:off x="7924800" y="153988"/>
            <a:ext cx="1069975" cy="701675"/>
          </a:xfrm>
          <a:prstGeom prst="rect">
            <a:avLst/>
          </a:prstGeom>
          <a:noFill/>
          <a:ln w="9525">
            <a:noFill/>
            <a:miter lim="800000"/>
            <a:headEnd/>
            <a:tailEnd/>
          </a:ln>
        </p:spPr>
      </p:pic>
      <p:sp>
        <p:nvSpPr>
          <p:cNvPr id="109575" name="Rectangle 7"/>
          <p:cNvSpPr>
            <a:spLocks noGrp="1" noChangeArrowheads="1"/>
          </p:cNvSpPr>
          <p:nvPr>
            <p:ph type="dt" sz="half" idx="2"/>
          </p:nvPr>
        </p:nvSpPr>
        <p:spPr bwMode="auto">
          <a:xfrm>
            <a:off x="114300" y="6543675"/>
            <a:ext cx="1362075"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1">
                <a:solidFill>
                  <a:srgbClr val="BB0018"/>
                </a:solidFill>
                <a:latin typeface="+mn-lt"/>
              </a:defRPr>
            </a:lvl1pPr>
          </a:lstStyle>
          <a:p>
            <a:pPr>
              <a:defRPr/>
            </a:pPr>
            <a:r>
              <a:rPr lang="en-US" smtClean="0"/>
              <a:t>October 31, 2012</a:t>
            </a:r>
            <a:endParaRPr lang="en-US" dirty="0"/>
          </a:p>
        </p:txBody>
      </p:sp>
      <p:sp>
        <p:nvSpPr>
          <p:cNvPr id="109576" name="Rectangle 8"/>
          <p:cNvSpPr>
            <a:spLocks noGrp="1" noChangeArrowheads="1"/>
          </p:cNvSpPr>
          <p:nvPr>
            <p:ph type="ftr" sz="quarter" idx="3"/>
          </p:nvPr>
        </p:nvSpPr>
        <p:spPr bwMode="auto">
          <a:xfrm>
            <a:off x="1550988" y="6543675"/>
            <a:ext cx="6040437"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solidFill>
                  <a:srgbClr val="BB0018"/>
                </a:solidFill>
                <a:latin typeface="+mn-lt"/>
              </a:defRPr>
            </a:lvl1pPr>
          </a:lstStyle>
          <a:p>
            <a:pPr>
              <a:defRPr/>
            </a:pPr>
            <a:r>
              <a:rPr lang="en-US" smtClean="0"/>
              <a:t>S&amp;OC DMS System Design Review</a:t>
            </a:r>
            <a:endParaRPr lang="en-US" dirty="0"/>
          </a:p>
        </p:txBody>
      </p:sp>
      <p:sp>
        <p:nvSpPr>
          <p:cNvPr id="109577" name="Rectangle 9"/>
          <p:cNvSpPr>
            <a:spLocks noGrp="1" noChangeArrowheads="1"/>
          </p:cNvSpPr>
          <p:nvPr>
            <p:ph type="sldNum" sz="quarter" idx="4"/>
          </p:nvPr>
        </p:nvSpPr>
        <p:spPr bwMode="auto">
          <a:xfrm>
            <a:off x="7681913" y="6538913"/>
            <a:ext cx="1357312" cy="280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90000"/>
              </a:lnSpc>
              <a:defRPr sz="1400" b="1">
                <a:solidFill>
                  <a:srgbClr val="BB0018"/>
                </a:solidFill>
                <a:latin typeface="Times" charset="0"/>
              </a:defRPr>
            </a:lvl1pPr>
          </a:lstStyle>
          <a:p>
            <a:pPr>
              <a:defRPr/>
            </a:pPr>
            <a:r>
              <a:rPr lang="en-US" dirty="0" smtClean="0"/>
              <a:t>9-</a:t>
            </a:r>
            <a:fld id="{B2A867B3-BEE9-4608-9384-2326478CF83C}" type="slidenum">
              <a:rPr lang="en-US" smtClean="0"/>
              <a:pPr>
                <a:defRPr/>
              </a:pPr>
              <a:t>‹#›</a:t>
            </a:fld>
            <a:endParaRPr lang="en-US" dirty="0"/>
          </a:p>
          <a:p>
            <a:pPr>
              <a:defRPr/>
            </a:pPr>
            <a:endParaRPr lang="en-US" dirty="0"/>
          </a:p>
        </p:txBody>
      </p:sp>
      <p:pic>
        <p:nvPicPr>
          <p:cNvPr id="1034" name="Picture 10" descr="STLogo"/>
          <p:cNvPicPr>
            <a:picLocks noChangeAspect="1" noChangeArrowheads="1"/>
          </p:cNvPicPr>
          <p:nvPr/>
        </p:nvPicPr>
        <p:blipFill>
          <a:blip r:embed="rId6" cstate="print"/>
          <a:srcRect/>
          <a:stretch>
            <a:fillRect/>
          </a:stretch>
        </p:blipFill>
        <p:spPr bwMode="auto">
          <a:xfrm>
            <a:off x="7924800" y="153988"/>
            <a:ext cx="1069975" cy="701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9" r:id="rId1"/>
    <p:sldLayoutId id="2147483752" r:id="rId2"/>
    <p:sldLayoutId id="2147483759" r:id="rId3"/>
  </p:sldLayoutIdLst>
  <p:hf sldNum="0" hdr="0" ftr="0" dt="0"/>
  <p:txStyles>
    <p:titleStyle>
      <a:lvl1pPr algn="ctr" rtl="0" eaLnBrk="0" fontAlgn="base" hangingPunct="0">
        <a:spcBef>
          <a:spcPct val="0"/>
        </a:spcBef>
        <a:spcAft>
          <a:spcPct val="0"/>
        </a:spcAft>
        <a:defRPr sz="2800" b="1">
          <a:solidFill>
            <a:srgbClr val="BB0018"/>
          </a:solidFill>
          <a:latin typeface="+mj-lt"/>
          <a:ea typeface="+mj-ea"/>
          <a:cs typeface="+mj-cs"/>
        </a:defRPr>
      </a:lvl1pPr>
      <a:lvl2pPr algn="ctr" rtl="0" eaLnBrk="0" fontAlgn="base" hangingPunct="0">
        <a:spcBef>
          <a:spcPct val="0"/>
        </a:spcBef>
        <a:spcAft>
          <a:spcPct val="0"/>
        </a:spcAft>
        <a:defRPr b="1">
          <a:solidFill>
            <a:srgbClr val="BB0018"/>
          </a:solidFill>
          <a:latin typeface="Helvetica" pitchFamily="34" charset="0"/>
        </a:defRPr>
      </a:lvl2pPr>
      <a:lvl3pPr algn="ctr" rtl="0" eaLnBrk="0" fontAlgn="base" hangingPunct="0">
        <a:spcBef>
          <a:spcPct val="0"/>
        </a:spcBef>
        <a:spcAft>
          <a:spcPct val="0"/>
        </a:spcAft>
        <a:defRPr b="1">
          <a:solidFill>
            <a:srgbClr val="BB0018"/>
          </a:solidFill>
          <a:latin typeface="Helvetica" pitchFamily="34" charset="0"/>
        </a:defRPr>
      </a:lvl3pPr>
      <a:lvl4pPr algn="ctr" rtl="0" eaLnBrk="0" fontAlgn="base" hangingPunct="0">
        <a:spcBef>
          <a:spcPct val="0"/>
        </a:spcBef>
        <a:spcAft>
          <a:spcPct val="0"/>
        </a:spcAft>
        <a:defRPr b="1">
          <a:solidFill>
            <a:srgbClr val="BB0018"/>
          </a:solidFill>
          <a:latin typeface="Helvetica" pitchFamily="34" charset="0"/>
        </a:defRPr>
      </a:lvl4pPr>
      <a:lvl5pPr algn="ctr" rtl="0" eaLnBrk="0" fontAlgn="base" hangingPunct="0">
        <a:spcBef>
          <a:spcPct val="0"/>
        </a:spcBef>
        <a:spcAft>
          <a:spcPct val="0"/>
        </a:spcAft>
        <a:defRPr b="1">
          <a:solidFill>
            <a:srgbClr val="BB0018"/>
          </a:solidFill>
          <a:latin typeface="Helvetica" pitchFamily="34" charset="0"/>
        </a:defRPr>
      </a:lvl5pPr>
      <a:lvl6pPr marL="457200" algn="ctr" rtl="0" eaLnBrk="1" fontAlgn="base" hangingPunct="1">
        <a:spcBef>
          <a:spcPct val="0"/>
        </a:spcBef>
        <a:spcAft>
          <a:spcPct val="0"/>
        </a:spcAft>
        <a:defRPr b="1">
          <a:solidFill>
            <a:srgbClr val="BB0018"/>
          </a:solidFill>
          <a:latin typeface="Helvetica" pitchFamily="34" charset="0"/>
        </a:defRPr>
      </a:lvl6pPr>
      <a:lvl7pPr marL="914400" algn="ctr" rtl="0" eaLnBrk="1" fontAlgn="base" hangingPunct="1">
        <a:spcBef>
          <a:spcPct val="0"/>
        </a:spcBef>
        <a:spcAft>
          <a:spcPct val="0"/>
        </a:spcAft>
        <a:defRPr b="1">
          <a:solidFill>
            <a:srgbClr val="BB0018"/>
          </a:solidFill>
          <a:latin typeface="Helvetica" pitchFamily="34" charset="0"/>
        </a:defRPr>
      </a:lvl7pPr>
      <a:lvl8pPr marL="1371600" algn="ctr" rtl="0" eaLnBrk="1" fontAlgn="base" hangingPunct="1">
        <a:spcBef>
          <a:spcPct val="0"/>
        </a:spcBef>
        <a:spcAft>
          <a:spcPct val="0"/>
        </a:spcAft>
        <a:defRPr b="1">
          <a:solidFill>
            <a:srgbClr val="BB0018"/>
          </a:solidFill>
          <a:latin typeface="Helvetica" pitchFamily="34" charset="0"/>
        </a:defRPr>
      </a:lvl8pPr>
      <a:lvl9pPr marL="1828800" algn="ctr" rtl="0" eaLnBrk="1" fontAlgn="base" hangingPunct="1">
        <a:spcBef>
          <a:spcPct val="0"/>
        </a:spcBef>
        <a:spcAft>
          <a:spcPct val="0"/>
        </a:spcAft>
        <a:defRPr b="1">
          <a:solidFill>
            <a:srgbClr val="BB0018"/>
          </a:solidFill>
          <a:latin typeface="Helvetica" pitchFamily="34" charset="0"/>
        </a:defRPr>
      </a:lvl9pPr>
    </p:titleStyle>
    <p:body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Placeholder 3"/>
          <p:cNvSpPr>
            <a:spLocks noGrp="1"/>
          </p:cNvSpPr>
          <p:nvPr>
            <p:ph type="body" idx="1"/>
          </p:nvPr>
        </p:nvSpPr>
        <p:spPr>
          <a:xfrm>
            <a:off x="685800" y="1828800"/>
            <a:ext cx="7772400" cy="2590800"/>
          </a:xfrm>
        </p:spPr>
        <p:txBody>
          <a:bodyPr/>
          <a:lstStyle/>
          <a:p>
            <a:pPr algn="ctr" eaLnBrk="1" hangingPunct="1"/>
            <a:r>
              <a:rPr lang="en-US" sz="2400" dirty="0" smtClean="0">
                <a:solidFill>
                  <a:srgbClr val="C00000"/>
                </a:solidFill>
              </a:rPr>
              <a:t>Calibration Reference Data System Design</a:t>
            </a:r>
            <a:br>
              <a:rPr lang="en-US" sz="2400" dirty="0" smtClean="0">
                <a:solidFill>
                  <a:srgbClr val="C00000"/>
                </a:solidFill>
              </a:rPr>
            </a:br>
            <a:r>
              <a:rPr lang="en-US" sz="1200" dirty="0" smtClean="0"/>
              <a:t/>
            </a:r>
            <a:br>
              <a:rPr lang="en-US" sz="1200" dirty="0" smtClean="0"/>
            </a:br>
            <a:r>
              <a:rPr lang="en-US" dirty="0" smtClean="0"/>
              <a:t/>
            </a:r>
            <a:br>
              <a:rPr lang="en-US" dirty="0" smtClean="0"/>
            </a:br>
            <a:r>
              <a:rPr lang="en-US" sz="1800" dirty="0" smtClean="0"/>
              <a:t>Todd Miller</a:t>
            </a:r>
          </a:p>
          <a:p>
            <a:pPr algn="ctr" eaLnBrk="1" hangingPunct="1"/>
            <a:r>
              <a:rPr lang="en-US" sz="1800" dirty="0" smtClean="0"/>
              <a:t>Science Software Branch</a:t>
            </a:r>
          </a:p>
        </p:txBody>
      </p:sp>
      <p:sp>
        <p:nvSpPr>
          <p:cNvPr id="2" name="Title 1"/>
          <p:cNvSpPr>
            <a:spLocks noGrp="1"/>
          </p:cNvSpPr>
          <p:nvPr>
            <p:ph type="title"/>
          </p:nvPr>
        </p:nvSpPr>
        <p:spPr/>
        <p:txBody>
          <a:bodyPr/>
          <a:lstStyle/>
          <a:p>
            <a:r>
              <a:rPr lang="en-US" cap="none" dirty="0" smtClean="0">
                <a:solidFill>
                  <a:schemeClr val="bg1"/>
                </a:solidFill>
              </a:rPr>
              <a:t>Title</a:t>
            </a:r>
            <a:r>
              <a:rPr lang="en-US" cap="none" baseline="0" dirty="0" smtClean="0">
                <a:solidFill>
                  <a:schemeClr val="bg1"/>
                </a:solidFill>
              </a:rPr>
              <a:t> Page</a:t>
            </a:r>
            <a:endParaRPr lang="en-US" cap="none" dirty="0">
              <a:solidFill>
                <a:schemeClr val="bg1"/>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aseline="0" dirty="0" smtClean="0"/>
              <a:t>Selectors</a:t>
            </a:r>
            <a:endParaRPr lang="en-US" dirty="0"/>
          </a:p>
        </p:txBody>
      </p:sp>
      <p:sp>
        <p:nvSpPr>
          <p:cNvPr id="4" name="Text Placeholder 3"/>
          <p:cNvSpPr>
            <a:spLocks noGrp="1"/>
          </p:cNvSpPr>
          <p:nvPr>
            <p:ph type="body" idx="4294967295"/>
          </p:nvPr>
        </p:nvSpPr>
        <p:spPr/>
        <p:txBody>
          <a:bodyPr/>
          <a:lstStyle/>
          <a:p>
            <a:r>
              <a:rPr lang="en-US" sz="1600" dirty="0" smtClean="0"/>
              <a:t>CRDS </a:t>
            </a:r>
            <a:r>
              <a:rPr lang="en-US" sz="1600" dirty="0" smtClean="0"/>
              <a:t>reference matching </a:t>
            </a:r>
            <a:r>
              <a:rPr lang="en-US" sz="1600" dirty="0" smtClean="0"/>
              <a:t>is done with a nested hierarchy of “Selectors”</a:t>
            </a:r>
          </a:p>
          <a:p>
            <a:r>
              <a:rPr lang="en-US" sz="1600" dirty="0" smtClean="0"/>
              <a:t>The universal Selector pattern for HST is:</a:t>
            </a:r>
          </a:p>
          <a:p>
            <a:pPr lvl="1"/>
            <a:r>
              <a:rPr lang="en-US" sz="1600" dirty="0" smtClean="0"/>
              <a:t>Match  </a:t>
            </a:r>
            <a:r>
              <a:rPr lang="en-US" sz="1600" dirty="0" smtClean="0">
                <a:sym typeface="Wingdings"/>
              </a:rPr>
              <a:t>  </a:t>
            </a:r>
            <a:r>
              <a:rPr lang="en-US" sz="1600" dirty="0" err="1" smtClean="0">
                <a:sym typeface="Wingdings"/>
              </a:rPr>
              <a:t>UseAfter</a:t>
            </a:r>
            <a:endParaRPr lang="en-US" sz="1600" dirty="0" smtClean="0">
              <a:sym typeface="Wingdings"/>
            </a:endParaRPr>
          </a:p>
          <a:p>
            <a:pPr lvl="1"/>
            <a:r>
              <a:rPr lang="en-US" sz="1600" dirty="0" smtClean="0">
                <a:sym typeface="Wingdings"/>
              </a:rPr>
              <a:t>This emulates the SQL queries of CDBS</a:t>
            </a:r>
          </a:p>
          <a:p>
            <a:pPr lvl="1"/>
            <a:r>
              <a:rPr lang="en-US" sz="1600" dirty="0" smtClean="0">
                <a:sym typeface="Wingdings"/>
              </a:rPr>
              <a:t>Good for automated rmap generation from CDBS database</a:t>
            </a:r>
          </a:p>
          <a:p>
            <a:r>
              <a:rPr lang="en-US" sz="1600" dirty="0" smtClean="0">
                <a:sym typeface="Wingdings"/>
              </a:rPr>
              <a:t>Baseline rules for JWST only Match() but will evolve.</a:t>
            </a:r>
            <a:endParaRPr lang="en-US" sz="1600" dirty="0" smtClean="0"/>
          </a:p>
          <a:p>
            <a:r>
              <a:rPr lang="en-US" sz="1600" dirty="0" smtClean="0"/>
              <a:t>When choose()’</a:t>
            </a:r>
            <a:r>
              <a:rPr lang="en-US" sz="1600" dirty="0" err="1" smtClean="0"/>
              <a:t>ing</a:t>
            </a:r>
            <a:r>
              <a:rPr lang="en-US" sz="1600" dirty="0" smtClean="0"/>
              <a:t>  each Selector either:</a:t>
            </a:r>
          </a:p>
          <a:p>
            <a:pPr lvl="1"/>
            <a:r>
              <a:rPr lang="en-US" sz="1600" dirty="0"/>
              <a:t>R</a:t>
            </a:r>
            <a:r>
              <a:rPr lang="en-US" sz="1600" dirty="0" smtClean="0"/>
              <a:t>eturns a simple string.</a:t>
            </a:r>
          </a:p>
          <a:p>
            <a:pPr lvl="1"/>
            <a:r>
              <a:rPr lang="en-US" sz="1600" dirty="0" smtClean="0"/>
              <a:t>Locates a nested Selector and returns the choice from that.</a:t>
            </a:r>
          </a:p>
          <a:p>
            <a:r>
              <a:rPr lang="en-US" sz="1600" dirty="0" smtClean="0"/>
              <a:t>Basic Selectors  (emulate CDBS)</a:t>
            </a:r>
          </a:p>
          <a:p>
            <a:pPr lvl="1"/>
            <a:r>
              <a:rPr lang="en-US" sz="1600" b="1" dirty="0" smtClean="0">
                <a:solidFill>
                  <a:srgbClr val="3366FF"/>
                </a:solidFill>
              </a:rPr>
              <a:t>Match</a:t>
            </a:r>
          </a:p>
          <a:p>
            <a:pPr lvl="1"/>
            <a:r>
              <a:rPr lang="en-US" sz="1600" dirty="0" err="1" smtClean="0"/>
              <a:t>UseAfter</a:t>
            </a:r>
            <a:endParaRPr lang="en-US" sz="1600" dirty="0" smtClean="0"/>
          </a:p>
          <a:p>
            <a:r>
              <a:rPr lang="en-US" sz="1600" dirty="0" smtClean="0"/>
              <a:t>Other Selectors  (new possibilities)</a:t>
            </a:r>
          </a:p>
          <a:p>
            <a:pPr lvl="1"/>
            <a:r>
              <a:rPr lang="en-US" sz="1600" dirty="0" err="1" smtClean="0"/>
              <a:t>SelectVersion</a:t>
            </a:r>
            <a:r>
              <a:rPr lang="en-US" sz="1600" dirty="0" smtClean="0"/>
              <a:t>, </a:t>
            </a:r>
            <a:r>
              <a:rPr lang="en-US" sz="1600" dirty="0" err="1" smtClean="0"/>
              <a:t>ClosestTime</a:t>
            </a:r>
            <a:r>
              <a:rPr lang="en-US" sz="1600" dirty="0" smtClean="0"/>
              <a:t>, </a:t>
            </a:r>
            <a:r>
              <a:rPr lang="en-US" sz="1600" dirty="0" err="1" smtClean="0"/>
              <a:t>GeometricallyNearest</a:t>
            </a:r>
            <a:endParaRPr lang="en-US" sz="1600" dirty="0" smtClean="0"/>
          </a:p>
          <a:p>
            <a:pPr lvl="1"/>
            <a:r>
              <a:rPr lang="en-US" sz="1600" dirty="0" smtClean="0"/>
              <a:t>Bracket</a:t>
            </a:r>
          </a:p>
          <a:p>
            <a:pPr marL="0" indent="0">
              <a:buNone/>
            </a:pPr>
            <a:endParaRPr lang="en-US" sz="1600" dirty="0"/>
          </a:p>
        </p:txBody>
      </p:sp>
    </p:spTree>
    <p:extLst>
      <p:ext uri="{BB962C8B-B14F-4D97-AF65-F5344CB8AC3E}">
        <p14:creationId xmlns:p14="http://schemas.microsoft.com/office/powerpoint/2010/main" val="41221665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Selectors Nest</a:t>
            </a:r>
            <a:endParaRPr lang="en-US" dirty="0"/>
          </a:p>
        </p:txBody>
      </p:sp>
      <p:sp>
        <p:nvSpPr>
          <p:cNvPr id="6" name="TextBox 5"/>
          <p:cNvSpPr txBox="1"/>
          <p:nvPr/>
        </p:nvSpPr>
        <p:spPr>
          <a:xfrm>
            <a:off x="533400" y="1143000"/>
            <a:ext cx="7848600" cy="248402"/>
          </a:xfrm>
          <a:prstGeom prst="rect">
            <a:avLst/>
          </a:prstGeom>
        </p:spPr>
        <p:txBody>
          <a:bodyPr wrap="square" lIns="90000" tIns="46800" rIns="90000" bIns="46800" rtlCol="0">
            <a:spAutoFit/>
          </a:bodyPr>
          <a:lstStyle/>
          <a:p>
            <a:endParaRPr lang="en-US" sz="1000" dirty="0" smtClean="0">
              <a:solidFill>
                <a:schemeClr val="tx1"/>
              </a:solidFill>
              <a:latin typeface="Helvetica"/>
            </a:endParaRPr>
          </a:p>
        </p:txBody>
      </p:sp>
      <p:sp>
        <p:nvSpPr>
          <p:cNvPr id="7" name="TextBox 6"/>
          <p:cNvSpPr txBox="1"/>
          <p:nvPr/>
        </p:nvSpPr>
        <p:spPr>
          <a:xfrm>
            <a:off x="838200" y="1143000"/>
            <a:ext cx="7315200" cy="5449825"/>
          </a:xfrm>
          <a:prstGeom prst="rect">
            <a:avLst/>
          </a:prstGeom>
        </p:spPr>
        <p:txBody>
          <a:bodyPr wrap="square" lIns="90000" tIns="46800" rIns="90000" bIns="46800" rtlCol="0">
            <a:spAutoFit/>
          </a:bodyPr>
          <a:lstStyle/>
          <a:p>
            <a:r>
              <a:rPr lang="en-US" sz="1200" dirty="0">
                <a:solidFill>
                  <a:schemeClr val="tx1"/>
                </a:solidFill>
                <a:latin typeface="Helvetica"/>
              </a:rPr>
              <a:t>header = {</a:t>
            </a:r>
          </a:p>
          <a:p>
            <a:r>
              <a:rPr lang="tr-TR" sz="1200" dirty="0">
                <a:solidFill>
                  <a:schemeClr val="tx1"/>
                </a:solidFill>
                <a:latin typeface="Helvetica"/>
              </a:rPr>
              <a:t>    '</a:t>
            </a:r>
            <a:r>
              <a:rPr lang="tr-TR" sz="1200" dirty="0" err="1">
                <a:solidFill>
                  <a:schemeClr val="tx1"/>
                </a:solidFill>
                <a:latin typeface="Helvetica"/>
              </a:rPr>
              <a:t>derived_from</a:t>
            </a:r>
            <a:r>
              <a:rPr lang="tr-TR" sz="1200" dirty="0">
                <a:solidFill>
                  <a:schemeClr val="tx1"/>
                </a:solidFill>
                <a:latin typeface="Helvetica"/>
              </a:rPr>
              <a:t>' : '</a:t>
            </a:r>
            <a:r>
              <a:rPr lang="tr-TR" sz="1200" dirty="0" err="1">
                <a:solidFill>
                  <a:schemeClr val="tx1"/>
                </a:solidFill>
                <a:latin typeface="Helvetica"/>
              </a:rPr>
              <a:t>generated</a:t>
            </a:r>
            <a:r>
              <a:rPr lang="tr-TR" sz="1200" dirty="0">
                <a:solidFill>
                  <a:schemeClr val="tx1"/>
                </a:solidFill>
                <a:latin typeface="Helvetica"/>
              </a:rPr>
              <a:t> </a:t>
            </a:r>
            <a:r>
              <a:rPr lang="tr-TR" sz="1200" dirty="0" err="1">
                <a:solidFill>
                  <a:schemeClr val="tx1"/>
                </a:solidFill>
                <a:latin typeface="Helvetica"/>
              </a:rPr>
              <a:t>from</a:t>
            </a:r>
            <a:r>
              <a:rPr lang="tr-TR" sz="1200" dirty="0">
                <a:solidFill>
                  <a:schemeClr val="tx1"/>
                </a:solidFill>
                <a:latin typeface="Helvetica"/>
              </a:rPr>
              <a:t> CDBS </a:t>
            </a:r>
            <a:r>
              <a:rPr lang="tr-TR" sz="1200" dirty="0" err="1">
                <a:solidFill>
                  <a:schemeClr val="tx1"/>
                </a:solidFill>
                <a:latin typeface="Helvetica"/>
              </a:rPr>
              <a:t>database</a:t>
            </a:r>
            <a:r>
              <a:rPr lang="tr-TR" sz="1200" dirty="0">
                <a:solidFill>
                  <a:schemeClr val="tx1"/>
                </a:solidFill>
                <a:latin typeface="Helvetica"/>
              </a:rPr>
              <a:t> 2012-10-24 17:13:14.151232',</a:t>
            </a:r>
          </a:p>
          <a:p>
            <a:r>
              <a:rPr lang="tr-TR" sz="1200" dirty="0">
                <a:solidFill>
                  <a:schemeClr val="tx1"/>
                </a:solidFill>
                <a:latin typeface="Helvetica"/>
              </a:rPr>
              <a:t>    '</a:t>
            </a:r>
            <a:r>
              <a:rPr lang="tr-TR" sz="1200" u="sng" dirty="0" err="1">
                <a:solidFill>
                  <a:schemeClr val="tx1"/>
                </a:solidFill>
                <a:latin typeface="Helvetica"/>
              </a:rPr>
              <a:t>filekind</a:t>
            </a:r>
            <a:r>
              <a:rPr lang="tr-TR" sz="1200" u="sng" dirty="0">
                <a:solidFill>
                  <a:schemeClr val="tx1"/>
                </a:solidFill>
                <a:latin typeface="Helvetica"/>
              </a:rPr>
              <a:t>' : 'DARKFILE',</a:t>
            </a:r>
          </a:p>
          <a:p>
            <a:r>
              <a:rPr lang="tr-TR" sz="1200" dirty="0">
                <a:solidFill>
                  <a:schemeClr val="tx1"/>
                </a:solidFill>
                <a:latin typeface="Helvetica"/>
              </a:rPr>
              <a:t>    '</a:t>
            </a:r>
            <a:r>
              <a:rPr lang="tr-TR" sz="1200" dirty="0" err="1">
                <a:solidFill>
                  <a:schemeClr val="tx1"/>
                </a:solidFill>
                <a:latin typeface="Helvetica"/>
              </a:rPr>
              <a:t>instrument</a:t>
            </a:r>
            <a:r>
              <a:rPr lang="tr-TR" sz="1200" dirty="0">
                <a:solidFill>
                  <a:schemeClr val="tx1"/>
                </a:solidFill>
                <a:latin typeface="Helvetica"/>
              </a:rPr>
              <a:t>' : 'STIS',</a:t>
            </a:r>
          </a:p>
          <a:p>
            <a:r>
              <a:rPr lang="tr-TR" sz="1200" dirty="0">
                <a:solidFill>
                  <a:schemeClr val="tx1"/>
                </a:solidFill>
                <a:latin typeface="Helvetica"/>
              </a:rPr>
              <a:t>    '</a:t>
            </a:r>
            <a:r>
              <a:rPr lang="tr-TR" sz="1200" dirty="0" err="1">
                <a:solidFill>
                  <a:schemeClr val="tx1"/>
                </a:solidFill>
                <a:latin typeface="Helvetica"/>
              </a:rPr>
              <a:t>mapping</a:t>
            </a:r>
            <a:r>
              <a:rPr lang="tr-TR" sz="1200" dirty="0">
                <a:solidFill>
                  <a:schemeClr val="tx1"/>
                </a:solidFill>
                <a:latin typeface="Helvetica"/>
              </a:rPr>
              <a:t>' : 'REFERENCE',</a:t>
            </a:r>
          </a:p>
          <a:p>
            <a:r>
              <a:rPr lang="tr-TR" sz="1200" dirty="0">
                <a:solidFill>
                  <a:schemeClr val="tx1"/>
                </a:solidFill>
                <a:latin typeface="Helvetica"/>
              </a:rPr>
              <a:t>    'name' : '</a:t>
            </a:r>
            <a:r>
              <a:rPr lang="tr-TR" sz="1200" dirty="0" err="1">
                <a:solidFill>
                  <a:schemeClr val="tx1"/>
                </a:solidFill>
                <a:latin typeface="Helvetica"/>
              </a:rPr>
              <a:t>hst_stis_darkfile.rmap</a:t>
            </a:r>
            <a:r>
              <a:rPr lang="tr-TR" sz="1200" dirty="0">
                <a:solidFill>
                  <a:schemeClr val="tx1"/>
                </a:solidFill>
                <a:latin typeface="Helvetica"/>
              </a:rPr>
              <a:t>',</a:t>
            </a:r>
          </a:p>
          <a:p>
            <a:r>
              <a:rPr lang="tr-TR" sz="1200" dirty="0">
                <a:solidFill>
                  <a:schemeClr val="tx1"/>
                </a:solidFill>
                <a:latin typeface="Helvetica"/>
              </a:rPr>
              <a:t>    '</a:t>
            </a:r>
            <a:r>
              <a:rPr lang="tr-TR" sz="1200" dirty="0" err="1">
                <a:solidFill>
                  <a:schemeClr val="tx1"/>
                </a:solidFill>
                <a:latin typeface="Helvetica"/>
              </a:rPr>
              <a:t>observatory</a:t>
            </a:r>
            <a:r>
              <a:rPr lang="tr-TR" sz="1200" dirty="0">
                <a:solidFill>
                  <a:schemeClr val="tx1"/>
                </a:solidFill>
                <a:latin typeface="Helvetica"/>
              </a:rPr>
              <a:t>' : 'HST'</a:t>
            </a:r>
            <a:r>
              <a:rPr lang="tr-TR" sz="1200" dirty="0" smtClean="0">
                <a:solidFill>
                  <a:schemeClr val="tx1"/>
                </a:solidFill>
                <a:latin typeface="Helvetica"/>
              </a:rPr>
              <a:t>,</a:t>
            </a:r>
          </a:p>
          <a:p>
            <a:r>
              <a:rPr lang="tr-TR" sz="1200" dirty="0">
                <a:solidFill>
                  <a:schemeClr val="tx1"/>
                </a:solidFill>
                <a:latin typeface="Helvetica"/>
              </a:rPr>
              <a:t> </a:t>
            </a:r>
            <a:r>
              <a:rPr lang="tr-TR" sz="1200" dirty="0" smtClean="0">
                <a:solidFill>
                  <a:schemeClr val="tx1"/>
                </a:solidFill>
                <a:latin typeface="Helvetica"/>
              </a:rPr>
              <a:t>   '</a:t>
            </a:r>
            <a:r>
              <a:rPr lang="tr-TR" sz="1200" u="sng" dirty="0" err="1">
                <a:solidFill>
                  <a:schemeClr val="tx1"/>
                </a:solidFill>
                <a:latin typeface="Helvetica"/>
              </a:rPr>
              <a:t>parkey</a:t>
            </a:r>
            <a:r>
              <a:rPr lang="tr-TR" sz="1200" u="sng" dirty="0">
                <a:solidFill>
                  <a:schemeClr val="tx1"/>
                </a:solidFill>
                <a:latin typeface="Helvetica"/>
              </a:rPr>
              <a:t>' : (('DETECTOR', 'CCDAMP', 'CCDGAIN'), ('DATE-OBS', 'TIME-OBS'))</a:t>
            </a:r>
            <a:r>
              <a:rPr lang="tr-TR" sz="1200" u="sng" dirty="0" smtClean="0">
                <a:solidFill>
                  <a:schemeClr val="tx1"/>
                </a:solidFill>
                <a:latin typeface="Helvetica"/>
              </a:rPr>
              <a:t>,</a:t>
            </a:r>
            <a:endParaRPr lang="tr-TR" sz="1200" dirty="0">
              <a:solidFill>
                <a:schemeClr val="tx1"/>
              </a:solidFill>
              <a:latin typeface="Helvetica"/>
            </a:endParaRPr>
          </a:p>
          <a:p>
            <a:r>
              <a:rPr lang="tr-TR" sz="1200" dirty="0" smtClean="0">
                <a:solidFill>
                  <a:schemeClr val="tx1"/>
                </a:solidFill>
                <a:latin typeface="Helvetica"/>
              </a:rPr>
              <a:t>}</a:t>
            </a:r>
            <a:endParaRPr lang="tr-TR" sz="1200" dirty="0">
              <a:solidFill>
                <a:schemeClr val="tx1"/>
              </a:solidFill>
              <a:latin typeface="Helvetica"/>
            </a:endParaRPr>
          </a:p>
          <a:p>
            <a:endParaRPr lang="tr-TR" sz="1200" dirty="0">
              <a:solidFill>
                <a:schemeClr val="tx1"/>
              </a:solidFill>
              <a:latin typeface="Helvetica"/>
            </a:endParaRPr>
          </a:p>
          <a:p>
            <a:r>
              <a:rPr lang="tr-TR" sz="1200" dirty="0" err="1">
                <a:solidFill>
                  <a:schemeClr val="tx1"/>
                </a:solidFill>
                <a:latin typeface="Helvetica"/>
              </a:rPr>
              <a:t>selector</a:t>
            </a:r>
            <a:r>
              <a:rPr lang="tr-TR" sz="1200" dirty="0">
                <a:solidFill>
                  <a:schemeClr val="tx1"/>
                </a:solidFill>
                <a:latin typeface="Helvetica"/>
              </a:rPr>
              <a:t> = </a:t>
            </a:r>
            <a:r>
              <a:rPr lang="tr-TR" sz="1200" dirty="0" err="1">
                <a:solidFill>
                  <a:schemeClr val="tx1"/>
                </a:solidFill>
                <a:latin typeface="Helvetica"/>
              </a:rPr>
              <a:t>Match</a:t>
            </a:r>
            <a:r>
              <a:rPr lang="tr-TR" sz="1200" dirty="0">
                <a:solidFill>
                  <a:schemeClr val="tx1"/>
                </a:solidFill>
                <a:latin typeface="Helvetica"/>
              </a:rPr>
              <a:t>({</a:t>
            </a:r>
          </a:p>
          <a:p>
            <a:r>
              <a:rPr lang="en-US" sz="1200" dirty="0">
                <a:solidFill>
                  <a:schemeClr val="tx1"/>
                </a:solidFill>
                <a:latin typeface="Helvetica"/>
              </a:rPr>
              <a:t>    ('CCD', 'A|B|C|D', '1|2|4|8') : </a:t>
            </a:r>
            <a:r>
              <a:rPr lang="en-US" sz="1200" dirty="0" err="1">
                <a:solidFill>
                  <a:schemeClr val="tx1"/>
                </a:solidFill>
                <a:latin typeface="Helvetica"/>
              </a:rPr>
              <a:t>UseAfter</a:t>
            </a:r>
            <a:r>
              <a:rPr lang="en-US" sz="1200" dirty="0">
                <a:solidFill>
                  <a:schemeClr val="tx1"/>
                </a:solidFill>
                <a:latin typeface="Helvetica"/>
              </a:rPr>
              <a:t>({</a:t>
            </a:r>
          </a:p>
          <a:p>
            <a:r>
              <a:rPr lang="fr-FR" sz="1200" dirty="0">
                <a:solidFill>
                  <a:schemeClr val="tx1"/>
                </a:solidFill>
                <a:latin typeface="Helvetica"/>
              </a:rPr>
              <a:t>        '1996-10-01 00:00:00' : 'h1v1208eo_drk.fits',</a:t>
            </a:r>
          </a:p>
          <a:p>
            <a:r>
              <a:rPr lang="fr-FR" sz="1200" dirty="0">
                <a:solidFill>
                  <a:schemeClr val="tx1"/>
                </a:solidFill>
                <a:latin typeface="Helvetica"/>
              </a:rPr>
              <a:t>        '1997-03-03 00:00:00' : 'hcg1440so_drk.fits',</a:t>
            </a:r>
          </a:p>
          <a:p>
            <a:r>
              <a:rPr lang="fr-FR" sz="1200" dirty="0">
                <a:solidFill>
                  <a:schemeClr val="tx1"/>
                </a:solidFill>
                <a:latin typeface="Helvetica"/>
              </a:rPr>
              <a:t>        '1997-03-13 00:00:00' : 'hcg1440to_drk.fits',</a:t>
            </a:r>
          </a:p>
          <a:p>
            <a:r>
              <a:rPr lang="fr-FR" sz="1200" dirty="0">
                <a:solidFill>
                  <a:schemeClr val="tx1"/>
                </a:solidFill>
                <a:latin typeface="Helvetica"/>
              </a:rPr>
              <a:t>        '1997-03-21 00:00:00' : 'hcg14410o_drk.fits',</a:t>
            </a:r>
          </a:p>
          <a:p>
            <a:r>
              <a:rPr lang="fr-FR" sz="1200" dirty="0">
                <a:solidFill>
                  <a:schemeClr val="tx1"/>
                </a:solidFill>
                <a:latin typeface="Helvetica"/>
              </a:rPr>
              <a:t>        '1997-03-24 00:00:00' : 'hcg14411o_drk.fits',</a:t>
            </a:r>
          </a:p>
          <a:p>
            <a:r>
              <a:rPr lang="fr-FR" sz="1200" dirty="0" smtClean="0">
                <a:solidFill>
                  <a:schemeClr val="tx1"/>
                </a:solidFill>
                <a:latin typeface="Helvetica"/>
              </a:rPr>
              <a:t>        '1997-04-14 00:00:00' : 'hcg14412o_drk.fits',</a:t>
            </a:r>
          </a:p>
          <a:p>
            <a:r>
              <a:rPr lang="fr-FR" sz="1200" dirty="0" smtClean="0">
                <a:solidFill>
                  <a:schemeClr val="tx1"/>
                </a:solidFill>
                <a:latin typeface="Helvetica"/>
              </a:rPr>
              <a:t>        '1997-04-29 00:00:00' : 'hcg1452lo_drk.fits',</a:t>
            </a:r>
          </a:p>
          <a:p>
            <a:r>
              <a:rPr lang="fr-FR" sz="1200" dirty="0" smtClean="0">
                <a:solidFill>
                  <a:schemeClr val="tx1"/>
                </a:solidFill>
                <a:latin typeface="Helvetica"/>
              </a:rPr>
              <a:t>        '1997-05-05 00:00:00' : 'hcg14537o_drk.fits',</a:t>
            </a:r>
          </a:p>
          <a:p>
            <a:r>
              <a:rPr lang="fr-FR" sz="1200" dirty="0" smtClean="0">
                <a:solidFill>
                  <a:schemeClr val="tx1"/>
                </a:solidFill>
                <a:latin typeface="Helvetica"/>
              </a:rPr>
              <a:t>        </a:t>
            </a:r>
            <a:r>
              <a:rPr lang="fr-FR" sz="1200" dirty="0">
                <a:solidFill>
                  <a:schemeClr val="tx1"/>
                </a:solidFill>
                <a:latin typeface="Helvetica"/>
              </a:rPr>
              <a:t>'1997-05-12 00:00:00' : 'hcg14538o_drk.fits',</a:t>
            </a:r>
          </a:p>
          <a:p>
            <a:r>
              <a:rPr lang="fr-FR" sz="1200" dirty="0">
                <a:solidFill>
                  <a:schemeClr val="tx1"/>
                </a:solidFill>
                <a:latin typeface="Helvetica"/>
              </a:rPr>
              <a:t>        '1997-05-19 00:00:00' : 'hcg14539o_drk.fits'</a:t>
            </a:r>
            <a:r>
              <a:rPr lang="fr-FR" sz="1200" dirty="0" smtClean="0">
                <a:solidFill>
                  <a:schemeClr val="tx1"/>
                </a:solidFill>
                <a:latin typeface="Helvetica"/>
              </a:rPr>
              <a:t>,</a:t>
            </a:r>
          </a:p>
          <a:p>
            <a:r>
              <a:rPr lang="fr-FR" sz="1200" dirty="0" smtClean="0">
                <a:solidFill>
                  <a:schemeClr val="tx1"/>
                </a:solidFill>
                <a:latin typeface="Helvetica"/>
              </a:rPr>
              <a:t>   }),</a:t>
            </a:r>
          </a:p>
          <a:p>
            <a:r>
              <a:rPr lang="fr-FR" sz="1200" dirty="0">
                <a:solidFill>
                  <a:schemeClr val="tx1"/>
                </a:solidFill>
                <a:latin typeface="Helvetica"/>
              </a:rPr>
              <a:t> </a:t>
            </a:r>
            <a:r>
              <a:rPr lang="fr-FR" sz="1200" dirty="0" smtClean="0">
                <a:solidFill>
                  <a:schemeClr val="tx1"/>
                </a:solidFill>
                <a:latin typeface="Helvetica"/>
              </a:rPr>
              <a:t> (‘CCD’, ‘AC’,  ‘16’) : </a:t>
            </a:r>
            <a:r>
              <a:rPr lang="fr-FR" sz="1200" dirty="0" err="1" smtClean="0">
                <a:solidFill>
                  <a:schemeClr val="tx1"/>
                </a:solidFill>
                <a:latin typeface="Helvetica"/>
              </a:rPr>
              <a:t>UseAfter</a:t>
            </a:r>
            <a:r>
              <a:rPr lang="fr-FR" sz="1200" dirty="0" smtClean="0">
                <a:solidFill>
                  <a:schemeClr val="tx1"/>
                </a:solidFill>
                <a:latin typeface="Helvetica"/>
              </a:rPr>
              <a:t>({</a:t>
            </a:r>
          </a:p>
          <a:p>
            <a:r>
              <a:rPr lang="fr-FR" sz="1200" dirty="0">
                <a:solidFill>
                  <a:schemeClr val="tx1"/>
                </a:solidFill>
                <a:latin typeface="Helvetica"/>
              </a:rPr>
              <a:t>  </a:t>
            </a:r>
            <a:r>
              <a:rPr lang="fr-FR" sz="1200" dirty="0" smtClean="0">
                <a:solidFill>
                  <a:schemeClr val="tx1"/>
                </a:solidFill>
                <a:latin typeface="Helvetica"/>
              </a:rPr>
              <a:t>      '</a:t>
            </a:r>
            <a:r>
              <a:rPr lang="fr-FR" sz="1200" dirty="0">
                <a:solidFill>
                  <a:schemeClr val="tx1"/>
                </a:solidFill>
                <a:latin typeface="Helvetica"/>
              </a:rPr>
              <a:t>1997-04-14 00:00:00' : '</a:t>
            </a:r>
            <a:r>
              <a:rPr lang="fr-FR" sz="1200" dirty="0" smtClean="0">
                <a:solidFill>
                  <a:schemeClr val="tx1"/>
                </a:solidFill>
                <a:latin typeface="Helvetica"/>
              </a:rPr>
              <a:t>hcg14712p_drk.fits</a:t>
            </a:r>
            <a:r>
              <a:rPr lang="fr-FR" sz="1200" dirty="0">
                <a:solidFill>
                  <a:schemeClr val="tx1"/>
                </a:solidFill>
                <a:latin typeface="Helvetica"/>
              </a:rPr>
              <a:t>',</a:t>
            </a:r>
          </a:p>
          <a:p>
            <a:r>
              <a:rPr lang="fr-FR" sz="1200" dirty="0">
                <a:solidFill>
                  <a:schemeClr val="tx1"/>
                </a:solidFill>
                <a:latin typeface="Helvetica"/>
              </a:rPr>
              <a:t>        '1997-04-29 00:00:00' : '</a:t>
            </a:r>
            <a:r>
              <a:rPr lang="fr-FR" sz="1200" dirty="0" smtClean="0">
                <a:solidFill>
                  <a:schemeClr val="tx1"/>
                </a:solidFill>
                <a:latin typeface="Helvetica"/>
              </a:rPr>
              <a:t>hcg14529q_drk.fits</a:t>
            </a:r>
            <a:r>
              <a:rPr lang="fr-FR" sz="1200" dirty="0">
                <a:solidFill>
                  <a:schemeClr val="tx1"/>
                </a:solidFill>
                <a:latin typeface="Helvetica"/>
              </a:rPr>
              <a:t>',  </a:t>
            </a:r>
            <a:endParaRPr lang="fr-FR" sz="1200" dirty="0" smtClean="0">
              <a:solidFill>
                <a:schemeClr val="tx1"/>
              </a:solidFill>
              <a:latin typeface="Helvetica"/>
            </a:endParaRPr>
          </a:p>
          <a:p>
            <a:r>
              <a:rPr lang="fr-FR" sz="1200" dirty="0">
                <a:solidFill>
                  <a:schemeClr val="tx1"/>
                </a:solidFill>
                <a:latin typeface="Helvetica"/>
              </a:rPr>
              <a:t> </a:t>
            </a:r>
            <a:r>
              <a:rPr lang="fr-FR" sz="1200" dirty="0" smtClean="0">
                <a:solidFill>
                  <a:schemeClr val="tx1"/>
                </a:solidFill>
                <a:latin typeface="Helvetica"/>
              </a:rPr>
              <a:t> }),</a:t>
            </a:r>
            <a:endParaRPr lang="fr-FR" sz="1200" dirty="0">
              <a:solidFill>
                <a:schemeClr val="tx1"/>
              </a:solidFill>
              <a:latin typeface="Helvetica"/>
            </a:endParaRPr>
          </a:p>
          <a:p>
            <a:r>
              <a:rPr lang="fr-FR" sz="1200" dirty="0" smtClean="0">
                <a:solidFill>
                  <a:schemeClr val="tx1"/>
                </a:solidFill>
                <a:latin typeface="Helvetica"/>
              </a:rPr>
              <a:t>                            ….</a:t>
            </a:r>
            <a:endParaRPr lang="fr-FR" sz="1200" dirty="0">
              <a:solidFill>
                <a:schemeClr val="tx1"/>
              </a:solidFill>
              <a:latin typeface="Helvetica"/>
            </a:endParaRPr>
          </a:p>
          <a:p>
            <a:endParaRPr lang="en-US" sz="1200" dirty="0" smtClean="0">
              <a:solidFill>
                <a:schemeClr val="tx1"/>
              </a:solidFill>
              <a:latin typeface="Helvetica"/>
            </a:endParaRPr>
          </a:p>
        </p:txBody>
      </p:sp>
      <p:sp>
        <p:nvSpPr>
          <p:cNvPr id="8" name="Rectangle 7"/>
          <p:cNvSpPr/>
          <p:nvPr/>
        </p:nvSpPr>
        <p:spPr>
          <a:xfrm rot="19709275">
            <a:off x="5212645" y="1144539"/>
            <a:ext cx="3121367" cy="707886"/>
          </a:xfrm>
          <a:prstGeom prst="rect">
            <a:avLst/>
          </a:prstGeom>
          <a:noFill/>
          <a:ln>
            <a:noFill/>
          </a:ln>
        </p:spPr>
        <p:txBody>
          <a:bodyPr wrap="none" lIns="91440" tIns="45720" rIns="91440" bIns="45720">
            <a:spAutoFit/>
          </a:bodyPr>
          <a:lstStyle/>
          <a:p>
            <a:pPr algn="ctr"/>
            <a:r>
              <a:rPr lang="en-US" sz="2000"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Match</a:t>
            </a:r>
          </a:p>
          <a:p>
            <a:pPr algn="ctr"/>
            <a:r>
              <a:rPr lang="en-US" sz="2000"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(instrument configuration)</a:t>
            </a:r>
            <a:endParaRPr lang="en-US" sz="2000" b="1" cap="none" spc="0"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10" name="Curved Connector 9"/>
          <p:cNvCxnSpPr/>
          <p:nvPr/>
        </p:nvCxnSpPr>
        <p:spPr bwMode="auto">
          <a:xfrm rot="10800000" flipV="1">
            <a:off x="2133600" y="1676400"/>
            <a:ext cx="4114800" cy="1447802"/>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11" name="Rectangle 10"/>
          <p:cNvSpPr/>
          <p:nvPr/>
        </p:nvSpPr>
        <p:spPr>
          <a:xfrm rot="19709275">
            <a:off x="6063374" y="3292178"/>
            <a:ext cx="1699842" cy="646331"/>
          </a:xfrm>
          <a:prstGeom prst="rect">
            <a:avLst/>
          </a:prstGeom>
          <a:noFill/>
          <a:ln>
            <a:noFill/>
          </a:ln>
        </p:spPr>
        <p:txBody>
          <a:bodyPr wrap="none" lIns="91440" tIns="45720" rIns="91440" bIns="45720">
            <a:spAutoFit/>
          </a:bodyPr>
          <a:lstStyle/>
          <a:p>
            <a:pPr algn="ctr"/>
            <a:r>
              <a:rPr lang="en-US" sz="1800" b="1" dirty="0" err="1"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UseAfter</a:t>
            </a:r>
            <a:endParaRPr lang="en-US" sz="1800"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r>
              <a:rPr lang="en-US" sz="1800"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(exposure date)</a:t>
            </a:r>
            <a:endParaRPr lang="en-US" sz="1800" b="1" cap="none" spc="0"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12" name="Curved Connector 11"/>
          <p:cNvCxnSpPr/>
          <p:nvPr/>
        </p:nvCxnSpPr>
        <p:spPr bwMode="auto">
          <a:xfrm rot="16200000" flipV="1">
            <a:off x="5147975" y="2014824"/>
            <a:ext cx="129052" cy="2652603"/>
          </a:xfrm>
          <a:prstGeom prst="curvedConnector2">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8310448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a:t>
            </a:r>
            <a:r>
              <a:rPr lang="en-US" baseline="0" dirty="0" smtClean="0"/>
              <a:t> Selector</a:t>
            </a:r>
            <a:endParaRPr lang="en-US" dirty="0"/>
          </a:p>
        </p:txBody>
      </p:sp>
      <p:sp>
        <p:nvSpPr>
          <p:cNvPr id="3" name="Text Placeholder 2"/>
          <p:cNvSpPr>
            <a:spLocks noGrp="1"/>
          </p:cNvSpPr>
          <p:nvPr>
            <p:ph type="body" idx="4294967295"/>
          </p:nvPr>
        </p:nvSpPr>
        <p:spPr>
          <a:xfrm>
            <a:off x="533400" y="1219200"/>
            <a:ext cx="8229600" cy="3962400"/>
          </a:xfrm>
        </p:spPr>
        <p:txBody>
          <a:bodyPr/>
          <a:lstStyle/>
          <a:p>
            <a:r>
              <a:rPr lang="en-US" dirty="0" smtClean="0"/>
              <a:t>Generally </a:t>
            </a:r>
            <a:r>
              <a:rPr lang="en-US" dirty="0"/>
              <a:t>.</a:t>
            </a:r>
            <a:r>
              <a:rPr lang="en-US" dirty="0" err="1" smtClean="0"/>
              <a:t>rmap’s</a:t>
            </a:r>
            <a:r>
              <a:rPr lang="en-US" dirty="0" smtClean="0"/>
              <a:t> </a:t>
            </a:r>
            <a:r>
              <a:rPr lang="en-US" dirty="0" smtClean="0"/>
              <a:t>match several different instrument </a:t>
            </a:r>
            <a:r>
              <a:rPr lang="en-US" dirty="0" smtClean="0"/>
              <a:t>configurations</a:t>
            </a:r>
          </a:p>
          <a:p>
            <a:r>
              <a:rPr lang="en-US" dirty="0" smtClean="0"/>
              <a:t>Each Match() has multiple choices</a:t>
            </a:r>
            <a:endParaRPr lang="en-US" dirty="0" smtClean="0"/>
          </a:p>
          <a:p>
            <a:r>
              <a:rPr lang="en-US" dirty="0" smtClean="0"/>
              <a:t>Each choice matches on several </a:t>
            </a:r>
            <a:r>
              <a:rPr lang="en-US" dirty="0" smtClean="0"/>
              <a:t>parameter patterns:</a:t>
            </a:r>
          </a:p>
          <a:p>
            <a:pPr marL="800100" lvl="5" indent="-342900">
              <a:spcBef>
                <a:spcPct val="20000"/>
              </a:spcBef>
              <a:spcAft>
                <a:spcPct val="40000"/>
              </a:spcAft>
              <a:buSzPct val="67000"/>
              <a:buFont typeface="Wingdings" pitchFamily="2" charset="2"/>
              <a:buChar char="l"/>
            </a:pPr>
            <a:r>
              <a:rPr lang="en-US" dirty="0"/>
              <a:t>(</a:t>
            </a:r>
            <a:r>
              <a:rPr lang="fr-FR" dirty="0"/>
              <a:t>’</a:t>
            </a:r>
            <a:r>
              <a:rPr lang="en-US" dirty="0"/>
              <a:t>ABCD’, ‘*’, ‘1|2|3’, </a:t>
            </a:r>
            <a:r>
              <a:rPr lang="en-US" dirty="0" smtClean="0"/>
              <a:t>1</a:t>
            </a:r>
            <a:r>
              <a:rPr lang="en-US" dirty="0"/>
              <a:t>) </a:t>
            </a:r>
          </a:p>
          <a:p>
            <a:pPr marL="800100" lvl="5" indent="-342900">
              <a:spcBef>
                <a:spcPct val="20000"/>
              </a:spcBef>
              <a:spcAft>
                <a:spcPct val="40000"/>
              </a:spcAft>
              <a:buSzPct val="67000"/>
              <a:buFont typeface="Wingdings" pitchFamily="2" charset="2"/>
              <a:buChar char="l"/>
            </a:pPr>
            <a:r>
              <a:rPr lang="en-US" dirty="0"/>
              <a:t>(</a:t>
            </a:r>
            <a:r>
              <a:rPr lang="fr-FR" dirty="0" smtClean="0"/>
              <a:t>’</a:t>
            </a:r>
            <a:r>
              <a:rPr lang="en-US" dirty="0" smtClean="0"/>
              <a:t>A|B|C’</a:t>
            </a:r>
            <a:r>
              <a:rPr lang="en-US" dirty="0"/>
              <a:t>, </a:t>
            </a:r>
            <a:r>
              <a:rPr lang="en-US" dirty="0" smtClean="0"/>
              <a:t>‘foo’</a:t>
            </a:r>
            <a:r>
              <a:rPr lang="en-US" dirty="0"/>
              <a:t>, </a:t>
            </a:r>
            <a:r>
              <a:rPr lang="en-US" dirty="0" smtClean="0"/>
              <a:t>‘</a:t>
            </a:r>
            <a:r>
              <a:rPr lang="en-US" dirty="0"/>
              <a:t>4</a:t>
            </a:r>
            <a:r>
              <a:rPr lang="en-US" dirty="0" smtClean="0"/>
              <a:t>’</a:t>
            </a:r>
            <a:r>
              <a:rPr lang="en-US" dirty="0"/>
              <a:t>, </a:t>
            </a:r>
            <a:r>
              <a:rPr lang="en-US" dirty="0" smtClean="0"/>
              <a:t> 1</a:t>
            </a:r>
            <a:r>
              <a:rPr lang="en-US" dirty="0"/>
              <a:t>) </a:t>
            </a:r>
          </a:p>
          <a:p>
            <a:pPr marL="800100" lvl="5" indent="-342900">
              <a:spcBef>
                <a:spcPct val="20000"/>
              </a:spcBef>
              <a:spcAft>
                <a:spcPct val="40000"/>
              </a:spcAft>
              <a:buSzPct val="67000"/>
              <a:buFont typeface="Wingdings" pitchFamily="2" charset="2"/>
              <a:buChar char="l"/>
            </a:pPr>
            <a:r>
              <a:rPr lang="en-US" dirty="0" smtClean="0"/>
              <a:t>(</a:t>
            </a:r>
            <a:r>
              <a:rPr lang="fr-FR" dirty="0" smtClean="0"/>
              <a:t>‘N/A’</a:t>
            </a:r>
            <a:r>
              <a:rPr lang="en-US" dirty="0" smtClean="0"/>
              <a:t>, ‘bar’</a:t>
            </a:r>
            <a:r>
              <a:rPr lang="en-US" dirty="0"/>
              <a:t>, ‘1</a:t>
            </a:r>
            <a:r>
              <a:rPr lang="en-US" dirty="0" smtClean="0"/>
              <a:t>|3</a:t>
            </a:r>
            <a:r>
              <a:rPr lang="en-US" dirty="0"/>
              <a:t>’, </a:t>
            </a:r>
            <a:r>
              <a:rPr lang="en-US" dirty="0" smtClean="0"/>
              <a:t>1</a:t>
            </a:r>
            <a:r>
              <a:rPr lang="en-US" dirty="0"/>
              <a:t>) </a:t>
            </a:r>
          </a:p>
          <a:p>
            <a:r>
              <a:rPr lang="en-US" dirty="0" smtClean="0"/>
              <a:t>Match() selectors “winnow” parameter-by-parameter over all choices</a:t>
            </a:r>
            <a:r>
              <a:rPr lang="en-US" dirty="0" smtClean="0"/>
              <a:t>:</a:t>
            </a:r>
          </a:p>
          <a:p>
            <a:pPr lvl="1"/>
            <a:r>
              <a:rPr lang="en-US" dirty="0" smtClean="0"/>
              <a:t>Negative logic:   discard what cannot be a match,  return survivor</a:t>
            </a:r>
            <a:endParaRPr lang="en-US" dirty="0" smtClean="0"/>
          </a:p>
          <a:p>
            <a:pPr lvl="1"/>
            <a:r>
              <a:rPr lang="en-US" dirty="0" smtClean="0"/>
              <a:t>For each parameter of match:</a:t>
            </a:r>
          </a:p>
          <a:p>
            <a:pPr lvl="2"/>
            <a:r>
              <a:rPr lang="en-US" dirty="0" smtClean="0"/>
              <a:t>For each surviving choice of match:</a:t>
            </a:r>
          </a:p>
          <a:p>
            <a:pPr lvl="3"/>
            <a:r>
              <a:rPr lang="en-US" dirty="0" smtClean="0"/>
              <a:t>If choice does not match the dataset parameter:</a:t>
            </a:r>
          </a:p>
          <a:p>
            <a:pPr lvl="4"/>
            <a:r>
              <a:rPr lang="en-US" dirty="0" smtClean="0"/>
              <a:t>Remove choice from possible solutions</a:t>
            </a:r>
          </a:p>
          <a:p>
            <a:pPr lvl="1"/>
            <a:r>
              <a:rPr lang="en-US" dirty="0" smtClean="0"/>
              <a:t>Reduce surviving choices to a single choice</a:t>
            </a:r>
          </a:p>
          <a:p>
            <a:pPr lvl="2"/>
            <a:r>
              <a:rPr lang="en-US" dirty="0" smtClean="0"/>
              <a:t>Choose highest weight choices first</a:t>
            </a:r>
          </a:p>
          <a:p>
            <a:pPr lvl="2"/>
            <a:r>
              <a:rPr lang="en-US" dirty="0" smtClean="0"/>
              <a:t>Merge equal weight choices if needed/allowed  (emulate CDBS)</a:t>
            </a:r>
          </a:p>
        </p:txBody>
      </p:sp>
    </p:spTree>
    <p:extLst>
      <p:ext uri="{BB962C8B-B14F-4D97-AF65-F5344CB8AC3E}">
        <p14:creationId xmlns:p14="http://schemas.microsoft.com/office/powerpoint/2010/main" val="1797758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Parameter </a:t>
            </a:r>
            <a:r>
              <a:rPr lang="en-US" dirty="0"/>
              <a:t>E</a:t>
            </a:r>
            <a:r>
              <a:rPr lang="en-US" dirty="0" smtClean="0"/>
              <a:t>xpressions</a:t>
            </a:r>
            <a:endParaRPr lang="en-US" dirty="0"/>
          </a:p>
        </p:txBody>
      </p:sp>
      <p:sp>
        <p:nvSpPr>
          <p:cNvPr id="3" name="Text Placeholder 2"/>
          <p:cNvSpPr>
            <a:spLocks noGrp="1"/>
          </p:cNvSpPr>
          <p:nvPr>
            <p:ph type="body" idx="4294967295"/>
          </p:nvPr>
        </p:nvSpPr>
        <p:spPr>
          <a:xfrm>
            <a:off x="685800" y="838200"/>
            <a:ext cx="7769225" cy="4953000"/>
          </a:xfrm>
        </p:spPr>
        <p:txBody>
          <a:bodyPr/>
          <a:lstStyle/>
          <a:p>
            <a:r>
              <a:rPr lang="en-US" dirty="0" smtClean="0"/>
              <a:t>Each Match() choice can specify multiple parameters</a:t>
            </a:r>
          </a:p>
          <a:p>
            <a:pPr lvl="2"/>
            <a:r>
              <a:rPr lang="en-US" dirty="0" smtClean="0"/>
              <a:t>(</a:t>
            </a:r>
            <a:r>
              <a:rPr lang="fr-FR" dirty="0"/>
              <a:t>’</a:t>
            </a:r>
            <a:r>
              <a:rPr lang="en-US" dirty="0"/>
              <a:t>ABCD’, ‘*’, ‘1|2|3’, ‘N/A’, 1) </a:t>
            </a:r>
            <a:endParaRPr lang="en-US" dirty="0" smtClean="0"/>
          </a:p>
          <a:p>
            <a:r>
              <a:rPr lang="en-US" dirty="0" smtClean="0"/>
              <a:t>Individual parameters can be specified in several forms:</a:t>
            </a:r>
          </a:p>
        </p:txBody>
      </p:sp>
      <p:graphicFrame>
        <p:nvGraphicFramePr>
          <p:cNvPr id="4" name="Table 3"/>
          <p:cNvGraphicFramePr>
            <a:graphicFrameLocks noGrp="1"/>
          </p:cNvGraphicFramePr>
          <p:nvPr>
            <p:extLst>
              <p:ext uri="{D42A27DB-BD31-4B8C-83A1-F6EECF244321}">
                <p14:modId xmlns:p14="http://schemas.microsoft.com/office/powerpoint/2010/main" val="2304243376"/>
              </p:ext>
            </p:extLst>
          </p:nvPr>
        </p:nvGraphicFramePr>
        <p:xfrm>
          <a:off x="990600" y="2362200"/>
          <a:ext cx="7086600" cy="2495869"/>
        </p:xfrm>
        <a:graphic>
          <a:graphicData uri="http://schemas.openxmlformats.org/drawingml/2006/table">
            <a:tbl>
              <a:tblPr firstRow="1" bandRow="1">
                <a:tableStyleId>{793D81CF-94F2-401A-BA57-92F5A7B2D0C5}</a:tableStyleId>
              </a:tblPr>
              <a:tblGrid>
                <a:gridCol w="1771650"/>
                <a:gridCol w="1771650"/>
                <a:gridCol w="1771650"/>
                <a:gridCol w="1771650"/>
              </a:tblGrid>
              <a:tr h="448785">
                <a:tc>
                  <a:txBody>
                    <a:bodyPr/>
                    <a:lstStyle/>
                    <a:p>
                      <a:r>
                        <a:rPr lang="en-US" sz="1400" dirty="0" err="1" smtClean="0"/>
                        <a:t>Parkey</a:t>
                      </a:r>
                      <a:r>
                        <a:rPr lang="en-US" sz="1400" dirty="0" smtClean="0"/>
                        <a:t> </a:t>
                      </a:r>
                    </a:p>
                    <a:p>
                      <a:r>
                        <a:rPr lang="en-US" sz="1400" dirty="0" smtClean="0"/>
                        <a:t>Expression </a:t>
                      </a:r>
                    </a:p>
                    <a:p>
                      <a:r>
                        <a:rPr lang="en-US" sz="1400" dirty="0" smtClean="0"/>
                        <a:t>Type</a:t>
                      </a:r>
                      <a:endParaRPr lang="en-US" sz="1400" dirty="0">
                        <a:solidFill>
                          <a:schemeClr val="tx1"/>
                        </a:solidFill>
                      </a:endParaRPr>
                    </a:p>
                  </a:txBody>
                  <a:tcPr/>
                </a:tc>
                <a:tc>
                  <a:txBody>
                    <a:bodyPr/>
                    <a:lstStyle/>
                    <a:p>
                      <a:r>
                        <a:rPr lang="en-US" sz="1400" dirty="0" smtClean="0"/>
                        <a:t>Example</a:t>
                      </a:r>
                      <a:endParaRPr lang="en-US" sz="1400" dirty="0" smtClean="0">
                        <a:solidFill>
                          <a:schemeClr val="tx1"/>
                        </a:solidFill>
                      </a:endParaRPr>
                    </a:p>
                  </a:txBody>
                  <a:tcPr/>
                </a:tc>
                <a:tc>
                  <a:txBody>
                    <a:bodyPr/>
                    <a:lstStyle/>
                    <a:p>
                      <a:r>
                        <a:rPr lang="en-US" sz="1400" dirty="0" smtClean="0"/>
                        <a:t>Delta-Weight</a:t>
                      </a:r>
                      <a:endParaRPr lang="en-US" sz="1400" dirty="0" smtClean="0">
                        <a:solidFill>
                          <a:schemeClr val="tx1"/>
                        </a:solidFill>
                      </a:endParaRPr>
                    </a:p>
                  </a:txBody>
                  <a:tcPr/>
                </a:tc>
                <a:tc>
                  <a:txBody>
                    <a:bodyPr/>
                    <a:lstStyle/>
                    <a:p>
                      <a:r>
                        <a:rPr lang="en-US" sz="1400" dirty="0" smtClean="0"/>
                        <a:t>Matches (e.g.)</a:t>
                      </a:r>
                      <a:endParaRPr lang="en-US" sz="1400" dirty="0" smtClean="0">
                        <a:solidFill>
                          <a:schemeClr val="tx1"/>
                        </a:solidFill>
                      </a:endParaRPr>
                    </a:p>
                  </a:txBody>
                  <a:tcPr/>
                </a:tc>
              </a:tr>
              <a:tr h="364015">
                <a:tc>
                  <a:txBody>
                    <a:bodyPr/>
                    <a:lstStyle/>
                    <a:p>
                      <a:r>
                        <a:rPr lang="en-US" sz="1400" b="1" dirty="0" smtClean="0">
                          <a:solidFill>
                            <a:schemeClr val="dk1"/>
                          </a:solidFill>
                        </a:rPr>
                        <a:t>Simple</a:t>
                      </a:r>
                      <a:endParaRPr lang="en-US" sz="1400" b="1" dirty="0">
                        <a:solidFill>
                          <a:schemeClr val="tx1"/>
                        </a:solidFill>
                      </a:endParaRPr>
                    </a:p>
                  </a:txBody>
                  <a:tcPr/>
                </a:tc>
                <a:tc>
                  <a:txBody>
                    <a:bodyPr/>
                    <a:lstStyle/>
                    <a:p>
                      <a:r>
                        <a:rPr lang="en-US" sz="1400" dirty="0" smtClean="0"/>
                        <a:t>42</a:t>
                      </a:r>
                      <a:endParaRPr lang="en-US" sz="1400" dirty="0">
                        <a:solidFill>
                          <a:schemeClr val="tx1"/>
                        </a:solidFill>
                      </a:endParaRPr>
                    </a:p>
                  </a:txBody>
                  <a:tcPr/>
                </a:tc>
                <a:tc>
                  <a:txBody>
                    <a:bodyPr/>
                    <a:lstStyle/>
                    <a:p>
                      <a:r>
                        <a:rPr lang="en-US" sz="1400" dirty="0" smtClean="0"/>
                        <a:t>+1</a:t>
                      </a:r>
                      <a:endParaRPr lang="en-US" sz="1400" dirty="0">
                        <a:solidFill>
                          <a:schemeClr val="tx1"/>
                        </a:solidFill>
                      </a:endParaRPr>
                    </a:p>
                  </a:txBody>
                  <a:tcPr/>
                </a:tc>
                <a:tc>
                  <a:txBody>
                    <a:bodyPr/>
                    <a:lstStyle/>
                    <a:p>
                      <a:r>
                        <a:rPr lang="en-US" sz="1400" dirty="0" smtClean="0">
                          <a:solidFill>
                            <a:schemeClr val="tx1"/>
                          </a:solidFill>
                        </a:rPr>
                        <a:t>42</a:t>
                      </a:r>
                      <a:endParaRPr lang="en-US" sz="1400" dirty="0">
                        <a:solidFill>
                          <a:schemeClr val="tx1"/>
                        </a:solidFill>
                      </a:endParaRPr>
                    </a:p>
                  </a:txBody>
                  <a:tcPr/>
                </a:tc>
              </a:tr>
              <a:tr h="448785">
                <a:tc>
                  <a:txBody>
                    <a:bodyPr/>
                    <a:lstStyle/>
                    <a:p>
                      <a:r>
                        <a:rPr lang="en-US" sz="1400" b="1" dirty="0" smtClean="0"/>
                        <a:t>Glob</a:t>
                      </a:r>
                      <a:endParaRPr lang="en-US" sz="1400" b="1" dirty="0">
                        <a:solidFill>
                          <a:schemeClr val="tx1"/>
                        </a:solidFill>
                      </a:endParaRPr>
                    </a:p>
                  </a:txBody>
                  <a:tcPr/>
                </a:tc>
                <a:tc>
                  <a:txBody>
                    <a:bodyPr/>
                    <a:lstStyle/>
                    <a:p>
                      <a:r>
                        <a:rPr lang="en-US" sz="1400" dirty="0" smtClean="0"/>
                        <a:t>“*”</a:t>
                      </a:r>
                    </a:p>
                    <a:p>
                      <a:r>
                        <a:rPr lang="en-US" sz="1400" dirty="0" smtClean="0"/>
                        <a:t>“F*22”</a:t>
                      </a:r>
                      <a:endParaRPr lang="en-US" sz="1400" dirty="0">
                        <a:solidFill>
                          <a:schemeClr val="tx1"/>
                        </a:solidFill>
                      </a:endParaRPr>
                    </a:p>
                  </a:txBody>
                  <a:tcPr/>
                </a:tc>
                <a:tc>
                  <a:txBody>
                    <a:bodyPr/>
                    <a:lstStyle/>
                    <a:p>
                      <a:r>
                        <a:rPr lang="en-US" sz="1400" dirty="0" smtClean="0"/>
                        <a:t>+1</a:t>
                      </a:r>
                      <a:endParaRPr lang="en-US" sz="1400" dirty="0">
                        <a:solidFill>
                          <a:schemeClr val="tx1"/>
                        </a:solidFill>
                      </a:endParaRPr>
                    </a:p>
                  </a:txBody>
                  <a:tcPr/>
                </a:tc>
                <a:tc>
                  <a:txBody>
                    <a:bodyPr/>
                    <a:lstStyle/>
                    <a:p>
                      <a:r>
                        <a:rPr lang="en-US" sz="1400" dirty="0" smtClean="0">
                          <a:solidFill>
                            <a:schemeClr val="tx1"/>
                          </a:solidFill>
                        </a:rPr>
                        <a:t>“Anything”</a:t>
                      </a:r>
                    </a:p>
                    <a:p>
                      <a:r>
                        <a:rPr lang="en-US" sz="1400" dirty="0" smtClean="0">
                          <a:solidFill>
                            <a:schemeClr val="tx1"/>
                          </a:solidFill>
                        </a:rPr>
                        <a:t>“FW122”</a:t>
                      </a:r>
                      <a:endParaRPr lang="en-US" sz="1400" dirty="0">
                        <a:solidFill>
                          <a:schemeClr val="tx1"/>
                        </a:solidFill>
                      </a:endParaRPr>
                    </a:p>
                  </a:txBody>
                  <a:tcPr/>
                </a:tc>
              </a:tr>
              <a:tr h="448785">
                <a:tc>
                  <a:txBody>
                    <a:bodyPr/>
                    <a:lstStyle/>
                    <a:p>
                      <a:r>
                        <a:rPr lang="en-US" sz="1400" b="1" dirty="0" smtClean="0"/>
                        <a:t>OR</a:t>
                      </a:r>
                      <a:endParaRPr lang="en-US" sz="1400" b="1" dirty="0">
                        <a:solidFill>
                          <a:schemeClr val="tx1"/>
                        </a:solidFill>
                      </a:endParaRPr>
                    </a:p>
                  </a:txBody>
                  <a:tcPr/>
                </a:tc>
                <a:tc>
                  <a:txBody>
                    <a:bodyPr/>
                    <a:lstStyle/>
                    <a:p>
                      <a:r>
                        <a:rPr lang="en-US" sz="1400" dirty="0" smtClean="0"/>
                        <a:t>“A|B|C|D”</a:t>
                      </a:r>
                    </a:p>
                    <a:p>
                      <a:r>
                        <a:rPr lang="en-US" sz="1400" dirty="0" smtClean="0"/>
                        <a:t>“1|2|3”</a:t>
                      </a:r>
                      <a:endParaRPr lang="en-US" sz="1400" dirty="0">
                        <a:solidFill>
                          <a:schemeClr val="tx1"/>
                        </a:solidFill>
                      </a:endParaRPr>
                    </a:p>
                  </a:txBody>
                  <a:tcPr/>
                </a:tc>
                <a:tc>
                  <a:txBody>
                    <a:bodyPr/>
                    <a:lstStyle/>
                    <a:p>
                      <a:r>
                        <a:rPr lang="en-US" sz="1400" dirty="0" smtClean="0"/>
                        <a:t>+1</a:t>
                      </a:r>
                      <a:endParaRPr lang="en-US" sz="1400" dirty="0">
                        <a:solidFill>
                          <a:schemeClr val="tx1"/>
                        </a:solidFill>
                      </a:endParaRPr>
                    </a:p>
                  </a:txBody>
                  <a:tcPr/>
                </a:tc>
                <a:tc>
                  <a:txBody>
                    <a:bodyPr/>
                    <a:lstStyle/>
                    <a:p>
                      <a:r>
                        <a:rPr lang="en-US" sz="1400" dirty="0" smtClean="0">
                          <a:solidFill>
                            <a:schemeClr val="tx1"/>
                          </a:solidFill>
                        </a:rPr>
                        <a:t>“B”</a:t>
                      </a:r>
                      <a:endParaRPr lang="en-US" sz="1400" dirty="0">
                        <a:solidFill>
                          <a:schemeClr val="tx1"/>
                        </a:solidFill>
                      </a:endParaRPr>
                    </a:p>
                  </a:txBody>
                  <a:tcPr/>
                </a:tc>
              </a:tr>
              <a:tr h="364015">
                <a:tc>
                  <a:txBody>
                    <a:bodyPr/>
                    <a:lstStyle/>
                    <a:p>
                      <a:r>
                        <a:rPr lang="en-US" sz="1400" b="1" dirty="0" smtClean="0"/>
                        <a:t>N/A</a:t>
                      </a:r>
                      <a:endParaRPr lang="en-US" sz="1400" b="1" dirty="0">
                        <a:solidFill>
                          <a:schemeClr val="tx1"/>
                        </a:solidFill>
                      </a:endParaRPr>
                    </a:p>
                  </a:txBody>
                  <a:tcPr/>
                </a:tc>
                <a:tc>
                  <a:txBody>
                    <a:bodyPr/>
                    <a:lstStyle/>
                    <a:p>
                      <a:r>
                        <a:rPr lang="en-US" sz="1400" dirty="0" smtClean="0"/>
                        <a:t>“N/A”</a:t>
                      </a:r>
                      <a:endParaRPr lang="en-US" sz="1400" dirty="0">
                        <a:solidFill>
                          <a:schemeClr val="tx1"/>
                        </a:solidFill>
                      </a:endParaRPr>
                    </a:p>
                  </a:txBody>
                  <a:tcPr/>
                </a:tc>
                <a:tc>
                  <a:txBody>
                    <a:bodyPr/>
                    <a:lstStyle/>
                    <a:p>
                      <a:r>
                        <a:rPr lang="en-US" sz="1400" dirty="0" smtClean="0"/>
                        <a:t>+0</a:t>
                      </a:r>
                      <a:endParaRPr lang="en-US" sz="1400" dirty="0">
                        <a:solidFill>
                          <a:schemeClr val="tx1"/>
                        </a:solidFill>
                      </a:endParaRPr>
                    </a:p>
                  </a:txBody>
                  <a:tcPr/>
                </a:tc>
                <a:tc>
                  <a:txBody>
                    <a:bodyPr/>
                    <a:lstStyle/>
                    <a:p>
                      <a:r>
                        <a:rPr lang="en-US" sz="1400" dirty="0" smtClean="0">
                          <a:solidFill>
                            <a:schemeClr val="tx1"/>
                          </a:solidFill>
                        </a:rPr>
                        <a:t>“Anything”</a:t>
                      </a:r>
                      <a:endParaRPr lang="en-US" sz="1400" dirty="0">
                        <a:solidFill>
                          <a:schemeClr val="tx1"/>
                        </a:solidFill>
                      </a:endParaRPr>
                    </a:p>
                  </a:txBody>
                  <a:tcPr/>
                </a:tc>
              </a:tr>
            </a:tbl>
          </a:graphicData>
        </a:graphic>
      </p:graphicFrame>
    </p:spTree>
    <p:extLst>
      <p:ext uri="{BB962C8B-B14F-4D97-AF65-F5344CB8AC3E}">
        <p14:creationId xmlns:p14="http://schemas.microsoft.com/office/powerpoint/2010/main" val="3841272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details</a:t>
            </a:r>
            <a:endParaRPr lang="en-US" dirty="0"/>
          </a:p>
        </p:txBody>
      </p:sp>
      <p:sp>
        <p:nvSpPr>
          <p:cNvPr id="3" name="Text Placeholder 2"/>
          <p:cNvSpPr>
            <a:spLocks noGrp="1"/>
          </p:cNvSpPr>
          <p:nvPr>
            <p:ph type="body" idx="4294967295"/>
          </p:nvPr>
        </p:nvSpPr>
        <p:spPr>
          <a:xfrm>
            <a:off x="609600" y="1295400"/>
            <a:ext cx="7769225" cy="4800600"/>
          </a:xfrm>
        </p:spPr>
        <p:txBody>
          <a:bodyPr/>
          <a:lstStyle/>
          <a:p>
            <a:r>
              <a:rPr lang="en-US" dirty="0"/>
              <a:t>Regular expression matching</a:t>
            </a:r>
          </a:p>
          <a:p>
            <a:pPr lvl="1"/>
            <a:r>
              <a:rPr lang="en-US" dirty="0"/>
              <a:t>Most </a:t>
            </a:r>
            <a:r>
              <a:rPr lang="en-US" dirty="0" smtClean="0"/>
              <a:t>parameter matchers </a:t>
            </a:r>
            <a:r>
              <a:rPr lang="en-US" dirty="0"/>
              <a:t>in CRDS </a:t>
            </a:r>
            <a:r>
              <a:rPr lang="en-US" dirty="0" smtClean="0"/>
              <a:t>use regexes</a:t>
            </a:r>
          </a:p>
          <a:p>
            <a:pPr lvl="1"/>
            <a:r>
              <a:rPr lang="en-US" dirty="0" smtClean="0"/>
              <a:t>All parameters are matched as strings</a:t>
            </a:r>
          </a:p>
          <a:p>
            <a:pPr lvl="1"/>
            <a:r>
              <a:rPr lang="en-US" dirty="0" smtClean="0"/>
              <a:t>All numbers matched internally as standard format float strings</a:t>
            </a:r>
          </a:p>
          <a:p>
            <a:pPr lvl="1"/>
            <a:r>
              <a:rPr lang="en-US" dirty="0" smtClean="0"/>
              <a:t>Generally case-insensitive,  matched as upper case</a:t>
            </a:r>
            <a:endParaRPr lang="en-US" dirty="0"/>
          </a:p>
          <a:p>
            <a:r>
              <a:rPr lang="en-US" dirty="0" smtClean="0"/>
              <a:t>Special value:  N/A </a:t>
            </a:r>
          </a:p>
          <a:p>
            <a:pPr lvl="1"/>
            <a:r>
              <a:rPr lang="en-US" dirty="0" smtClean="0"/>
              <a:t>Enables parameters to be ignored for a particular mode.</a:t>
            </a:r>
          </a:p>
          <a:p>
            <a:pPr lvl="1"/>
            <a:r>
              <a:rPr lang="en-US" dirty="0" smtClean="0"/>
              <a:t>Always survives winnowing</a:t>
            </a:r>
          </a:p>
          <a:p>
            <a:pPr lvl="1"/>
            <a:r>
              <a:rPr lang="en-US" dirty="0" smtClean="0"/>
              <a:t>Adds nothing to match weight.</a:t>
            </a:r>
          </a:p>
          <a:p>
            <a:pPr lvl="1"/>
            <a:r>
              <a:rPr lang="en-US" dirty="0" smtClean="0"/>
              <a:t>Can be specified in Rmaps</a:t>
            </a:r>
          </a:p>
          <a:p>
            <a:pPr lvl="1"/>
            <a:r>
              <a:rPr lang="en-US" dirty="0" smtClean="0"/>
              <a:t>Can be specified in Dataset headers</a:t>
            </a:r>
          </a:p>
        </p:txBody>
      </p:sp>
    </p:spTree>
    <p:extLst>
      <p:ext uri="{BB962C8B-B14F-4D97-AF65-F5344CB8AC3E}">
        <p14:creationId xmlns:p14="http://schemas.microsoft.com/office/powerpoint/2010/main" val="1740519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Changes Since Last Year</a:t>
            </a:r>
            <a:endParaRPr lang="en-US" dirty="0"/>
          </a:p>
        </p:txBody>
      </p:sp>
      <p:sp>
        <p:nvSpPr>
          <p:cNvPr id="3" name="Text Placeholder 2"/>
          <p:cNvSpPr>
            <a:spLocks noGrp="1"/>
          </p:cNvSpPr>
          <p:nvPr>
            <p:ph type="body" idx="4294967295"/>
          </p:nvPr>
        </p:nvSpPr>
        <p:spPr>
          <a:xfrm>
            <a:off x="152400" y="914400"/>
            <a:ext cx="8610600" cy="5029200"/>
          </a:xfrm>
        </p:spPr>
        <p:txBody>
          <a:bodyPr/>
          <a:lstStyle/>
          <a:p>
            <a:r>
              <a:rPr lang="en-US" dirty="0" smtClean="0"/>
              <a:t>Best References</a:t>
            </a:r>
          </a:p>
          <a:p>
            <a:pPr lvl="1"/>
            <a:r>
              <a:rPr lang="en-US" baseline="0" dirty="0" smtClean="0"/>
              <a:t>Integration with </a:t>
            </a:r>
            <a:r>
              <a:rPr lang="en-US" baseline="0" dirty="0" err="1" smtClean="0"/>
              <a:t>stpipe</a:t>
            </a:r>
            <a:endParaRPr lang="en-US" baseline="0" dirty="0" smtClean="0"/>
          </a:p>
          <a:p>
            <a:pPr lvl="2"/>
            <a:r>
              <a:rPr lang="en-US" dirty="0" smtClean="0"/>
              <a:t>Interface to CRDS common across all </a:t>
            </a:r>
            <a:r>
              <a:rPr lang="en-US" dirty="0" err="1" smtClean="0"/>
              <a:t>stpipe</a:t>
            </a:r>
            <a:r>
              <a:rPr lang="en-US" dirty="0" smtClean="0"/>
              <a:t> Steps</a:t>
            </a:r>
            <a:endParaRPr lang="en-US" baseline="0" dirty="0" smtClean="0"/>
          </a:p>
          <a:p>
            <a:pPr lvl="2"/>
            <a:r>
              <a:rPr lang="en-US" dirty="0" smtClean="0"/>
              <a:t>Calls </a:t>
            </a:r>
            <a:r>
              <a:rPr lang="en-US" dirty="0" err="1" smtClean="0"/>
              <a:t>crds.getreferences</a:t>
            </a:r>
            <a:r>
              <a:rPr lang="en-US" dirty="0" smtClean="0"/>
              <a:t>()</a:t>
            </a:r>
          </a:p>
          <a:p>
            <a:pPr lvl="2"/>
            <a:r>
              <a:rPr lang="en-US" dirty="0" err="1" smtClean="0"/>
              <a:t>Stpipe</a:t>
            </a:r>
            <a:r>
              <a:rPr lang="en-US" dirty="0" smtClean="0"/>
              <a:t> command line overrides for reference files</a:t>
            </a:r>
            <a:endParaRPr lang="en-US" baseline="0" dirty="0" smtClean="0"/>
          </a:p>
          <a:p>
            <a:pPr lvl="1"/>
            <a:r>
              <a:rPr lang="en-US" dirty="0" smtClean="0"/>
              <a:t>Use </a:t>
            </a:r>
            <a:r>
              <a:rPr lang="en-US" dirty="0" smtClean="0"/>
              <a:t>STPIPE </a:t>
            </a:r>
            <a:r>
              <a:rPr lang="en-US" dirty="0" smtClean="0"/>
              <a:t>data model vocabulary for JWST CRDS </a:t>
            </a:r>
            <a:r>
              <a:rPr lang="en-US" dirty="0" smtClean="0"/>
              <a:t>rules</a:t>
            </a:r>
          </a:p>
          <a:p>
            <a:pPr lvl="2"/>
            <a:r>
              <a:rPr lang="en-US" dirty="0" smtClean="0"/>
              <a:t>JSONRPC service also supports FITS keywords and maps to data model</a:t>
            </a:r>
            <a:endParaRPr lang="en-US" dirty="0" smtClean="0"/>
          </a:p>
          <a:p>
            <a:pPr lvl="1"/>
            <a:r>
              <a:rPr lang="en-US" dirty="0"/>
              <a:t>Elaboration of CRDS client </a:t>
            </a:r>
            <a:r>
              <a:rPr lang="en-US" dirty="0" smtClean="0"/>
              <a:t>configurations</a:t>
            </a:r>
            <a:endParaRPr lang="en-US" dirty="0"/>
          </a:p>
          <a:p>
            <a:pPr lvl="1"/>
            <a:r>
              <a:rPr lang="en-US" dirty="0" smtClean="0"/>
              <a:t>Instrument Specific Lookup</a:t>
            </a:r>
            <a:r>
              <a:rPr lang="en-US" baseline="0" dirty="0" smtClean="0"/>
              <a:t> </a:t>
            </a:r>
            <a:r>
              <a:rPr lang="en-US" dirty="0" smtClean="0"/>
              <a:t>Hooks</a:t>
            </a:r>
          </a:p>
          <a:p>
            <a:pPr lvl="2"/>
            <a:r>
              <a:rPr lang="en-US" dirty="0" smtClean="0"/>
              <a:t>Relevance Expressions (Rmap,  </a:t>
            </a:r>
            <a:r>
              <a:rPr lang="en-US" dirty="0" err="1" smtClean="0"/>
              <a:t>Parkey</a:t>
            </a:r>
            <a:r>
              <a:rPr lang="en-US" dirty="0" smtClean="0"/>
              <a:t>)</a:t>
            </a:r>
          </a:p>
          <a:p>
            <a:r>
              <a:rPr lang="en-US" dirty="0" smtClean="0"/>
              <a:t>File Submission Refinements</a:t>
            </a:r>
          </a:p>
          <a:p>
            <a:pPr lvl="1"/>
            <a:r>
              <a:rPr lang="en-US" dirty="0" smtClean="0"/>
              <a:t>Rmap </a:t>
            </a:r>
            <a:r>
              <a:rPr lang="en-US" dirty="0" smtClean="0"/>
              <a:t>Editing</a:t>
            </a:r>
          </a:p>
          <a:p>
            <a:pPr lvl="1"/>
            <a:r>
              <a:rPr lang="en-US" dirty="0" smtClean="0"/>
              <a:t>Batch Submission</a:t>
            </a:r>
          </a:p>
          <a:p>
            <a:r>
              <a:rPr lang="en-US" dirty="0" smtClean="0"/>
              <a:t>HST Catalog </a:t>
            </a:r>
            <a:r>
              <a:rPr lang="en-US" dirty="0" smtClean="0"/>
              <a:t>driven best reference </a:t>
            </a:r>
            <a:r>
              <a:rPr lang="en-US" dirty="0" smtClean="0"/>
              <a:t>testing</a:t>
            </a:r>
          </a:p>
          <a:p>
            <a:pPr lvl="1"/>
            <a:r>
              <a:rPr lang="en-US" dirty="0" smtClean="0"/>
              <a:t>CRDS matches all CDBS recommendations:  ~100%</a:t>
            </a:r>
            <a:endParaRPr lang="en-US" dirty="0"/>
          </a:p>
        </p:txBody>
      </p:sp>
    </p:spTree>
    <p:extLst>
      <p:ext uri="{BB962C8B-B14F-4D97-AF65-F5344CB8AC3E}">
        <p14:creationId xmlns:p14="http://schemas.microsoft.com/office/powerpoint/2010/main" val="424420514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Since Last Year (</a:t>
            </a:r>
            <a:r>
              <a:rPr lang="en-US" dirty="0" err="1" smtClean="0"/>
              <a:t>cont</a:t>
            </a:r>
            <a:r>
              <a:rPr lang="en-US" dirty="0" smtClean="0"/>
              <a:t>)</a:t>
            </a:r>
            <a:endParaRPr lang="en-US" dirty="0"/>
          </a:p>
        </p:txBody>
      </p:sp>
      <p:sp>
        <p:nvSpPr>
          <p:cNvPr id="3" name="Text Placeholder 2"/>
          <p:cNvSpPr>
            <a:spLocks noGrp="1"/>
          </p:cNvSpPr>
          <p:nvPr>
            <p:ph type="body" idx="4294967295"/>
          </p:nvPr>
        </p:nvSpPr>
        <p:spPr>
          <a:xfrm>
            <a:off x="381000" y="1447800"/>
            <a:ext cx="8074025" cy="4191000"/>
          </a:xfrm>
        </p:spPr>
        <p:txBody>
          <a:bodyPr/>
          <a:lstStyle/>
          <a:p>
            <a:r>
              <a:rPr lang="en-US" dirty="0" smtClean="0"/>
              <a:t>Archiving</a:t>
            </a:r>
          </a:p>
          <a:p>
            <a:pPr lvl="1"/>
            <a:r>
              <a:rPr lang="en-US" dirty="0" smtClean="0"/>
              <a:t>CRDS </a:t>
            </a:r>
            <a:r>
              <a:rPr lang="en-US" dirty="0" smtClean="0"/>
              <a:t>handles </a:t>
            </a:r>
            <a:r>
              <a:rPr lang="en-US" dirty="0" smtClean="0"/>
              <a:t>unique file </a:t>
            </a:r>
            <a:r>
              <a:rPr lang="en-US" dirty="0" smtClean="0"/>
              <a:t>naming </a:t>
            </a:r>
          </a:p>
          <a:p>
            <a:pPr lvl="2"/>
            <a:r>
              <a:rPr lang="en-US" dirty="0" smtClean="0"/>
              <a:t>Rules</a:t>
            </a:r>
          </a:p>
          <a:p>
            <a:pPr lvl="2"/>
            <a:r>
              <a:rPr lang="en-US" dirty="0" smtClean="0"/>
              <a:t>References</a:t>
            </a:r>
          </a:p>
          <a:p>
            <a:pPr lvl="1"/>
            <a:r>
              <a:rPr lang="en-US" dirty="0" smtClean="0"/>
              <a:t>CRDS has local file storage for rules and references</a:t>
            </a:r>
          </a:p>
          <a:p>
            <a:pPr lvl="2"/>
            <a:r>
              <a:rPr lang="en-US" dirty="0" smtClean="0"/>
              <a:t>Necessary for CRDS development and early STPIPE operations.</a:t>
            </a:r>
          </a:p>
          <a:p>
            <a:pPr lvl="2"/>
            <a:r>
              <a:rPr lang="en-US" dirty="0" smtClean="0"/>
              <a:t>Storage space is not a short term issue</a:t>
            </a:r>
          </a:p>
        </p:txBody>
      </p:sp>
    </p:spTree>
    <p:extLst>
      <p:ext uri="{BB962C8B-B14F-4D97-AF65-F5344CB8AC3E}">
        <p14:creationId xmlns:p14="http://schemas.microsoft.com/office/powerpoint/2010/main" val="1226891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 Expressions</a:t>
            </a:r>
            <a:endParaRPr lang="en-US" dirty="0"/>
          </a:p>
        </p:txBody>
      </p:sp>
      <p:sp>
        <p:nvSpPr>
          <p:cNvPr id="6" name="TextBox 5"/>
          <p:cNvSpPr txBox="1"/>
          <p:nvPr/>
        </p:nvSpPr>
        <p:spPr>
          <a:xfrm>
            <a:off x="533400" y="1143000"/>
            <a:ext cx="7848600" cy="248402"/>
          </a:xfrm>
          <a:prstGeom prst="rect">
            <a:avLst/>
          </a:prstGeom>
        </p:spPr>
        <p:txBody>
          <a:bodyPr wrap="square" lIns="90000" tIns="46800" rIns="90000" bIns="46800" rtlCol="0">
            <a:spAutoFit/>
          </a:bodyPr>
          <a:lstStyle/>
          <a:p>
            <a:endParaRPr lang="en-US" sz="1000" dirty="0" smtClean="0">
              <a:solidFill>
                <a:schemeClr val="tx1"/>
              </a:solidFill>
              <a:latin typeface="Helvetica"/>
            </a:endParaRPr>
          </a:p>
        </p:txBody>
      </p:sp>
      <p:sp>
        <p:nvSpPr>
          <p:cNvPr id="14" name="Text Placeholder 13"/>
          <p:cNvSpPr>
            <a:spLocks noGrp="1"/>
          </p:cNvSpPr>
          <p:nvPr>
            <p:ph type="body" idx="4294967295"/>
          </p:nvPr>
        </p:nvSpPr>
        <p:spPr/>
        <p:txBody>
          <a:bodyPr/>
          <a:lstStyle/>
          <a:p>
            <a:r>
              <a:rPr lang="en-US" dirty="0" smtClean="0"/>
              <a:t>Added to support HST,  emulating CDBS</a:t>
            </a:r>
          </a:p>
          <a:p>
            <a:r>
              <a:rPr lang="en-US" dirty="0" smtClean="0"/>
              <a:t>Rmap Relevance</a:t>
            </a:r>
          </a:p>
          <a:p>
            <a:pPr lvl="1"/>
            <a:r>
              <a:rPr lang="en-US" dirty="0" smtClean="0"/>
              <a:t>Define when reference types don’t apply to a dataset</a:t>
            </a:r>
          </a:p>
          <a:p>
            <a:pPr lvl="2"/>
            <a:r>
              <a:rPr lang="en-US" dirty="0" smtClean="0"/>
              <a:t>Provide a clear distinction between lookup errors and when results are not applicable at all.</a:t>
            </a:r>
          </a:p>
          <a:p>
            <a:r>
              <a:rPr lang="en-US" dirty="0" err="1" smtClean="0"/>
              <a:t>Parkey</a:t>
            </a:r>
            <a:r>
              <a:rPr lang="en-US" dirty="0" smtClean="0"/>
              <a:t> Relevance</a:t>
            </a:r>
          </a:p>
          <a:p>
            <a:pPr lvl="1"/>
            <a:r>
              <a:rPr lang="en-US" dirty="0" smtClean="0"/>
              <a:t>Sometimes not all parameters apply to all modes</a:t>
            </a:r>
            <a:r>
              <a:rPr lang="en-US" dirty="0"/>
              <a:t> </a:t>
            </a:r>
            <a:r>
              <a:rPr lang="en-US" dirty="0" smtClean="0"/>
              <a:t>of a type.</a:t>
            </a:r>
          </a:p>
          <a:p>
            <a:pPr lvl="1"/>
            <a:r>
              <a:rPr lang="en-US" dirty="0" smtClean="0"/>
              <a:t>Based on other parameters</a:t>
            </a:r>
          </a:p>
          <a:p>
            <a:pPr lvl="2"/>
            <a:r>
              <a:rPr lang="en-US" dirty="0" smtClean="0"/>
              <a:t>In CDBS,  some parameters are omitted from </a:t>
            </a:r>
            <a:r>
              <a:rPr lang="en-US" dirty="0" err="1" smtClean="0"/>
              <a:t>bestref</a:t>
            </a:r>
            <a:r>
              <a:rPr lang="en-US" dirty="0" smtClean="0"/>
              <a:t> SQL query</a:t>
            </a:r>
          </a:p>
          <a:p>
            <a:pPr lvl="2"/>
            <a:r>
              <a:rPr lang="en-US" dirty="0" smtClean="0"/>
              <a:t>In CRDS,  the same parameters are mapped to N/A before matching</a:t>
            </a:r>
          </a:p>
        </p:txBody>
      </p:sp>
    </p:spTree>
    <p:extLst>
      <p:ext uri="{BB962C8B-B14F-4D97-AF65-F5344CB8AC3E}">
        <p14:creationId xmlns:p14="http://schemas.microsoft.com/office/powerpoint/2010/main" val="335591738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Rmap</a:t>
            </a:r>
            <a:r>
              <a:rPr lang="en-US" baseline="0" dirty="0" smtClean="0"/>
              <a:t> Relevance</a:t>
            </a:r>
            <a:endParaRPr lang="en-US" dirty="0"/>
          </a:p>
        </p:txBody>
      </p:sp>
      <p:sp>
        <p:nvSpPr>
          <p:cNvPr id="3" name="Text Placeholder 2"/>
          <p:cNvSpPr>
            <a:spLocks noGrp="1"/>
          </p:cNvSpPr>
          <p:nvPr>
            <p:ph type="body" idx="4294967295"/>
          </p:nvPr>
        </p:nvSpPr>
        <p:spPr>
          <a:xfrm>
            <a:off x="1066800" y="1143000"/>
            <a:ext cx="7162800" cy="5410200"/>
          </a:xfrm>
        </p:spPr>
        <p:txBody>
          <a:bodyPr/>
          <a:lstStyle/>
          <a:p>
            <a:pPr marL="0" indent="0">
              <a:lnSpc>
                <a:spcPct val="50000"/>
              </a:lnSpc>
              <a:buNone/>
            </a:pPr>
            <a:r>
              <a:rPr lang="tr-TR" sz="1400" b="0" dirty="0" err="1"/>
              <a:t>header</a:t>
            </a:r>
            <a:r>
              <a:rPr lang="tr-TR" sz="1400" b="0" dirty="0"/>
              <a:t> = </a:t>
            </a:r>
            <a:r>
              <a:rPr lang="tr-TR" sz="1400" b="0" dirty="0" smtClean="0"/>
              <a:t>{</a:t>
            </a:r>
            <a:endParaRPr lang="tr-TR" sz="1400" b="0" dirty="0"/>
          </a:p>
          <a:p>
            <a:pPr marL="0" indent="0">
              <a:lnSpc>
                <a:spcPct val="50000"/>
              </a:lnSpc>
              <a:buNone/>
            </a:pPr>
            <a:r>
              <a:rPr lang="tr-TR" sz="1400" b="0" dirty="0" smtClean="0"/>
              <a:t>    ’</a:t>
            </a:r>
            <a:r>
              <a:rPr lang="tr-TR" sz="1400" b="0" dirty="0" err="1" smtClean="0"/>
              <a:t>filekind</a:t>
            </a:r>
            <a:r>
              <a:rPr lang="tr-TR" sz="1400" b="0" dirty="0"/>
              <a:t>' : 'CCDTAB',</a:t>
            </a:r>
          </a:p>
          <a:p>
            <a:pPr marL="0" indent="0">
              <a:lnSpc>
                <a:spcPct val="50000"/>
              </a:lnSpc>
              <a:buNone/>
            </a:pPr>
            <a:r>
              <a:rPr lang="tr-TR" sz="1400" b="0" dirty="0"/>
              <a:t>    '</a:t>
            </a:r>
            <a:r>
              <a:rPr lang="tr-TR" sz="1400" b="0" dirty="0" err="1"/>
              <a:t>instrument</a:t>
            </a:r>
            <a:r>
              <a:rPr lang="tr-TR" sz="1400" b="0" dirty="0"/>
              <a:t>' : 'ACS',</a:t>
            </a:r>
          </a:p>
          <a:p>
            <a:pPr marL="0" indent="0">
              <a:lnSpc>
                <a:spcPct val="50000"/>
              </a:lnSpc>
              <a:buNone/>
            </a:pPr>
            <a:r>
              <a:rPr lang="tr-TR" sz="1400" b="0" dirty="0"/>
              <a:t>    '</a:t>
            </a:r>
            <a:r>
              <a:rPr lang="tr-TR" sz="1400" b="0" dirty="0" err="1"/>
              <a:t>mapping</a:t>
            </a:r>
            <a:r>
              <a:rPr lang="tr-TR" sz="1400" b="0" dirty="0"/>
              <a:t>' : 'REFERENCE',</a:t>
            </a:r>
          </a:p>
          <a:p>
            <a:pPr marL="0" indent="0">
              <a:lnSpc>
                <a:spcPct val="50000"/>
              </a:lnSpc>
              <a:buNone/>
            </a:pPr>
            <a:r>
              <a:rPr lang="tr-TR" sz="1400" b="0" dirty="0" smtClean="0"/>
              <a:t>    '</a:t>
            </a:r>
            <a:r>
              <a:rPr lang="tr-TR" sz="1400" b="0" dirty="0" err="1"/>
              <a:t>parkey</a:t>
            </a:r>
            <a:r>
              <a:rPr lang="tr-TR" sz="1400" b="0" dirty="0"/>
              <a:t>' : (('DETECTOR',), ('DATE-OBS', 'TIME-OBS')),</a:t>
            </a:r>
          </a:p>
          <a:p>
            <a:pPr marL="0" indent="0">
              <a:lnSpc>
                <a:spcPct val="50000"/>
              </a:lnSpc>
              <a:buNone/>
            </a:pPr>
            <a:r>
              <a:rPr lang="tr-TR" sz="1400" b="0" dirty="0"/>
              <a:t>    '</a:t>
            </a:r>
            <a:r>
              <a:rPr lang="tr-TR" sz="1400" b="0" dirty="0" err="1"/>
              <a:t>rmap_relevance</a:t>
            </a:r>
            <a:r>
              <a:rPr lang="tr-TR" sz="1400" b="0" dirty="0"/>
              <a:t>' : '(DETECTOR != "SBC")',</a:t>
            </a:r>
          </a:p>
          <a:p>
            <a:pPr marL="0" indent="0">
              <a:lnSpc>
                <a:spcPct val="50000"/>
              </a:lnSpc>
              <a:buNone/>
            </a:pPr>
            <a:r>
              <a:rPr lang="tr-TR" sz="1400" b="0" dirty="0" smtClean="0"/>
              <a:t>}</a:t>
            </a:r>
            <a:endParaRPr lang="tr-TR" sz="1400" b="0" dirty="0"/>
          </a:p>
          <a:p>
            <a:pPr marL="0" indent="0">
              <a:lnSpc>
                <a:spcPct val="50000"/>
              </a:lnSpc>
              <a:buNone/>
            </a:pPr>
            <a:endParaRPr lang="tr-TR" sz="1400" b="0" dirty="0"/>
          </a:p>
          <a:p>
            <a:pPr marL="0" indent="0">
              <a:lnSpc>
                <a:spcPct val="50000"/>
              </a:lnSpc>
              <a:buNone/>
            </a:pPr>
            <a:r>
              <a:rPr lang="tr-TR" sz="1400" b="0" dirty="0" err="1"/>
              <a:t>selector</a:t>
            </a:r>
            <a:r>
              <a:rPr lang="tr-TR" sz="1400" b="0" dirty="0"/>
              <a:t> = </a:t>
            </a:r>
            <a:r>
              <a:rPr lang="tr-TR" sz="1400" b="0" dirty="0" err="1"/>
              <a:t>Match</a:t>
            </a:r>
            <a:r>
              <a:rPr lang="tr-TR" sz="1400" b="0" dirty="0"/>
              <a:t>({</a:t>
            </a:r>
          </a:p>
          <a:p>
            <a:pPr marL="0" indent="0">
              <a:lnSpc>
                <a:spcPct val="50000"/>
              </a:lnSpc>
              <a:buNone/>
            </a:pPr>
            <a:r>
              <a:rPr lang="tr-TR" sz="1400" b="0" dirty="0"/>
              <a:t>    ('HRC',) : </a:t>
            </a:r>
            <a:r>
              <a:rPr lang="tr-TR" sz="1400" b="0" dirty="0" err="1"/>
              <a:t>UseAfter</a:t>
            </a:r>
            <a:r>
              <a:rPr lang="tr-TR" sz="1400" b="0" dirty="0"/>
              <a:t>({</a:t>
            </a:r>
          </a:p>
          <a:p>
            <a:pPr marL="0" indent="0">
              <a:lnSpc>
                <a:spcPct val="50000"/>
              </a:lnSpc>
              <a:buNone/>
            </a:pPr>
            <a:r>
              <a:rPr lang="tr-TR" sz="1400" b="0" dirty="0"/>
              <a:t>        '1991-01-01 00:00:00' : 'j4d1435kj_ccd.fits',</a:t>
            </a:r>
          </a:p>
          <a:p>
            <a:pPr marL="0" indent="0">
              <a:lnSpc>
                <a:spcPct val="50000"/>
              </a:lnSpc>
              <a:buNone/>
            </a:pPr>
            <a:r>
              <a:rPr lang="tr-TR" sz="1400" b="0" dirty="0"/>
              <a:t>        '1992-01-01 00:00:00' : 'm711125gj_ccd.fits',</a:t>
            </a:r>
          </a:p>
          <a:p>
            <a:pPr marL="0" indent="0">
              <a:lnSpc>
                <a:spcPct val="50000"/>
              </a:lnSpc>
              <a:buNone/>
            </a:pPr>
            <a:r>
              <a:rPr lang="tr-TR" sz="1400" b="0" dirty="0" smtClean="0"/>
              <a:t>    }</a:t>
            </a:r>
            <a:r>
              <a:rPr lang="tr-TR" sz="1400" b="0" dirty="0"/>
              <a:t>),</a:t>
            </a:r>
          </a:p>
          <a:p>
            <a:pPr marL="0" indent="0">
              <a:lnSpc>
                <a:spcPct val="50000"/>
              </a:lnSpc>
              <a:buNone/>
            </a:pPr>
            <a:r>
              <a:rPr lang="tr-TR" sz="1400" b="0" dirty="0"/>
              <a:t>    ('WFC',) : </a:t>
            </a:r>
            <a:r>
              <a:rPr lang="tr-TR" sz="1400" b="0" dirty="0" err="1"/>
              <a:t>UseAfter</a:t>
            </a:r>
            <a:r>
              <a:rPr lang="tr-TR" sz="1400" b="0" dirty="0"/>
              <a:t>({</a:t>
            </a:r>
          </a:p>
          <a:p>
            <a:pPr marL="0" indent="0">
              <a:lnSpc>
                <a:spcPct val="50000"/>
              </a:lnSpc>
              <a:buNone/>
            </a:pPr>
            <a:r>
              <a:rPr lang="tr-TR" sz="1400" b="0" dirty="0"/>
              <a:t>        '1991-01-01 00:00:00' : 'lch1556bj_ccd.fits',</a:t>
            </a:r>
          </a:p>
          <a:p>
            <a:pPr marL="0" indent="0">
              <a:lnSpc>
                <a:spcPct val="50000"/>
              </a:lnSpc>
              <a:buNone/>
            </a:pPr>
            <a:r>
              <a:rPr lang="tr-TR" sz="1400" b="0" dirty="0"/>
              <a:t>        '1992-01-01 00:00:00' : 'm1e1043gj_ccd.fits',</a:t>
            </a:r>
          </a:p>
          <a:p>
            <a:pPr marL="0" indent="0">
              <a:lnSpc>
                <a:spcPct val="50000"/>
              </a:lnSpc>
              <a:buNone/>
            </a:pPr>
            <a:r>
              <a:rPr lang="tr-TR" sz="1400" b="0" dirty="0"/>
              <a:t>        '2001-03-01 00:00:00' : '</a:t>
            </a:r>
            <a:r>
              <a:rPr lang="tr-TR" sz="1400" b="0" dirty="0" smtClean="0"/>
              <a:t>m2j1057qj_ccd.fits’,</a:t>
            </a:r>
          </a:p>
          <a:p>
            <a:pPr marL="0" indent="0">
              <a:lnSpc>
                <a:spcPct val="50000"/>
              </a:lnSpc>
              <a:buNone/>
            </a:pPr>
            <a:r>
              <a:rPr lang="tr-TR" sz="1400" b="0" dirty="0"/>
              <a:t> </a:t>
            </a:r>
            <a:r>
              <a:rPr lang="tr-TR" sz="1400" b="0" dirty="0" smtClean="0"/>
              <a:t>   }</a:t>
            </a:r>
            <a:r>
              <a:rPr lang="tr-TR" sz="1400" b="0" dirty="0"/>
              <a:t>),</a:t>
            </a:r>
          </a:p>
          <a:p>
            <a:pPr marL="0" indent="0">
              <a:lnSpc>
                <a:spcPct val="50000"/>
              </a:lnSpc>
              <a:buNone/>
            </a:pPr>
            <a:r>
              <a:rPr lang="tr-TR" sz="1400" b="0" dirty="0"/>
              <a:t>})</a:t>
            </a:r>
          </a:p>
          <a:p>
            <a:pPr marL="0" indent="0">
              <a:lnSpc>
                <a:spcPct val="50000"/>
              </a:lnSpc>
              <a:buNone/>
            </a:pPr>
            <a:endParaRPr lang="en-US" sz="1400" b="0" dirty="0"/>
          </a:p>
        </p:txBody>
      </p:sp>
      <p:sp>
        <p:nvSpPr>
          <p:cNvPr id="5" name="Rectangle 4"/>
          <p:cNvSpPr/>
          <p:nvPr/>
        </p:nvSpPr>
        <p:spPr>
          <a:xfrm rot="19709275">
            <a:off x="5969223" y="1920457"/>
            <a:ext cx="2705939" cy="1200328"/>
          </a:xfrm>
          <a:prstGeom prst="rect">
            <a:avLst/>
          </a:prstGeom>
          <a:noFill/>
          <a:ln>
            <a:noFill/>
          </a:ln>
        </p:spPr>
        <p:txBody>
          <a:bodyPr wrap="none" lIns="91440" tIns="45720" rIns="91440" bIns="45720">
            <a:spAutoFit/>
          </a:bodyPr>
          <a:lstStyle/>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Reference required </a:t>
            </a:r>
          </a:p>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for this dataset?</a:t>
            </a:r>
          </a:p>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or  N/A?</a:t>
            </a:r>
            <a:endParaRPr lang="en-US" b="1"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6" name="Curved Connector 5"/>
          <p:cNvCxnSpPr>
            <a:stCxn id="5" idx="1"/>
          </p:cNvCxnSpPr>
          <p:nvPr/>
        </p:nvCxnSpPr>
        <p:spPr bwMode="auto">
          <a:xfrm rot="10800000">
            <a:off x="3886213" y="2590819"/>
            <a:ext cx="2282533" cy="636971"/>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nvSpPr>
        <p:spPr>
          <a:xfrm>
            <a:off x="1752600" y="5410200"/>
            <a:ext cx="6019800" cy="1171732"/>
          </a:xfrm>
          <a:prstGeom prst="rect">
            <a:avLst/>
          </a:prstGeom>
        </p:spPr>
        <p:txBody>
          <a:bodyPr wrap="square" lIns="90000" tIns="46800" rIns="90000" bIns="46800" rtlCol="0">
            <a:spAutoFit/>
          </a:bodyPr>
          <a:lstStyle/>
          <a:p>
            <a:pPr marL="171450" indent="-171450">
              <a:buFont typeface="Arial"/>
              <a:buChar char="•"/>
            </a:pPr>
            <a:r>
              <a:rPr lang="en-US" sz="1400" b="1" dirty="0" smtClean="0">
                <a:solidFill>
                  <a:srgbClr val="3366FF"/>
                </a:solidFill>
                <a:latin typeface="Helvetica"/>
              </a:rPr>
              <a:t>Not all reference types are relevant to all instrument modes</a:t>
            </a:r>
          </a:p>
          <a:p>
            <a:pPr marL="171450" indent="-171450">
              <a:buFont typeface="Arial"/>
              <a:buChar char="•"/>
            </a:pPr>
            <a:r>
              <a:rPr lang="en-US" sz="1400" b="1" dirty="0" smtClean="0">
                <a:solidFill>
                  <a:schemeClr val="tx1"/>
                </a:solidFill>
                <a:latin typeface="Helvetica"/>
              </a:rPr>
              <a:t>If DETECTOR == “SBC” then reference type CCDTAB is N/A</a:t>
            </a:r>
            <a:endParaRPr lang="en-US" sz="1400" b="1" dirty="0" smtClean="0">
              <a:solidFill>
                <a:schemeClr val="tx1"/>
              </a:solidFill>
              <a:latin typeface="Helvetica"/>
            </a:endParaRPr>
          </a:p>
          <a:p>
            <a:pPr marL="171450" indent="-171450">
              <a:buFont typeface="Arial"/>
              <a:buChar char="•"/>
            </a:pPr>
            <a:r>
              <a:rPr lang="en-US" sz="1400" b="1" dirty="0" smtClean="0">
                <a:solidFill>
                  <a:schemeClr val="tx1"/>
                </a:solidFill>
                <a:latin typeface="Helvetica"/>
              </a:rPr>
              <a:t>Added </a:t>
            </a:r>
            <a:r>
              <a:rPr lang="en-US" sz="1400" b="1" dirty="0" smtClean="0">
                <a:solidFill>
                  <a:schemeClr val="tx1"/>
                </a:solidFill>
                <a:latin typeface="Helvetica"/>
              </a:rPr>
              <a:t>for HST,   useful in general</a:t>
            </a:r>
          </a:p>
          <a:p>
            <a:pPr marL="171450" indent="-171450">
              <a:buFont typeface="Arial"/>
              <a:buChar char="•"/>
            </a:pPr>
            <a:r>
              <a:rPr lang="en-US" sz="1400" b="1" dirty="0" smtClean="0">
                <a:solidFill>
                  <a:schemeClr val="tx1"/>
                </a:solidFill>
                <a:latin typeface="Helvetica"/>
              </a:rPr>
              <a:t>Prevents conflating irrelevant results with errors</a:t>
            </a:r>
          </a:p>
          <a:p>
            <a:pPr marL="171450" indent="-171450">
              <a:buFont typeface="Arial"/>
              <a:buChar char="•"/>
            </a:pPr>
            <a:r>
              <a:rPr lang="en-US" sz="1400" b="1" dirty="0" smtClean="0">
                <a:solidFill>
                  <a:schemeClr val="tx1"/>
                </a:solidFill>
                <a:latin typeface="Helvetica"/>
              </a:rPr>
              <a:t>Resolves ambiguity in testing</a:t>
            </a:r>
          </a:p>
        </p:txBody>
      </p:sp>
    </p:spTree>
    <p:extLst>
      <p:ext uri="{BB962C8B-B14F-4D97-AF65-F5344CB8AC3E}">
        <p14:creationId xmlns:p14="http://schemas.microsoft.com/office/powerpoint/2010/main" val="2201913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Parykey</a:t>
            </a:r>
            <a:r>
              <a:rPr lang="en-US" dirty="0" smtClean="0"/>
              <a:t> Relevance</a:t>
            </a:r>
            <a:endParaRPr lang="en-US" dirty="0"/>
          </a:p>
        </p:txBody>
      </p:sp>
      <p:sp>
        <p:nvSpPr>
          <p:cNvPr id="6" name="TextBox 5"/>
          <p:cNvSpPr txBox="1"/>
          <p:nvPr/>
        </p:nvSpPr>
        <p:spPr>
          <a:xfrm>
            <a:off x="533400" y="1143000"/>
            <a:ext cx="7848600" cy="248402"/>
          </a:xfrm>
          <a:prstGeom prst="rect">
            <a:avLst/>
          </a:prstGeom>
        </p:spPr>
        <p:txBody>
          <a:bodyPr wrap="square" lIns="90000" tIns="46800" rIns="90000" bIns="46800" rtlCol="0">
            <a:spAutoFit/>
          </a:bodyPr>
          <a:lstStyle/>
          <a:p>
            <a:endParaRPr lang="en-US" sz="1000" dirty="0" smtClean="0">
              <a:solidFill>
                <a:schemeClr val="tx1"/>
              </a:solidFill>
              <a:latin typeface="Helvetica"/>
            </a:endParaRPr>
          </a:p>
        </p:txBody>
      </p:sp>
      <p:sp>
        <p:nvSpPr>
          <p:cNvPr id="7" name="TextBox 6"/>
          <p:cNvSpPr txBox="1"/>
          <p:nvPr/>
        </p:nvSpPr>
        <p:spPr>
          <a:xfrm>
            <a:off x="762000" y="914400"/>
            <a:ext cx="7315200" cy="4526496"/>
          </a:xfrm>
          <a:prstGeom prst="rect">
            <a:avLst/>
          </a:prstGeom>
        </p:spPr>
        <p:txBody>
          <a:bodyPr wrap="square" lIns="90000" tIns="46800" rIns="90000" bIns="46800" rtlCol="0">
            <a:spAutoFit/>
          </a:bodyPr>
          <a:lstStyle/>
          <a:p>
            <a:r>
              <a:rPr lang="en-US" sz="1200" dirty="0">
                <a:solidFill>
                  <a:schemeClr val="tx1"/>
                </a:solidFill>
                <a:latin typeface="Helvetica"/>
              </a:rPr>
              <a:t>header = </a:t>
            </a:r>
            <a:r>
              <a:rPr lang="en-US" sz="1200" dirty="0" smtClean="0">
                <a:solidFill>
                  <a:schemeClr val="tx1"/>
                </a:solidFill>
                <a:latin typeface="Helvetica"/>
              </a:rPr>
              <a:t>{</a:t>
            </a:r>
            <a:endParaRPr lang="en-US" sz="1200" dirty="0">
              <a:solidFill>
                <a:schemeClr val="tx1"/>
              </a:solidFill>
              <a:latin typeface="Helvetica"/>
            </a:endParaRPr>
          </a:p>
          <a:p>
            <a:r>
              <a:rPr lang="tr-TR" sz="1200" dirty="0" smtClean="0">
                <a:solidFill>
                  <a:schemeClr val="tx1"/>
                </a:solidFill>
                <a:latin typeface="Helvetica"/>
              </a:rPr>
              <a:t>    '</a:t>
            </a:r>
            <a:r>
              <a:rPr lang="tr-TR" sz="1200" u="sng" dirty="0" err="1">
                <a:solidFill>
                  <a:schemeClr val="tx1"/>
                </a:solidFill>
                <a:latin typeface="Helvetica"/>
              </a:rPr>
              <a:t>filekind</a:t>
            </a:r>
            <a:r>
              <a:rPr lang="tr-TR" sz="1200" u="sng" dirty="0">
                <a:solidFill>
                  <a:schemeClr val="tx1"/>
                </a:solidFill>
                <a:latin typeface="Helvetica"/>
              </a:rPr>
              <a:t>' : 'DARKFILE',</a:t>
            </a:r>
          </a:p>
          <a:p>
            <a:r>
              <a:rPr lang="tr-TR" sz="1200" dirty="0">
                <a:solidFill>
                  <a:schemeClr val="tx1"/>
                </a:solidFill>
                <a:latin typeface="Helvetica"/>
              </a:rPr>
              <a:t>    '</a:t>
            </a:r>
            <a:r>
              <a:rPr lang="tr-TR" sz="1200" dirty="0" err="1">
                <a:solidFill>
                  <a:schemeClr val="tx1"/>
                </a:solidFill>
                <a:latin typeface="Helvetica"/>
              </a:rPr>
              <a:t>instrument</a:t>
            </a:r>
            <a:r>
              <a:rPr lang="tr-TR" sz="1200" dirty="0">
                <a:solidFill>
                  <a:schemeClr val="tx1"/>
                </a:solidFill>
                <a:latin typeface="Helvetica"/>
              </a:rPr>
              <a:t>' : 'STIS',</a:t>
            </a:r>
          </a:p>
          <a:p>
            <a:r>
              <a:rPr lang="tr-TR" sz="1200" dirty="0">
                <a:solidFill>
                  <a:schemeClr val="tx1"/>
                </a:solidFill>
                <a:latin typeface="Helvetica"/>
              </a:rPr>
              <a:t>    '</a:t>
            </a:r>
            <a:r>
              <a:rPr lang="tr-TR" sz="1200" dirty="0" err="1">
                <a:solidFill>
                  <a:schemeClr val="tx1"/>
                </a:solidFill>
                <a:latin typeface="Helvetica"/>
              </a:rPr>
              <a:t>mapping</a:t>
            </a:r>
            <a:r>
              <a:rPr lang="tr-TR" sz="1200" dirty="0">
                <a:solidFill>
                  <a:schemeClr val="tx1"/>
                </a:solidFill>
                <a:latin typeface="Helvetica"/>
              </a:rPr>
              <a:t>' : 'REFERENCE',</a:t>
            </a:r>
          </a:p>
          <a:p>
            <a:r>
              <a:rPr lang="tr-TR" sz="1200" dirty="0" smtClean="0">
                <a:solidFill>
                  <a:schemeClr val="tx1"/>
                </a:solidFill>
                <a:latin typeface="Helvetica"/>
              </a:rPr>
              <a:t>    '</a:t>
            </a:r>
            <a:r>
              <a:rPr lang="tr-TR" sz="1200" u="sng" dirty="0" err="1">
                <a:solidFill>
                  <a:schemeClr val="tx1"/>
                </a:solidFill>
                <a:latin typeface="Helvetica"/>
              </a:rPr>
              <a:t>parkey</a:t>
            </a:r>
            <a:r>
              <a:rPr lang="tr-TR" sz="1200" u="sng" dirty="0">
                <a:solidFill>
                  <a:schemeClr val="tx1"/>
                </a:solidFill>
                <a:latin typeface="Helvetica"/>
              </a:rPr>
              <a:t>' : (('DETECTOR', 'CCDAMP', 'CCDGAIN'), ('DATE-OBS', 'TIME-OBS')),</a:t>
            </a:r>
          </a:p>
          <a:p>
            <a:r>
              <a:rPr lang="tr-TR" sz="1200" dirty="0">
                <a:solidFill>
                  <a:schemeClr val="tx1"/>
                </a:solidFill>
                <a:latin typeface="Helvetica"/>
              </a:rPr>
              <a:t>    '</a:t>
            </a:r>
            <a:r>
              <a:rPr lang="tr-TR" sz="1200" dirty="0" err="1">
                <a:solidFill>
                  <a:schemeClr val="tx1"/>
                </a:solidFill>
                <a:latin typeface="Helvetica"/>
              </a:rPr>
              <a:t>parkey_relevance</a:t>
            </a:r>
            <a:r>
              <a:rPr lang="tr-TR" sz="1200" dirty="0">
                <a:solidFill>
                  <a:schemeClr val="tx1"/>
                </a:solidFill>
                <a:latin typeface="Helvetica"/>
              </a:rPr>
              <a:t>' : {</a:t>
            </a:r>
          </a:p>
          <a:p>
            <a:r>
              <a:rPr lang="fr-FR" sz="1200" dirty="0">
                <a:solidFill>
                  <a:schemeClr val="tx1"/>
                </a:solidFill>
                <a:latin typeface="Helvetica"/>
              </a:rPr>
              <a:t>        '</a:t>
            </a:r>
            <a:r>
              <a:rPr lang="fr-FR" sz="1200" u="sng" dirty="0" err="1">
                <a:solidFill>
                  <a:schemeClr val="tx1"/>
                </a:solidFill>
                <a:latin typeface="Helvetica"/>
              </a:rPr>
              <a:t>ccdamp</a:t>
            </a:r>
            <a:r>
              <a:rPr lang="fr-FR" sz="1200" u="sng" dirty="0">
                <a:solidFill>
                  <a:schemeClr val="tx1"/>
                </a:solidFill>
                <a:latin typeface="Helvetica"/>
              </a:rPr>
              <a:t>' : '(DETECTOR == "CCD")',</a:t>
            </a:r>
          </a:p>
          <a:p>
            <a:r>
              <a:rPr lang="en-US" sz="1200" dirty="0">
                <a:solidFill>
                  <a:schemeClr val="tx1"/>
                </a:solidFill>
                <a:latin typeface="Helvetica"/>
              </a:rPr>
              <a:t>        '</a:t>
            </a:r>
            <a:r>
              <a:rPr lang="en-US" sz="1200" u="sng" dirty="0" err="1">
                <a:solidFill>
                  <a:schemeClr val="tx1"/>
                </a:solidFill>
                <a:latin typeface="Helvetica"/>
              </a:rPr>
              <a:t>ccdgain</a:t>
            </a:r>
            <a:r>
              <a:rPr lang="en-US" sz="1200" u="sng" dirty="0">
                <a:solidFill>
                  <a:schemeClr val="tx1"/>
                </a:solidFill>
                <a:latin typeface="Helvetica"/>
              </a:rPr>
              <a:t>' : '(DETECTOR == "CCD")',</a:t>
            </a:r>
          </a:p>
          <a:p>
            <a:r>
              <a:rPr lang="en-US" sz="1200" dirty="0">
                <a:solidFill>
                  <a:schemeClr val="tx1"/>
                </a:solidFill>
                <a:latin typeface="Helvetica"/>
              </a:rPr>
              <a:t>    },</a:t>
            </a:r>
          </a:p>
          <a:p>
            <a:r>
              <a:rPr lang="tr-TR" sz="1200" dirty="0" smtClean="0">
                <a:solidFill>
                  <a:schemeClr val="tx1"/>
                </a:solidFill>
                <a:latin typeface="Helvetica"/>
              </a:rPr>
              <a:t>}</a:t>
            </a:r>
            <a:endParaRPr lang="tr-TR" sz="1200" dirty="0">
              <a:solidFill>
                <a:schemeClr val="tx1"/>
              </a:solidFill>
              <a:latin typeface="Helvetica"/>
            </a:endParaRPr>
          </a:p>
          <a:p>
            <a:endParaRPr lang="tr-TR" sz="1200" dirty="0">
              <a:solidFill>
                <a:schemeClr val="tx1"/>
              </a:solidFill>
              <a:latin typeface="Helvetica"/>
            </a:endParaRPr>
          </a:p>
          <a:p>
            <a:r>
              <a:rPr lang="tr-TR" sz="1200" dirty="0" err="1">
                <a:solidFill>
                  <a:schemeClr val="tx1"/>
                </a:solidFill>
                <a:latin typeface="Helvetica"/>
              </a:rPr>
              <a:t>selector</a:t>
            </a:r>
            <a:r>
              <a:rPr lang="tr-TR" sz="1200" dirty="0">
                <a:solidFill>
                  <a:schemeClr val="tx1"/>
                </a:solidFill>
                <a:latin typeface="Helvetica"/>
              </a:rPr>
              <a:t> = </a:t>
            </a:r>
            <a:r>
              <a:rPr lang="tr-TR" sz="1200" dirty="0" err="1">
                <a:solidFill>
                  <a:schemeClr val="tx1"/>
                </a:solidFill>
                <a:latin typeface="Helvetica"/>
              </a:rPr>
              <a:t>Match</a:t>
            </a:r>
            <a:r>
              <a:rPr lang="tr-TR" sz="1200" dirty="0">
                <a:solidFill>
                  <a:schemeClr val="tx1"/>
                </a:solidFill>
                <a:latin typeface="Helvetica"/>
              </a:rPr>
              <a:t>({</a:t>
            </a:r>
          </a:p>
          <a:p>
            <a:r>
              <a:rPr lang="en-US" sz="1200" dirty="0">
                <a:solidFill>
                  <a:schemeClr val="tx1"/>
                </a:solidFill>
                <a:latin typeface="Helvetica"/>
              </a:rPr>
              <a:t>    ('CCD', 'A|B|C|D', '1|2|4|8') : </a:t>
            </a:r>
            <a:r>
              <a:rPr lang="en-US" sz="1200" dirty="0" err="1">
                <a:solidFill>
                  <a:schemeClr val="tx1"/>
                </a:solidFill>
                <a:latin typeface="Helvetica"/>
              </a:rPr>
              <a:t>UseAfter</a:t>
            </a:r>
            <a:r>
              <a:rPr lang="en-US" sz="1200" dirty="0">
                <a:solidFill>
                  <a:schemeClr val="tx1"/>
                </a:solidFill>
                <a:latin typeface="Helvetica"/>
              </a:rPr>
              <a:t>({</a:t>
            </a:r>
          </a:p>
          <a:p>
            <a:r>
              <a:rPr lang="fr-FR" sz="1200" dirty="0">
                <a:solidFill>
                  <a:schemeClr val="tx1"/>
                </a:solidFill>
                <a:latin typeface="Helvetica"/>
              </a:rPr>
              <a:t>        '1996-10-01 00:00:00' : 'h1v1208eo_drk.fits',</a:t>
            </a:r>
          </a:p>
          <a:p>
            <a:r>
              <a:rPr lang="fr-FR" sz="1200" dirty="0">
                <a:solidFill>
                  <a:schemeClr val="tx1"/>
                </a:solidFill>
                <a:latin typeface="Helvetica"/>
              </a:rPr>
              <a:t>        '1997-03-03 00:00:00' : 'hcg1440so_drk.fits',</a:t>
            </a:r>
          </a:p>
          <a:p>
            <a:r>
              <a:rPr lang="fr-FR" sz="1200" dirty="0">
                <a:solidFill>
                  <a:schemeClr val="tx1"/>
                </a:solidFill>
                <a:latin typeface="Helvetica"/>
              </a:rPr>
              <a:t>        '1997-03-13 00:00:00' : 'hcg1440to_drk.fits',</a:t>
            </a:r>
          </a:p>
          <a:p>
            <a:r>
              <a:rPr lang="fr-FR" sz="1200" dirty="0">
                <a:solidFill>
                  <a:schemeClr val="tx1"/>
                </a:solidFill>
                <a:latin typeface="Helvetica"/>
              </a:rPr>
              <a:t>        '1997-03-21 00:00:00' : 'hcg14410o_drk.fits',</a:t>
            </a:r>
          </a:p>
          <a:p>
            <a:r>
              <a:rPr lang="fr-FR" sz="1200" dirty="0">
                <a:solidFill>
                  <a:schemeClr val="tx1"/>
                </a:solidFill>
                <a:latin typeface="Helvetica"/>
              </a:rPr>
              <a:t>        '1997-03-24 00:00:00' : 'hcg14411o_drk.fits',</a:t>
            </a:r>
          </a:p>
          <a:p>
            <a:r>
              <a:rPr lang="fr-FR" sz="1200" dirty="0">
                <a:solidFill>
                  <a:schemeClr val="tx1"/>
                </a:solidFill>
                <a:latin typeface="Helvetica"/>
              </a:rPr>
              <a:t>        '1997-04-14 00:00:00' : 'hcg14412o_drk.fits',</a:t>
            </a:r>
          </a:p>
          <a:p>
            <a:r>
              <a:rPr lang="fr-FR" sz="1200" dirty="0">
                <a:solidFill>
                  <a:schemeClr val="tx1"/>
                </a:solidFill>
                <a:latin typeface="Helvetica"/>
              </a:rPr>
              <a:t>        '1997-04-29 00:00:00' : 'hcg1452lo_drk.fits',</a:t>
            </a:r>
          </a:p>
          <a:p>
            <a:r>
              <a:rPr lang="fr-FR" sz="1200" dirty="0">
                <a:solidFill>
                  <a:schemeClr val="tx1"/>
                </a:solidFill>
                <a:latin typeface="Helvetica"/>
              </a:rPr>
              <a:t>        '1997-05-05 00:00:00' : 'hcg14537o_drk.fits',</a:t>
            </a:r>
          </a:p>
          <a:p>
            <a:r>
              <a:rPr lang="fr-FR" sz="1200" dirty="0">
                <a:solidFill>
                  <a:schemeClr val="tx1"/>
                </a:solidFill>
                <a:latin typeface="Helvetica"/>
              </a:rPr>
              <a:t>        '1997-05-12 00:00:00' : 'hcg14538o_drk.fits',</a:t>
            </a:r>
          </a:p>
          <a:p>
            <a:r>
              <a:rPr lang="fr-FR" sz="1200" dirty="0">
                <a:solidFill>
                  <a:schemeClr val="tx1"/>
                </a:solidFill>
                <a:latin typeface="Helvetica"/>
              </a:rPr>
              <a:t>        '1997-05-19 00:00:00' : 'hcg14539o_drk.fits',</a:t>
            </a:r>
          </a:p>
          <a:p>
            <a:endParaRPr lang="en-US" sz="1200" dirty="0" smtClean="0">
              <a:solidFill>
                <a:schemeClr val="tx1"/>
              </a:solidFill>
              <a:latin typeface="Helvetica"/>
            </a:endParaRPr>
          </a:p>
        </p:txBody>
      </p:sp>
      <p:sp>
        <p:nvSpPr>
          <p:cNvPr id="5" name="Rectangle 4"/>
          <p:cNvSpPr/>
          <p:nvPr/>
        </p:nvSpPr>
        <p:spPr>
          <a:xfrm rot="19709275">
            <a:off x="4865795" y="2814929"/>
            <a:ext cx="3232676" cy="1200328"/>
          </a:xfrm>
          <a:prstGeom prst="rect">
            <a:avLst/>
          </a:prstGeom>
          <a:noFill/>
          <a:ln>
            <a:noFill/>
          </a:ln>
        </p:spPr>
        <p:txBody>
          <a:bodyPr wrap="none" lIns="91440" tIns="45720" rIns="91440" bIns="45720">
            <a:spAutoFit/>
          </a:bodyPr>
          <a:lstStyle/>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Does parameter matter</a:t>
            </a:r>
          </a:p>
          <a:p>
            <a:pPr algn="ctr"/>
            <a:r>
              <a:rPr lang="en-US" b="1"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f</a:t>
            </a:r>
            <a:r>
              <a:rPr lang="en-US"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or this dataset / mode</a:t>
            </a:r>
          </a:p>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or N/A</a:t>
            </a:r>
            <a:r>
              <a:rPr lang="en-US"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cxnSp>
        <p:nvCxnSpPr>
          <p:cNvPr id="4" name="Curved Connector 3"/>
          <p:cNvCxnSpPr/>
          <p:nvPr/>
        </p:nvCxnSpPr>
        <p:spPr bwMode="auto">
          <a:xfrm rot="10800000">
            <a:off x="3810000" y="2438400"/>
            <a:ext cx="1752600" cy="1066798"/>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8" name="TextBox 7"/>
          <p:cNvSpPr txBox="1"/>
          <p:nvPr/>
        </p:nvSpPr>
        <p:spPr>
          <a:xfrm>
            <a:off x="1066800" y="5334000"/>
            <a:ext cx="6858000" cy="1171732"/>
          </a:xfrm>
          <a:prstGeom prst="rect">
            <a:avLst/>
          </a:prstGeom>
        </p:spPr>
        <p:txBody>
          <a:bodyPr wrap="square" lIns="90000" tIns="46800" rIns="90000" bIns="46800" rtlCol="0">
            <a:spAutoFit/>
          </a:bodyPr>
          <a:lstStyle/>
          <a:p>
            <a:pPr marL="171450" indent="-171450">
              <a:buFont typeface="Arial"/>
              <a:buChar char="•"/>
            </a:pPr>
            <a:r>
              <a:rPr lang="en-US" sz="1400" b="1" dirty="0" smtClean="0">
                <a:solidFill>
                  <a:schemeClr val="tx1"/>
                </a:solidFill>
                <a:latin typeface="Helvetica"/>
              </a:rPr>
              <a:t>Modifies incoming matching parameters</a:t>
            </a:r>
          </a:p>
          <a:p>
            <a:pPr marL="171450" indent="-171450">
              <a:buFont typeface="Arial"/>
              <a:buChar char="•"/>
            </a:pPr>
            <a:r>
              <a:rPr lang="en-US" sz="1400" b="1" dirty="0" smtClean="0">
                <a:solidFill>
                  <a:schemeClr val="tx1"/>
                </a:solidFill>
                <a:latin typeface="Helvetica"/>
                <a:sym typeface="Wingdings"/>
              </a:rPr>
              <a:t>If DETECTOR != “CCD” then  CCDAMP := N/A</a:t>
            </a:r>
          </a:p>
          <a:p>
            <a:pPr marL="171450" indent="-171450">
              <a:buFont typeface="Arial"/>
              <a:buChar char="•"/>
            </a:pPr>
            <a:r>
              <a:rPr lang="en-US" sz="1400" b="1" dirty="0" smtClean="0">
                <a:solidFill>
                  <a:srgbClr val="3366FF"/>
                </a:solidFill>
                <a:latin typeface="Helvetica"/>
                <a:sym typeface="Wingdings"/>
              </a:rPr>
              <a:t>Prevents </a:t>
            </a:r>
            <a:r>
              <a:rPr lang="en-US" sz="1400" b="1" dirty="0" smtClean="0">
                <a:solidFill>
                  <a:srgbClr val="3366FF"/>
                </a:solidFill>
                <a:latin typeface="Helvetica"/>
                <a:sym typeface="Wingdings"/>
              </a:rPr>
              <a:t>irrelevant parameter values from affecting matching</a:t>
            </a:r>
            <a:r>
              <a:rPr lang="en-US" sz="1400" b="1" dirty="0" smtClean="0">
                <a:solidFill>
                  <a:schemeClr val="tx1"/>
                </a:solidFill>
                <a:latin typeface="Helvetica"/>
                <a:sym typeface="Wingdings"/>
              </a:rPr>
              <a:t>:</a:t>
            </a:r>
            <a:endParaRPr lang="en-US" sz="1400" b="1" dirty="0">
              <a:solidFill>
                <a:schemeClr val="tx1"/>
              </a:solidFill>
              <a:latin typeface="Helvetica"/>
              <a:sym typeface="Wingdings"/>
            </a:endParaRPr>
          </a:p>
          <a:p>
            <a:pPr marL="914400" lvl="1" indent="-171450">
              <a:buFont typeface="Arial"/>
              <a:buChar char="•"/>
            </a:pPr>
            <a:r>
              <a:rPr lang="en-US" sz="1400" b="1" dirty="0" smtClean="0">
                <a:solidFill>
                  <a:schemeClr val="tx1"/>
                </a:solidFill>
                <a:latin typeface="Helvetica"/>
                <a:sym typeface="Wingdings"/>
              </a:rPr>
              <a:t>During best reference lookups</a:t>
            </a:r>
          </a:p>
          <a:p>
            <a:pPr marL="914400" lvl="1" indent="-171450">
              <a:buFont typeface="Arial"/>
              <a:buChar char="•"/>
            </a:pPr>
            <a:r>
              <a:rPr lang="en-US" sz="1400" b="1" dirty="0" smtClean="0">
                <a:solidFill>
                  <a:schemeClr val="tx1"/>
                </a:solidFill>
                <a:latin typeface="Helvetica"/>
                <a:sym typeface="Wingdings"/>
              </a:rPr>
              <a:t>During automatic rules updates</a:t>
            </a:r>
          </a:p>
        </p:txBody>
      </p:sp>
    </p:spTree>
    <p:extLst>
      <p:ext uri="{BB962C8B-B14F-4D97-AF65-F5344CB8AC3E}">
        <p14:creationId xmlns:p14="http://schemas.microsoft.com/office/powerpoint/2010/main" val="127684695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cstate="print"/>
          <a:srcRect/>
          <a:stretch>
            <a:fillRect/>
          </a:stretch>
        </p:blipFill>
        <p:spPr bwMode="auto">
          <a:xfrm>
            <a:off x="99806" y="2114550"/>
            <a:ext cx="8924925" cy="2990850"/>
          </a:xfrm>
          <a:prstGeom prst="rect">
            <a:avLst/>
          </a:prstGeom>
          <a:noFill/>
          <a:ln w="9525">
            <a:noFill/>
            <a:miter lim="800000"/>
            <a:headEnd/>
            <a:tailEnd/>
          </a:ln>
        </p:spPr>
      </p:pic>
      <p:sp>
        <p:nvSpPr>
          <p:cNvPr id="15364" name="TextBox 12"/>
          <p:cNvSpPr txBox="1">
            <a:spLocks noChangeArrowheads="1"/>
          </p:cNvSpPr>
          <p:nvPr/>
        </p:nvSpPr>
        <p:spPr bwMode="auto">
          <a:xfrm>
            <a:off x="900113" y="1219200"/>
            <a:ext cx="1936750" cy="461963"/>
          </a:xfrm>
          <a:prstGeom prst="rect">
            <a:avLst/>
          </a:prstGeom>
          <a:noFill/>
          <a:ln w="9525">
            <a:noFill/>
            <a:miter lim="800000"/>
            <a:headEnd/>
            <a:tailEnd/>
          </a:ln>
        </p:spPr>
        <p:txBody>
          <a:bodyPr wrap="none">
            <a:spAutoFit/>
          </a:bodyPr>
          <a:lstStyle/>
          <a:p>
            <a:pPr algn="ctr"/>
            <a:r>
              <a:rPr lang="en-US">
                <a:solidFill>
                  <a:srgbClr val="FF0000"/>
                </a:solidFill>
                <a:latin typeface="Arial" charset="0"/>
              </a:rPr>
              <a:t>You are here</a:t>
            </a:r>
          </a:p>
        </p:txBody>
      </p:sp>
      <p:cxnSp>
        <p:nvCxnSpPr>
          <p:cNvPr id="15365" name="Straight Arrow Connector 13"/>
          <p:cNvCxnSpPr>
            <a:cxnSpLocks noChangeShapeType="1"/>
            <a:stCxn id="15364" idx="2"/>
            <a:endCxn id="15369" idx="0"/>
          </p:cNvCxnSpPr>
          <p:nvPr/>
        </p:nvCxnSpPr>
        <p:spPr bwMode="auto">
          <a:xfrm>
            <a:off x="1868488" y="1681163"/>
            <a:ext cx="1118552" cy="2128837"/>
          </a:xfrm>
          <a:prstGeom prst="straightConnector1">
            <a:avLst/>
          </a:prstGeom>
          <a:noFill/>
          <a:ln w="25400" algn="ctr">
            <a:solidFill>
              <a:srgbClr val="FF0000"/>
            </a:solidFill>
            <a:round/>
            <a:headEnd/>
            <a:tailEnd type="arrow" w="med" len="med"/>
          </a:ln>
        </p:spPr>
      </p:cxnSp>
      <p:sp>
        <p:nvSpPr>
          <p:cNvPr id="15369" name="Rectangle 10"/>
          <p:cNvSpPr>
            <a:spLocks noChangeArrowheads="1"/>
          </p:cNvSpPr>
          <p:nvPr/>
        </p:nvSpPr>
        <p:spPr bwMode="auto">
          <a:xfrm>
            <a:off x="2438400" y="3810000"/>
            <a:ext cx="1097280" cy="457200"/>
          </a:xfrm>
          <a:prstGeom prst="rect">
            <a:avLst/>
          </a:prstGeom>
          <a:noFill/>
          <a:ln w="25400" algn="ctr">
            <a:solidFill>
              <a:srgbClr val="FF0000"/>
            </a:solidFill>
            <a:round/>
            <a:headEnd/>
            <a:tailEnd/>
          </a:ln>
        </p:spPr>
        <p:txBody>
          <a:bodyPr wrap="none" anchor="ctr"/>
          <a:lstStyle/>
          <a:p>
            <a:pPr algn="ctr" defTabSz="914400">
              <a:buClrTx/>
              <a:buSzTx/>
              <a:buFontTx/>
              <a:buNone/>
            </a:pPr>
            <a:endParaRPr lang="en-US">
              <a:solidFill>
                <a:schemeClr val="tx1"/>
              </a:solidFill>
              <a:latin typeface="Arial" charset="0"/>
            </a:endParaRPr>
          </a:p>
        </p:txBody>
      </p:sp>
      <p:sp>
        <p:nvSpPr>
          <p:cNvPr id="2" name="Title 1"/>
          <p:cNvSpPr>
            <a:spLocks noGrp="1"/>
          </p:cNvSpPr>
          <p:nvPr>
            <p:ph type="title"/>
          </p:nvPr>
        </p:nvSpPr>
        <p:spPr/>
        <p:txBody>
          <a:bodyPr/>
          <a:lstStyle/>
          <a:p>
            <a:pPr rtl="0" eaLnBrk="0" fontAlgn="base" hangingPunct="0"/>
            <a:r>
              <a:rPr lang="en-US" sz="1800" b="1" kern="1200" dirty="0" smtClean="0">
                <a:solidFill>
                  <a:srgbClr val="C00000"/>
                </a:solidFill>
                <a:effectLst/>
                <a:latin typeface="Helvetica"/>
                <a:ea typeface="+mn-ea"/>
                <a:cs typeface="+mn-cs"/>
              </a:rPr>
              <a:t>Calibration Pipeline Component</a:t>
            </a:r>
            <a:endParaRPr lang="en-US" dirty="0" smtClean="0">
              <a:effectLst/>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Cache </a:t>
            </a:r>
            <a:r>
              <a:rPr lang="en-US" dirty="0" smtClean="0">
                <a:solidFill>
                  <a:schemeClr val="bg1"/>
                </a:solidFill>
              </a:rPr>
              <a:t>Configurations divider</a:t>
            </a:r>
            <a:endParaRPr lang="en-US" dirty="0">
              <a:solidFill>
                <a:schemeClr val="bg1"/>
              </a:solidFill>
            </a:endParaRPr>
          </a:p>
        </p:txBody>
      </p:sp>
      <p:sp>
        <p:nvSpPr>
          <p:cNvPr id="3" name="Text Placeholder 2"/>
          <p:cNvSpPr>
            <a:spLocks noGrp="1"/>
          </p:cNvSpPr>
          <p:nvPr>
            <p:ph type="body" idx="4294967295"/>
          </p:nvPr>
        </p:nvSpPr>
        <p:spPr/>
        <p:txBody>
          <a:bodyPr/>
          <a:lstStyle/>
          <a:p>
            <a:pPr marL="0" indent="0">
              <a:buNone/>
            </a:pPr>
            <a:endParaRPr lang="en-US" sz="2800" dirty="0" smtClean="0"/>
          </a:p>
          <a:p>
            <a:pPr marL="0" indent="0">
              <a:buNone/>
            </a:pPr>
            <a:endParaRPr lang="en-US" sz="2800" dirty="0"/>
          </a:p>
          <a:p>
            <a:pPr marL="0" indent="0" algn="ctr">
              <a:buNone/>
            </a:pPr>
            <a:r>
              <a:rPr lang="en-US" sz="2800" dirty="0" smtClean="0"/>
              <a:t>Cache Configurations</a:t>
            </a:r>
          </a:p>
          <a:p>
            <a:pPr marL="0" indent="0" algn="ctr">
              <a:buNone/>
            </a:pPr>
            <a:r>
              <a:rPr lang="en-US" sz="2800" dirty="0" smtClean="0"/>
              <a:t>And </a:t>
            </a:r>
          </a:p>
          <a:p>
            <a:pPr marL="0" indent="0" algn="ctr">
              <a:buNone/>
            </a:pPr>
            <a:r>
              <a:rPr lang="en-US" sz="2800" dirty="0" smtClean="0"/>
              <a:t>File Service</a:t>
            </a:r>
            <a:endParaRPr lang="en-US" sz="2800" dirty="0"/>
          </a:p>
        </p:txBody>
      </p:sp>
    </p:spTree>
    <p:extLst>
      <p:ext uri="{BB962C8B-B14F-4D97-AF65-F5344CB8AC3E}">
        <p14:creationId xmlns:p14="http://schemas.microsoft.com/office/powerpoint/2010/main" val="4047362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 File Supply</a:t>
            </a:r>
            <a:endParaRPr lang="en-US" dirty="0"/>
          </a:p>
        </p:txBody>
      </p:sp>
      <p:sp>
        <p:nvSpPr>
          <p:cNvPr id="3" name="Text Placeholder 2"/>
          <p:cNvSpPr>
            <a:spLocks noGrp="1"/>
          </p:cNvSpPr>
          <p:nvPr>
            <p:ph type="body" idx="4294967295"/>
          </p:nvPr>
        </p:nvSpPr>
        <p:spPr>
          <a:xfrm>
            <a:off x="685800" y="1219200"/>
            <a:ext cx="7769225" cy="4800600"/>
          </a:xfrm>
        </p:spPr>
        <p:txBody>
          <a:bodyPr/>
          <a:lstStyle/>
          <a:p>
            <a:r>
              <a:rPr lang="en-US" sz="1400" dirty="0" smtClean="0"/>
              <a:t>Transparent </a:t>
            </a:r>
            <a:r>
              <a:rPr lang="en-US" sz="1400" dirty="0" smtClean="0"/>
              <a:t>file delivery in STPIPE w/ CRDS client/</a:t>
            </a:r>
            <a:r>
              <a:rPr lang="en-US" sz="1400" dirty="0" smtClean="0"/>
              <a:t>server</a:t>
            </a:r>
          </a:p>
          <a:p>
            <a:pPr lvl="1"/>
            <a:r>
              <a:rPr lang="en-US" sz="1400" dirty="0" smtClean="0"/>
              <a:t>Files are cached client-side to avoid repeat network transfers</a:t>
            </a:r>
            <a:endParaRPr lang="en-US" sz="1400" dirty="0" smtClean="0"/>
          </a:p>
          <a:p>
            <a:pPr lvl="1"/>
            <a:r>
              <a:rPr lang="en-US" sz="1400" dirty="0" smtClean="0"/>
              <a:t>Two protocols </a:t>
            </a:r>
            <a:r>
              <a:rPr lang="en-US" sz="1400" dirty="0" smtClean="0"/>
              <a:t>supported in client and server</a:t>
            </a:r>
            <a:endParaRPr lang="en-US" sz="1400" dirty="0" smtClean="0"/>
          </a:p>
          <a:p>
            <a:pPr lvl="2"/>
            <a:r>
              <a:rPr lang="en-US" sz="1200" dirty="0"/>
              <a:t>HTTP </a:t>
            </a:r>
            <a:r>
              <a:rPr lang="en-US" sz="1200" dirty="0" smtClean="0"/>
              <a:t>GET</a:t>
            </a:r>
            <a:endParaRPr lang="en-US" sz="1100" dirty="0" smtClean="0"/>
          </a:p>
          <a:p>
            <a:pPr lvl="3"/>
            <a:r>
              <a:rPr lang="en-US" sz="1100" dirty="0" smtClean="0"/>
              <a:t>Actual file transfer </a:t>
            </a:r>
            <a:r>
              <a:rPr lang="en-US" sz="1100" dirty="0" smtClean="0">
                <a:solidFill>
                  <a:srgbClr val="3366FF"/>
                </a:solidFill>
              </a:rPr>
              <a:t>can be redirected to any </a:t>
            </a:r>
            <a:r>
              <a:rPr lang="en-US" sz="1100" dirty="0" smtClean="0">
                <a:solidFill>
                  <a:srgbClr val="3366FF"/>
                </a:solidFill>
              </a:rPr>
              <a:t>server, e.g. </a:t>
            </a:r>
            <a:r>
              <a:rPr lang="en-US" sz="1100" dirty="0" smtClean="0">
                <a:solidFill>
                  <a:srgbClr val="3366FF"/>
                </a:solidFill>
              </a:rPr>
              <a:t>DMS Archive</a:t>
            </a:r>
            <a:endParaRPr lang="en-US" sz="1100" dirty="0" smtClean="0">
              <a:solidFill>
                <a:srgbClr val="3366FF"/>
              </a:solidFill>
            </a:endParaRPr>
          </a:p>
          <a:p>
            <a:pPr lvl="3"/>
            <a:r>
              <a:rPr lang="en-US" sz="1100" dirty="0"/>
              <a:t>P</a:t>
            </a:r>
            <a:r>
              <a:rPr lang="en-US" sz="1100" dirty="0" smtClean="0"/>
              <a:t>robably fastest</a:t>
            </a:r>
            <a:endParaRPr lang="en-US" sz="1100" dirty="0"/>
          </a:p>
          <a:p>
            <a:pPr lvl="2"/>
            <a:r>
              <a:rPr lang="en-US" sz="1200" dirty="0" smtClean="0"/>
              <a:t>JSONRPC</a:t>
            </a:r>
          </a:p>
          <a:p>
            <a:pPr lvl="3"/>
            <a:r>
              <a:rPr lang="en-US" sz="1100" dirty="0" smtClean="0"/>
              <a:t>File delivery restricted to CRDS </a:t>
            </a:r>
            <a:r>
              <a:rPr lang="en-US" sz="1100" dirty="0" err="1" smtClean="0"/>
              <a:t>Django</a:t>
            </a:r>
            <a:r>
              <a:rPr lang="en-US" sz="1100" dirty="0" smtClean="0"/>
              <a:t> server</a:t>
            </a:r>
          </a:p>
          <a:p>
            <a:pPr lvl="3"/>
            <a:r>
              <a:rPr lang="en-US" sz="1100" dirty="0" smtClean="0"/>
              <a:t>Simple </a:t>
            </a:r>
            <a:r>
              <a:rPr lang="en-US" sz="1100" dirty="0" smtClean="0"/>
              <a:t>tunneling to a single non-public server</a:t>
            </a:r>
            <a:endParaRPr lang="en-US" sz="1100" dirty="0" smtClean="0"/>
          </a:p>
          <a:p>
            <a:pPr lvl="1"/>
            <a:r>
              <a:rPr lang="en-US" sz="1400" dirty="0" smtClean="0"/>
              <a:t>Network fallback mode supports “server-less mode”</a:t>
            </a:r>
            <a:endParaRPr lang="en-US" sz="1400" dirty="0" smtClean="0"/>
          </a:p>
          <a:p>
            <a:r>
              <a:rPr lang="en-US" sz="1400" dirty="0" smtClean="0"/>
              <a:t>CRDS Browse-able </a:t>
            </a:r>
            <a:r>
              <a:rPr lang="en-US" sz="1400" dirty="0" smtClean="0"/>
              <a:t>File </a:t>
            </a:r>
            <a:r>
              <a:rPr lang="en-US" sz="1400" dirty="0" smtClean="0"/>
              <a:t>Access</a:t>
            </a:r>
          </a:p>
          <a:p>
            <a:pPr lvl="1"/>
            <a:r>
              <a:rPr lang="en-US" sz="1400" dirty="0" smtClean="0"/>
              <a:t>Browse</a:t>
            </a:r>
            <a:r>
              <a:rPr lang="en-US" sz="1400" dirty="0"/>
              <a:t> </a:t>
            </a:r>
            <a:r>
              <a:rPr lang="en-US" sz="1400" dirty="0" smtClean="0"/>
              <a:t>reference </a:t>
            </a:r>
            <a:r>
              <a:rPr lang="en-US" sz="1400" dirty="0"/>
              <a:t>metadata and CRDS </a:t>
            </a:r>
            <a:r>
              <a:rPr lang="en-US" sz="1400" dirty="0" smtClean="0"/>
              <a:t>rules</a:t>
            </a:r>
          </a:p>
          <a:p>
            <a:pPr lvl="1"/>
            <a:r>
              <a:rPr lang="en-US" sz="1400" dirty="0" smtClean="0"/>
              <a:t>Browse-able best references</a:t>
            </a:r>
            <a:endParaRPr lang="en-US" sz="1400" dirty="0"/>
          </a:p>
          <a:p>
            <a:pPr lvl="1"/>
            <a:r>
              <a:rPr lang="en-US" sz="1400" dirty="0" smtClean="0"/>
              <a:t>Download </a:t>
            </a:r>
            <a:r>
              <a:rPr lang="en-US" sz="1400" dirty="0" smtClean="0"/>
              <a:t>links</a:t>
            </a:r>
            <a:endParaRPr lang="en-US" sz="1400" dirty="0"/>
          </a:p>
          <a:p>
            <a:pPr lvl="2"/>
            <a:r>
              <a:rPr lang="en-US" sz="1200" dirty="0" smtClean="0"/>
              <a:t>Per-file Reference </a:t>
            </a:r>
            <a:r>
              <a:rPr lang="en-US" sz="1200" dirty="0"/>
              <a:t>or Rules </a:t>
            </a:r>
            <a:r>
              <a:rPr lang="en-US" sz="1200" dirty="0" smtClean="0"/>
              <a:t>links</a:t>
            </a:r>
          </a:p>
          <a:p>
            <a:pPr lvl="2"/>
            <a:r>
              <a:rPr lang="en-US" sz="1200" dirty="0" smtClean="0"/>
              <a:t>Intended for single file basic access only</a:t>
            </a:r>
            <a:endParaRPr lang="en-US" sz="1200" dirty="0"/>
          </a:p>
          <a:p>
            <a:r>
              <a:rPr lang="en-US" sz="1400" dirty="0" smtClean="0"/>
              <a:t>CRDS </a:t>
            </a:r>
            <a:r>
              <a:rPr lang="en-US" sz="1400" dirty="0"/>
              <a:t>serves or redirects references and rules files only:  no datasets</a:t>
            </a:r>
          </a:p>
          <a:p>
            <a:r>
              <a:rPr lang="en-US" sz="1400" dirty="0"/>
              <a:t>Redirect to DMS archive for </a:t>
            </a:r>
            <a:r>
              <a:rPr lang="en-US" sz="1400" dirty="0" smtClean="0"/>
              <a:t>high load file delivery using HTTP GET</a:t>
            </a:r>
            <a:endParaRPr lang="en-US" sz="1400" dirty="0"/>
          </a:p>
        </p:txBody>
      </p:sp>
    </p:spTree>
    <p:extLst>
      <p:ext uri="{BB962C8B-B14F-4D97-AF65-F5344CB8AC3E}">
        <p14:creationId xmlns:p14="http://schemas.microsoft.com/office/powerpoint/2010/main" val="1313810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a:t>
            </a:r>
            <a:r>
              <a:rPr lang="en-US" dirty="0" smtClean="0"/>
              <a:t>Server</a:t>
            </a:r>
            <a:endParaRPr lang="en-US" dirty="0"/>
          </a:p>
        </p:txBody>
      </p:sp>
      <p:sp>
        <p:nvSpPr>
          <p:cNvPr id="3" name="Rectangle 2"/>
          <p:cNvSpPr/>
          <p:nvPr/>
        </p:nvSpPr>
        <p:spPr>
          <a:xfrm>
            <a:off x="1905000" y="1371600"/>
            <a:ext cx="1600200" cy="307777"/>
          </a:xfrm>
          <a:prstGeom prst="rect">
            <a:avLst/>
          </a:prstGeom>
          <a:solidFill>
            <a:srgbClr val="FFC000"/>
          </a:solidFill>
          <a:ln>
            <a:solidFill>
              <a:schemeClr val="tx1"/>
            </a:solidFill>
          </a:ln>
        </p:spPr>
        <p:txBody>
          <a:bodyPr wrap="square" rtlCol="0" anchor="ctr">
            <a:spAutoFit/>
          </a:bodyPr>
          <a:lstStyle/>
          <a:p>
            <a:pPr algn="ctr"/>
            <a:r>
              <a:rPr lang="en-US" sz="1400" dirty="0" smtClean="0">
                <a:solidFill>
                  <a:schemeClr val="tx1"/>
                </a:solidFill>
                <a:latin typeface="Helvetica"/>
              </a:rPr>
              <a:t>Input Dataset</a:t>
            </a:r>
          </a:p>
        </p:txBody>
      </p:sp>
      <p:sp>
        <p:nvSpPr>
          <p:cNvPr id="6" name="Rectangle 5"/>
          <p:cNvSpPr/>
          <p:nvPr/>
        </p:nvSpPr>
        <p:spPr>
          <a:xfrm>
            <a:off x="1905000" y="2057400"/>
            <a:ext cx="1676400" cy="2893100"/>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STPIPE</a:t>
            </a: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7" name="Rectangle 6"/>
          <p:cNvSpPr/>
          <p:nvPr/>
        </p:nvSpPr>
        <p:spPr>
          <a:xfrm>
            <a:off x="1905000" y="5257800"/>
            <a:ext cx="1676400" cy="307777"/>
          </a:xfrm>
          <a:prstGeom prst="rect">
            <a:avLst/>
          </a:prstGeom>
          <a:solidFill>
            <a:schemeClr val="accent2">
              <a:lumMod val="40000"/>
              <a:lumOff val="60000"/>
            </a:schemeClr>
          </a:solidFill>
          <a:ln>
            <a:solidFill>
              <a:schemeClr val="tx1"/>
            </a:solidFill>
          </a:ln>
        </p:spPr>
        <p:txBody>
          <a:bodyPr wrap="square" rtlCol="0" anchor="ctr">
            <a:spAutoFit/>
          </a:bodyPr>
          <a:lstStyle/>
          <a:p>
            <a:pPr algn="ctr"/>
            <a:r>
              <a:rPr lang="en-US" sz="1400" dirty="0" smtClean="0">
                <a:solidFill>
                  <a:schemeClr val="tx1"/>
                </a:solidFill>
                <a:latin typeface="Helvetica"/>
              </a:rPr>
              <a:t>Calibrated Dataset</a:t>
            </a:r>
          </a:p>
        </p:txBody>
      </p:sp>
      <p:sp>
        <p:nvSpPr>
          <p:cNvPr id="10" name="Rectangle 9"/>
          <p:cNvSpPr/>
          <p:nvPr/>
        </p:nvSpPr>
        <p:spPr>
          <a:xfrm>
            <a:off x="2133600" y="43434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1" name="Magnetic Disk 10"/>
          <p:cNvSpPr/>
          <p:nvPr/>
        </p:nvSpPr>
        <p:spPr>
          <a:xfrm>
            <a:off x="152400" y="2971800"/>
            <a:ext cx="1295400" cy="103935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Working Set</a:t>
            </a:r>
          </a:p>
          <a:p>
            <a:pPr algn="ctr"/>
            <a:r>
              <a:rPr lang="en-US" sz="1400" dirty="0" smtClean="0">
                <a:solidFill>
                  <a:schemeClr val="tx1"/>
                </a:solidFill>
                <a:latin typeface="Helvetica"/>
              </a:rPr>
              <a:t>Cache</a:t>
            </a:r>
            <a:endParaRPr lang="en-US" sz="1400" dirty="0" smtClean="0">
              <a:solidFill>
                <a:schemeClr val="tx1"/>
              </a:solidFill>
              <a:latin typeface="Helvetica"/>
            </a:endParaRPr>
          </a:p>
        </p:txBody>
      </p:sp>
      <p:sp>
        <p:nvSpPr>
          <p:cNvPr id="12" name="Rectangle 11"/>
          <p:cNvSpPr/>
          <p:nvPr/>
        </p:nvSpPr>
        <p:spPr>
          <a:xfrm>
            <a:off x="5410200" y="2057400"/>
            <a:ext cx="1676400" cy="2893100"/>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CRDS Server</a:t>
            </a: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13" name="Rectangle 12"/>
          <p:cNvSpPr/>
          <p:nvPr/>
        </p:nvSpPr>
        <p:spPr>
          <a:xfrm>
            <a:off x="5562600" y="36576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4" name="Rectangle 13"/>
          <p:cNvSpPr/>
          <p:nvPr/>
        </p:nvSpPr>
        <p:spPr>
          <a:xfrm>
            <a:off x="5638800" y="22098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JSONRPC</a:t>
            </a:r>
          </a:p>
        </p:txBody>
      </p:sp>
      <p:sp>
        <p:nvSpPr>
          <p:cNvPr id="15" name="Rectangle 14"/>
          <p:cNvSpPr/>
          <p:nvPr/>
        </p:nvSpPr>
        <p:spPr>
          <a:xfrm>
            <a:off x="5638800" y="2667000"/>
            <a:ext cx="13716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Web Functions</a:t>
            </a:r>
          </a:p>
        </p:txBody>
      </p:sp>
      <p:sp>
        <p:nvSpPr>
          <p:cNvPr id="16" name="Magnetic Disk 15"/>
          <p:cNvSpPr/>
          <p:nvPr/>
        </p:nvSpPr>
        <p:spPr>
          <a:xfrm>
            <a:off x="7391400" y="2626445"/>
            <a:ext cx="1600200" cy="146732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Master</a:t>
            </a:r>
          </a:p>
          <a:p>
            <a:pPr algn="ctr"/>
            <a:r>
              <a:rPr lang="en-US" sz="1400" dirty="0" smtClean="0">
                <a:solidFill>
                  <a:schemeClr val="tx1"/>
                </a:solidFill>
                <a:latin typeface="Helvetica"/>
              </a:rPr>
              <a:t>Reference</a:t>
            </a:r>
          </a:p>
          <a:p>
            <a:pPr algn="ctr"/>
            <a:r>
              <a:rPr lang="en-US" sz="1400" dirty="0" smtClean="0">
                <a:solidFill>
                  <a:schemeClr val="tx1"/>
                </a:solidFill>
                <a:latin typeface="Helvetica"/>
              </a:rPr>
              <a:t>File Cache</a:t>
            </a:r>
          </a:p>
        </p:txBody>
      </p:sp>
      <p:cxnSp>
        <p:nvCxnSpPr>
          <p:cNvPr id="18" name="Curved Connector 17"/>
          <p:cNvCxnSpPr>
            <a:stCxn id="11" idx="4"/>
            <a:endCxn id="6" idx="1"/>
          </p:cNvCxnSpPr>
          <p:nvPr/>
        </p:nvCxnSpPr>
        <p:spPr bwMode="auto">
          <a:xfrm>
            <a:off x="1447800" y="3491478"/>
            <a:ext cx="457200" cy="12472"/>
          </a:xfrm>
          <a:prstGeom prst="curvedConnector3">
            <a:avLst/>
          </a:prstGeom>
          <a:solidFill>
            <a:schemeClr val="accent1"/>
          </a:solidFill>
          <a:ln w="9525" cap="flat" cmpd="sng" algn="ctr">
            <a:solidFill>
              <a:schemeClr val="tx1"/>
            </a:solidFill>
            <a:prstDash val="solid"/>
            <a:round/>
            <a:headEnd type="arrow"/>
            <a:tailEnd type="arrow"/>
          </a:ln>
          <a:effectLst/>
        </p:spPr>
      </p:cxnSp>
      <p:cxnSp>
        <p:nvCxnSpPr>
          <p:cNvPr id="20" name="Straight Arrow Connector 19"/>
          <p:cNvCxnSpPr>
            <a:stCxn id="3" idx="2"/>
            <a:endCxn id="6" idx="0"/>
          </p:cNvCxnSpPr>
          <p:nvPr/>
        </p:nvCxnSpPr>
        <p:spPr bwMode="auto">
          <a:xfrm>
            <a:off x="2705100" y="1679377"/>
            <a:ext cx="38100" cy="3780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6" idx="2"/>
            <a:endCxn id="7" idx="0"/>
          </p:cNvCxnSpPr>
          <p:nvPr/>
        </p:nvCxnSpPr>
        <p:spPr bwMode="auto">
          <a:xfrm>
            <a:off x="2743200" y="4950500"/>
            <a:ext cx="0" cy="307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3657600" y="23622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4" name="TextBox 33"/>
          <p:cNvSpPr txBox="1"/>
          <p:nvPr/>
        </p:nvSpPr>
        <p:spPr>
          <a:xfrm>
            <a:off x="3962400" y="2057400"/>
            <a:ext cx="1040967" cy="248402"/>
          </a:xfrm>
          <a:prstGeom prst="rect">
            <a:avLst/>
          </a:prstGeom>
        </p:spPr>
        <p:txBody>
          <a:bodyPr wrap="none" lIns="90000" tIns="46800" rIns="90000" bIns="46800" rtlCol="0">
            <a:spAutoFit/>
          </a:bodyPr>
          <a:lstStyle/>
          <a:p>
            <a:r>
              <a:rPr lang="en-US" sz="1000" dirty="0" smtClean="0">
                <a:solidFill>
                  <a:schemeClr val="tx1"/>
                </a:solidFill>
                <a:latin typeface="Helvetica"/>
              </a:rPr>
              <a:t>Default context</a:t>
            </a:r>
          </a:p>
        </p:txBody>
      </p:sp>
      <p:cxnSp>
        <p:nvCxnSpPr>
          <p:cNvPr id="35" name="Straight Arrow Connector 34"/>
          <p:cNvCxnSpPr/>
          <p:nvPr/>
        </p:nvCxnSpPr>
        <p:spPr bwMode="auto">
          <a:xfrm>
            <a:off x="3657600" y="36576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9" name="TextBox 38"/>
          <p:cNvSpPr txBox="1"/>
          <p:nvPr/>
        </p:nvSpPr>
        <p:spPr>
          <a:xfrm>
            <a:off x="3810000" y="3352800"/>
            <a:ext cx="1322144" cy="248402"/>
          </a:xfrm>
          <a:prstGeom prst="rect">
            <a:avLst/>
          </a:prstGeom>
        </p:spPr>
        <p:txBody>
          <a:bodyPr wrap="none" lIns="90000" tIns="46800" rIns="90000" bIns="46800" rtlCol="0">
            <a:spAutoFit/>
          </a:bodyPr>
          <a:lstStyle/>
          <a:p>
            <a:r>
              <a:rPr lang="en-US" sz="1000" dirty="0" smtClean="0">
                <a:solidFill>
                  <a:schemeClr val="tx1"/>
                </a:solidFill>
                <a:latin typeface="Helvetica"/>
              </a:rPr>
              <a:t>Dataset Parameters</a:t>
            </a:r>
          </a:p>
        </p:txBody>
      </p:sp>
      <p:sp>
        <p:nvSpPr>
          <p:cNvPr id="41" name="TextBox 40"/>
          <p:cNvSpPr txBox="1"/>
          <p:nvPr/>
        </p:nvSpPr>
        <p:spPr>
          <a:xfrm>
            <a:off x="3810000" y="3657600"/>
            <a:ext cx="17526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References</a:t>
            </a:r>
          </a:p>
        </p:txBody>
      </p:sp>
      <p:cxnSp>
        <p:nvCxnSpPr>
          <p:cNvPr id="42" name="Straight Arrow Connector 41"/>
          <p:cNvCxnSpPr/>
          <p:nvPr/>
        </p:nvCxnSpPr>
        <p:spPr bwMode="auto">
          <a:xfrm flipH="1">
            <a:off x="3657600" y="39624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TextBox 42"/>
          <p:cNvSpPr txBox="1"/>
          <p:nvPr/>
        </p:nvSpPr>
        <p:spPr>
          <a:xfrm>
            <a:off x="3733800" y="4343400"/>
            <a:ext cx="14478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 Files</a:t>
            </a:r>
          </a:p>
        </p:txBody>
      </p:sp>
      <p:cxnSp>
        <p:nvCxnSpPr>
          <p:cNvPr id="44" name="Straight Arrow Connector 43"/>
          <p:cNvCxnSpPr/>
          <p:nvPr/>
        </p:nvCxnSpPr>
        <p:spPr bwMode="auto">
          <a:xfrm flipH="1">
            <a:off x="3657600" y="46482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6" name="Straight Arrow Connector 45"/>
          <p:cNvCxnSpPr>
            <a:stCxn id="16" idx="2"/>
          </p:cNvCxnSpPr>
          <p:nvPr/>
        </p:nvCxnSpPr>
        <p:spPr bwMode="auto">
          <a:xfrm flipH="1" flipV="1">
            <a:off x="7086600" y="3352800"/>
            <a:ext cx="304800" cy="73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8" name="TextBox 57"/>
          <p:cNvSpPr txBox="1"/>
          <p:nvPr/>
        </p:nvSpPr>
        <p:spPr>
          <a:xfrm>
            <a:off x="2438400" y="6096000"/>
            <a:ext cx="4150981" cy="433068"/>
          </a:xfrm>
          <a:prstGeom prst="rect">
            <a:avLst/>
          </a:prstGeom>
        </p:spPr>
        <p:txBody>
          <a:bodyPr wrap="none" lIns="90000" tIns="46800" rIns="90000" bIns="46800" rtlCol="0">
            <a:spAutoFit/>
          </a:bodyPr>
          <a:lstStyle/>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CRDS_PATH                  $HOME/</a:t>
            </a:r>
            <a:r>
              <a:rPr lang="en-US" sz="1100" b="1" dirty="0" err="1" smtClean="0">
                <a:solidFill>
                  <a:schemeClr val="tx1"/>
                </a:solidFill>
                <a:latin typeface="Helvetica"/>
              </a:rPr>
              <a:t>crds</a:t>
            </a:r>
            <a:endParaRPr lang="en-US" sz="1100" b="1" dirty="0" smtClean="0">
              <a:solidFill>
                <a:schemeClr val="tx1"/>
              </a:solidFill>
              <a:latin typeface="Helvetica"/>
            </a:endParaRPr>
          </a:p>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CRDS_SERVER_URL   http://</a:t>
            </a:r>
            <a:r>
              <a:rPr lang="en-US" sz="1100" b="1" dirty="0" err="1" smtClean="0">
                <a:solidFill>
                  <a:schemeClr val="tx1"/>
                </a:solidFill>
                <a:latin typeface="Helvetica"/>
              </a:rPr>
              <a:t>jwst-crds.stsci.edu</a:t>
            </a:r>
            <a:endParaRPr lang="en-US" sz="1100" b="1" dirty="0" smtClean="0">
              <a:solidFill>
                <a:schemeClr val="tx1"/>
              </a:solidFill>
              <a:latin typeface="Helvetica"/>
            </a:endParaRPr>
          </a:p>
        </p:txBody>
      </p:sp>
      <p:cxnSp>
        <p:nvCxnSpPr>
          <p:cNvPr id="61" name="Straight Arrow Connector 60"/>
          <p:cNvCxnSpPr/>
          <p:nvPr/>
        </p:nvCxnSpPr>
        <p:spPr bwMode="auto">
          <a:xfrm flipH="1">
            <a:off x="3657600" y="27432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2" name="TextBox 61"/>
          <p:cNvSpPr txBox="1"/>
          <p:nvPr/>
        </p:nvSpPr>
        <p:spPr>
          <a:xfrm>
            <a:off x="3962400" y="2438400"/>
            <a:ext cx="816008" cy="248402"/>
          </a:xfrm>
          <a:prstGeom prst="rect">
            <a:avLst/>
          </a:prstGeom>
        </p:spPr>
        <p:txBody>
          <a:bodyPr wrap="none" lIns="90000" tIns="46800" rIns="90000" bIns="46800" rtlCol="0">
            <a:spAutoFit/>
          </a:bodyPr>
          <a:lstStyle/>
          <a:p>
            <a:r>
              <a:rPr lang="en-US" sz="1000" dirty="0" smtClean="0">
                <a:solidFill>
                  <a:schemeClr val="tx1"/>
                </a:solidFill>
                <a:latin typeface="Helvetica"/>
              </a:rPr>
              <a:t>Rules Files</a:t>
            </a:r>
          </a:p>
        </p:txBody>
      </p:sp>
    </p:spTree>
    <p:extLst>
      <p:ext uri="{BB962C8B-B14F-4D97-AF65-F5344CB8AC3E}">
        <p14:creationId xmlns:p14="http://schemas.microsoft.com/office/powerpoint/2010/main" val="1973830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 With Archive</a:t>
            </a:r>
            <a:endParaRPr lang="en-US" dirty="0"/>
          </a:p>
        </p:txBody>
      </p:sp>
      <p:sp>
        <p:nvSpPr>
          <p:cNvPr id="3" name="Rectangle 2"/>
          <p:cNvSpPr/>
          <p:nvPr/>
        </p:nvSpPr>
        <p:spPr>
          <a:xfrm>
            <a:off x="1905000" y="1371600"/>
            <a:ext cx="1600200" cy="307777"/>
          </a:xfrm>
          <a:prstGeom prst="rect">
            <a:avLst/>
          </a:prstGeom>
          <a:solidFill>
            <a:srgbClr val="FFC000"/>
          </a:solidFill>
          <a:ln>
            <a:solidFill>
              <a:schemeClr val="tx1"/>
            </a:solidFill>
          </a:ln>
        </p:spPr>
        <p:txBody>
          <a:bodyPr wrap="square" rtlCol="0" anchor="ctr">
            <a:spAutoFit/>
          </a:bodyPr>
          <a:lstStyle/>
          <a:p>
            <a:pPr algn="ctr"/>
            <a:r>
              <a:rPr lang="en-US" sz="1400" dirty="0" smtClean="0">
                <a:solidFill>
                  <a:schemeClr val="tx1"/>
                </a:solidFill>
                <a:latin typeface="Helvetica"/>
              </a:rPr>
              <a:t>Input Dataset</a:t>
            </a:r>
          </a:p>
        </p:txBody>
      </p:sp>
      <p:sp>
        <p:nvSpPr>
          <p:cNvPr id="6" name="Rectangle 5"/>
          <p:cNvSpPr/>
          <p:nvPr/>
        </p:nvSpPr>
        <p:spPr>
          <a:xfrm>
            <a:off x="1905000" y="2057400"/>
            <a:ext cx="1676400" cy="2893100"/>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STPIPE</a:t>
            </a: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7" name="Rectangle 6"/>
          <p:cNvSpPr/>
          <p:nvPr/>
        </p:nvSpPr>
        <p:spPr>
          <a:xfrm>
            <a:off x="1905000" y="5257800"/>
            <a:ext cx="1676400" cy="307777"/>
          </a:xfrm>
          <a:prstGeom prst="rect">
            <a:avLst/>
          </a:prstGeom>
          <a:solidFill>
            <a:schemeClr val="accent2">
              <a:lumMod val="40000"/>
              <a:lumOff val="60000"/>
            </a:schemeClr>
          </a:solidFill>
          <a:ln>
            <a:solidFill>
              <a:schemeClr val="tx1"/>
            </a:solidFill>
          </a:ln>
        </p:spPr>
        <p:txBody>
          <a:bodyPr wrap="square" rtlCol="0" anchor="ctr">
            <a:spAutoFit/>
          </a:bodyPr>
          <a:lstStyle/>
          <a:p>
            <a:pPr algn="ctr"/>
            <a:r>
              <a:rPr lang="en-US" sz="1400" dirty="0" smtClean="0">
                <a:solidFill>
                  <a:schemeClr val="tx1"/>
                </a:solidFill>
                <a:latin typeface="Helvetica"/>
              </a:rPr>
              <a:t>Calibrated Dataset</a:t>
            </a:r>
          </a:p>
        </p:txBody>
      </p:sp>
      <p:sp>
        <p:nvSpPr>
          <p:cNvPr id="10" name="Rectangle 9"/>
          <p:cNvSpPr/>
          <p:nvPr/>
        </p:nvSpPr>
        <p:spPr>
          <a:xfrm>
            <a:off x="2133600" y="43434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1" name="Magnetic Disk 10"/>
          <p:cNvSpPr/>
          <p:nvPr/>
        </p:nvSpPr>
        <p:spPr>
          <a:xfrm>
            <a:off x="152400" y="2971800"/>
            <a:ext cx="1295400" cy="103935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Working Set</a:t>
            </a:r>
            <a:endParaRPr lang="en-US" sz="1400" dirty="0" smtClean="0">
              <a:solidFill>
                <a:schemeClr val="tx1"/>
              </a:solidFill>
              <a:latin typeface="Helvetica"/>
            </a:endParaRPr>
          </a:p>
          <a:p>
            <a:pPr algn="ctr"/>
            <a:r>
              <a:rPr lang="en-US" sz="1400" dirty="0" smtClean="0">
                <a:solidFill>
                  <a:schemeClr val="tx1"/>
                </a:solidFill>
                <a:latin typeface="Helvetica"/>
              </a:rPr>
              <a:t>Cache</a:t>
            </a:r>
          </a:p>
        </p:txBody>
      </p:sp>
      <p:sp>
        <p:nvSpPr>
          <p:cNvPr id="12" name="Rectangle 11"/>
          <p:cNvSpPr/>
          <p:nvPr/>
        </p:nvSpPr>
        <p:spPr>
          <a:xfrm>
            <a:off x="5410200" y="2209800"/>
            <a:ext cx="1676400" cy="2031325"/>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CRDS Server</a:t>
            </a: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p:txBody>
      </p:sp>
      <p:sp>
        <p:nvSpPr>
          <p:cNvPr id="13" name="Rectangle 12"/>
          <p:cNvSpPr/>
          <p:nvPr/>
        </p:nvSpPr>
        <p:spPr>
          <a:xfrm>
            <a:off x="5562600" y="3760113"/>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4" name="Rectangle 13"/>
          <p:cNvSpPr/>
          <p:nvPr/>
        </p:nvSpPr>
        <p:spPr>
          <a:xfrm>
            <a:off x="5638800" y="2388513"/>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JSONRPC</a:t>
            </a:r>
          </a:p>
        </p:txBody>
      </p:sp>
      <p:sp>
        <p:nvSpPr>
          <p:cNvPr id="15" name="Rectangle 14"/>
          <p:cNvSpPr/>
          <p:nvPr/>
        </p:nvSpPr>
        <p:spPr>
          <a:xfrm>
            <a:off x="5638800" y="2921913"/>
            <a:ext cx="13716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Web Functions</a:t>
            </a:r>
          </a:p>
        </p:txBody>
      </p:sp>
      <p:sp>
        <p:nvSpPr>
          <p:cNvPr id="16" name="Magnetic Disk 15"/>
          <p:cNvSpPr/>
          <p:nvPr/>
        </p:nvSpPr>
        <p:spPr>
          <a:xfrm>
            <a:off x="7391400" y="4648200"/>
            <a:ext cx="1600200" cy="146732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Archived</a:t>
            </a:r>
          </a:p>
          <a:p>
            <a:pPr algn="ctr"/>
            <a:r>
              <a:rPr lang="en-US" sz="1400" dirty="0" smtClean="0">
                <a:solidFill>
                  <a:schemeClr val="tx1"/>
                </a:solidFill>
                <a:latin typeface="Helvetica"/>
              </a:rPr>
              <a:t>Rules &amp;</a:t>
            </a:r>
          </a:p>
          <a:p>
            <a:pPr algn="ctr"/>
            <a:r>
              <a:rPr lang="en-US" sz="1400" dirty="0" smtClean="0">
                <a:solidFill>
                  <a:schemeClr val="tx1"/>
                </a:solidFill>
                <a:latin typeface="Helvetica"/>
              </a:rPr>
              <a:t>References</a:t>
            </a:r>
          </a:p>
        </p:txBody>
      </p:sp>
      <p:cxnSp>
        <p:nvCxnSpPr>
          <p:cNvPr id="18" name="Curved Connector 17"/>
          <p:cNvCxnSpPr>
            <a:stCxn id="11" idx="4"/>
            <a:endCxn id="6" idx="1"/>
          </p:cNvCxnSpPr>
          <p:nvPr/>
        </p:nvCxnSpPr>
        <p:spPr bwMode="auto">
          <a:xfrm>
            <a:off x="1447800" y="3491478"/>
            <a:ext cx="457200" cy="12472"/>
          </a:xfrm>
          <a:prstGeom prst="curvedConnector3">
            <a:avLst/>
          </a:prstGeom>
          <a:solidFill>
            <a:schemeClr val="accent1"/>
          </a:solidFill>
          <a:ln w="9525" cap="flat" cmpd="sng" algn="ctr">
            <a:solidFill>
              <a:schemeClr val="tx1"/>
            </a:solidFill>
            <a:prstDash val="solid"/>
            <a:round/>
            <a:headEnd type="arrow"/>
            <a:tailEnd type="arrow"/>
          </a:ln>
          <a:effectLst/>
        </p:spPr>
      </p:cxnSp>
      <p:cxnSp>
        <p:nvCxnSpPr>
          <p:cNvPr id="20" name="Straight Arrow Connector 19"/>
          <p:cNvCxnSpPr>
            <a:stCxn id="3" idx="2"/>
            <a:endCxn id="6" idx="0"/>
          </p:cNvCxnSpPr>
          <p:nvPr/>
        </p:nvCxnSpPr>
        <p:spPr bwMode="auto">
          <a:xfrm>
            <a:off x="2705100" y="1679377"/>
            <a:ext cx="38100" cy="3780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6" idx="2"/>
            <a:endCxn id="7" idx="0"/>
          </p:cNvCxnSpPr>
          <p:nvPr/>
        </p:nvCxnSpPr>
        <p:spPr bwMode="auto">
          <a:xfrm>
            <a:off x="2743200" y="4950500"/>
            <a:ext cx="0" cy="307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3657600" y="23622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4" name="TextBox 33"/>
          <p:cNvSpPr txBox="1"/>
          <p:nvPr/>
        </p:nvSpPr>
        <p:spPr>
          <a:xfrm>
            <a:off x="3962400" y="2057400"/>
            <a:ext cx="1040967" cy="248402"/>
          </a:xfrm>
          <a:prstGeom prst="rect">
            <a:avLst/>
          </a:prstGeom>
        </p:spPr>
        <p:txBody>
          <a:bodyPr wrap="none" lIns="90000" tIns="46800" rIns="90000" bIns="46800" rtlCol="0">
            <a:spAutoFit/>
          </a:bodyPr>
          <a:lstStyle/>
          <a:p>
            <a:r>
              <a:rPr lang="en-US" sz="1000" dirty="0" smtClean="0">
                <a:solidFill>
                  <a:schemeClr val="tx1"/>
                </a:solidFill>
                <a:latin typeface="Helvetica"/>
              </a:rPr>
              <a:t>Default context</a:t>
            </a:r>
          </a:p>
        </p:txBody>
      </p:sp>
      <p:cxnSp>
        <p:nvCxnSpPr>
          <p:cNvPr id="35" name="Straight Arrow Connector 34"/>
          <p:cNvCxnSpPr/>
          <p:nvPr/>
        </p:nvCxnSpPr>
        <p:spPr bwMode="auto">
          <a:xfrm>
            <a:off x="3657600" y="32766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9" name="TextBox 38"/>
          <p:cNvSpPr txBox="1"/>
          <p:nvPr/>
        </p:nvSpPr>
        <p:spPr>
          <a:xfrm>
            <a:off x="3810000" y="2971800"/>
            <a:ext cx="1322144" cy="248402"/>
          </a:xfrm>
          <a:prstGeom prst="rect">
            <a:avLst/>
          </a:prstGeom>
        </p:spPr>
        <p:txBody>
          <a:bodyPr wrap="none" lIns="90000" tIns="46800" rIns="90000" bIns="46800" rtlCol="0">
            <a:spAutoFit/>
          </a:bodyPr>
          <a:lstStyle/>
          <a:p>
            <a:r>
              <a:rPr lang="en-US" sz="1000" dirty="0" smtClean="0">
                <a:solidFill>
                  <a:schemeClr val="tx1"/>
                </a:solidFill>
                <a:latin typeface="Helvetica"/>
              </a:rPr>
              <a:t>Dataset Parameters</a:t>
            </a:r>
          </a:p>
        </p:txBody>
      </p:sp>
      <p:sp>
        <p:nvSpPr>
          <p:cNvPr id="41" name="TextBox 40"/>
          <p:cNvSpPr txBox="1"/>
          <p:nvPr/>
        </p:nvSpPr>
        <p:spPr>
          <a:xfrm>
            <a:off x="3733800" y="3352800"/>
            <a:ext cx="17526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 Names</a:t>
            </a:r>
          </a:p>
        </p:txBody>
      </p:sp>
      <p:cxnSp>
        <p:nvCxnSpPr>
          <p:cNvPr id="42" name="Straight Arrow Connector 41"/>
          <p:cNvCxnSpPr/>
          <p:nvPr/>
        </p:nvCxnSpPr>
        <p:spPr bwMode="auto">
          <a:xfrm flipH="1">
            <a:off x="3657600" y="35814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TextBox 42"/>
          <p:cNvSpPr txBox="1"/>
          <p:nvPr/>
        </p:nvSpPr>
        <p:spPr>
          <a:xfrm>
            <a:off x="3657600" y="5029200"/>
            <a:ext cx="1447800" cy="710067"/>
          </a:xfrm>
          <a:prstGeom prst="rect">
            <a:avLst/>
          </a:prstGeom>
        </p:spPr>
        <p:txBody>
          <a:bodyPr wrap="square" lIns="90000" tIns="46800" rIns="90000" bIns="46800" rtlCol="0">
            <a:spAutoFit/>
          </a:bodyPr>
          <a:lstStyle/>
          <a:p>
            <a:pPr algn="ctr"/>
            <a:r>
              <a:rPr lang="en-US" sz="1000" dirty="0" smtClean="0">
                <a:solidFill>
                  <a:schemeClr val="tx1"/>
                </a:solidFill>
                <a:latin typeface="Helvetica"/>
              </a:rPr>
              <a:t>Best Reference </a:t>
            </a:r>
            <a:br>
              <a:rPr lang="en-US" sz="1000" dirty="0" smtClean="0">
                <a:solidFill>
                  <a:schemeClr val="tx1"/>
                </a:solidFill>
                <a:latin typeface="Helvetica"/>
              </a:rPr>
            </a:br>
            <a:r>
              <a:rPr lang="en-US" sz="1000" dirty="0" smtClean="0">
                <a:solidFill>
                  <a:schemeClr val="tx1"/>
                </a:solidFill>
                <a:latin typeface="Helvetica"/>
              </a:rPr>
              <a:t>File Data</a:t>
            </a:r>
          </a:p>
          <a:p>
            <a:pPr algn="ctr"/>
            <a:r>
              <a:rPr lang="en-US" sz="1000" dirty="0" smtClean="0">
                <a:solidFill>
                  <a:schemeClr val="tx1"/>
                </a:solidFill>
                <a:latin typeface="Helvetica"/>
              </a:rPr>
              <a:t>HTTP GET</a:t>
            </a:r>
          </a:p>
          <a:p>
            <a:endParaRPr lang="en-US" sz="1000" dirty="0" smtClean="0">
              <a:solidFill>
                <a:schemeClr val="tx1"/>
              </a:solidFill>
              <a:latin typeface="Helvetica"/>
            </a:endParaRPr>
          </a:p>
        </p:txBody>
      </p:sp>
      <p:cxnSp>
        <p:nvCxnSpPr>
          <p:cNvPr id="44" name="Straight Arrow Connector 43"/>
          <p:cNvCxnSpPr>
            <a:stCxn id="29" idx="1"/>
          </p:cNvCxnSpPr>
          <p:nvPr/>
        </p:nvCxnSpPr>
        <p:spPr bwMode="auto">
          <a:xfrm flipH="1" flipV="1">
            <a:off x="3581400" y="4495800"/>
            <a:ext cx="1828800" cy="902732"/>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cxnSp>
        <p:nvCxnSpPr>
          <p:cNvPr id="46" name="Straight Arrow Connector 45"/>
          <p:cNvCxnSpPr>
            <a:stCxn id="16" idx="2"/>
            <a:endCxn id="29" idx="3"/>
          </p:cNvCxnSpPr>
          <p:nvPr/>
        </p:nvCxnSpPr>
        <p:spPr bwMode="auto">
          <a:xfrm flipH="1">
            <a:off x="7086600" y="5381863"/>
            <a:ext cx="304800" cy="1666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8" name="TextBox 57"/>
          <p:cNvSpPr txBox="1"/>
          <p:nvPr/>
        </p:nvSpPr>
        <p:spPr>
          <a:xfrm>
            <a:off x="2438400" y="6096000"/>
            <a:ext cx="4150981" cy="433068"/>
          </a:xfrm>
          <a:prstGeom prst="rect">
            <a:avLst/>
          </a:prstGeom>
        </p:spPr>
        <p:txBody>
          <a:bodyPr wrap="none" lIns="90000" tIns="46800" rIns="90000" bIns="46800" rtlCol="0">
            <a:spAutoFit/>
          </a:bodyPr>
          <a:lstStyle/>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CRDS_PATH                  $HOME/</a:t>
            </a:r>
            <a:r>
              <a:rPr lang="en-US" sz="1100" b="1" dirty="0" err="1" smtClean="0">
                <a:solidFill>
                  <a:schemeClr val="tx1"/>
                </a:solidFill>
                <a:latin typeface="Helvetica"/>
              </a:rPr>
              <a:t>crds</a:t>
            </a:r>
            <a:endParaRPr lang="en-US" sz="1100" b="1" dirty="0" smtClean="0">
              <a:solidFill>
                <a:schemeClr val="tx1"/>
              </a:solidFill>
              <a:latin typeface="Helvetica"/>
            </a:endParaRPr>
          </a:p>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CRDS_SERVER_URL   http://</a:t>
            </a:r>
            <a:r>
              <a:rPr lang="en-US" sz="1100" b="1" dirty="0" err="1" smtClean="0">
                <a:solidFill>
                  <a:schemeClr val="tx1"/>
                </a:solidFill>
                <a:latin typeface="Helvetica"/>
              </a:rPr>
              <a:t>jwst-crds.stsci.edu</a:t>
            </a:r>
            <a:endParaRPr lang="en-US" sz="1100" b="1" dirty="0" smtClean="0">
              <a:solidFill>
                <a:schemeClr val="tx1"/>
              </a:solidFill>
              <a:latin typeface="Helvetica"/>
            </a:endParaRPr>
          </a:p>
        </p:txBody>
      </p:sp>
      <p:cxnSp>
        <p:nvCxnSpPr>
          <p:cNvPr id="61" name="Straight Arrow Connector 60"/>
          <p:cNvCxnSpPr/>
          <p:nvPr/>
        </p:nvCxnSpPr>
        <p:spPr bwMode="auto">
          <a:xfrm flipH="1">
            <a:off x="3657600" y="27432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2" name="TextBox 61"/>
          <p:cNvSpPr txBox="1"/>
          <p:nvPr/>
        </p:nvSpPr>
        <p:spPr>
          <a:xfrm>
            <a:off x="3962400" y="2438400"/>
            <a:ext cx="816008" cy="248402"/>
          </a:xfrm>
          <a:prstGeom prst="rect">
            <a:avLst/>
          </a:prstGeom>
        </p:spPr>
        <p:txBody>
          <a:bodyPr wrap="none" lIns="90000" tIns="46800" rIns="90000" bIns="46800" rtlCol="0">
            <a:spAutoFit/>
          </a:bodyPr>
          <a:lstStyle/>
          <a:p>
            <a:r>
              <a:rPr lang="en-US" sz="1000" dirty="0" smtClean="0">
                <a:solidFill>
                  <a:schemeClr val="tx1"/>
                </a:solidFill>
                <a:latin typeface="Helvetica"/>
              </a:rPr>
              <a:t>Rules Files</a:t>
            </a:r>
          </a:p>
        </p:txBody>
      </p:sp>
      <p:sp>
        <p:nvSpPr>
          <p:cNvPr id="29" name="Rectangle 28"/>
          <p:cNvSpPr/>
          <p:nvPr/>
        </p:nvSpPr>
        <p:spPr>
          <a:xfrm>
            <a:off x="5410200" y="5029200"/>
            <a:ext cx="1676400" cy="738664"/>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Archive</a:t>
            </a:r>
          </a:p>
          <a:p>
            <a:pPr algn="ctr"/>
            <a:endParaRPr lang="en-US" sz="1400" dirty="0" smtClean="0">
              <a:solidFill>
                <a:schemeClr val="tx1"/>
              </a:solidFill>
              <a:latin typeface="Helvetica"/>
            </a:endParaRPr>
          </a:p>
        </p:txBody>
      </p:sp>
      <p:cxnSp>
        <p:nvCxnSpPr>
          <p:cNvPr id="8" name="Straight Arrow Connector 7"/>
          <p:cNvCxnSpPr>
            <a:stCxn id="12" idx="2"/>
            <a:endCxn id="29" idx="0"/>
          </p:cNvCxnSpPr>
          <p:nvPr/>
        </p:nvCxnSpPr>
        <p:spPr bwMode="auto">
          <a:xfrm>
            <a:off x="6248400" y="4241125"/>
            <a:ext cx="0" cy="78807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TextBox 16"/>
          <p:cNvSpPr txBox="1"/>
          <p:nvPr/>
        </p:nvSpPr>
        <p:spPr>
          <a:xfrm>
            <a:off x="5867400" y="4419600"/>
            <a:ext cx="1028143" cy="248402"/>
          </a:xfrm>
          <a:prstGeom prst="rect">
            <a:avLst/>
          </a:prstGeom>
        </p:spPr>
        <p:txBody>
          <a:bodyPr wrap="none" lIns="90000" tIns="46800" rIns="90000" bIns="46800" rtlCol="0">
            <a:spAutoFit/>
          </a:bodyPr>
          <a:lstStyle/>
          <a:p>
            <a:r>
              <a:rPr lang="en-US" sz="1000" dirty="0" smtClean="0">
                <a:solidFill>
                  <a:schemeClr val="tx1"/>
                </a:solidFill>
                <a:latin typeface="Helvetica"/>
              </a:rPr>
              <a:t>HTTP Redirect</a:t>
            </a:r>
          </a:p>
        </p:txBody>
      </p:sp>
      <p:cxnSp>
        <p:nvCxnSpPr>
          <p:cNvPr id="36" name="Straight Arrow Connector 35"/>
          <p:cNvCxnSpPr/>
          <p:nvPr/>
        </p:nvCxnSpPr>
        <p:spPr bwMode="auto">
          <a:xfrm>
            <a:off x="3581400" y="4038600"/>
            <a:ext cx="1828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7" name="TextBox 36"/>
          <p:cNvSpPr txBox="1"/>
          <p:nvPr/>
        </p:nvSpPr>
        <p:spPr>
          <a:xfrm>
            <a:off x="3886200" y="3733800"/>
            <a:ext cx="1165413" cy="248402"/>
          </a:xfrm>
          <a:prstGeom prst="rect">
            <a:avLst/>
          </a:prstGeom>
        </p:spPr>
        <p:txBody>
          <a:bodyPr wrap="none" lIns="90000" tIns="46800" rIns="90000" bIns="46800" rtlCol="0">
            <a:spAutoFit/>
          </a:bodyPr>
          <a:lstStyle/>
          <a:p>
            <a:r>
              <a:rPr lang="en-US" sz="1000" dirty="0" smtClean="0">
                <a:solidFill>
                  <a:schemeClr val="tx1"/>
                </a:solidFill>
                <a:latin typeface="Helvetica"/>
              </a:rPr>
              <a:t>Get reference file</a:t>
            </a:r>
          </a:p>
        </p:txBody>
      </p:sp>
    </p:spTree>
    <p:extLst>
      <p:ext uri="{BB962C8B-B14F-4D97-AF65-F5344CB8AC3E}">
        <p14:creationId xmlns:p14="http://schemas.microsoft.com/office/powerpoint/2010/main" val="2617610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Fallback (laptop mode)</a:t>
            </a:r>
            <a:endParaRPr lang="en-US" dirty="0"/>
          </a:p>
        </p:txBody>
      </p:sp>
      <p:sp>
        <p:nvSpPr>
          <p:cNvPr id="3" name="Rectangle 2"/>
          <p:cNvSpPr/>
          <p:nvPr/>
        </p:nvSpPr>
        <p:spPr>
          <a:xfrm>
            <a:off x="3810000" y="1143000"/>
            <a:ext cx="1600200" cy="307777"/>
          </a:xfrm>
          <a:prstGeom prst="rect">
            <a:avLst/>
          </a:prstGeom>
          <a:solidFill>
            <a:srgbClr val="FFC000"/>
          </a:solidFill>
          <a:ln>
            <a:solidFill>
              <a:schemeClr val="tx1"/>
            </a:solidFill>
          </a:ln>
        </p:spPr>
        <p:txBody>
          <a:bodyPr wrap="square" rtlCol="0" anchor="ctr">
            <a:spAutoFit/>
          </a:bodyPr>
          <a:lstStyle/>
          <a:p>
            <a:pPr algn="ctr"/>
            <a:r>
              <a:rPr lang="en-US" sz="1400" dirty="0" smtClean="0">
                <a:solidFill>
                  <a:schemeClr val="tx1"/>
                </a:solidFill>
                <a:latin typeface="Helvetica"/>
              </a:rPr>
              <a:t>Input Dataset</a:t>
            </a:r>
          </a:p>
        </p:txBody>
      </p:sp>
      <p:sp>
        <p:nvSpPr>
          <p:cNvPr id="6" name="Rectangle 5"/>
          <p:cNvSpPr/>
          <p:nvPr/>
        </p:nvSpPr>
        <p:spPr>
          <a:xfrm>
            <a:off x="3810000" y="1752600"/>
            <a:ext cx="1676400" cy="3108544"/>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User</a:t>
            </a:r>
          </a:p>
          <a:p>
            <a:pPr algn="ctr"/>
            <a:r>
              <a:rPr lang="en-US" sz="1400" dirty="0" smtClean="0">
                <a:solidFill>
                  <a:schemeClr val="tx1"/>
                </a:solidFill>
                <a:latin typeface="Helvetica"/>
              </a:rPr>
              <a:t>STPIPE</a:t>
            </a: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7" name="Rectangle 6"/>
          <p:cNvSpPr/>
          <p:nvPr/>
        </p:nvSpPr>
        <p:spPr>
          <a:xfrm>
            <a:off x="3810000" y="5029200"/>
            <a:ext cx="1676400" cy="307777"/>
          </a:xfrm>
          <a:prstGeom prst="rect">
            <a:avLst/>
          </a:prstGeom>
          <a:solidFill>
            <a:schemeClr val="accent2">
              <a:lumMod val="40000"/>
              <a:lumOff val="60000"/>
            </a:schemeClr>
          </a:solidFill>
          <a:ln>
            <a:solidFill>
              <a:schemeClr val="tx1"/>
            </a:solidFill>
          </a:ln>
        </p:spPr>
        <p:txBody>
          <a:bodyPr wrap="square" rtlCol="0" anchor="ctr">
            <a:spAutoFit/>
          </a:bodyPr>
          <a:lstStyle/>
          <a:p>
            <a:pPr algn="ctr"/>
            <a:r>
              <a:rPr lang="en-US" sz="1400" dirty="0" smtClean="0">
                <a:solidFill>
                  <a:schemeClr val="tx1"/>
                </a:solidFill>
                <a:latin typeface="Helvetica"/>
              </a:rPr>
              <a:t>Calibrated Dataset</a:t>
            </a:r>
          </a:p>
        </p:txBody>
      </p:sp>
      <p:sp>
        <p:nvSpPr>
          <p:cNvPr id="10" name="Rectangle 9"/>
          <p:cNvSpPr/>
          <p:nvPr/>
        </p:nvSpPr>
        <p:spPr>
          <a:xfrm>
            <a:off x="4038600" y="41148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1" name="Magnetic Disk 10"/>
          <p:cNvSpPr/>
          <p:nvPr/>
        </p:nvSpPr>
        <p:spPr>
          <a:xfrm>
            <a:off x="838200" y="2514600"/>
            <a:ext cx="1524000" cy="146732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Pre-synced</a:t>
            </a:r>
          </a:p>
          <a:p>
            <a:pPr algn="ctr"/>
            <a:r>
              <a:rPr lang="en-US" sz="1400" dirty="0" smtClean="0">
                <a:solidFill>
                  <a:schemeClr val="tx1"/>
                </a:solidFill>
                <a:latin typeface="Helvetica"/>
              </a:rPr>
              <a:t>User</a:t>
            </a:r>
          </a:p>
          <a:p>
            <a:pPr algn="ctr"/>
            <a:r>
              <a:rPr lang="en-US" sz="1400" dirty="0" smtClean="0">
                <a:solidFill>
                  <a:schemeClr val="tx1"/>
                </a:solidFill>
                <a:latin typeface="Helvetica"/>
              </a:rPr>
              <a:t>Cache</a:t>
            </a:r>
          </a:p>
        </p:txBody>
      </p:sp>
      <p:cxnSp>
        <p:nvCxnSpPr>
          <p:cNvPr id="20" name="Straight Arrow Connector 19"/>
          <p:cNvCxnSpPr>
            <a:stCxn id="3" idx="2"/>
            <a:endCxn id="6" idx="0"/>
          </p:cNvCxnSpPr>
          <p:nvPr/>
        </p:nvCxnSpPr>
        <p:spPr bwMode="auto">
          <a:xfrm>
            <a:off x="4610100" y="1450777"/>
            <a:ext cx="38100" cy="3018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6" idx="2"/>
            <a:endCxn id="7" idx="0"/>
          </p:cNvCxnSpPr>
          <p:nvPr/>
        </p:nvCxnSpPr>
        <p:spPr bwMode="auto">
          <a:xfrm>
            <a:off x="4648200" y="4861144"/>
            <a:ext cx="0" cy="1680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TextBox 42"/>
          <p:cNvSpPr txBox="1"/>
          <p:nvPr/>
        </p:nvSpPr>
        <p:spPr>
          <a:xfrm>
            <a:off x="5562600" y="4114800"/>
            <a:ext cx="14478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References</a:t>
            </a:r>
          </a:p>
        </p:txBody>
      </p:sp>
      <p:cxnSp>
        <p:nvCxnSpPr>
          <p:cNvPr id="44" name="Straight Arrow Connector 43"/>
          <p:cNvCxnSpPr/>
          <p:nvPr/>
        </p:nvCxnSpPr>
        <p:spPr bwMode="auto">
          <a:xfrm flipH="1">
            <a:off x="5486400" y="44196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Straight Connector 18"/>
          <p:cNvCxnSpPr/>
          <p:nvPr/>
        </p:nvCxnSpPr>
        <p:spPr bwMode="auto">
          <a:xfrm>
            <a:off x="5486400" y="4114800"/>
            <a:ext cx="1219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6705600" y="4114800"/>
            <a:ext cx="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7" name="TextBox 46"/>
          <p:cNvSpPr txBox="1"/>
          <p:nvPr/>
        </p:nvSpPr>
        <p:spPr>
          <a:xfrm>
            <a:off x="2514600" y="5943600"/>
            <a:ext cx="4684242" cy="433068"/>
          </a:xfrm>
          <a:prstGeom prst="rect">
            <a:avLst/>
          </a:prstGeom>
        </p:spPr>
        <p:txBody>
          <a:bodyPr wrap="none" lIns="90000" tIns="46800" rIns="90000" bIns="46800" rtlCol="0">
            <a:spAutoFit/>
          </a:bodyPr>
          <a:lstStyle/>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CRDS_PATH                  $HOME/</a:t>
            </a:r>
            <a:r>
              <a:rPr lang="en-US" sz="1100" b="1" dirty="0" err="1" smtClean="0">
                <a:solidFill>
                  <a:schemeClr val="tx1"/>
                </a:solidFill>
                <a:latin typeface="Helvetica"/>
              </a:rPr>
              <a:t>crds</a:t>
            </a:r>
            <a:endParaRPr lang="en-US" sz="1100" b="1" dirty="0" smtClean="0">
              <a:solidFill>
                <a:schemeClr val="tx1"/>
              </a:solidFill>
              <a:latin typeface="Helvetica"/>
            </a:endParaRPr>
          </a:p>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CRDS_SERVER_URL   http://not-a-</a:t>
            </a:r>
            <a:r>
              <a:rPr lang="en-US" sz="1100" b="1" dirty="0" err="1" smtClean="0">
                <a:solidFill>
                  <a:schemeClr val="tx1"/>
                </a:solidFill>
                <a:latin typeface="Helvetica"/>
              </a:rPr>
              <a:t>crds</a:t>
            </a:r>
            <a:r>
              <a:rPr lang="en-US" sz="1100" b="1" dirty="0" smtClean="0">
                <a:solidFill>
                  <a:schemeClr val="tx1"/>
                </a:solidFill>
                <a:latin typeface="Helvetica"/>
              </a:rPr>
              <a:t>-</a:t>
            </a:r>
            <a:r>
              <a:rPr lang="en-US" sz="1100" b="1" dirty="0" err="1" smtClean="0">
                <a:solidFill>
                  <a:schemeClr val="tx1"/>
                </a:solidFill>
                <a:latin typeface="Helvetica"/>
              </a:rPr>
              <a:t>server.stsci.edu</a:t>
            </a:r>
            <a:endParaRPr lang="en-US" sz="1100" b="1" dirty="0" smtClean="0">
              <a:solidFill>
                <a:schemeClr val="tx1"/>
              </a:solidFill>
              <a:latin typeface="Helvetica"/>
            </a:endParaRPr>
          </a:p>
        </p:txBody>
      </p:sp>
      <p:sp>
        <p:nvSpPr>
          <p:cNvPr id="52" name="TextBox 51"/>
          <p:cNvSpPr txBox="1"/>
          <p:nvPr/>
        </p:nvSpPr>
        <p:spPr>
          <a:xfrm>
            <a:off x="2514600" y="2667000"/>
            <a:ext cx="1066615" cy="556179"/>
          </a:xfrm>
          <a:prstGeom prst="rect">
            <a:avLst/>
          </a:prstGeom>
        </p:spPr>
        <p:txBody>
          <a:bodyPr wrap="none" lIns="90000" tIns="46800" rIns="90000" bIns="46800" rtlCol="0">
            <a:spAutoFit/>
          </a:bodyPr>
          <a:lstStyle/>
          <a:p>
            <a:r>
              <a:rPr lang="en-US" sz="1000" dirty="0" smtClean="0">
                <a:solidFill>
                  <a:schemeClr val="tx1"/>
                </a:solidFill>
                <a:latin typeface="Helvetica"/>
              </a:rPr>
              <a:t>References,</a:t>
            </a:r>
          </a:p>
          <a:p>
            <a:r>
              <a:rPr lang="en-US" sz="1000" dirty="0" smtClean="0">
                <a:solidFill>
                  <a:schemeClr val="tx1"/>
                </a:solidFill>
                <a:latin typeface="Helvetica"/>
              </a:rPr>
              <a:t>Rules,</a:t>
            </a:r>
          </a:p>
          <a:p>
            <a:r>
              <a:rPr lang="en-US" sz="1000" dirty="0" smtClean="0">
                <a:solidFill>
                  <a:schemeClr val="tx1"/>
                </a:solidFill>
                <a:latin typeface="Helvetica"/>
              </a:rPr>
              <a:t>Default Context</a:t>
            </a:r>
          </a:p>
        </p:txBody>
      </p:sp>
      <p:cxnSp>
        <p:nvCxnSpPr>
          <p:cNvPr id="54" name="Straight Arrow Connector 53"/>
          <p:cNvCxnSpPr/>
          <p:nvPr/>
        </p:nvCxnSpPr>
        <p:spPr bwMode="auto">
          <a:xfrm>
            <a:off x="2438400" y="3352800"/>
            <a:ext cx="1295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62802571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Server-less Configuration</a:t>
            </a:r>
            <a:endParaRPr lang="en-US" dirty="0"/>
          </a:p>
        </p:txBody>
      </p:sp>
      <p:sp>
        <p:nvSpPr>
          <p:cNvPr id="3" name="Text Placeholder 2"/>
          <p:cNvSpPr>
            <a:spLocks noGrp="1"/>
          </p:cNvSpPr>
          <p:nvPr>
            <p:ph type="body" idx="4294967295"/>
          </p:nvPr>
        </p:nvSpPr>
        <p:spPr>
          <a:xfrm>
            <a:off x="1143000" y="1447800"/>
            <a:ext cx="7239000" cy="4267200"/>
          </a:xfrm>
        </p:spPr>
        <p:txBody>
          <a:bodyPr/>
          <a:lstStyle/>
          <a:p>
            <a:r>
              <a:rPr lang="en-US" dirty="0" smtClean="0"/>
              <a:t>Works by equating user and server file caches</a:t>
            </a:r>
          </a:p>
          <a:p>
            <a:r>
              <a:rPr lang="en-US" dirty="0"/>
              <a:t>All users share master </a:t>
            </a:r>
            <a:r>
              <a:rPr lang="en-US" dirty="0" smtClean="0"/>
              <a:t>read-only file </a:t>
            </a:r>
            <a:r>
              <a:rPr lang="en-US" dirty="0"/>
              <a:t>cache with server</a:t>
            </a:r>
          </a:p>
          <a:p>
            <a:r>
              <a:rPr lang="en-US" dirty="0"/>
              <a:t>All user file cache fetches automatically “hit”</a:t>
            </a:r>
          </a:p>
          <a:p>
            <a:r>
              <a:rPr lang="en-US" dirty="0"/>
              <a:t>Same CRDS </a:t>
            </a:r>
            <a:r>
              <a:rPr lang="en-US" dirty="0" smtClean="0"/>
              <a:t>core library </a:t>
            </a:r>
            <a:r>
              <a:rPr lang="en-US" dirty="0"/>
              <a:t>used in STPIPE and CRDS Server</a:t>
            </a:r>
          </a:p>
          <a:p>
            <a:r>
              <a:rPr lang="en-US" dirty="0" smtClean="0"/>
              <a:t>Best references are computed directly by the </a:t>
            </a:r>
            <a:r>
              <a:rPr lang="en-US" dirty="0" err="1" smtClean="0"/>
              <a:t>stpipe</a:t>
            </a:r>
            <a:r>
              <a:rPr lang="en-US" dirty="0" smtClean="0"/>
              <a:t> process calling a local CRDS library function</a:t>
            </a:r>
          </a:p>
          <a:p>
            <a:r>
              <a:rPr lang="en-US" dirty="0" smtClean="0"/>
              <a:t>Requires access to Central Store /</a:t>
            </a:r>
            <a:r>
              <a:rPr lang="en-US" dirty="0" err="1" smtClean="0"/>
              <a:t>grp</a:t>
            </a:r>
            <a:r>
              <a:rPr lang="en-US" dirty="0" smtClean="0"/>
              <a:t>/</a:t>
            </a:r>
            <a:r>
              <a:rPr lang="en-US" dirty="0" err="1" smtClean="0"/>
              <a:t>crds</a:t>
            </a:r>
            <a:r>
              <a:rPr lang="en-US" dirty="0" smtClean="0"/>
              <a:t>/</a:t>
            </a:r>
            <a:r>
              <a:rPr lang="en-US" dirty="0" err="1" smtClean="0"/>
              <a:t>jwst</a:t>
            </a:r>
            <a:endParaRPr lang="en-US" dirty="0" smtClean="0"/>
          </a:p>
          <a:p>
            <a:r>
              <a:rPr lang="en-US" dirty="0" smtClean="0"/>
              <a:t>Only one copy of reference files needed</a:t>
            </a:r>
          </a:p>
          <a:p>
            <a:r>
              <a:rPr lang="en-US" dirty="0" smtClean="0"/>
              <a:t>The server does not have to be </a:t>
            </a:r>
            <a:r>
              <a:rPr lang="en-US" dirty="0" smtClean="0"/>
              <a:t>running</a:t>
            </a:r>
          </a:p>
        </p:txBody>
      </p:sp>
    </p:spTree>
    <p:extLst>
      <p:ext uri="{BB962C8B-B14F-4D97-AF65-F5344CB8AC3E}">
        <p14:creationId xmlns:p14="http://schemas.microsoft.com/office/powerpoint/2010/main" val="1700328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Server-less Configuration</a:t>
            </a:r>
            <a:endParaRPr lang="en-US" dirty="0"/>
          </a:p>
        </p:txBody>
      </p:sp>
      <p:sp>
        <p:nvSpPr>
          <p:cNvPr id="3" name="Rectangle 2"/>
          <p:cNvSpPr/>
          <p:nvPr/>
        </p:nvSpPr>
        <p:spPr>
          <a:xfrm>
            <a:off x="685800" y="1371600"/>
            <a:ext cx="1600200" cy="307777"/>
          </a:xfrm>
          <a:prstGeom prst="rect">
            <a:avLst/>
          </a:prstGeom>
          <a:solidFill>
            <a:srgbClr val="FFC000"/>
          </a:solidFill>
          <a:ln>
            <a:solidFill>
              <a:schemeClr val="tx1"/>
            </a:solidFill>
          </a:ln>
        </p:spPr>
        <p:txBody>
          <a:bodyPr wrap="square" rtlCol="0" anchor="ctr">
            <a:spAutoFit/>
          </a:bodyPr>
          <a:lstStyle/>
          <a:p>
            <a:pPr algn="ctr"/>
            <a:r>
              <a:rPr lang="en-US" sz="1400" dirty="0" smtClean="0">
                <a:solidFill>
                  <a:schemeClr val="tx1"/>
                </a:solidFill>
                <a:latin typeface="Helvetica"/>
              </a:rPr>
              <a:t>Input Dataset</a:t>
            </a:r>
          </a:p>
        </p:txBody>
      </p:sp>
      <p:sp>
        <p:nvSpPr>
          <p:cNvPr id="6" name="Rectangle 5"/>
          <p:cNvSpPr/>
          <p:nvPr/>
        </p:nvSpPr>
        <p:spPr>
          <a:xfrm>
            <a:off x="685800" y="2057400"/>
            <a:ext cx="1676400" cy="2893100"/>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STPIPE</a:t>
            </a: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7" name="Rectangle 6"/>
          <p:cNvSpPr/>
          <p:nvPr/>
        </p:nvSpPr>
        <p:spPr>
          <a:xfrm>
            <a:off x="685800" y="5257800"/>
            <a:ext cx="1676400" cy="307777"/>
          </a:xfrm>
          <a:prstGeom prst="rect">
            <a:avLst/>
          </a:prstGeom>
          <a:solidFill>
            <a:schemeClr val="accent2">
              <a:lumMod val="40000"/>
              <a:lumOff val="60000"/>
            </a:schemeClr>
          </a:solidFill>
          <a:ln>
            <a:solidFill>
              <a:schemeClr val="tx1"/>
            </a:solidFill>
          </a:ln>
        </p:spPr>
        <p:txBody>
          <a:bodyPr wrap="square" rtlCol="0" anchor="ctr">
            <a:spAutoFit/>
          </a:bodyPr>
          <a:lstStyle/>
          <a:p>
            <a:pPr algn="ctr"/>
            <a:r>
              <a:rPr lang="en-US" sz="1400" dirty="0" smtClean="0">
                <a:solidFill>
                  <a:schemeClr val="tx1"/>
                </a:solidFill>
                <a:latin typeface="Helvetica"/>
              </a:rPr>
              <a:t>Calibrated Dataset</a:t>
            </a:r>
          </a:p>
        </p:txBody>
      </p:sp>
      <p:sp>
        <p:nvSpPr>
          <p:cNvPr id="10" name="Rectangle 9"/>
          <p:cNvSpPr/>
          <p:nvPr/>
        </p:nvSpPr>
        <p:spPr>
          <a:xfrm>
            <a:off x="914400" y="41910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2" name="Rectangle 11"/>
          <p:cNvSpPr/>
          <p:nvPr/>
        </p:nvSpPr>
        <p:spPr>
          <a:xfrm>
            <a:off x="6858000" y="2057400"/>
            <a:ext cx="1676400" cy="2893100"/>
          </a:xfrm>
          <a:prstGeom prst="rect">
            <a:avLst/>
          </a:prstGeom>
          <a:solidFill>
            <a:srgbClr val="CCFFCC"/>
          </a:solidFill>
          <a:ln>
            <a:solidFill>
              <a:schemeClr val="tx1"/>
            </a:solidFill>
            <a:prstDash val="dash"/>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CRDS Server</a:t>
            </a: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13" name="Rectangle 12"/>
          <p:cNvSpPr/>
          <p:nvPr/>
        </p:nvSpPr>
        <p:spPr>
          <a:xfrm>
            <a:off x="7010400" y="43434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4" name="Rectangle 13"/>
          <p:cNvSpPr/>
          <p:nvPr/>
        </p:nvSpPr>
        <p:spPr>
          <a:xfrm>
            <a:off x="7086600" y="22098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JSONRPC</a:t>
            </a:r>
          </a:p>
        </p:txBody>
      </p:sp>
      <p:sp>
        <p:nvSpPr>
          <p:cNvPr id="15" name="Rectangle 14"/>
          <p:cNvSpPr/>
          <p:nvPr/>
        </p:nvSpPr>
        <p:spPr>
          <a:xfrm>
            <a:off x="7086600" y="2667000"/>
            <a:ext cx="13716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Web Functions</a:t>
            </a:r>
          </a:p>
        </p:txBody>
      </p:sp>
      <p:sp>
        <p:nvSpPr>
          <p:cNvPr id="16" name="Magnetic Disk 15"/>
          <p:cNvSpPr/>
          <p:nvPr/>
        </p:nvSpPr>
        <p:spPr>
          <a:xfrm>
            <a:off x="3733800" y="2514600"/>
            <a:ext cx="1600200" cy="146732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Master</a:t>
            </a:r>
          </a:p>
          <a:p>
            <a:pPr algn="ctr"/>
            <a:r>
              <a:rPr lang="en-US" sz="1400" dirty="0" smtClean="0">
                <a:solidFill>
                  <a:schemeClr val="tx1"/>
                </a:solidFill>
                <a:latin typeface="Helvetica"/>
              </a:rPr>
              <a:t>CRDS</a:t>
            </a:r>
          </a:p>
          <a:p>
            <a:pPr algn="ctr"/>
            <a:r>
              <a:rPr lang="en-US" sz="1400" dirty="0" smtClean="0">
                <a:solidFill>
                  <a:schemeClr val="tx1"/>
                </a:solidFill>
                <a:latin typeface="Helvetica"/>
              </a:rPr>
              <a:t>Cache</a:t>
            </a:r>
          </a:p>
        </p:txBody>
      </p:sp>
      <p:cxnSp>
        <p:nvCxnSpPr>
          <p:cNvPr id="20" name="Straight Arrow Connector 19"/>
          <p:cNvCxnSpPr>
            <a:stCxn id="3" idx="2"/>
            <a:endCxn id="6" idx="0"/>
          </p:cNvCxnSpPr>
          <p:nvPr/>
        </p:nvCxnSpPr>
        <p:spPr bwMode="auto">
          <a:xfrm>
            <a:off x="1485900" y="1679377"/>
            <a:ext cx="38100" cy="3780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6" idx="2"/>
            <a:endCxn id="7" idx="0"/>
          </p:cNvCxnSpPr>
          <p:nvPr/>
        </p:nvCxnSpPr>
        <p:spPr bwMode="auto">
          <a:xfrm>
            <a:off x="1524000" y="4950500"/>
            <a:ext cx="0" cy="307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5486400" y="27432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4" name="TextBox 33"/>
          <p:cNvSpPr txBox="1"/>
          <p:nvPr/>
        </p:nvSpPr>
        <p:spPr>
          <a:xfrm>
            <a:off x="5562600" y="2438400"/>
            <a:ext cx="1040967" cy="248402"/>
          </a:xfrm>
          <a:prstGeom prst="rect">
            <a:avLst/>
          </a:prstGeom>
        </p:spPr>
        <p:txBody>
          <a:bodyPr wrap="none" lIns="90000" tIns="46800" rIns="90000" bIns="46800" rtlCol="0">
            <a:spAutoFit/>
          </a:bodyPr>
          <a:lstStyle/>
          <a:p>
            <a:r>
              <a:rPr lang="en-US" sz="1000" dirty="0" smtClean="0">
                <a:solidFill>
                  <a:schemeClr val="tx1"/>
                </a:solidFill>
                <a:latin typeface="Helvetica"/>
              </a:rPr>
              <a:t>Default context</a:t>
            </a:r>
          </a:p>
        </p:txBody>
      </p:sp>
      <p:sp>
        <p:nvSpPr>
          <p:cNvPr id="58" name="TextBox 57"/>
          <p:cNvSpPr txBox="1"/>
          <p:nvPr/>
        </p:nvSpPr>
        <p:spPr>
          <a:xfrm>
            <a:off x="2514600" y="6019800"/>
            <a:ext cx="4684242" cy="433068"/>
          </a:xfrm>
          <a:prstGeom prst="rect">
            <a:avLst/>
          </a:prstGeom>
        </p:spPr>
        <p:txBody>
          <a:bodyPr wrap="none" lIns="90000" tIns="46800" rIns="90000" bIns="46800" rtlCol="0">
            <a:spAutoFit/>
          </a:bodyPr>
          <a:lstStyle/>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CRDS_PATH                  /</a:t>
            </a:r>
            <a:r>
              <a:rPr lang="en-US" sz="1100" b="1" dirty="0" err="1" smtClean="0">
                <a:solidFill>
                  <a:schemeClr val="tx1"/>
                </a:solidFill>
                <a:latin typeface="Helvetica"/>
              </a:rPr>
              <a:t>grp</a:t>
            </a:r>
            <a:r>
              <a:rPr lang="en-US" sz="1100" b="1" dirty="0" smtClean="0">
                <a:solidFill>
                  <a:schemeClr val="tx1"/>
                </a:solidFill>
                <a:latin typeface="Helvetica"/>
              </a:rPr>
              <a:t>/</a:t>
            </a:r>
            <a:r>
              <a:rPr lang="en-US" sz="1100" b="1" dirty="0" err="1" smtClean="0">
                <a:solidFill>
                  <a:schemeClr val="tx1"/>
                </a:solidFill>
                <a:latin typeface="Helvetica"/>
              </a:rPr>
              <a:t>crds</a:t>
            </a:r>
            <a:r>
              <a:rPr lang="en-US" sz="1100" b="1" dirty="0" smtClean="0">
                <a:solidFill>
                  <a:schemeClr val="tx1"/>
                </a:solidFill>
                <a:latin typeface="Helvetica"/>
              </a:rPr>
              <a:t>/</a:t>
            </a:r>
            <a:r>
              <a:rPr lang="en-US" sz="1100" b="1" dirty="0" err="1" smtClean="0">
                <a:solidFill>
                  <a:schemeClr val="tx1"/>
                </a:solidFill>
                <a:latin typeface="Helvetica"/>
              </a:rPr>
              <a:t>jwst</a:t>
            </a:r>
            <a:endParaRPr lang="en-US" sz="1100" b="1" dirty="0" smtClean="0">
              <a:solidFill>
                <a:schemeClr val="tx1"/>
              </a:solidFill>
              <a:latin typeface="Helvetica"/>
            </a:endParaRPr>
          </a:p>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CRDS_SERVER_URL   http://not-a-</a:t>
            </a:r>
            <a:r>
              <a:rPr lang="en-US" sz="1100" b="1" dirty="0" err="1" smtClean="0">
                <a:solidFill>
                  <a:schemeClr val="tx1"/>
                </a:solidFill>
                <a:latin typeface="Helvetica"/>
              </a:rPr>
              <a:t>crds</a:t>
            </a:r>
            <a:r>
              <a:rPr lang="en-US" sz="1100" b="1" dirty="0" smtClean="0">
                <a:solidFill>
                  <a:schemeClr val="tx1"/>
                </a:solidFill>
                <a:latin typeface="Helvetica"/>
              </a:rPr>
              <a:t>-</a:t>
            </a:r>
            <a:r>
              <a:rPr lang="en-US" sz="1100" b="1" dirty="0" err="1" smtClean="0">
                <a:solidFill>
                  <a:schemeClr val="tx1"/>
                </a:solidFill>
                <a:latin typeface="Helvetica"/>
              </a:rPr>
              <a:t>server.stsci.edu</a:t>
            </a:r>
            <a:endParaRPr lang="en-US" sz="1100" b="1" dirty="0" smtClean="0">
              <a:solidFill>
                <a:schemeClr val="tx1"/>
              </a:solidFill>
              <a:latin typeface="Helvetica"/>
            </a:endParaRPr>
          </a:p>
        </p:txBody>
      </p:sp>
      <p:cxnSp>
        <p:nvCxnSpPr>
          <p:cNvPr id="61" name="Straight Arrow Connector 60"/>
          <p:cNvCxnSpPr/>
          <p:nvPr/>
        </p:nvCxnSpPr>
        <p:spPr bwMode="auto">
          <a:xfrm flipH="1">
            <a:off x="5486400" y="31242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2" name="TextBox 61"/>
          <p:cNvSpPr txBox="1"/>
          <p:nvPr/>
        </p:nvSpPr>
        <p:spPr>
          <a:xfrm>
            <a:off x="5562600" y="2819400"/>
            <a:ext cx="816008" cy="248402"/>
          </a:xfrm>
          <a:prstGeom prst="rect">
            <a:avLst/>
          </a:prstGeom>
        </p:spPr>
        <p:txBody>
          <a:bodyPr wrap="none" lIns="90000" tIns="46800" rIns="90000" bIns="46800" rtlCol="0">
            <a:spAutoFit/>
          </a:bodyPr>
          <a:lstStyle/>
          <a:p>
            <a:r>
              <a:rPr lang="en-US" sz="1000" dirty="0" smtClean="0">
                <a:solidFill>
                  <a:schemeClr val="tx1"/>
                </a:solidFill>
                <a:latin typeface="Helvetica"/>
              </a:rPr>
              <a:t>Rules Files</a:t>
            </a:r>
          </a:p>
        </p:txBody>
      </p:sp>
      <p:sp>
        <p:nvSpPr>
          <p:cNvPr id="36" name="TextBox 35"/>
          <p:cNvSpPr txBox="1"/>
          <p:nvPr/>
        </p:nvSpPr>
        <p:spPr>
          <a:xfrm>
            <a:off x="2362200" y="4191000"/>
            <a:ext cx="14478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References</a:t>
            </a:r>
          </a:p>
        </p:txBody>
      </p:sp>
      <p:cxnSp>
        <p:nvCxnSpPr>
          <p:cNvPr id="37" name="Straight Arrow Connector 36"/>
          <p:cNvCxnSpPr/>
          <p:nvPr/>
        </p:nvCxnSpPr>
        <p:spPr bwMode="auto">
          <a:xfrm flipH="1">
            <a:off x="2362200" y="4495800"/>
            <a:ext cx="11430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Connector 37"/>
          <p:cNvCxnSpPr/>
          <p:nvPr/>
        </p:nvCxnSpPr>
        <p:spPr bwMode="auto">
          <a:xfrm>
            <a:off x="2362200" y="41910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3505200" y="4191000"/>
            <a:ext cx="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Arrow Connector 44"/>
          <p:cNvCxnSpPr/>
          <p:nvPr/>
        </p:nvCxnSpPr>
        <p:spPr bwMode="auto">
          <a:xfrm flipH="1">
            <a:off x="2438400" y="2819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7" name="TextBox 46"/>
          <p:cNvSpPr txBox="1"/>
          <p:nvPr/>
        </p:nvSpPr>
        <p:spPr>
          <a:xfrm>
            <a:off x="2514600" y="2514600"/>
            <a:ext cx="1040967" cy="248402"/>
          </a:xfrm>
          <a:prstGeom prst="rect">
            <a:avLst/>
          </a:prstGeom>
        </p:spPr>
        <p:txBody>
          <a:bodyPr wrap="none" lIns="90000" tIns="46800" rIns="90000" bIns="46800" rtlCol="0">
            <a:spAutoFit/>
          </a:bodyPr>
          <a:lstStyle/>
          <a:p>
            <a:r>
              <a:rPr lang="en-US" sz="1000" dirty="0" smtClean="0">
                <a:solidFill>
                  <a:schemeClr val="tx1"/>
                </a:solidFill>
                <a:latin typeface="Helvetica"/>
              </a:rPr>
              <a:t>Default context</a:t>
            </a:r>
          </a:p>
        </p:txBody>
      </p:sp>
      <p:cxnSp>
        <p:nvCxnSpPr>
          <p:cNvPr id="48" name="Straight Arrow Connector 47"/>
          <p:cNvCxnSpPr/>
          <p:nvPr/>
        </p:nvCxnSpPr>
        <p:spPr bwMode="auto">
          <a:xfrm flipH="1">
            <a:off x="2438400" y="3200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9" name="TextBox 48"/>
          <p:cNvSpPr txBox="1"/>
          <p:nvPr/>
        </p:nvSpPr>
        <p:spPr>
          <a:xfrm>
            <a:off x="2514600" y="2895600"/>
            <a:ext cx="816008" cy="248402"/>
          </a:xfrm>
          <a:prstGeom prst="rect">
            <a:avLst/>
          </a:prstGeom>
        </p:spPr>
        <p:txBody>
          <a:bodyPr wrap="none" lIns="90000" tIns="46800" rIns="90000" bIns="46800" rtlCol="0">
            <a:spAutoFit/>
          </a:bodyPr>
          <a:lstStyle/>
          <a:p>
            <a:r>
              <a:rPr lang="en-US" sz="1000" dirty="0" smtClean="0">
                <a:solidFill>
                  <a:schemeClr val="tx1"/>
                </a:solidFill>
                <a:latin typeface="Helvetica"/>
              </a:rPr>
              <a:t>Rules Files</a:t>
            </a:r>
          </a:p>
        </p:txBody>
      </p:sp>
      <p:cxnSp>
        <p:nvCxnSpPr>
          <p:cNvPr id="50" name="Straight Arrow Connector 49"/>
          <p:cNvCxnSpPr/>
          <p:nvPr/>
        </p:nvCxnSpPr>
        <p:spPr bwMode="auto">
          <a:xfrm flipH="1">
            <a:off x="5486400" y="3581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TextBox 50"/>
          <p:cNvSpPr txBox="1"/>
          <p:nvPr/>
        </p:nvSpPr>
        <p:spPr>
          <a:xfrm>
            <a:off x="5562600" y="3276600"/>
            <a:ext cx="1079815" cy="248402"/>
          </a:xfrm>
          <a:prstGeom prst="rect">
            <a:avLst/>
          </a:prstGeom>
        </p:spPr>
        <p:txBody>
          <a:bodyPr wrap="none" lIns="90000" tIns="46800" rIns="90000" bIns="46800" rtlCol="0">
            <a:spAutoFit/>
          </a:bodyPr>
          <a:lstStyle/>
          <a:p>
            <a:r>
              <a:rPr lang="en-US" sz="1000" dirty="0" smtClean="0">
                <a:solidFill>
                  <a:schemeClr val="tx1"/>
                </a:solidFill>
                <a:latin typeface="Helvetica"/>
              </a:rPr>
              <a:t>Reference Files</a:t>
            </a:r>
          </a:p>
        </p:txBody>
      </p:sp>
      <p:sp>
        <p:nvSpPr>
          <p:cNvPr id="24" name="TextBox 23"/>
          <p:cNvSpPr txBox="1"/>
          <p:nvPr/>
        </p:nvSpPr>
        <p:spPr>
          <a:xfrm>
            <a:off x="7315200" y="4648200"/>
            <a:ext cx="630974" cy="248402"/>
          </a:xfrm>
          <a:prstGeom prst="rect">
            <a:avLst/>
          </a:prstGeom>
        </p:spPr>
        <p:txBody>
          <a:bodyPr wrap="none" lIns="90000" tIns="46800" rIns="90000" bIns="46800" rtlCol="0">
            <a:spAutoFit/>
          </a:bodyPr>
          <a:lstStyle/>
          <a:p>
            <a:r>
              <a:rPr lang="en-US" sz="1000" dirty="0" smtClean="0">
                <a:solidFill>
                  <a:schemeClr val="tx1"/>
                </a:solidFill>
                <a:latin typeface="Helvetica"/>
              </a:rPr>
              <a:t>optional</a:t>
            </a:r>
          </a:p>
        </p:txBody>
      </p:sp>
      <p:sp>
        <p:nvSpPr>
          <p:cNvPr id="25" name="TextBox 24"/>
          <p:cNvSpPr txBox="1"/>
          <p:nvPr/>
        </p:nvSpPr>
        <p:spPr>
          <a:xfrm>
            <a:off x="4114800" y="2667000"/>
            <a:ext cx="938375" cy="248402"/>
          </a:xfrm>
          <a:prstGeom prst="rect">
            <a:avLst/>
          </a:prstGeom>
        </p:spPr>
        <p:txBody>
          <a:bodyPr wrap="none" lIns="90000" tIns="46800" rIns="90000" bIns="46800" rtlCol="0">
            <a:spAutoFit/>
          </a:bodyPr>
          <a:lstStyle/>
          <a:p>
            <a:r>
              <a:rPr lang="en-US" sz="1000" dirty="0" smtClean="0">
                <a:solidFill>
                  <a:schemeClr val="tx1"/>
                </a:solidFill>
                <a:latin typeface="Helvetica"/>
              </a:rPr>
              <a:t>/</a:t>
            </a:r>
            <a:r>
              <a:rPr lang="en-US" sz="1000" dirty="0" err="1" smtClean="0">
                <a:solidFill>
                  <a:schemeClr val="tx1"/>
                </a:solidFill>
                <a:latin typeface="Helvetica"/>
              </a:rPr>
              <a:t>grp</a:t>
            </a:r>
            <a:r>
              <a:rPr lang="en-US" sz="1000" dirty="0" smtClean="0">
                <a:solidFill>
                  <a:schemeClr val="tx1"/>
                </a:solidFill>
                <a:latin typeface="Helvetica"/>
              </a:rPr>
              <a:t>/</a:t>
            </a:r>
            <a:r>
              <a:rPr lang="en-US" sz="1000" dirty="0" err="1" smtClean="0">
                <a:solidFill>
                  <a:schemeClr val="tx1"/>
                </a:solidFill>
                <a:latin typeface="Helvetica"/>
              </a:rPr>
              <a:t>crds</a:t>
            </a:r>
            <a:r>
              <a:rPr lang="en-US" sz="1000" dirty="0" smtClean="0">
                <a:solidFill>
                  <a:schemeClr val="tx1"/>
                </a:solidFill>
                <a:latin typeface="Helvetica"/>
              </a:rPr>
              <a:t>/</a:t>
            </a:r>
            <a:r>
              <a:rPr lang="en-US" sz="1000" dirty="0" err="1" smtClean="0">
                <a:solidFill>
                  <a:schemeClr val="tx1"/>
                </a:solidFill>
                <a:latin typeface="Helvetica"/>
              </a:rPr>
              <a:t>jwst</a:t>
            </a:r>
            <a:endParaRPr lang="en-US" sz="1000" dirty="0" smtClean="0">
              <a:solidFill>
                <a:schemeClr val="tx1"/>
              </a:solidFill>
              <a:latin typeface="Helvetica"/>
            </a:endParaRPr>
          </a:p>
        </p:txBody>
      </p:sp>
      <p:cxnSp>
        <p:nvCxnSpPr>
          <p:cNvPr id="52" name="Straight Arrow Connector 51"/>
          <p:cNvCxnSpPr/>
          <p:nvPr/>
        </p:nvCxnSpPr>
        <p:spPr bwMode="auto">
          <a:xfrm flipH="1">
            <a:off x="2438400" y="3581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3" name="TextBox 52"/>
          <p:cNvSpPr txBox="1"/>
          <p:nvPr/>
        </p:nvSpPr>
        <p:spPr>
          <a:xfrm>
            <a:off x="2514600" y="3276600"/>
            <a:ext cx="1079815" cy="248402"/>
          </a:xfrm>
          <a:prstGeom prst="rect">
            <a:avLst/>
          </a:prstGeom>
        </p:spPr>
        <p:txBody>
          <a:bodyPr wrap="none" lIns="90000" tIns="46800" rIns="90000" bIns="46800" rtlCol="0">
            <a:spAutoFit/>
          </a:bodyPr>
          <a:lstStyle/>
          <a:p>
            <a:r>
              <a:rPr lang="en-US" sz="1000" dirty="0" smtClean="0">
                <a:solidFill>
                  <a:schemeClr val="tx1"/>
                </a:solidFill>
                <a:latin typeface="Helvetica"/>
              </a:rPr>
              <a:t>Reference Files</a:t>
            </a:r>
          </a:p>
        </p:txBody>
      </p:sp>
    </p:spTree>
    <p:extLst>
      <p:ext uri="{BB962C8B-B14F-4D97-AF65-F5344CB8AC3E}">
        <p14:creationId xmlns:p14="http://schemas.microsoft.com/office/powerpoint/2010/main" val="80585337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a:t>
            </a:r>
            <a:r>
              <a:rPr lang="en-US" dirty="0" err="1" smtClean="0"/>
              <a:t>getreferences</a:t>
            </a:r>
            <a:r>
              <a:rPr lang="en-US" dirty="0" smtClean="0"/>
              <a:t>()</a:t>
            </a:r>
            <a:endParaRPr lang="en-US" dirty="0"/>
          </a:p>
        </p:txBody>
      </p:sp>
      <p:pic>
        <p:nvPicPr>
          <p:cNvPr id="4" name="Picture 3" descr="Screen shot 2012-10-27 at Oct 27, 2012  3.08.4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990600"/>
            <a:ext cx="8719757" cy="5207024"/>
          </a:xfrm>
          <a:prstGeom prst="rect">
            <a:avLst/>
          </a:prstGeom>
        </p:spPr>
      </p:pic>
    </p:spTree>
    <p:extLst>
      <p:ext uri="{BB962C8B-B14F-4D97-AF65-F5344CB8AC3E}">
        <p14:creationId xmlns:p14="http://schemas.microsoft.com/office/powerpoint/2010/main" val="2750460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JSON-RPC Services</a:t>
            </a:r>
            <a:endParaRPr lang="en-US" dirty="0"/>
          </a:p>
        </p:txBody>
      </p:sp>
      <p:sp>
        <p:nvSpPr>
          <p:cNvPr id="30" name="Text Placeholder 29"/>
          <p:cNvSpPr>
            <a:spLocks noGrp="1"/>
          </p:cNvSpPr>
          <p:nvPr>
            <p:ph type="body" idx="4294967295"/>
          </p:nvPr>
        </p:nvSpPr>
        <p:spPr>
          <a:xfrm>
            <a:off x="762000" y="2057400"/>
            <a:ext cx="7315200" cy="1524000"/>
          </a:xfrm>
        </p:spPr>
        <p:txBody>
          <a:bodyPr/>
          <a:lstStyle/>
          <a:p>
            <a:r>
              <a:rPr lang="en-US" dirty="0" smtClean="0"/>
              <a:t>Language agnostic JSON-RPC 1.0 access is defined for</a:t>
            </a:r>
          </a:p>
          <a:p>
            <a:pPr lvl="1"/>
            <a:r>
              <a:rPr lang="en-US" dirty="0" smtClean="0"/>
              <a:t>Getting the default context</a:t>
            </a:r>
          </a:p>
          <a:p>
            <a:pPr lvl="1"/>
            <a:r>
              <a:rPr lang="en-US" dirty="0" smtClean="0"/>
              <a:t>Getting best reference filenames for a parameter set</a:t>
            </a:r>
          </a:p>
          <a:p>
            <a:pPr lvl="1"/>
            <a:r>
              <a:rPr lang="en-US" dirty="0" smtClean="0"/>
              <a:t>Getting reference or rules files by name</a:t>
            </a:r>
          </a:p>
          <a:p>
            <a:r>
              <a:rPr lang="en-US" dirty="0" smtClean="0"/>
              <a:t>Simple </a:t>
            </a:r>
            <a:r>
              <a:rPr lang="en-US" dirty="0" smtClean="0"/>
              <a:t>CRDS HTTP </a:t>
            </a:r>
            <a:r>
              <a:rPr lang="en-US" dirty="0" smtClean="0"/>
              <a:t>GET </a:t>
            </a:r>
            <a:endParaRPr lang="en-US" dirty="0" smtClean="0"/>
          </a:p>
          <a:p>
            <a:pPr lvl="1"/>
            <a:r>
              <a:rPr lang="en-US" dirty="0" smtClean="0"/>
              <a:t>Mostly control oriented:  </a:t>
            </a:r>
            <a:r>
              <a:rPr lang="en-US" dirty="0"/>
              <a:t>b</a:t>
            </a:r>
            <a:r>
              <a:rPr lang="en-US" dirty="0" smtClean="0"/>
              <a:t>locks distribution of “rejected” files</a:t>
            </a:r>
          </a:p>
          <a:p>
            <a:pPr lvl="1"/>
            <a:r>
              <a:rPr lang="en-US" dirty="0" smtClean="0"/>
              <a:t>Redirects to DMS Archive for high throughput data transport</a:t>
            </a:r>
            <a:endParaRPr lang="en-US" dirty="0" smtClean="0"/>
          </a:p>
          <a:p>
            <a:pPr lvl="1"/>
            <a:r>
              <a:rPr lang="en-US" dirty="0" smtClean="0"/>
              <a:t>http://</a:t>
            </a:r>
            <a:r>
              <a:rPr lang="en-US" dirty="0" err="1" smtClean="0"/>
              <a:t>jwst-crds.stsci.edu</a:t>
            </a:r>
            <a:r>
              <a:rPr lang="en-US" dirty="0" smtClean="0"/>
              <a:t>/get/&lt;filename&gt;</a:t>
            </a:r>
            <a:endParaRPr lang="en-US" dirty="0"/>
          </a:p>
        </p:txBody>
      </p:sp>
    </p:spTree>
    <p:extLst>
      <p:ext uri="{BB962C8B-B14F-4D97-AF65-F5344CB8AC3E}">
        <p14:creationId xmlns:p14="http://schemas.microsoft.com/office/powerpoint/2010/main" val="2127756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Web Reference File Submission</a:t>
            </a:r>
            <a:endParaRPr lang="en-US" dirty="0">
              <a:solidFill>
                <a:schemeClr val="bg1"/>
              </a:solidFill>
            </a:endParaRPr>
          </a:p>
        </p:txBody>
      </p:sp>
      <p:sp>
        <p:nvSpPr>
          <p:cNvPr id="4" name="Text Placeholder 3"/>
          <p:cNvSpPr>
            <a:spLocks noGrp="1"/>
          </p:cNvSpPr>
          <p:nvPr>
            <p:ph type="body" idx="4294967295"/>
          </p:nvPr>
        </p:nvSpPr>
        <p:spPr/>
        <p:txBody>
          <a:bodyPr/>
          <a:lstStyle/>
          <a:p>
            <a:pPr marL="0" indent="0" algn="ctr">
              <a:buNone/>
            </a:pPr>
            <a:endParaRPr lang="en-US" sz="3200" dirty="0" smtClean="0"/>
          </a:p>
          <a:p>
            <a:pPr marL="0" indent="0" algn="ctr">
              <a:buNone/>
            </a:pPr>
            <a:endParaRPr lang="en-US" sz="3200" dirty="0"/>
          </a:p>
          <a:p>
            <a:pPr marL="0" indent="0" algn="ctr">
              <a:buNone/>
            </a:pPr>
            <a:r>
              <a:rPr lang="en-US" sz="3200" dirty="0" smtClean="0"/>
              <a:t>Web File</a:t>
            </a:r>
          </a:p>
          <a:p>
            <a:pPr marL="0" indent="0" algn="ctr">
              <a:buNone/>
            </a:pPr>
            <a:r>
              <a:rPr lang="en-US" sz="3200" dirty="0" smtClean="0"/>
              <a:t>Browsing and</a:t>
            </a:r>
          </a:p>
          <a:p>
            <a:pPr marL="0" indent="0" algn="ctr">
              <a:buNone/>
            </a:pPr>
            <a:r>
              <a:rPr lang="en-US" sz="3200" dirty="0" smtClean="0"/>
              <a:t>Submission</a:t>
            </a:r>
            <a:endParaRPr lang="en-US" sz="3200" dirty="0"/>
          </a:p>
        </p:txBody>
      </p:sp>
    </p:spTree>
    <p:extLst>
      <p:ext uri="{BB962C8B-B14F-4D97-AF65-F5344CB8AC3E}">
        <p14:creationId xmlns:p14="http://schemas.microsoft.com/office/powerpoint/2010/main" val="308260798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DMS Data Flow Diagram</a:t>
            </a:r>
          </a:p>
        </p:txBody>
      </p:sp>
      <p:pic>
        <p:nvPicPr>
          <p:cNvPr id="8" name="Picture 7" descr="DMS_data_flow_SDR1_v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7400"/>
            <a:ext cx="9144000" cy="528177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 (home)</a:t>
            </a:r>
            <a:endParaRPr lang="en-US" dirty="0"/>
          </a:p>
        </p:txBody>
      </p:sp>
      <p:pic>
        <p:nvPicPr>
          <p:cNvPr id="4" name="Picture 3"/>
          <p:cNvPicPr>
            <a:picLocks noChangeAspect="1"/>
          </p:cNvPicPr>
          <p:nvPr/>
        </p:nvPicPr>
        <p:blipFill>
          <a:blip r:embed="rId2"/>
          <a:stretch>
            <a:fillRect/>
          </a:stretch>
        </p:blipFill>
        <p:spPr>
          <a:xfrm>
            <a:off x="381000" y="1600200"/>
            <a:ext cx="8487097" cy="3773890"/>
          </a:xfrm>
          <a:prstGeom prst="rect">
            <a:avLst/>
          </a:prstGeom>
        </p:spPr>
      </p:pic>
      <p:sp>
        <p:nvSpPr>
          <p:cNvPr id="5" name="Rectangle 4"/>
          <p:cNvSpPr/>
          <p:nvPr/>
        </p:nvSpPr>
        <p:spPr>
          <a:xfrm rot="18974923">
            <a:off x="2870871" y="2673996"/>
            <a:ext cx="1723549"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Informational</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7" name="Curved Connector 6"/>
          <p:cNvCxnSpPr/>
          <p:nvPr/>
        </p:nvCxnSpPr>
        <p:spPr bwMode="auto">
          <a:xfrm rot="10800000">
            <a:off x="2057400" y="2667000"/>
            <a:ext cx="1524000" cy="12700"/>
          </a:xfrm>
          <a:prstGeom prst="curvedConnector3">
            <a:avLst/>
          </a:prstGeom>
          <a:solidFill>
            <a:schemeClr val="accent1"/>
          </a:solidFill>
          <a:ln w="9525" cap="flat" cmpd="sng" algn="ctr">
            <a:solidFill>
              <a:schemeClr val="tx1"/>
            </a:solidFill>
            <a:prstDash val="solid"/>
            <a:round/>
            <a:headEnd type="none" w="med" len="med"/>
            <a:tailEnd type="arrow"/>
          </a:ln>
          <a:effectLst/>
        </p:spPr>
      </p:cxnSp>
      <p:sp>
        <p:nvSpPr>
          <p:cNvPr id="8" name="Rectangle 7"/>
          <p:cNvSpPr/>
          <p:nvPr/>
        </p:nvSpPr>
        <p:spPr>
          <a:xfrm rot="18974923">
            <a:off x="3307840" y="3893196"/>
            <a:ext cx="1916410"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File Submission</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9" name="Curved Connector 8"/>
          <p:cNvCxnSpPr/>
          <p:nvPr/>
        </p:nvCxnSpPr>
        <p:spPr bwMode="auto">
          <a:xfrm rot="10800000" flipV="1">
            <a:off x="2286000" y="4038600"/>
            <a:ext cx="1752600" cy="22860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834871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descr="CRDScommi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95400"/>
            <a:ext cx="7696200" cy="4820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p:nvPr>
        </p:nvSpPr>
        <p:spPr/>
        <p:txBody>
          <a:bodyPr/>
          <a:lstStyle/>
          <a:p>
            <a:r>
              <a:rPr lang="en-US" dirty="0" smtClean="0"/>
              <a:t>Committing Files to CRDS</a:t>
            </a:r>
            <a:endParaRPr lang="en-US" dirty="0"/>
          </a:p>
        </p:txBody>
      </p:sp>
    </p:spTree>
    <p:extLst>
      <p:ext uri="{BB962C8B-B14F-4D97-AF65-F5344CB8AC3E}">
        <p14:creationId xmlns:p14="http://schemas.microsoft.com/office/powerpoint/2010/main" val="313878922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Rmap Editor</a:t>
            </a:r>
            <a:endParaRPr lang="en-US" dirty="0"/>
          </a:p>
        </p:txBody>
      </p:sp>
      <p:pic>
        <p:nvPicPr>
          <p:cNvPr id="3" name="Picture 2" descr="web_edit_rmap_edi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989536"/>
            <a:ext cx="8229600" cy="5448087"/>
          </a:xfrm>
          <a:prstGeom prst="rect">
            <a:avLst/>
          </a:prstGeom>
        </p:spPr>
      </p:pic>
      <p:sp>
        <p:nvSpPr>
          <p:cNvPr id="4" name="TextBox 3"/>
          <p:cNvSpPr txBox="1"/>
          <p:nvPr/>
        </p:nvSpPr>
        <p:spPr>
          <a:xfrm>
            <a:off x="4876800" y="1143000"/>
            <a:ext cx="2439475" cy="263791"/>
          </a:xfrm>
          <a:prstGeom prst="rect">
            <a:avLst/>
          </a:prstGeom>
        </p:spPr>
        <p:txBody>
          <a:bodyPr wrap="none" lIns="90000" tIns="46800" rIns="90000" bIns="46800" rtlCol="0">
            <a:spAutoFit/>
          </a:bodyPr>
          <a:lstStyle/>
          <a:p>
            <a:r>
              <a:rPr lang="en-US" sz="1100" b="1" dirty="0" smtClean="0">
                <a:solidFill>
                  <a:schemeClr val="tx1"/>
                </a:solidFill>
                <a:latin typeface="Helvetica"/>
              </a:rPr>
              <a:t>Predecessor to batch submission</a:t>
            </a:r>
          </a:p>
        </p:txBody>
      </p:sp>
    </p:spTree>
    <p:extLst>
      <p:ext uri="{BB962C8B-B14F-4D97-AF65-F5344CB8AC3E}">
        <p14:creationId xmlns:p14="http://schemas.microsoft.com/office/powerpoint/2010/main" val="3485940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Submission</a:t>
            </a:r>
            <a:endParaRPr lang="en-US" dirty="0"/>
          </a:p>
        </p:txBody>
      </p:sp>
      <p:sp>
        <p:nvSpPr>
          <p:cNvPr id="3" name="Text Placeholder 2"/>
          <p:cNvSpPr>
            <a:spLocks noGrp="1"/>
          </p:cNvSpPr>
          <p:nvPr>
            <p:ph type="body" idx="4294967295"/>
          </p:nvPr>
        </p:nvSpPr>
        <p:spPr>
          <a:xfrm>
            <a:off x="685800" y="914400"/>
            <a:ext cx="7769225" cy="5553075"/>
          </a:xfrm>
        </p:spPr>
        <p:txBody>
          <a:bodyPr/>
          <a:lstStyle/>
          <a:p>
            <a:r>
              <a:rPr lang="en-US" dirty="0" smtClean="0"/>
              <a:t>Intended for routine reference file submissions:</a:t>
            </a:r>
          </a:p>
          <a:p>
            <a:pPr lvl="1"/>
            <a:r>
              <a:rPr lang="en-US" dirty="0" smtClean="0"/>
              <a:t>File replacements</a:t>
            </a:r>
          </a:p>
          <a:p>
            <a:pPr lvl="1"/>
            <a:r>
              <a:rPr lang="en-US" dirty="0" smtClean="0"/>
              <a:t>Date specific insert/appends</a:t>
            </a:r>
          </a:p>
          <a:p>
            <a:r>
              <a:rPr lang="en-US" dirty="0" smtClean="0"/>
              <a:t>Steps of File Submission</a:t>
            </a:r>
          </a:p>
          <a:p>
            <a:pPr lvl="1"/>
            <a:r>
              <a:rPr lang="en-US" dirty="0" smtClean="0"/>
              <a:t>Upload new </a:t>
            </a:r>
            <a:r>
              <a:rPr lang="en-US" dirty="0"/>
              <a:t>r</a:t>
            </a:r>
            <a:r>
              <a:rPr lang="en-US" dirty="0" smtClean="0"/>
              <a:t>eference files for one type, e.g. MIRI DARK</a:t>
            </a:r>
          </a:p>
          <a:p>
            <a:pPr lvl="1"/>
            <a:r>
              <a:rPr lang="en-US" dirty="0" smtClean="0"/>
              <a:t>Check new references</a:t>
            </a:r>
          </a:p>
          <a:p>
            <a:pPr lvl="2"/>
            <a:r>
              <a:rPr lang="en-US" dirty="0" smtClean="0"/>
              <a:t>Allowed parameter values</a:t>
            </a:r>
          </a:p>
          <a:p>
            <a:pPr lvl="2"/>
            <a:r>
              <a:rPr lang="en-US" dirty="0" smtClean="0"/>
              <a:t>FITS table mode coverage:  mode additions and removals</a:t>
            </a:r>
          </a:p>
          <a:p>
            <a:pPr lvl="1"/>
            <a:r>
              <a:rPr lang="en-US" i="1" dirty="0" smtClean="0"/>
              <a:t>Automatically</a:t>
            </a:r>
            <a:r>
              <a:rPr lang="en-US" dirty="0" smtClean="0"/>
              <a:t> update rules hierarchy</a:t>
            </a:r>
          </a:p>
          <a:p>
            <a:pPr lvl="2"/>
            <a:r>
              <a:rPr lang="en-US" dirty="0" smtClean="0"/>
              <a:t>Insert / replace files in existing .rmap Match() cases</a:t>
            </a:r>
          </a:p>
          <a:p>
            <a:pPr lvl="3"/>
            <a:r>
              <a:rPr lang="en-US" dirty="0" smtClean="0"/>
              <a:t>Currently limited to Match() -&gt; </a:t>
            </a:r>
            <a:r>
              <a:rPr lang="en-US" dirty="0" err="1" smtClean="0"/>
              <a:t>UseAfter</a:t>
            </a:r>
            <a:r>
              <a:rPr lang="en-US" dirty="0" smtClean="0"/>
              <a:t>()</a:t>
            </a:r>
          </a:p>
          <a:p>
            <a:pPr lvl="2"/>
            <a:r>
              <a:rPr lang="en-US" dirty="0" smtClean="0"/>
              <a:t>Automatically regenerate higher level contexts</a:t>
            </a:r>
          </a:p>
          <a:p>
            <a:pPr lvl="1"/>
            <a:r>
              <a:rPr lang="en-US" dirty="0" smtClean="0"/>
              <a:t>Present results for review and confirmation</a:t>
            </a:r>
          </a:p>
          <a:p>
            <a:r>
              <a:rPr lang="en-US" dirty="0"/>
              <a:t>Currently finishing </a:t>
            </a:r>
            <a:r>
              <a:rPr lang="en-US" dirty="0" smtClean="0"/>
              <a:t>HST prototype</a:t>
            </a:r>
          </a:p>
          <a:p>
            <a:r>
              <a:rPr lang="en-US" dirty="0" smtClean="0"/>
              <a:t>Needs generalization to support all JWST Selectors</a:t>
            </a:r>
            <a:endParaRPr lang="en-US" dirty="0"/>
          </a:p>
        </p:txBody>
      </p:sp>
    </p:spTree>
    <p:extLst>
      <p:ext uri="{BB962C8B-B14F-4D97-AF65-F5344CB8AC3E}">
        <p14:creationId xmlns:p14="http://schemas.microsoft.com/office/powerpoint/2010/main" val="19155256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Submission Inputs</a:t>
            </a:r>
            <a:endParaRPr lang="en-US" dirty="0"/>
          </a:p>
        </p:txBody>
      </p:sp>
      <p:pic>
        <p:nvPicPr>
          <p:cNvPr id="4" name="Picture 3" descr="web_batch_submit_referen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90600"/>
            <a:ext cx="8818999" cy="4977595"/>
          </a:xfrm>
          <a:prstGeom prst="rect">
            <a:avLst/>
          </a:prstGeom>
        </p:spPr>
      </p:pic>
    </p:spTree>
    <p:extLst>
      <p:ext uri="{BB962C8B-B14F-4D97-AF65-F5344CB8AC3E}">
        <p14:creationId xmlns:p14="http://schemas.microsoft.com/office/powerpoint/2010/main" val="407565765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Uploads</a:t>
            </a:r>
            <a:endParaRPr lang="en-US" dirty="0"/>
          </a:p>
        </p:txBody>
      </p:sp>
      <p:pic>
        <p:nvPicPr>
          <p:cNvPr id="3" name="Picture 2"/>
          <p:cNvPicPr>
            <a:picLocks noChangeAspect="1"/>
          </p:cNvPicPr>
          <p:nvPr/>
        </p:nvPicPr>
        <p:blipFill>
          <a:blip r:embed="rId2"/>
          <a:stretch>
            <a:fillRect/>
          </a:stretch>
        </p:blipFill>
        <p:spPr>
          <a:xfrm>
            <a:off x="381000" y="914400"/>
            <a:ext cx="8540821" cy="5394841"/>
          </a:xfrm>
          <a:prstGeom prst="rect">
            <a:avLst/>
          </a:prstGeom>
        </p:spPr>
      </p:pic>
      <p:sp>
        <p:nvSpPr>
          <p:cNvPr id="5" name="TextBox 4"/>
          <p:cNvSpPr txBox="1"/>
          <p:nvPr/>
        </p:nvSpPr>
        <p:spPr>
          <a:xfrm>
            <a:off x="5410200" y="4572000"/>
            <a:ext cx="3733800" cy="1202510"/>
          </a:xfrm>
          <a:prstGeom prst="rect">
            <a:avLst/>
          </a:prstGeom>
        </p:spPr>
        <p:txBody>
          <a:bodyPr wrap="square" lIns="90000" tIns="46800" rIns="90000" bIns="46800" rtlCol="0">
            <a:spAutoFit/>
          </a:bodyPr>
          <a:lstStyle/>
          <a:p>
            <a:pPr marL="171450" indent="-171450">
              <a:buFont typeface="Arial"/>
              <a:buChar char="•"/>
            </a:pPr>
            <a:r>
              <a:rPr lang="en-US" sz="1200" b="1" dirty="0" smtClean="0">
                <a:solidFill>
                  <a:schemeClr val="tx1"/>
                </a:solidFill>
                <a:latin typeface="Helvetica"/>
              </a:rPr>
              <a:t>JWST references huge:  some 4G – 64G file</a:t>
            </a:r>
            <a:endParaRPr lang="en-US" sz="1200" b="1" dirty="0" smtClean="0">
              <a:solidFill>
                <a:schemeClr val="tx1"/>
              </a:solidFill>
              <a:latin typeface="Helvetica"/>
            </a:endParaRPr>
          </a:p>
          <a:p>
            <a:pPr marL="171450" indent="-171450">
              <a:buFont typeface="Arial"/>
              <a:buChar char="•"/>
            </a:pPr>
            <a:r>
              <a:rPr lang="en-US" sz="1200" b="1" dirty="0" smtClean="0">
                <a:solidFill>
                  <a:schemeClr val="tx1"/>
                </a:solidFill>
                <a:latin typeface="Helvetica"/>
              </a:rPr>
              <a:t>Provides real time upload status</a:t>
            </a:r>
          </a:p>
          <a:p>
            <a:pPr marL="171450" indent="-171450">
              <a:buFont typeface="Arial"/>
              <a:buChar char="•"/>
            </a:pPr>
            <a:r>
              <a:rPr lang="en-US" sz="1200" b="1" dirty="0" smtClean="0">
                <a:solidFill>
                  <a:schemeClr val="tx1"/>
                </a:solidFill>
                <a:latin typeface="Helvetica"/>
              </a:rPr>
              <a:t>Robust selection of multiple files</a:t>
            </a:r>
          </a:p>
          <a:p>
            <a:pPr marL="171450" indent="-171450">
              <a:buFont typeface="Arial"/>
              <a:buChar char="•"/>
            </a:pPr>
            <a:r>
              <a:rPr lang="en-US" sz="1200" b="1" dirty="0" smtClean="0">
                <a:solidFill>
                  <a:schemeClr val="tx1"/>
                </a:solidFill>
                <a:latin typeface="Helvetica"/>
              </a:rPr>
              <a:t>Upload to ingest directory</a:t>
            </a:r>
          </a:p>
          <a:p>
            <a:pPr marL="171450" indent="-171450">
              <a:buFont typeface="Arial"/>
              <a:buChar char="•"/>
            </a:pPr>
            <a:r>
              <a:rPr lang="en-US" sz="1200" b="1" dirty="0" smtClean="0">
                <a:solidFill>
                  <a:schemeClr val="tx1"/>
                </a:solidFill>
                <a:latin typeface="Helvetica"/>
              </a:rPr>
              <a:t>Web view reflects file system</a:t>
            </a:r>
          </a:p>
          <a:p>
            <a:pPr marL="171450" indent="-171450">
              <a:buFont typeface="Arial"/>
              <a:buChar char="•"/>
            </a:pPr>
            <a:r>
              <a:rPr lang="en-US" sz="1200" b="1" dirty="0" smtClean="0">
                <a:solidFill>
                  <a:schemeClr val="tx1"/>
                </a:solidFill>
                <a:latin typeface="Helvetica"/>
              </a:rPr>
              <a:t>Also supports shell based file copies to ingest</a:t>
            </a:r>
          </a:p>
        </p:txBody>
      </p:sp>
    </p:spTree>
    <p:extLst>
      <p:ext uri="{BB962C8B-B14F-4D97-AF65-F5344CB8AC3E}">
        <p14:creationId xmlns:p14="http://schemas.microsoft.com/office/powerpoint/2010/main" val="1598466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Submissions Results (summary)</a:t>
            </a:r>
            <a:endParaRPr lang="en-US" dirty="0"/>
          </a:p>
        </p:txBody>
      </p:sp>
      <p:pic>
        <p:nvPicPr>
          <p:cNvPr id="3" name="Picture 2"/>
          <p:cNvPicPr>
            <a:picLocks noChangeAspect="1"/>
          </p:cNvPicPr>
          <p:nvPr/>
        </p:nvPicPr>
        <p:blipFill>
          <a:blip r:embed="rId2"/>
          <a:stretch>
            <a:fillRect/>
          </a:stretch>
        </p:blipFill>
        <p:spPr>
          <a:xfrm>
            <a:off x="838200" y="990600"/>
            <a:ext cx="7620000" cy="5731858"/>
          </a:xfrm>
          <a:prstGeom prst="rect">
            <a:avLst/>
          </a:prstGeom>
        </p:spPr>
      </p:pic>
    </p:spTree>
    <p:extLst>
      <p:ext uri="{BB962C8B-B14F-4D97-AF65-F5344CB8AC3E}">
        <p14:creationId xmlns:p14="http://schemas.microsoft.com/office/powerpoint/2010/main" val="1739316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 (certify output)</a:t>
            </a:r>
            <a:endParaRPr lang="en-US" dirty="0"/>
          </a:p>
        </p:txBody>
      </p:sp>
      <p:pic>
        <p:nvPicPr>
          <p:cNvPr id="3" name="Picture 2"/>
          <p:cNvPicPr>
            <a:picLocks noChangeAspect="1"/>
          </p:cNvPicPr>
          <p:nvPr/>
        </p:nvPicPr>
        <p:blipFill>
          <a:blip r:embed="rId2"/>
          <a:stretch>
            <a:fillRect/>
          </a:stretch>
        </p:blipFill>
        <p:spPr>
          <a:xfrm>
            <a:off x="457200" y="1066800"/>
            <a:ext cx="8077200" cy="5504667"/>
          </a:xfrm>
          <a:prstGeom prst="rect">
            <a:avLst/>
          </a:prstGeom>
        </p:spPr>
      </p:pic>
    </p:spTree>
    <p:extLst>
      <p:ext uri="{BB962C8B-B14F-4D97-AF65-F5344CB8AC3E}">
        <p14:creationId xmlns:p14="http://schemas.microsoft.com/office/powerpoint/2010/main" val="1224456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 (logical diffs)</a:t>
            </a:r>
            <a:endParaRPr lang="en-US" dirty="0"/>
          </a:p>
        </p:txBody>
      </p:sp>
      <p:pic>
        <p:nvPicPr>
          <p:cNvPr id="3" name="Picture 2"/>
          <p:cNvPicPr>
            <a:picLocks noChangeAspect="1"/>
          </p:cNvPicPr>
          <p:nvPr/>
        </p:nvPicPr>
        <p:blipFill>
          <a:blip r:embed="rId2"/>
          <a:stretch>
            <a:fillRect/>
          </a:stretch>
        </p:blipFill>
        <p:spPr>
          <a:xfrm>
            <a:off x="609600" y="990600"/>
            <a:ext cx="8153400" cy="5388085"/>
          </a:xfrm>
          <a:prstGeom prst="rect">
            <a:avLst/>
          </a:prstGeom>
        </p:spPr>
      </p:pic>
    </p:spTree>
    <p:extLst>
      <p:ext uri="{BB962C8B-B14F-4D97-AF65-F5344CB8AC3E}">
        <p14:creationId xmlns:p14="http://schemas.microsoft.com/office/powerpoint/2010/main" val="4071197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a:t>
            </a:r>
            <a:r>
              <a:rPr lang="en-US" baseline="0" dirty="0" smtClean="0"/>
              <a:t> (textual diffs)</a:t>
            </a:r>
            <a:endParaRPr lang="en-US" dirty="0"/>
          </a:p>
        </p:txBody>
      </p:sp>
      <p:pic>
        <p:nvPicPr>
          <p:cNvPr id="4" name="Picture 3"/>
          <p:cNvPicPr>
            <a:picLocks noChangeAspect="1"/>
          </p:cNvPicPr>
          <p:nvPr/>
        </p:nvPicPr>
        <p:blipFill>
          <a:blip r:embed="rId2"/>
          <a:stretch>
            <a:fillRect/>
          </a:stretch>
        </p:blipFill>
        <p:spPr>
          <a:xfrm>
            <a:off x="685800" y="1143000"/>
            <a:ext cx="8077200" cy="5299018"/>
          </a:xfrm>
          <a:prstGeom prst="rect">
            <a:avLst/>
          </a:prstGeom>
        </p:spPr>
      </p:pic>
    </p:spTree>
    <p:extLst>
      <p:ext uri="{BB962C8B-B14F-4D97-AF65-F5344CB8AC3E}">
        <p14:creationId xmlns:p14="http://schemas.microsoft.com/office/powerpoint/2010/main" val="3164611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CRDS </a:t>
            </a:r>
            <a:r>
              <a:rPr lang="en-US" dirty="0" smtClean="0"/>
              <a:t>Background (what it is)</a:t>
            </a:r>
            <a:endParaRPr lang="en-US" dirty="0"/>
          </a:p>
        </p:txBody>
      </p:sp>
      <p:sp>
        <p:nvSpPr>
          <p:cNvPr id="3" name="Text Placeholder 2"/>
          <p:cNvSpPr>
            <a:spLocks noGrp="1"/>
          </p:cNvSpPr>
          <p:nvPr>
            <p:ph type="body" idx="4294967295"/>
          </p:nvPr>
        </p:nvSpPr>
        <p:spPr>
          <a:xfrm>
            <a:off x="457200" y="990600"/>
            <a:ext cx="7769225" cy="2438400"/>
          </a:xfrm>
        </p:spPr>
        <p:txBody>
          <a:bodyPr/>
          <a:lstStyle/>
          <a:p>
            <a:r>
              <a:rPr lang="en-US" i="1" dirty="0" smtClean="0">
                <a:solidFill>
                  <a:srgbClr val="3366FF"/>
                </a:solidFill>
              </a:rPr>
              <a:t>As</a:t>
            </a:r>
            <a:r>
              <a:rPr lang="en-US" i="1" dirty="0" smtClean="0">
                <a:solidFill>
                  <a:srgbClr val="3366FF"/>
                </a:solidFill>
              </a:rPr>
              <a:t>signs </a:t>
            </a:r>
            <a:r>
              <a:rPr lang="en-US" i="1" dirty="0" smtClean="0">
                <a:solidFill>
                  <a:srgbClr val="3366FF"/>
                </a:solidFill>
              </a:rPr>
              <a:t>reference files to specific datasets</a:t>
            </a:r>
            <a:r>
              <a:rPr lang="en-US" dirty="0" smtClean="0">
                <a:solidFill>
                  <a:srgbClr val="3366FF"/>
                </a:solidFill>
              </a:rPr>
              <a:t> </a:t>
            </a:r>
            <a:r>
              <a:rPr lang="en-US" dirty="0" smtClean="0"/>
              <a:t>based on an instrument configuration and date</a:t>
            </a:r>
            <a:r>
              <a:rPr lang="en-US" dirty="0" smtClean="0"/>
              <a:t>.</a:t>
            </a:r>
          </a:p>
          <a:p>
            <a:pPr lvl="1"/>
            <a:r>
              <a:rPr lang="en-US" dirty="0" smtClean="0"/>
              <a:t>CRDS </a:t>
            </a:r>
            <a:r>
              <a:rPr lang="en-US" dirty="0" smtClean="0"/>
              <a:t>is planned to </a:t>
            </a:r>
            <a:r>
              <a:rPr lang="en-US" dirty="0" smtClean="0">
                <a:solidFill>
                  <a:srgbClr val="3366FF"/>
                </a:solidFill>
              </a:rPr>
              <a:t>replace CDBS for HST</a:t>
            </a:r>
          </a:p>
          <a:p>
            <a:pPr lvl="1"/>
            <a:r>
              <a:rPr lang="en-US" dirty="0" smtClean="0"/>
              <a:t>CRDS is the </a:t>
            </a:r>
            <a:r>
              <a:rPr lang="en-US" dirty="0" smtClean="0">
                <a:solidFill>
                  <a:srgbClr val="3366FF"/>
                </a:solidFill>
              </a:rPr>
              <a:t>baseline</a:t>
            </a:r>
            <a:r>
              <a:rPr lang="en-US" dirty="0" smtClean="0"/>
              <a:t> best reference system </a:t>
            </a:r>
            <a:r>
              <a:rPr lang="en-US" dirty="0" smtClean="0">
                <a:solidFill>
                  <a:srgbClr val="3366FF"/>
                </a:solidFill>
              </a:rPr>
              <a:t>for </a:t>
            </a:r>
            <a:r>
              <a:rPr lang="en-US" dirty="0" smtClean="0">
                <a:solidFill>
                  <a:srgbClr val="3366FF"/>
                </a:solidFill>
              </a:rPr>
              <a:t>JWST</a:t>
            </a:r>
          </a:p>
          <a:p>
            <a:r>
              <a:rPr lang="en-US" dirty="0"/>
              <a:t>Parallel schedule</a:t>
            </a:r>
          </a:p>
          <a:p>
            <a:pPr lvl="1"/>
            <a:r>
              <a:rPr lang="en-US" dirty="0"/>
              <a:t>JWST build-1 (Sept 2012) emphasizes </a:t>
            </a:r>
            <a:r>
              <a:rPr lang="en-US" i="1" dirty="0"/>
              <a:t>best reference computation and file delivery</a:t>
            </a:r>
            <a:r>
              <a:rPr lang="en-US" dirty="0"/>
              <a:t>.   Directly integrated with pipeline.</a:t>
            </a:r>
          </a:p>
          <a:p>
            <a:pPr lvl="1"/>
            <a:r>
              <a:rPr lang="en-US" dirty="0"/>
              <a:t>HST CRDS build-2a (Sept 2012) emphasizes real HST rules</a:t>
            </a:r>
          </a:p>
          <a:p>
            <a:pPr lvl="1"/>
            <a:r>
              <a:rPr lang="en-US" dirty="0"/>
              <a:t>HST CRDS build-2b </a:t>
            </a:r>
            <a:r>
              <a:rPr lang="en-US" dirty="0" smtClean="0"/>
              <a:t>(Sept 2012</a:t>
            </a:r>
            <a:r>
              <a:rPr lang="en-US" dirty="0"/>
              <a:t>) emphasizes </a:t>
            </a:r>
            <a:r>
              <a:rPr lang="en-US" i="1" dirty="0"/>
              <a:t>web site</a:t>
            </a:r>
            <a:r>
              <a:rPr lang="en-US" dirty="0"/>
              <a:t> new reference </a:t>
            </a:r>
            <a:r>
              <a:rPr lang="en-US" i="1" dirty="0"/>
              <a:t>file submission</a:t>
            </a:r>
            <a:r>
              <a:rPr lang="en-US" dirty="0"/>
              <a:t> process.</a:t>
            </a:r>
          </a:p>
          <a:p>
            <a:r>
              <a:rPr lang="en-US" dirty="0" smtClean="0"/>
              <a:t>CRDS has generally </a:t>
            </a:r>
            <a:r>
              <a:rPr lang="en-US" dirty="0"/>
              <a:t>common </a:t>
            </a:r>
            <a:r>
              <a:rPr lang="en-US" dirty="0" smtClean="0"/>
              <a:t>code between projects</a:t>
            </a:r>
            <a:endParaRPr lang="en-US" dirty="0"/>
          </a:p>
          <a:p>
            <a:r>
              <a:rPr lang="en-US" dirty="0"/>
              <a:t>Different rules hierarchies, instruments, types, </a:t>
            </a:r>
            <a:r>
              <a:rPr lang="en-US" dirty="0" smtClean="0"/>
              <a:t>parameters</a:t>
            </a:r>
            <a:endParaRPr lang="en-US" dirty="0" smtClean="0"/>
          </a:p>
        </p:txBody>
      </p:sp>
    </p:spTree>
    <p:extLst>
      <p:ext uri="{BB962C8B-B14F-4D97-AF65-F5344CB8AC3E}">
        <p14:creationId xmlns:p14="http://schemas.microsoft.com/office/powerpoint/2010/main" val="26877356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Utilities divider</a:t>
            </a:r>
            <a:endParaRPr lang="en-US" dirty="0">
              <a:solidFill>
                <a:schemeClr val="bg1"/>
              </a:solidFill>
            </a:endParaRPr>
          </a:p>
        </p:txBody>
      </p:sp>
      <p:sp>
        <p:nvSpPr>
          <p:cNvPr id="4" name="Text Placeholder 3"/>
          <p:cNvSpPr>
            <a:spLocks noGrp="1"/>
          </p:cNvSpPr>
          <p:nvPr>
            <p:ph type="body" idx="4294967295"/>
          </p:nvPr>
        </p:nvSpPr>
        <p:spPr/>
        <p:txBody>
          <a:bodyPr/>
          <a:lstStyle/>
          <a:p>
            <a:pPr marL="0" indent="0" algn="ctr">
              <a:buNone/>
            </a:pPr>
            <a:endParaRPr lang="en-US" sz="3200" dirty="0"/>
          </a:p>
          <a:p>
            <a:pPr marL="0" indent="0" algn="ctr">
              <a:buNone/>
            </a:pPr>
            <a:endParaRPr lang="en-US" sz="3200" dirty="0"/>
          </a:p>
          <a:p>
            <a:pPr marL="0" indent="0" algn="ctr">
              <a:buNone/>
            </a:pPr>
            <a:endParaRPr lang="en-US" sz="3200" dirty="0"/>
          </a:p>
          <a:p>
            <a:pPr marL="0" indent="0" algn="ctr">
              <a:buNone/>
            </a:pPr>
            <a:r>
              <a:rPr lang="en-US" sz="3200" dirty="0" smtClean="0"/>
              <a:t>Utilities</a:t>
            </a:r>
            <a:endParaRPr lang="en-US" sz="3200" dirty="0"/>
          </a:p>
        </p:txBody>
      </p:sp>
    </p:spTree>
    <p:extLst>
      <p:ext uri="{BB962C8B-B14F-4D97-AF65-F5344CB8AC3E}">
        <p14:creationId xmlns:p14="http://schemas.microsoft.com/office/powerpoint/2010/main" val="336728415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marL="0" indent="0" eaLnBrk="1" hangingPunct="1">
              <a:lnSpc>
                <a:spcPct val="90000"/>
              </a:lnSpc>
              <a:spcBef>
                <a:spcPts val="400"/>
              </a:spcBef>
              <a:spcAft>
                <a:spcPts val="800"/>
              </a:spcAft>
              <a:buNone/>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(Not a complete list)</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General Utilities (useful for more than one category)</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Cache Synchronization  (</a:t>
            </a:r>
            <a:r>
              <a:rPr lang="en-US" sz="1600" dirty="0" err="1" smtClean="0"/>
              <a:t>crds.sync</a:t>
            </a:r>
            <a:r>
              <a:rPr lang="en-US" sz="1600" dirty="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synchronize local reference file directories to contain all reference files required by given list of pipeline contexts </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Useful for Operations, WIT, and other projects (e.g., IDTs)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File Differencing  (</a:t>
            </a:r>
            <a:r>
              <a:rPr lang="en-US" sz="1600" dirty="0" err="1" smtClean="0">
                <a:solidFill>
                  <a:srgbClr val="3366FF"/>
                </a:solidFill>
              </a:rPr>
              <a:t>crds.diff</a:t>
            </a:r>
            <a:r>
              <a:rPr lang="en-US" sz="1600" dirty="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Highlight all differences in rules and reference files between rmaps, instrument contexts or pipeline contexts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File Best References (</a:t>
            </a:r>
            <a:r>
              <a:rPr lang="en-US" sz="1600" dirty="0" err="1" smtClean="0">
                <a:solidFill>
                  <a:srgbClr val="3366FF"/>
                </a:solidFill>
              </a:rPr>
              <a:t>crds.file_bestfrefs</a:t>
            </a:r>
            <a:r>
              <a:rPr lang="en-US" sz="1600" dirty="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Determines best references for a data set FITS file and/or updates header</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Database Best References  (</a:t>
            </a:r>
            <a:r>
              <a:rPr lang="en-US" sz="1600" dirty="0" err="1" smtClean="0"/>
              <a:t>crds.db_bestrefs</a:t>
            </a:r>
            <a:r>
              <a:rPr lang="en-US" sz="1600" dirty="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Determines best references based on catalog parameters and/or updates catalog</a:t>
            </a:r>
          </a:p>
        </p:txBody>
      </p:sp>
      <p:sp>
        <p:nvSpPr>
          <p:cNvPr id="2" name="Title 1"/>
          <p:cNvSpPr>
            <a:spLocks noGrp="1"/>
          </p:cNvSpPr>
          <p:nvPr>
            <p:ph type="title"/>
          </p:nvPr>
        </p:nvSpPr>
        <p:spPr/>
        <p:txBody>
          <a:bodyPr/>
          <a:lstStyle/>
          <a:p>
            <a:r>
              <a:rPr lang="en-US" dirty="0" smtClean="0"/>
              <a:t>Utilities Design</a:t>
            </a:r>
            <a:endParaRPr lang="en-US" dirty="0"/>
          </a:p>
        </p:txBody>
      </p:sp>
    </p:spTree>
    <p:extLst>
      <p:ext uri="{BB962C8B-B14F-4D97-AF65-F5344CB8AC3E}">
        <p14:creationId xmlns:p14="http://schemas.microsoft.com/office/powerpoint/2010/main" val="193853271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57200" y="83820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Operational System Utilities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Reversion Detection</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Detection of reversion of reference, rmap, or instrument context files when changing pipeline context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Prevents inadvertent undoing of previous updates by uncoordinated modifications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Affected Datasets</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Get list of datasets affected by pipeline context change</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Useful for identifying data sets needing reprocessing</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Design Issue: Some table reference files have rows selected by additional selection criteria. A change to the file does not necessarily affect all data sets that use that reference table. This utility must examine the contents of these tables to determine which data sets are affected (and store the selection criteria for the rows in </a:t>
            </a:r>
            <a:r>
              <a:rPr lang="en-US" sz="1400" dirty="0" err="1" smtClean="0"/>
              <a:t>rmaps</a:t>
            </a:r>
            <a:r>
              <a:rPr lang="en-US" sz="1400" dirty="0" smtClean="0"/>
              <a:t> for this utility to use in doing such checks)</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Design Issue: Selection based on severity of change of reference file change. Some desire the ability of selecting only data sets for which the change in reference files is considered to be above some specified threshold (e.g., moderate, or severe).</a:t>
            </a:r>
          </a:p>
          <a:p>
            <a:pPr lvl="3"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000" dirty="0" smtClean="0"/>
              <a:t>Very difficult problem to do correctly and make practical</a:t>
            </a:r>
          </a:p>
          <a:p>
            <a:pPr lvl="3"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000" dirty="0" smtClean="0"/>
              <a:t>Awaiting well defined concept for how this should work before accepting as a requirement</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1" dirty="0">
              <a:solidFill>
                <a:srgbClr val="BB0018"/>
              </a:solidFill>
              <a:latin typeface="Arial" charset="0"/>
            </a:endParaRPr>
          </a:p>
        </p:txBody>
      </p:sp>
      <p:sp>
        <p:nvSpPr>
          <p:cNvPr id="3" name="Title 2"/>
          <p:cNvSpPr>
            <a:spLocks noGrp="1"/>
          </p:cNvSpPr>
          <p:nvPr>
            <p:ph type="title"/>
          </p:nvPr>
        </p:nvSpPr>
        <p:spPr/>
        <p:txBody>
          <a:bodyPr/>
          <a:lstStyle/>
          <a:p>
            <a:r>
              <a:rPr lang="en-US" dirty="0" smtClean="0"/>
              <a:t>Utilities Design (</a:t>
            </a:r>
            <a:r>
              <a:rPr lang="en-US" dirty="0" err="1" smtClean="0"/>
              <a:t>cont</a:t>
            </a:r>
            <a:r>
              <a:rPr lang="en-US" dirty="0" smtClean="0"/>
              <a:t> 1)</a:t>
            </a:r>
            <a:endParaRPr lang="en-US" dirty="0"/>
          </a:p>
        </p:txBody>
      </p:sp>
    </p:spTree>
    <p:extLst>
      <p:ext uri="{BB962C8B-B14F-4D97-AF65-F5344CB8AC3E}">
        <p14:creationId xmlns:p14="http://schemas.microsoft.com/office/powerpoint/2010/main" val="314180448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57200" y="91440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WIT Utilities</a:t>
            </a:r>
            <a:endParaRPr lang="en-US" sz="1400" dirty="0" smtClean="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smtClean="0">
                <a:solidFill>
                  <a:srgbClr val="3366FF"/>
                </a:solidFill>
              </a:rPr>
              <a:t>crds.uses</a:t>
            </a:r>
            <a:endParaRPr lang="en-US" sz="1600" dirty="0" smtClean="0">
              <a:solidFill>
                <a:srgbClr val="3366FF"/>
              </a:solidFill>
            </a:endParaRP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What </a:t>
            </a:r>
            <a:r>
              <a:rPr lang="en-US" sz="1400" dirty="0" smtClean="0">
                <a:solidFill>
                  <a:srgbClr val="FF0909"/>
                </a:solidFill>
              </a:rPr>
              <a:t>data sets</a:t>
            </a:r>
            <a:r>
              <a:rPr lang="en-US" sz="1400" dirty="0" smtClean="0"/>
              <a:t> or </a:t>
            </a:r>
            <a:r>
              <a:rPr lang="en-US" sz="1400" dirty="0" smtClean="0">
                <a:solidFill>
                  <a:srgbClr val="00FF00"/>
                </a:solidFill>
              </a:rPr>
              <a:t>contexts</a:t>
            </a:r>
            <a:r>
              <a:rPr lang="en-US" sz="1400" dirty="0" smtClean="0"/>
              <a:t> use a given reference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solidFill>
                  <a:srgbClr val="3366FF"/>
                </a:solidFill>
              </a:rPr>
              <a:t>file </a:t>
            </a:r>
            <a:r>
              <a:rPr lang="en-US" sz="1600" dirty="0">
                <a:solidFill>
                  <a:srgbClr val="3366FF"/>
                </a:solidFill>
              </a:rPr>
              <a:t>r</a:t>
            </a:r>
            <a:r>
              <a:rPr lang="en-US" sz="1600" dirty="0" smtClean="0">
                <a:solidFill>
                  <a:srgbClr val="3366FF"/>
                </a:solidFill>
              </a:rPr>
              <a:t>ejection</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Mark reference file as bad,   web function.</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a:solidFill>
                  <a:srgbClr val="3366FF"/>
                </a:solidFill>
              </a:rPr>
              <a:t>c</a:t>
            </a:r>
            <a:r>
              <a:rPr lang="en-US" sz="1600" dirty="0" err="1" smtClean="0">
                <a:solidFill>
                  <a:srgbClr val="3366FF"/>
                </a:solidFill>
              </a:rPr>
              <a:t>rds.matches</a:t>
            </a:r>
            <a:endParaRPr lang="en-US" sz="1600" dirty="0" smtClean="0">
              <a:solidFill>
                <a:srgbClr val="3366FF"/>
              </a:solidFill>
            </a:endParaRP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Show what selection criteria match a given reference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Coverage</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Show if an rmap update doesn’t cover the same cases as the previous rmap, or changes the set of selection criteria.  Related to </a:t>
            </a:r>
            <a:r>
              <a:rPr lang="en-US" sz="1400" dirty="0" err="1" smtClean="0"/>
              <a:t>crds.diff</a:t>
            </a:r>
            <a:endParaRPr lang="en-US" sz="1400" dirty="0" smtClean="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a:t>c</a:t>
            </a:r>
            <a:r>
              <a:rPr lang="en-US" sz="1600" dirty="0" err="1" smtClean="0"/>
              <a:t>rds.info</a:t>
            </a:r>
            <a:endParaRPr lang="en-US" sz="1600" dirty="0" smtClean="0"/>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Show current operational configuration</a:t>
            </a:r>
            <a:endParaRPr lang="en-US" sz="1600" dirty="0" smtClean="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a:solidFill>
                  <a:srgbClr val="3366FF"/>
                </a:solidFill>
              </a:rPr>
              <a:t>c</a:t>
            </a:r>
            <a:r>
              <a:rPr lang="en-US" sz="1600" dirty="0" err="1" smtClean="0">
                <a:solidFill>
                  <a:srgbClr val="3366FF"/>
                </a:solidFill>
              </a:rPr>
              <a:t>rds.certify</a:t>
            </a:r>
            <a:endParaRPr lang="en-US" sz="1600" dirty="0">
              <a:solidFill>
                <a:srgbClr val="3366FF"/>
              </a:solidFill>
            </a:endParaRP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More sophisticated reference file comparison tool</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E.g., capable of detecting insertions or deletions of rows in tables between two versions</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1" dirty="0">
              <a:solidFill>
                <a:srgbClr val="BB0018"/>
              </a:solidFill>
              <a:latin typeface="Arial" charset="0"/>
            </a:endParaRPr>
          </a:p>
        </p:txBody>
      </p:sp>
      <p:sp>
        <p:nvSpPr>
          <p:cNvPr id="2" name="Title 1"/>
          <p:cNvSpPr>
            <a:spLocks noGrp="1"/>
          </p:cNvSpPr>
          <p:nvPr>
            <p:ph type="title"/>
          </p:nvPr>
        </p:nvSpPr>
        <p:spPr/>
        <p:txBody>
          <a:bodyPr/>
          <a:lstStyle/>
          <a:p>
            <a:r>
              <a:rPr lang="en-US" dirty="0" smtClean="0"/>
              <a:t>Utilities Design</a:t>
            </a:r>
            <a:r>
              <a:rPr lang="en-US" baseline="0" dirty="0" smtClean="0"/>
              <a:t> (</a:t>
            </a:r>
            <a:r>
              <a:rPr lang="en-US" baseline="0" dirty="0" err="1" smtClean="0"/>
              <a:t>cont</a:t>
            </a:r>
            <a:r>
              <a:rPr lang="en-US" baseline="0" dirty="0" smtClean="0"/>
              <a:t> 2)</a:t>
            </a:r>
            <a:endParaRPr lang="en-US" dirty="0"/>
          </a:p>
        </p:txBody>
      </p:sp>
    </p:spTree>
    <p:extLst>
      <p:ext uri="{BB962C8B-B14F-4D97-AF65-F5344CB8AC3E}">
        <p14:creationId xmlns:p14="http://schemas.microsoft.com/office/powerpoint/2010/main" val="244154980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Conclusion</a:t>
            </a:r>
            <a:r>
              <a:rPr lang="en-US" baseline="0" dirty="0" smtClean="0">
                <a:solidFill>
                  <a:schemeClr val="bg1"/>
                </a:solidFill>
              </a:rPr>
              <a:t> </a:t>
            </a:r>
            <a:r>
              <a:rPr lang="en-US" dirty="0" smtClean="0">
                <a:solidFill>
                  <a:schemeClr val="bg1"/>
                </a:solidFill>
              </a:rPr>
              <a:t>divider</a:t>
            </a:r>
            <a:endParaRPr lang="en-US" dirty="0">
              <a:solidFill>
                <a:schemeClr val="bg1"/>
              </a:solidFill>
            </a:endParaRPr>
          </a:p>
        </p:txBody>
      </p:sp>
      <p:sp>
        <p:nvSpPr>
          <p:cNvPr id="4" name="Text Placeholder 3"/>
          <p:cNvSpPr>
            <a:spLocks noGrp="1"/>
          </p:cNvSpPr>
          <p:nvPr>
            <p:ph type="body" idx="4294967295"/>
          </p:nvPr>
        </p:nvSpPr>
        <p:spPr/>
        <p:txBody>
          <a:bodyPr/>
          <a:lstStyle/>
          <a:p>
            <a:pPr marL="0" indent="0" algn="ctr">
              <a:buNone/>
            </a:pPr>
            <a:endParaRPr lang="en-US" sz="3200" dirty="0"/>
          </a:p>
          <a:p>
            <a:pPr marL="0" indent="0" algn="ctr">
              <a:buNone/>
            </a:pPr>
            <a:endParaRPr lang="en-US" sz="3200" dirty="0"/>
          </a:p>
          <a:p>
            <a:pPr marL="0" indent="0" algn="ctr">
              <a:buNone/>
            </a:pPr>
            <a:endParaRPr lang="en-US" sz="3200" dirty="0"/>
          </a:p>
          <a:p>
            <a:pPr marL="0" indent="0" algn="ctr">
              <a:buNone/>
            </a:pPr>
            <a:r>
              <a:rPr lang="en-US" sz="3200" dirty="0" smtClean="0"/>
              <a:t>Technologies, Progress, Schedule</a:t>
            </a:r>
            <a:endParaRPr lang="en-US" sz="3200" dirty="0"/>
          </a:p>
        </p:txBody>
      </p:sp>
    </p:spTree>
    <p:extLst>
      <p:ext uri="{BB962C8B-B14F-4D97-AF65-F5344CB8AC3E}">
        <p14:creationId xmlns:p14="http://schemas.microsoft.com/office/powerpoint/2010/main" val="331793070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t>
            </a:r>
            <a:r>
              <a:rPr lang="en-US" baseline="0" dirty="0" smtClean="0"/>
              <a:t> </a:t>
            </a:r>
            <a:r>
              <a:rPr lang="en-US" dirty="0" smtClean="0"/>
              <a:t>Technologies</a:t>
            </a:r>
            <a:endParaRPr lang="en-US" dirty="0"/>
          </a:p>
        </p:txBody>
      </p:sp>
      <p:sp>
        <p:nvSpPr>
          <p:cNvPr id="4" name="Text Placeholder 3"/>
          <p:cNvSpPr>
            <a:spLocks noGrp="1"/>
          </p:cNvSpPr>
          <p:nvPr>
            <p:ph type="body" idx="4294967295"/>
          </p:nvPr>
        </p:nvSpPr>
        <p:spPr>
          <a:xfrm>
            <a:off x="685800" y="1295400"/>
            <a:ext cx="7769225" cy="4419600"/>
          </a:xfrm>
        </p:spPr>
        <p:txBody>
          <a:bodyPr/>
          <a:lstStyle/>
          <a:p>
            <a:r>
              <a:rPr lang="en-US" dirty="0" smtClean="0"/>
              <a:t>Core Library</a:t>
            </a:r>
          </a:p>
          <a:p>
            <a:pPr lvl="1"/>
            <a:r>
              <a:rPr lang="en-US" dirty="0" smtClean="0"/>
              <a:t>Python</a:t>
            </a:r>
          </a:p>
          <a:p>
            <a:pPr lvl="1"/>
            <a:r>
              <a:rPr lang="en-US" dirty="0" err="1" smtClean="0"/>
              <a:t>Django-json-rpc</a:t>
            </a:r>
            <a:r>
              <a:rPr lang="en-US" dirty="0" smtClean="0"/>
              <a:t>  (modified portions built into CRDS client)</a:t>
            </a:r>
          </a:p>
          <a:p>
            <a:r>
              <a:rPr lang="en-US" dirty="0" smtClean="0"/>
              <a:t>Web Server</a:t>
            </a:r>
          </a:p>
          <a:p>
            <a:pPr lvl="1"/>
            <a:r>
              <a:rPr lang="en-US" dirty="0" smtClean="0"/>
              <a:t>LAMP (Linux / Apache / MySQL / Python)</a:t>
            </a:r>
          </a:p>
          <a:p>
            <a:pPr lvl="1"/>
            <a:r>
              <a:rPr lang="en-US" dirty="0" err="1" smtClean="0"/>
              <a:t>Django</a:t>
            </a:r>
            <a:r>
              <a:rPr lang="en-US" dirty="0" smtClean="0"/>
              <a:t> Python web framework</a:t>
            </a:r>
          </a:p>
          <a:p>
            <a:pPr lvl="1"/>
            <a:r>
              <a:rPr lang="en-US" dirty="0" err="1" smtClean="0"/>
              <a:t>Javascript</a:t>
            </a:r>
            <a:r>
              <a:rPr lang="en-US" dirty="0" smtClean="0"/>
              <a:t> / </a:t>
            </a:r>
            <a:r>
              <a:rPr lang="en-US" dirty="0" err="1" smtClean="0"/>
              <a:t>jQuery</a:t>
            </a:r>
            <a:endParaRPr lang="en-US" dirty="0" smtClean="0"/>
          </a:p>
          <a:p>
            <a:pPr lvl="1"/>
            <a:r>
              <a:rPr lang="en-US" dirty="0" err="1" smtClean="0"/>
              <a:t>Django-json-rpc</a:t>
            </a:r>
            <a:endParaRPr lang="en-US" dirty="0"/>
          </a:p>
          <a:p>
            <a:pPr lvl="1"/>
            <a:r>
              <a:rPr lang="en-US" dirty="0" err="1" smtClean="0"/>
              <a:t>Django</a:t>
            </a:r>
            <a:r>
              <a:rPr lang="en-US" dirty="0" smtClean="0"/>
              <a:t>-file-upload</a:t>
            </a:r>
          </a:p>
          <a:p>
            <a:pPr lvl="1"/>
            <a:r>
              <a:rPr lang="en-US" dirty="0" smtClean="0"/>
              <a:t>HTML-5 for file access and uploads   (Firefox, Chrome)</a:t>
            </a:r>
          </a:p>
        </p:txBody>
      </p:sp>
    </p:spTree>
    <p:extLst>
      <p:ext uri="{BB962C8B-B14F-4D97-AF65-F5344CB8AC3E}">
        <p14:creationId xmlns:p14="http://schemas.microsoft.com/office/powerpoint/2010/main" val="32346322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Completed So Far</a:t>
            </a:r>
            <a:endParaRPr lang="en-US" dirty="0"/>
          </a:p>
        </p:txBody>
      </p:sp>
      <p:sp>
        <p:nvSpPr>
          <p:cNvPr id="3" name="Text Placeholder 2"/>
          <p:cNvSpPr>
            <a:spLocks noGrp="1"/>
          </p:cNvSpPr>
          <p:nvPr>
            <p:ph type="body" idx="4294967295"/>
          </p:nvPr>
        </p:nvSpPr>
        <p:spPr>
          <a:xfrm>
            <a:off x="1295400" y="914400"/>
            <a:ext cx="6478587" cy="4953000"/>
          </a:xfrm>
        </p:spPr>
        <p:txBody>
          <a:bodyPr/>
          <a:lstStyle/>
          <a:p>
            <a:r>
              <a:rPr lang="en-US" sz="1600" dirty="0" smtClean="0"/>
              <a:t>Core best references library</a:t>
            </a:r>
          </a:p>
          <a:p>
            <a:r>
              <a:rPr lang="en-US" sz="1600" dirty="0" smtClean="0"/>
              <a:t>Integration with STPIPE</a:t>
            </a:r>
          </a:p>
          <a:p>
            <a:r>
              <a:rPr lang="en-US" sz="1600" dirty="0" smtClean="0"/>
              <a:t>HST rules generation  (for now)</a:t>
            </a:r>
          </a:p>
          <a:p>
            <a:r>
              <a:rPr lang="en-US" sz="1600" dirty="0" smtClean="0"/>
              <a:t>HST rules testing (for now)</a:t>
            </a:r>
          </a:p>
          <a:p>
            <a:r>
              <a:rPr lang="en-US" sz="1600" dirty="0" smtClean="0"/>
              <a:t>HST file certification</a:t>
            </a:r>
          </a:p>
          <a:p>
            <a:r>
              <a:rPr lang="en-US" sz="1600" dirty="0" smtClean="0"/>
              <a:t>JWST build-1 rules and references</a:t>
            </a:r>
          </a:p>
          <a:p>
            <a:r>
              <a:rPr lang="en-US" sz="1600" dirty="0" smtClean="0"/>
              <a:t>File browsing</a:t>
            </a:r>
          </a:p>
          <a:p>
            <a:r>
              <a:rPr lang="en-US" sz="1600" dirty="0" smtClean="0"/>
              <a:t>Web Best Reference prototypes</a:t>
            </a:r>
          </a:p>
          <a:p>
            <a:r>
              <a:rPr lang="en-US" sz="1600" dirty="0" smtClean="0"/>
              <a:t>File differencing</a:t>
            </a:r>
          </a:p>
          <a:p>
            <a:r>
              <a:rPr lang="en-US" sz="1600" dirty="0" smtClean="0"/>
              <a:t>Simple File Submission </a:t>
            </a:r>
          </a:p>
          <a:p>
            <a:r>
              <a:rPr lang="en-US" sz="1600" dirty="0" smtClean="0"/>
              <a:t>Batch File Submission (prototype,  needs generalization)</a:t>
            </a:r>
          </a:p>
          <a:p>
            <a:r>
              <a:rPr lang="en-US" sz="1600" dirty="0" smtClean="0"/>
              <a:t>Instrument, Pipeline Context Updates</a:t>
            </a:r>
          </a:p>
          <a:p>
            <a:r>
              <a:rPr lang="en-US" sz="1600" dirty="0" smtClean="0"/>
              <a:t>Reference File Retrieval Service</a:t>
            </a:r>
          </a:p>
        </p:txBody>
      </p:sp>
    </p:spTree>
    <p:extLst>
      <p:ext uri="{BB962C8B-B14F-4D97-AF65-F5344CB8AC3E}">
        <p14:creationId xmlns:p14="http://schemas.microsoft.com/office/powerpoint/2010/main" val="11991099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pic>
        <p:nvPicPr>
          <p:cNvPr id="3" name="Picture 2"/>
          <p:cNvPicPr>
            <a:picLocks noChangeAspect="1"/>
          </p:cNvPicPr>
          <p:nvPr/>
        </p:nvPicPr>
        <p:blipFill>
          <a:blip r:embed="rId2"/>
          <a:stretch>
            <a:fillRect/>
          </a:stretch>
        </p:blipFill>
        <p:spPr>
          <a:xfrm>
            <a:off x="0" y="1371600"/>
            <a:ext cx="9144000" cy="4095825"/>
          </a:xfrm>
          <a:prstGeom prst="rect">
            <a:avLst/>
          </a:prstGeom>
        </p:spPr>
      </p:pic>
    </p:spTree>
    <p:extLst>
      <p:ext uri="{BB962C8B-B14F-4D97-AF65-F5344CB8AC3E}">
        <p14:creationId xmlns:p14="http://schemas.microsoft.com/office/powerpoint/2010/main" val="36979517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pic>
        <p:nvPicPr>
          <p:cNvPr id="4" name="Picture 3"/>
          <p:cNvPicPr>
            <a:picLocks noChangeAspect="1"/>
          </p:cNvPicPr>
          <p:nvPr/>
        </p:nvPicPr>
        <p:blipFill>
          <a:blip r:embed="rId2"/>
          <a:stretch>
            <a:fillRect/>
          </a:stretch>
        </p:blipFill>
        <p:spPr>
          <a:xfrm>
            <a:off x="304800" y="1447800"/>
            <a:ext cx="8763000" cy="4131129"/>
          </a:xfrm>
          <a:prstGeom prst="rect">
            <a:avLst/>
          </a:prstGeom>
        </p:spPr>
      </p:pic>
    </p:spTree>
    <p:extLst>
      <p:ext uri="{BB962C8B-B14F-4D97-AF65-F5344CB8AC3E}">
        <p14:creationId xmlns:p14="http://schemas.microsoft.com/office/powerpoint/2010/main" val="4212503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CRDS </a:t>
            </a:r>
            <a:r>
              <a:rPr lang="en-US" dirty="0" smtClean="0"/>
              <a:t>Background (how it works)</a:t>
            </a:r>
            <a:endParaRPr lang="en-US" dirty="0"/>
          </a:p>
        </p:txBody>
      </p:sp>
      <p:sp>
        <p:nvSpPr>
          <p:cNvPr id="3" name="Text Placeholder 2"/>
          <p:cNvSpPr>
            <a:spLocks noGrp="1"/>
          </p:cNvSpPr>
          <p:nvPr>
            <p:ph type="body" idx="4294967295"/>
          </p:nvPr>
        </p:nvSpPr>
        <p:spPr>
          <a:xfrm>
            <a:off x="685800" y="1066800"/>
            <a:ext cx="7769225" cy="4800600"/>
          </a:xfrm>
        </p:spPr>
        <p:txBody>
          <a:bodyPr/>
          <a:lstStyle/>
          <a:p>
            <a:r>
              <a:rPr lang="en-US" dirty="0" smtClean="0"/>
              <a:t>CRDS Concept</a:t>
            </a:r>
          </a:p>
          <a:p>
            <a:pPr lvl="1"/>
            <a:r>
              <a:rPr lang="en-US" dirty="0" smtClean="0"/>
              <a:t>Versioned text files (rules) replace CDBS database</a:t>
            </a:r>
          </a:p>
          <a:p>
            <a:pPr lvl="2"/>
            <a:r>
              <a:rPr lang="en-US" dirty="0">
                <a:solidFill>
                  <a:srgbClr val="3366FF"/>
                </a:solidFill>
              </a:rPr>
              <a:t>Python( dataset, rules ) </a:t>
            </a:r>
            <a:r>
              <a:rPr lang="en-US" dirty="0">
                <a:solidFill>
                  <a:srgbClr val="3366FF"/>
                </a:solidFill>
                <a:sym typeface="Wingdings"/>
              </a:rPr>
              <a:t>  best reference for dataset</a:t>
            </a:r>
            <a:endParaRPr lang="en-US" dirty="0">
              <a:solidFill>
                <a:srgbClr val="3366FF"/>
              </a:solidFill>
            </a:endParaRPr>
          </a:p>
          <a:p>
            <a:pPr lvl="1"/>
            <a:r>
              <a:rPr lang="en-US" dirty="0" smtClean="0"/>
              <a:t>Advantages:  </a:t>
            </a:r>
          </a:p>
          <a:p>
            <a:pPr lvl="2"/>
            <a:r>
              <a:rPr lang="en-US" dirty="0"/>
              <a:t>Transparent: requires no </a:t>
            </a:r>
            <a:r>
              <a:rPr lang="en-US" dirty="0" smtClean="0"/>
              <a:t>database account </a:t>
            </a:r>
            <a:r>
              <a:rPr lang="en-US" dirty="0"/>
              <a:t>or tool to view rules.</a:t>
            </a:r>
          </a:p>
          <a:p>
            <a:pPr lvl="2"/>
            <a:r>
              <a:rPr lang="en-US" dirty="0"/>
              <a:t>Repeatable:  past results </a:t>
            </a:r>
            <a:r>
              <a:rPr lang="en-US" dirty="0" smtClean="0"/>
              <a:t>are determined </a:t>
            </a:r>
            <a:r>
              <a:rPr lang="en-US" dirty="0"/>
              <a:t>by </a:t>
            </a:r>
            <a:r>
              <a:rPr lang="en-US" dirty="0" smtClean="0"/>
              <a:t>archived </a:t>
            </a:r>
            <a:r>
              <a:rPr lang="en-US" dirty="0"/>
              <a:t>rules </a:t>
            </a:r>
            <a:r>
              <a:rPr lang="en-US" dirty="0" smtClean="0"/>
              <a:t>files</a:t>
            </a:r>
            <a:endParaRPr lang="en-US" dirty="0"/>
          </a:p>
          <a:p>
            <a:pPr lvl="2"/>
            <a:r>
              <a:rPr lang="en-US" dirty="0" smtClean="0"/>
              <a:t>Core library is fast:  O(100 </a:t>
            </a:r>
            <a:r>
              <a:rPr lang="en-US" dirty="0" err="1" smtClean="0"/>
              <a:t>bestrefs</a:t>
            </a:r>
            <a:r>
              <a:rPr lang="en-US" dirty="0" smtClean="0"/>
              <a:t>/sec)  vs.  O(1 </a:t>
            </a:r>
            <a:r>
              <a:rPr lang="en-US" dirty="0" err="1" smtClean="0"/>
              <a:t>bestref</a:t>
            </a:r>
            <a:r>
              <a:rPr lang="en-US" dirty="0" smtClean="0"/>
              <a:t>/sec)</a:t>
            </a:r>
          </a:p>
          <a:p>
            <a:pPr lvl="3"/>
            <a:r>
              <a:rPr lang="en-US" dirty="0" smtClean="0"/>
              <a:t>Facilitates what-if processing</a:t>
            </a:r>
          </a:p>
          <a:p>
            <a:pPr lvl="3"/>
            <a:r>
              <a:rPr lang="en-US" dirty="0" smtClean="0"/>
              <a:t>Facilitates exhaustive testing</a:t>
            </a:r>
          </a:p>
          <a:p>
            <a:pPr lvl="3"/>
            <a:r>
              <a:rPr lang="en-US" dirty="0" smtClean="0"/>
              <a:t>Reprocesses ALL datasets for modern HST instruments &lt; 1 hour.</a:t>
            </a:r>
          </a:p>
          <a:p>
            <a:pPr lvl="2"/>
            <a:r>
              <a:rPr lang="en-US" dirty="0" smtClean="0"/>
              <a:t>Core library </a:t>
            </a:r>
            <a:r>
              <a:rPr lang="en-US" dirty="0" smtClean="0">
                <a:solidFill>
                  <a:srgbClr val="3366FF"/>
                </a:solidFill>
              </a:rPr>
              <a:t>does not require network or database </a:t>
            </a:r>
            <a:r>
              <a:rPr lang="en-US" dirty="0" smtClean="0">
                <a:solidFill>
                  <a:srgbClr val="3366FF"/>
                </a:solidFill>
              </a:rPr>
              <a:t>access </a:t>
            </a:r>
            <a:r>
              <a:rPr lang="en-US" dirty="0" smtClean="0"/>
              <a:t>to compute best references.</a:t>
            </a:r>
            <a:endParaRPr lang="en-US" dirty="0" smtClean="0"/>
          </a:p>
          <a:p>
            <a:pPr lvl="1"/>
            <a:r>
              <a:rPr lang="en-US" dirty="0"/>
              <a:t>Use a web site to streamline new reference delivery tasks.</a:t>
            </a:r>
          </a:p>
          <a:p>
            <a:pPr lvl="1"/>
            <a:r>
              <a:rPr lang="en-US" dirty="0"/>
              <a:t>Offer best references as a </a:t>
            </a:r>
            <a:r>
              <a:rPr lang="en-US" dirty="0" smtClean="0"/>
              <a:t>web service</a:t>
            </a:r>
            <a:r>
              <a:rPr lang="en-US" dirty="0"/>
              <a:t>.</a:t>
            </a:r>
          </a:p>
          <a:p>
            <a:pPr lvl="1"/>
            <a:r>
              <a:rPr lang="en-US" dirty="0" smtClean="0"/>
              <a:t>Transparent delivery </a:t>
            </a:r>
            <a:r>
              <a:rPr lang="en-US" dirty="0"/>
              <a:t>of needed reference </a:t>
            </a:r>
            <a:r>
              <a:rPr lang="en-US" dirty="0" smtClean="0"/>
              <a:t>files for JWST.</a:t>
            </a:r>
            <a:endParaRPr lang="en-US" dirty="0"/>
          </a:p>
          <a:p>
            <a:pPr marL="457200" lvl="1" indent="0">
              <a:buNone/>
            </a:pPr>
            <a:endParaRPr lang="en-US" dirty="0"/>
          </a:p>
        </p:txBody>
      </p:sp>
    </p:spTree>
    <p:extLst>
      <p:ext uri="{BB962C8B-B14F-4D97-AF65-F5344CB8AC3E}">
        <p14:creationId xmlns:p14="http://schemas.microsoft.com/office/powerpoint/2010/main" val="2186762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CRDS </a:t>
            </a:r>
            <a:r>
              <a:rPr lang="en-US" dirty="0" smtClean="0"/>
              <a:t>Rules File Hierarchy</a:t>
            </a:r>
            <a:endParaRPr lang="en-US" dirty="0"/>
          </a:p>
        </p:txBody>
      </p:sp>
      <p:sp>
        <p:nvSpPr>
          <p:cNvPr id="3" name="Rectangle 2"/>
          <p:cNvSpPr/>
          <p:nvPr/>
        </p:nvSpPr>
        <p:spPr>
          <a:xfrm>
            <a:off x="304800" y="12954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Pipeline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a:t>
            </a:r>
            <a:r>
              <a:rPr lang="en-US" sz="1400" dirty="0" err="1" smtClean="0">
                <a:solidFill>
                  <a:schemeClr val="tx1"/>
                </a:solidFill>
                <a:latin typeface="Helvetica"/>
              </a:rPr>
              <a:t>pmap</a:t>
            </a:r>
            <a:r>
              <a:rPr lang="en-US" sz="1400" dirty="0" smtClean="0">
                <a:solidFill>
                  <a:schemeClr val="tx1"/>
                </a:solidFill>
                <a:latin typeface="Helvetica"/>
              </a:rPr>
              <a:t>)</a:t>
            </a:r>
          </a:p>
        </p:txBody>
      </p:sp>
      <p:sp>
        <p:nvSpPr>
          <p:cNvPr id="4" name="Rectangle 3"/>
          <p:cNvSpPr/>
          <p:nvPr/>
        </p:nvSpPr>
        <p:spPr>
          <a:xfrm>
            <a:off x="1143000" y="26670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Instrument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(.map)</a:t>
            </a:r>
          </a:p>
        </p:txBody>
      </p:sp>
      <p:sp>
        <p:nvSpPr>
          <p:cNvPr id="5" name="Rectangle 4"/>
          <p:cNvSpPr/>
          <p:nvPr/>
        </p:nvSpPr>
        <p:spPr>
          <a:xfrm>
            <a:off x="1295400" y="28956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Instrument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(.map)</a:t>
            </a:r>
          </a:p>
        </p:txBody>
      </p:sp>
      <p:sp>
        <p:nvSpPr>
          <p:cNvPr id="6" name="Rectangle 5"/>
          <p:cNvSpPr/>
          <p:nvPr/>
        </p:nvSpPr>
        <p:spPr>
          <a:xfrm>
            <a:off x="1447800" y="3124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Instrument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a:t>
            </a:r>
            <a:r>
              <a:rPr lang="en-US" sz="1400" dirty="0" err="1" smtClean="0">
                <a:solidFill>
                  <a:schemeClr val="tx1"/>
                </a:solidFill>
                <a:latin typeface="Helvetica"/>
              </a:rPr>
              <a:t>imap</a:t>
            </a:r>
            <a:r>
              <a:rPr lang="en-US" sz="1400" dirty="0" smtClean="0">
                <a:solidFill>
                  <a:schemeClr val="tx1"/>
                </a:solidFill>
                <a:latin typeface="Helvetica"/>
              </a:rPr>
              <a:t>)</a:t>
            </a:r>
          </a:p>
        </p:txBody>
      </p:sp>
      <p:sp>
        <p:nvSpPr>
          <p:cNvPr id="7" name="Rectangle 6"/>
          <p:cNvSpPr/>
          <p:nvPr/>
        </p:nvSpPr>
        <p:spPr>
          <a:xfrm>
            <a:off x="3124200" y="4267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2" name="Rectangle 11"/>
          <p:cNvSpPr/>
          <p:nvPr/>
        </p:nvSpPr>
        <p:spPr>
          <a:xfrm>
            <a:off x="3276600" y="44196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3" name="Rectangle 12"/>
          <p:cNvSpPr/>
          <p:nvPr/>
        </p:nvSpPr>
        <p:spPr>
          <a:xfrm>
            <a:off x="3429000" y="45720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4" name="Rectangle 13"/>
          <p:cNvSpPr/>
          <p:nvPr/>
        </p:nvSpPr>
        <p:spPr>
          <a:xfrm>
            <a:off x="3581400" y="47244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5" name="Rectangle 14"/>
          <p:cNvSpPr/>
          <p:nvPr/>
        </p:nvSpPr>
        <p:spPr>
          <a:xfrm>
            <a:off x="3733800" y="48768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(.rmap)</a:t>
            </a:r>
          </a:p>
        </p:txBody>
      </p:sp>
      <p:sp>
        <p:nvSpPr>
          <p:cNvPr id="16" name="Rectangle 15"/>
          <p:cNvSpPr/>
          <p:nvPr/>
        </p:nvSpPr>
        <p:spPr>
          <a:xfrm>
            <a:off x="6248400" y="45404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17" name="Rectangle 16"/>
          <p:cNvSpPr/>
          <p:nvPr/>
        </p:nvSpPr>
        <p:spPr>
          <a:xfrm>
            <a:off x="6400800" y="46928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18" name="Rectangle 17"/>
          <p:cNvSpPr/>
          <p:nvPr/>
        </p:nvSpPr>
        <p:spPr>
          <a:xfrm>
            <a:off x="6553200" y="48452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19" name="Rectangle 18"/>
          <p:cNvSpPr/>
          <p:nvPr/>
        </p:nvSpPr>
        <p:spPr>
          <a:xfrm>
            <a:off x="6705600" y="49976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0" name="Rectangle 19"/>
          <p:cNvSpPr/>
          <p:nvPr/>
        </p:nvSpPr>
        <p:spPr>
          <a:xfrm>
            <a:off x="6858000" y="51500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1" name="Rectangle 20"/>
          <p:cNvSpPr/>
          <p:nvPr/>
        </p:nvSpPr>
        <p:spPr>
          <a:xfrm>
            <a:off x="7010400" y="53024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2" name="Rectangle 21"/>
          <p:cNvSpPr/>
          <p:nvPr/>
        </p:nvSpPr>
        <p:spPr>
          <a:xfrm>
            <a:off x="7162800" y="54548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3" name="Rectangle 22"/>
          <p:cNvSpPr/>
          <p:nvPr/>
        </p:nvSpPr>
        <p:spPr>
          <a:xfrm>
            <a:off x="7315200" y="56072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4" name="Rectangle 23"/>
          <p:cNvSpPr/>
          <p:nvPr/>
        </p:nvSpPr>
        <p:spPr>
          <a:xfrm>
            <a:off x="6629400" y="3962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5" name="Rectangle 24"/>
          <p:cNvSpPr/>
          <p:nvPr/>
        </p:nvSpPr>
        <p:spPr>
          <a:xfrm>
            <a:off x="6781800" y="4114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6" name="Rectangle 25"/>
          <p:cNvSpPr/>
          <p:nvPr/>
        </p:nvSpPr>
        <p:spPr>
          <a:xfrm>
            <a:off x="6934200" y="42672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7" name="Rectangle 26"/>
          <p:cNvSpPr/>
          <p:nvPr/>
        </p:nvSpPr>
        <p:spPr>
          <a:xfrm>
            <a:off x="7086600" y="44196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8" name="Rectangle 27"/>
          <p:cNvSpPr/>
          <p:nvPr/>
        </p:nvSpPr>
        <p:spPr>
          <a:xfrm>
            <a:off x="7239000" y="45720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9" name="Rectangle 28"/>
          <p:cNvSpPr/>
          <p:nvPr/>
        </p:nvSpPr>
        <p:spPr>
          <a:xfrm>
            <a:off x="7391400" y="4724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0" name="Rectangle 29"/>
          <p:cNvSpPr/>
          <p:nvPr/>
        </p:nvSpPr>
        <p:spPr>
          <a:xfrm>
            <a:off x="7543800" y="4876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1" name="Rectangle 30"/>
          <p:cNvSpPr/>
          <p:nvPr/>
        </p:nvSpPr>
        <p:spPr>
          <a:xfrm>
            <a:off x="6629400" y="3200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2" name="Rectangle 31"/>
          <p:cNvSpPr/>
          <p:nvPr/>
        </p:nvSpPr>
        <p:spPr>
          <a:xfrm>
            <a:off x="6781800" y="3352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3" name="Rectangle 32"/>
          <p:cNvSpPr/>
          <p:nvPr/>
        </p:nvSpPr>
        <p:spPr>
          <a:xfrm>
            <a:off x="6934200" y="35052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4" name="Rectangle 33"/>
          <p:cNvSpPr/>
          <p:nvPr/>
        </p:nvSpPr>
        <p:spPr>
          <a:xfrm>
            <a:off x="7086600" y="36576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5" name="Rectangle 34"/>
          <p:cNvSpPr/>
          <p:nvPr/>
        </p:nvSpPr>
        <p:spPr>
          <a:xfrm>
            <a:off x="7239000" y="38100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6" name="Rectangle 35"/>
          <p:cNvSpPr/>
          <p:nvPr/>
        </p:nvSpPr>
        <p:spPr>
          <a:xfrm>
            <a:off x="7391400" y="3962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7" name="Rectangle 36"/>
          <p:cNvSpPr/>
          <p:nvPr/>
        </p:nvSpPr>
        <p:spPr>
          <a:xfrm>
            <a:off x="7543800" y="4114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cxnSp>
        <p:nvCxnSpPr>
          <p:cNvPr id="39" name="Straight Arrow Connector 38"/>
          <p:cNvCxnSpPr/>
          <p:nvPr/>
        </p:nvCxnSpPr>
        <p:spPr bwMode="auto">
          <a:xfrm>
            <a:off x="990600" y="2133600"/>
            <a:ext cx="5334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Straight Arrow Connector 39"/>
          <p:cNvCxnSpPr/>
          <p:nvPr/>
        </p:nvCxnSpPr>
        <p:spPr bwMode="auto">
          <a:xfrm>
            <a:off x="2971800" y="3505200"/>
            <a:ext cx="83820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Straight Arrow Connector 41"/>
          <p:cNvCxnSpPr/>
          <p:nvPr/>
        </p:nvCxnSpPr>
        <p:spPr bwMode="auto">
          <a:xfrm flipV="1">
            <a:off x="5029200" y="3962400"/>
            <a:ext cx="152400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6" name="TextBox 45"/>
          <p:cNvSpPr txBox="1"/>
          <p:nvPr/>
        </p:nvSpPr>
        <p:spPr>
          <a:xfrm>
            <a:off x="1828800" y="1447800"/>
            <a:ext cx="3124200" cy="248402"/>
          </a:xfrm>
          <a:prstGeom prst="rect">
            <a:avLst/>
          </a:prstGeom>
        </p:spPr>
        <p:txBody>
          <a:bodyPr wrap="square" lIns="90000" tIns="46800" rIns="90000" bIns="46800" rtlCol="0">
            <a:spAutoFit/>
          </a:bodyPr>
          <a:lstStyle/>
          <a:p>
            <a:r>
              <a:rPr lang="en-US" sz="1000" b="1" dirty="0" smtClean="0">
                <a:solidFill>
                  <a:schemeClr val="tx1"/>
                </a:solidFill>
                <a:latin typeface="Helvetica"/>
              </a:rPr>
              <a:t>Configuration entire system (versioned)   </a:t>
            </a:r>
          </a:p>
        </p:txBody>
      </p:sp>
      <p:sp>
        <p:nvSpPr>
          <p:cNvPr id="48" name="TextBox 47"/>
          <p:cNvSpPr txBox="1"/>
          <p:nvPr/>
        </p:nvSpPr>
        <p:spPr>
          <a:xfrm>
            <a:off x="2895600" y="2895600"/>
            <a:ext cx="2209800" cy="248402"/>
          </a:xfrm>
          <a:prstGeom prst="rect">
            <a:avLst/>
          </a:prstGeom>
        </p:spPr>
        <p:txBody>
          <a:bodyPr wrap="square" lIns="90000" tIns="46800" rIns="90000" bIns="46800" rtlCol="0">
            <a:spAutoFit/>
          </a:bodyPr>
          <a:lstStyle/>
          <a:p>
            <a:r>
              <a:rPr lang="en-US" sz="1000" b="1" dirty="0" smtClean="0">
                <a:solidFill>
                  <a:schemeClr val="tx1"/>
                </a:solidFill>
                <a:latin typeface="Helvetica"/>
              </a:rPr>
              <a:t>One per instrument (versioned) </a:t>
            </a:r>
          </a:p>
        </p:txBody>
      </p:sp>
      <p:sp>
        <p:nvSpPr>
          <p:cNvPr id="49" name="TextBox 48"/>
          <p:cNvSpPr txBox="1"/>
          <p:nvPr/>
        </p:nvSpPr>
        <p:spPr>
          <a:xfrm>
            <a:off x="685800" y="4800600"/>
            <a:ext cx="2362200" cy="402291"/>
          </a:xfrm>
          <a:prstGeom prst="rect">
            <a:avLst/>
          </a:prstGeom>
        </p:spPr>
        <p:txBody>
          <a:bodyPr wrap="square" lIns="90000" tIns="46800" rIns="90000" bIns="46800" rtlCol="0">
            <a:spAutoFit/>
          </a:bodyPr>
          <a:lstStyle/>
          <a:p>
            <a:pPr algn="ctr"/>
            <a:r>
              <a:rPr lang="en-US" sz="1000" b="1" dirty="0" smtClean="0">
                <a:solidFill>
                  <a:schemeClr val="tx1"/>
                </a:solidFill>
                <a:latin typeface="Helvetica"/>
              </a:rPr>
              <a:t>One per reference type (versioned)</a:t>
            </a:r>
          </a:p>
          <a:p>
            <a:pPr algn="ctr"/>
            <a:r>
              <a:rPr lang="en-US" sz="1000" b="1" dirty="0" smtClean="0">
                <a:solidFill>
                  <a:schemeClr val="tx1"/>
                </a:solidFill>
                <a:latin typeface="Helvetica"/>
              </a:rPr>
              <a:t>(~ Pipeline Step) </a:t>
            </a:r>
          </a:p>
        </p:txBody>
      </p:sp>
      <p:sp>
        <p:nvSpPr>
          <p:cNvPr id="50" name="TextBox 49"/>
          <p:cNvSpPr txBox="1"/>
          <p:nvPr/>
        </p:nvSpPr>
        <p:spPr>
          <a:xfrm>
            <a:off x="5943600" y="2819400"/>
            <a:ext cx="3200400" cy="248402"/>
          </a:xfrm>
          <a:prstGeom prst="rect">
            <a:avLst/>
          </a:prstGeom>
        </p:spPr>
        <p:txBody>
          <a:bodyPr wrap="square" lIns="90000" tIns="46800" rIns="90000" bIns="46800" rtlCol="0">
            <a:spAutoFit/>
          </a:bodyPr>
          <a:lstStyle/>
          <a:p>
            <a:r>
              <a:rPr lang="en-US" sz="1000" b="1" dirty="0" smtClean="0">
                <a:solidFill>
                  <a:schemeClr val="tx1"/>
                </a:solidFill>
                <a:latin typeface="Helvetica"/>
              </a:rPr>
              <a:t>One per instrument configuration (often dated) </a:t>
            </a:r>
          </a:p>
        </p:txBody>
      </p:sp>
      <p:sp>
        <p:nvSpPr>
          <p:cNvPr id="52" name="Rectangle 51"/>
          <p:cNvSpPr/>
          <p:nvPr/>
        </p:nvSpPr>
        <p:spPr>
          <a:xfrm>
            <a:off x="3657600" y="48768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53" name="Rectangle 52"/>
          <p:cNvSpPr/>
          <p:nvPr/>
        </p:nvSpPr>
        <p:spPr>
          <a:xfrm>
            <a:off x="3810000" y="5029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54" name="Rectangle 53"/>
          <p:cNvSpPr/>
          <p:nvPr/>
        </p:nvSpPr>
        <p:spPr>
          <a:xfrm>
            <a:off x="3962400" y="51816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55" name="Rectangle 54"/>
          <p:cNvSpPr/>
          <p:nvPr/>
        </p:nvSpPr>
        <p:spPr>
          <a:xfrm>
            <a:off x="4114800" y="5410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(.rmap)</a:t>
            </a:r>
          </a:p>
        </p:txBody>
      </p:sp>
    </p:spTree>
    <p:extLst>
      <p:ext uri="{BB962C8B-B14F-4D97-AF65-F5344CB8AC3E}">
        <p14:creationId xmlns:p14="http://schemas.microsoft.com/office/powerpoint/2010/main" val="636407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6934200" cy="381000"/>
          </a:xfrm>
        </p:spPr>
        <p:txBody>
          <a:bodyPr/>
          <a:lstStyle/>
          <a:p>
            <a:r>
              <a:rPr lang="en-US" dirty="0" smtClean="0"/>
              <a:t>Pipeline Context  (jwst_0000.pmap)</a:t>
            </a:r>
            <a:endParaRPr lang="en-US" dirty="0"/>
          </a:p>
        </p:txBody>
      </p:sp>
      <p:sp>
        <p:nvSpPr>
          <p:cNvPr id="5" name="TextBox 4"/>
          <p:cNvSpPr txBox="1"/>
          <p:nvPr/>
        </p:nvSpPr>
        <p:spPr>
          <a:xfrm>
            <a:off x="1371600" y="1371600"/>
            <a:ext cx="6553200" cy="4588052"/>
          </a:xfrm>
          <a:prstGeom prst="rect">
            <a:avLst/>
          </a:prstGeom>
        </p:spPr>
        <p:txBody>
          <a:bodyPr wrap="square" lIns="90000" tIns="46800" rIns="90000" bIns="46800" rtlCol="0">
            <a:spAutoFit/>
          </a:bodyPr>
          <a:lstStyle/>
          <a:p>
            <a:r>
              <a:rPr lang="tr-TR" sz="1600" dirty="0" err="1">
                <a:solidFill>
                  <a:schemeClr val="tx1"/>
                </a:solidFill>
                <a:latin typeface="Helvetica"/>
              </a:rPr>
              <a:t>header</a:t>
            </a:r>
            <a:r>
              <a:rPr lang="tr-TR" sz="1600" dirty="0">
                <a:solidFill>
                  <a:schemeClr val="tx1"/>
                </a:solidFill>
                <a:latin typeface="Helvetica"/>
              </a:rPr>
              <a:t> = {</a:t>
            </a:r>
          </a:p>
          <a:p>
            <a:r>
              <a:rPr lang="tr-TR" sz="1600" dirty="0">
                <a:solidFill>
                  <a:schemeClr val="tx1"/>
                </a:solidFill>
                <a:latin typeface="Helvetica"/>
              </a:rPr>
              <a:t>    '</a:t>
            </a:r>
            <a:r>
              <a:rPr lang="tr-TR" sz="1600" dirty="0" err="1">
                <a:solidFill>
                  <a:schemeClr val="tx1"/>
                </a:solidFill>
                <a:latin typeface="Helvetica"/>
              </a:rPr>
              <a:t>derived_from</a:t>
            </a:r>
            <a:r>
              <a:rPr lang="tr-TR" sz="1600" dirty="0">
                <a:solidFill>
                  <a:schemeClr val="tx1"/>
                </a:solidFill>
                <a:latin typeface="Helvetica"/>
              </a:rPr>
              <a:t>' : '</a:t>
            </a:r>
            <a:r>
              <a:rPr lang="tr-TR" sz="1600" dirty="0" err="1">
                <a:solidFill>
                  <a:schemeClr val="tx1"/>
                </a:solidFill>
                <a:latin typeface="Helvetica"/>
              </a:rPr>
              <a:t>cloning</a:t>
            </a:r>
            <a:r>
              <a:rPr lang="tr-TR" sz="1600" dirty="0">
                <a:solidFill>
                  <a:schemeClr val="tx1"/>
                </a:solidFill>
                <a:latin typeface="Helvetica"/>
              </a:rPr>
              <a:t> </a:t>
            </a:r>
            <a:r>
              <a:rPr lang="tr-TR" sz="1600" dirty="0" err="1">
                <a:solidFill>
                  <a:schemeClr val="tx1"/>
                </a:solidFill>
                <a:latin typeface="Helvetica"/>
              </a:rPr>
              <a:t>tool</a:t>
            </a:r>
            <a:r>
              <a:rPr lang="tr-TR" sz="1600" dirty="0">
                <a:solidFill>
                  <a:schemeClr val="tx1"/>
                </a:solidFill>
                <a:latin typeface="Helvetica"/>
              </a:rPr>
              <a:t> 0.03b (2012-09-11)',</a:t>
            </a:r>
          </a:p>
          <a:p>
            <a:r>
              <a:rPr lang="tr-TR" sz="1600" dirty="0">
                <a:solidFill>
                  <a:schemeClr val="tx1"/>
                </a:solidFill>
                <a:latin typeface="Helvetica"/>
              </a:rPr>
              <a:t>    '</a:t>
            </a:r>
            <a:r>
              <a:rPr lang="tr-TR" sz="1600" dirty="0" err="1">
                <a:solidFill>
                  <a:schemeClr val="tx1"/>
                </a:solidFill>
                <a:latin typeface="Helvetica"/>
              </a:rPr>
              <a:t>description</a:t>
            </a:r>
            <a:r>
              <a:rPr lang="tr-TR" sz="1600" dirty="0">
                <a:solidFill>
                  <a:schemeClr val="tx1"/>
                </a:solidFill>
                <a:latin typeface="Helvetica"/>
              </a:rPr>
              <a:t>' : '</a:t>
            </a:r>
            <a:r>
              <a:rPr lang="tr-TR" sz="1600" dirty="0" err="1">
                <a:solidFill>
                  <a:schemeClr val="tx1"/>
                </a:solidFill>
                <a:latin typeface="Helvetica"/>
              </a:rPr>
              <a:t>rules</a:t>
            </a:r>
            <a:r>
              <a:rPr lang="tr-TR" sz="1600" dirty="0">
                <a:solidFill>
                  <a:schemeClr val="tx1"/>
                </a:solidFill>
                <a:latin typeface="Helvetica"/>
              </a:rPr>
              <a:t> </a:t>
            </a:r>
            <a:r>
              <a:rPr lang="tr-TR" sz="1600" dirty="0" err="1">
                <a:solidFill>
                  <a:schemeClr val="tx1"/>
                </a:solidFill>
                <a:latin typeface="Helvetica"/>
              </a:rPr>
              <a:t>from</a:t>
            </a:r>
            <a:r>
              <a:rPr lang="tr-TR" sz="1600" dirty="0">
                <a:solidFill>
                  <a:schemeClr val="tx1"/>
                </a:solidFill>
                <a:latin typeface="Helvetica"/>
              </a:rPr>
              <a:t> </a:t>
            </a:r>
            <a:r>
              <a:rPr lang="tr-TR" sz="1600" dirty="0" err="1">
                <a:solidFill>
                  <a:schemeClr val="tx1"/>
                </a:solidFill>
                <a:latin typeface="Helvetica"/>
              </a:rPr>
              <a:t>clone_directive.txt</a:t>
            </a:r>
            <a:r>
              <a:rPr lang="tr-TR" sz="1600" dirty="0">
                <a:solidFill>
                  <a:schemeClr val="tx1"/>
                </a:solidFill>
                <a:latin typeface="Helvetica"/>
              </a:rPr>
              <a:t>',</a:t>
            </a:r>
          </a:p>
          <a:p>
            <a:r>
              <a:rPr lang="tr-TR" sz="1600" dirty="0">
                <a:solidFill>
                  <a:schemeClr val="tx1"/>
                </a:solidFill>
                <a:latin typeface="Helvetica"/>
              </a:rPr>
              <a:t>    '</a:t>
            </a:r>
            <a:r>
              <a:rPr lang="tr-TR" sz="1600" dirty="0" err="1">
                <a:solidFill>
                  <a:schemeClr val="tx1"/>
                </a:solidFill>
                <a:latin typeface="Helvetica"/>
              </a:rPr>
              <a:t>mapping</a:t>
            </a:r>
            <a:r>
              <a:rPr lang="tr-TR" sz="1600" dirty="0">
                <a:solidFill>
                  <a:schemeClr val="tx1"/>
                </a:solidFill>
                <a:latin typeface="Helvetica"/>
              </a:rPr>
              <a:t>' : 'PIPELINE',</a:t>
            </a:r>
          </a:p>
          <a:p>
            <a:r>
              <a:rPr lang="tr-TR" sz="1600" dirty="0">
                <a:solidFill>
                  <a:schemeClr val="tx1"/>
                </a:solidFill>
                <a:latin typeface="Helvetica"/>
              </a:rPr>
              <a:t>    'name' : 'jwst_0000.pmap',</a:t>
            </a:r>
          </a:p>
          <a:p>
            <a:r>
              <a:rPr lang="tr-TR" sz="1600" dirty="0">
                <a:solidFill>
                  <a:schemeClr val="tx1"/>
                </a:solidFill>
                <a:latin typeface="Helvetica"/>
              </a:rPr>
              <a:t>    '</a:t>
            </a:r>
            <a:r>
              <a:rPr lang="tr-TR" sz="1600" dirty="0" err="1">
                <a:solidFill>
                  <a:schemeClr val="tx1"/>
                </a:solidFill>
                <a:latin typeface="Helvetica"/>
              </a:rPr>
              <a:t>observatory</a:t>
            </a:r>
            <a:r>
              <a:rPr lang="tr-TR" sz="1600" dirty="0">
                <a:solidFill>
                  <a:schemeClr val="tx1"/>
                </a:solidFill>
                <a:latin typeface="Helvetica"/>
              </a:rPr>
              <a:t>' : 'JWST',</a:t>
            </a:r>
          </a:p>
          <a:p>
            <a:r>
              <a:rPr lang="tr-TR" sz="1600" dirty="0">
                <a:solidFill>
                  <a:schemeClr val="tx1"/>
                </a:solidFill>
                <a:latin typeface="Helvetica"/>
              </a:rPr>
              <a:t>    '</a:t>
            </a:r>
            <a:r>
              <a:rPr lang="tr-TR" sz="1600" dirty="0" err="1">
                <a:solidFill>
                  <a:schemeClr val="tx1"/>
                </a:solidFill>
                <a:latin typeface="Helvetica"/>
              </a:rPr>
              <a:t>parkey</a:t>
            </a:r>
            <a:r>
              <a:rPr lang="tr-TR" sz="1600" dirty="0">
                <a:solidFill>
                  <a:schemeClr val="tx1"/>
                </a:solidFill>
                <a:latin typeface="Helvetica"/>
              </a:rPr>
              <a:t>' : ('META.INSTRUMENT.TYPE',),</a:t>
            </a:r>
          </a:p>
          <a:p>
            <a:r>
              <a:rPr lang="tr-TR" sz="1600" dirty="0">
                <a:solidFill>
                  <a:schemeClr val="tx1"/>
                </a:solidFill>
                <a:latin typeface="Helvetica"/>
              </a:rPr>
              <a:t>    'sha1sum' : '57523113da9ca4493e54ebe87d8621d9581d706b',</a:t>
            </a:r>
          </a:p>
          <a:p>
            <a:r>
              <a:rPr lang="tr-TR" sz="1600" dirty="0">
                <a:solidFill>
                  <a:schemeClr val="tx1"/>
                </a:solidFill>
                <a:latin typeface="Helvetica"/>
              </a:rPr>
              <a:t>}</a:t>
            </a:r>
          </a:p>
          <a:p>
            <a:endParaRPr lang="tr-TR" sz="1600" dirty="0">
              <a:solidFill>
                <a:schemeClr val="tx1"/>
              </a:solidFill>
              <a:latin typeface="Helvetica"/>
            </a:endParaRPr>
          </a:p>
          <a:p>
            <a:r>
              <a:rPr lang="tr-TR" sz="1600" dirty="0" err="1">
                <a:solidFill>
                  <a:schemeClr val="tx1"/>
                </a:solidFill>
                <a:latin typeface="Helvetica"/>
              </a:rPr>
              <a:t>selector</a:t>
            </a:r>
            <a:r>
              <a:rPr lang="tr-TR" sz="1600" dirty="0">
                <a:solidFill>
                  <a:schemeClr val="tx1"/>
                </a:solidFill>
                <a:latin typeface="Helvetica"/>
              </a:rPr>
              <a:t> = {</a:t>
            </a:r>
          </a:p>
          <a:p>
            <a:r>
              <a:rPr lang="tr-TR" sz="1600" dirty="0">
                <a:solidFill>
                  <a:schemeClr val="tx1"/>
                </a:solidFill>
                <a:latin typeface="Helvetica"/>
              </a:rPr>
              <a:t>    'FGS' : 'jwst_fgs_0000.imap',</a:t>
            </a:r>
          </a:p>
          <a:p>
            <a:r>
              <a:rPr lang="tr-TR" sz="1600" dirty="0">
                <a:solidFill>
                  <a:schemeClr val="tx1"/>
                </a:solidFill>
                <a:latin typeface="Helvetica"/>
              </a:rPr>
              <a:t>    </a:t>
            </a:r>
            <a:r>
              <a:rPr lang="tr-TR" sz="1800" b="1" dirty="0">
                <a:solidFill>
                  <a:schemeClr val="tx1"/>
                </a:solidFill>
                <a:latin typeface="Helvetica"/>
              </a:rPr>
              <a:t>'MIRI' : 'jwst_miri_0000.imap'</a:t>
            </a:r>
            <a:r>
              <a:rPr lang="tr-TR" sz="1800" dirty="0">
                <a:solidFill>
                  <a:schemeClr val="tx1"/>
                </a:solidFill>
                <a:latin typeface="Helvetica"/>
              </a:rPr>
              <a:t>,</a:t>
            </a:r>
          </a:p>
          <a:p>
            <a:r>
              <a:rPr lang="tr-TR" sz="1600" dirty="0">
                <a:solidFill>
                  <a:schemeClr val="tx1"/>
                </a:solidFill>
                <a:latin typeface="Helvetica"/>
              </a:rPr>
              <a:t>    'NIRCAM' : 'jwst_nircam_0000.imap',</a:t>
            </a:r>
          </a:p>
          <a:p>
            <a:r>
              <a:rPr lang="tr-TR" sz="1600" dirty="0">
                <a:solidFill>
                  <a:schemeClr val="tx1"/>
                </a:solidFill>
                <a:latin typeface="Helvetica"/>
              </a:rPr>
              <a:t>    'NIRISS' : 'jwst_niriss_0000.imap',</a:t>
            </a:r>
          </a:p>
          <a:p>
            <a:r>
              <a:rPr lang="tr-TR" sz="1600" dirty="0">
                <a:solidFill>
                  <a:schemeClr val="tx1"/>
                </a:solidFill>
                <a:latin typeface="Helvetica"/>
              </a:rPr>
              <a:t>    'NIRSPEC' : 'jwst_nirspec_0000.imap',</a:t>
            </a:r>
          </a:p>
          <a:p>
            <a:r>
              <a:rPr lang="tr-TR" sz="1600" dirty="0">
                <a:solidFill>
                  <a:schemeClr val="tx1"/>
                </a:solidFill>
                <a:latin typeface="Helvetica"/>
              </a:rPr>
              <a:t>}</a:t>
            </a:r>
          </a:p>
          <a:p>
            <a:endParaRPr lang="en-US" sz="1600" dirty="0" smtClean="0">
              <a:solidFill>
                <a:schemeClr val="tx1"/>
              </a:solidFill>
              <a:latin typeface="Helvetica"/>
            </a:endParaRPr>
          </a:p>
        </p:txBody>
      </p:sp>
      <p:sp>
        <p:nvSpPr>
          <p:cNvPr id="6" name="TextBox 5"/>
          <p:cNvSpPr txBox="1"/>
          <p:nvPr/>
        </p:nvSpPr>
        <p:spPr>
          <a:xfrm>
            <a:off x="3276600" y="914400"/>
            <a:ext cx="1797848" cy="309958"/>
          </a:xfrm>
          <a:prstGeom prst="rect">
            <a:avLst/>
          </a:prstGeom>
        </p:spPr>
        <p:txBody>
          <a:bodyPr wrap="none" lIns="90000" tIns="46800" rIns="90000" bIns="46800" rtlCol="0">
            <a:spAutoFit/>
          </a:bodyPr>
          <a:lstStyle/>
          <a:p>
            <a:r>
              <a:rPr lang="en-US" sz="1400" b="1" dirty="0" smtClean="0">
                <a:solidFill>
                  <a:schemeClr val="tx1"/>
                </a:solidFill>
                <a:latin typeface="Helvetica"/>
              </a:rPr>
              <a:t>For all instruments</a:t>
            </a:r>
          </a:p>
        </p:txBody>
      </p:sp>
      <p:sp>
        <p:nvSpPr>
          <p:cNvPr id="3" name="TextBox 2"/>
          <p:cNvSpPr txBox="1"/>
          <p:nvPr/>
        </p:nvSpPr>
        <p:spPr>
          <a:xfrm>
            <a:off x="1066800" y="6172200"/>
            <a:ext cx="7543800" cy="556179"/>
          </a:xfrm>
          <a:prstGeom prst="rect">
            <a:avLst/>
          </a:prstGeom>
        </p:spPr>
        <p:txBody>
          <a:bodyPr wrap="square" lIns="90000" tIns="46800" rIns="90000" bIns="46800" rtlCol="0">
            <a:spAutoFit/>
          </a:bodyPr>
          <a:lstStyle/>
          <a:p>
            <a:r>
              <a:rPr lang="en-US" sz="1000" dirty="0" smtClean="0">
                <a:solidFill>
                  <a:schemeClr val="tx1"/>
                </a:solidFill>
                <a:latin typeface="Helvetica"/>
              </a:rPr>
              <a:t>Pipeline Context files,  like all CRDS mapping files,  has a versioned name.</a:t>
            </a:r>
          </a:p>
          <a:p>
            <a:r>
              <a:rPr lang="en-US" sz="1000" dirty="0" smtClean="0">
                <a:solidFill>
                  <a:schemeClr val="tx1"/>
                </a:solidFill>
                <a:latin typeface="Helvetica"/>
              </a:rPr>
              <a:t>One Pipeline Context file (and the set of referred mappings) defines the configuration of CRDS,  replacing the state of the CDBS database,</a:t>
            </a:r>
          </a:p>
        </p:txBody>
      </p:sp>
    </p:spTree>
    <p:extLst>
      <p:ext uri="{BB962C8B-B14F-4D97-AF65-F5344CB8AC3E}">
        <p14:creationId xmlns:p14="http://schemas.microsoft.com/office/powerpoint/2010/main" val="1843444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6934200" cy="609600"/>
          </a:xfrm>
        </p:spPr>
        <p:txBody>
          <a:bodyPr/>
          <a:lstStyle/>
          <a:p>
            <a:r>
              <a:rPr lang="en-US" sz="2400" dirty="0" smtClean="0"/>
              <a:t>Instrument Context (jwst_miri_0000.imap)</a:t>
            </a:r>
            <a:endParaRPr lang="en-US" dirty="0"/>
          </a:p>
        </p:txBody>
      </p:sp>
      <p:sp>
        <p:nvSpPr>
          <p:cNvPr id="4" name="Rectangle 3"/>
          <p:cNvSpPr/>
          <p:nvPr/>
        </p:nvSpPr>
        <p:spPr>
          <a:xfrm>
            <a:off x="1676400" y="1524000"/>
            <a:ext cx="5867400" cy="3970318"/>
          </a:xfrm>
          <a:prstGeom prst="rect">
            <a:avLst/>
          </a:prstGeom>
        </p:spPr>
        <p:txBody>
          <a:bodyPr wrap="square">
            <a:spAutoFit/>
          </a:bodyPr>
          <a:lstStyle/>
          <a:p>
            <a:r>
              <a:rPr lang="tr-TR" sz="1400" dirty="0" err="1">
                <a:solidFill>
                  <a:schemeClr val="tx1"/>
                </a:solidFill>
                <a:latin typeface="Helvetica"/>
              </a:rPr>
              <a:t>header</a:t>
            </a:r>
            <a:r>
              <a:rPr lang="tr-TR" sz="1400" dirty="0">
                <a:solidFill>
                  <a:schemeClr val="tx1"/>
                </a:solidFill>
                <a:latin typeface="Helvetica"/>
              </a:rPr>
              <a:t> = {</a:t>
            </a:r>
          </a:p>
          <a:p>
            <a:r>
              <a:rPr lang="tr-TR" sz="1400" dirty="0">
                <a:solidFill>
                  <a:schemeClr val="tx1"/>
                </a:solidFill>
                <a:latin typeface="Helvetica"/>
              </a:rPr>
              <a:t>    '</a:t>
            </a:r>
            <a:r>
              <a:rPr lang="tr-TR" sz="1400" dirty="0" err="1">
                <a:solidFill>
                  <a:schemeClr val="tx1"/>
                </a:solidFill>
                <a:latin typeface="Helvetica"/>
              </a:rPr>
              <a:t>derived_from</a:t>
            </a:r>
            <a:r>
              <a:rPr lang="tr-TR" sz="1400" dirty="0">
                <a:solidFill>
                  <a:schemeClr val="tx1"/>
                </a:solidFill>
                <a:latin typeface="Helvetica"/>
              </a:rPr>
              <a:t>' : '</a:t>
            </a:r>
            <a:r>
              <a:rPr lang="tr-TR" sz="1400" dirty="0" err="1">
                <a:solidFill>
                  <a:schemeClr val="tx1"/>
                </a:solidFill>
                <a:latin typeface="Helvetica"/>
              </a:rPr>
              <a:t>cloning</a:t>
            </a:r>
            <a:r>
              <a:rPr lang="tr-TR" sz="1400" dirty="0">
                <a:solidFill>
                  <a:schemeClr val="tx1"/>
                </a:solidFill>
                <a:latin typeface="Helvetica"/>
              </a:rPr>
              <a:t> </a:t>
            </a:r>
            <a:r>
              <a:rPr lang="tr-TR" sz="1400" dirty="0" err="1">
                <a:solidFill>
                  <a:schemeClr val="tx1"/>
                </a:solidFill>
                <a:latin typeface="Helvetica"/>
              </a:rPr>
              <a:t>tool</a:t>
            </a:r>
            <a:r>
              <a:rPr lang="tr-TR" sz="1400" dirty="0">
                <a:solidFill>
                  <a:schemeClr val="tx1"/>
                </a:solidFill>
                <a:latin typeface="Helvetica"/>
              </a:rPr>
              <a:t> 0.03b (2012-09-11)',</a:t>
            </a:r>
          </a:p>
          <a:p>
            <a:r>
              <a:rPr lang="tr-TR" sz="1400" dirty="0">
                <a:solidFill>
                  <a:schemeClr val="tx1"/>
                </a:solidFill>
                <a:latin typeface="Helvetica"/>
              </a:rPr>
              <a:t>    '</a:t>
            </a:r>
            <a:r>
              <a:rPr lang="tr-TR" sz="1400" dirty="0" err="1">
                <a:solidFill>
                  <a:schemeClr val="tx1"/>
                </a:solidFill>
                <a:latin typeface="Helvetica"/>
              </a:rPr>
              <a:t>instrument</a:t>
            </a:r>
            <a:r>
              <a:rPr lang="tr-TR" sz="1400" dirty="0">
                <a:solidFill>
                  <a:schemeClr val="tx1"/>
                </a:solidFill>
                <a:latin typeface="Helvetica"/>
              </a:rPr>
              <a:t>' : 'MIRI',</a:t>
            </a:r>
          </a:p>
          <a:p>
            <a:r>
              <a:rPr lang="tr-TR" sz="1400" dirty="0">
                <a:solidFill>
                  <a:schemeClr val="tx1"/>
                </a:solidFill>
                <a:latin typeface="Helvetica"/>
              </a:rPr>
              <a:t>    '</a:t>
            </a:r>
            <a:r>
              <a:rPr lang="tr-TR" sz="1400" dirty="0" err="1">
                <a:solidFill>
                  <a:schemeClr val="tx1"/>
                </a:solidFill>
                <a:latin typeface="Helvetica"/>
              </a:rPr>
              <a:t>mapping</a:t>
            </a:r>
            <a:r>
              <a:rPr lang="tr-TR" sz="1400" dirty="0">
                <a:solidFill>
                  <a:schemeClr val="tx1"/>
                </a:solidFill>
                <a:latin typeface="Helvetica"/>
              </a:rPr>
              <a:t>' : 'INSTRUMENT',</a:t>
            </a:r>
          </a:p>
          <a:p>
            <a:r>
              <a:rPr lang="tr-TR" sz="1400" dirty="0">
                <a:solidFill>
                  <a:schemeClr val="tx1"/>
                </a:solidFill>
                <a:latin typeface="Helvetica"/>
              </a:rPr>
              <a:t>    </a:t>
            </a:r>
            <a:r>
              <a:rPr lang="tr-TR" sz="1400" b="1" dirty="0">
                <a:solidFill>
                  <a:schemeClr val="tx1"/>
                </a:solidFill>
                <a:latin typeface="Helvetica"/>
              </a:rPr>
              <a:t>'name' : 'jwst_miri_0000.imap'</a:t>
            </a:r>
            <a:r>
              <a:rPr lang="tr-TR" sz="1400" dirty="0">
                <a:solidFill>
                  <a:schemeClr val="tx1"/>
                </a:solidFill>
                <a:latin typeface="Helvetica"/>
              </a:rPr>
              <a:t>,</a:t>
            </a:r>
          </a:p>
          <a:p>
            <a:r>
              <a:rPr lang="tr-TR" sz="1400" dirty="0">
                <a:solidFill>
                  <a:schemeClr val="tx1"/>
                </a:solidFill>
                <a:latin typeface="Helvetica"/>
              </a:rPr>
              <a:t>    '</a:t>
            </a:r>
            <a:r>
              <a:rPr lang="tr-TR" sz="1400" dirty="0" err="1">
                <a:solidFill>
                  <a:schemeClr val="tx1"/>
                </a:solidFill>
                <a:latin typeface="Helvetica"/>
              </a:rPr>
              <a:t>observatory</a:t>
            </a:r>
            <a:r>
              <a:rPr lang="tr-TR" sz="1400" dirty="0">
                <a:solidFill>
                  <a:schemeClr val="tx1"/>
                </a:solidFill>
                <a:latin typeface="Helvetica"/>
              </a:rPr>
              <a:t>' : 'JWST',</a:t>
            </a:r>
          </a:p>
          <a:p>
            <a:r>
              <a:rPr lang="tr-TR" sz="1400" dirty="0">
                <a:solidFill>
                  <a:schemeClr val="tx1"/>
                </a:solidFill>
                <a:latin typeface="Helvetica"/>
              </a:rPr>
              <a:t>    '</a:t>
            </a:r>
            <a:r>
              <a:rPr lang="tr-TR" sz="1400" dirty="0" err="1">
                <a:solidFill>
                  <a:schemeClr val="tx1"/>
                </a:solidFill>
                <a:latin typeface="Helvetica"/>
              </a:rPr>
              <a:t>parkey</a:t>
            </a:r>
            <a:r>
              <a:rPr lang="tr-TR" sz="1400" dirty="0">
                <a:solidFill>
                  <a:schemeClr val="tx1"/>
                </a:solidFill>
                <a:latin typeface="Helvetica"/>
              </a:rPr>
              <a:t>' : ('REFTYPE',),</a:t>
            </a:r>
          </a:p>
          <a:p>
            <a:r>
              <a:rPr lang="tr-TR" sz="1400" dirty="0">
                <a:solidFill>
                  <a:schemeClr val="tx1"/>
                </a:solidFill>
                <a:latin typeface="Helvetica"/>
              </a:rPr>
              <a:t>    '</a:t>
            </a:r>
            <a:r>
              <a:rPr lang="tr-TR" sz="1400" dirty="0" smtClean="0">
                <a:solidFill>
                  <a:schemeClr val="tx1"/>
                </a:solidFill>
                <a:latin typeface="Helvetica"/>
              </a:rPr>
              <a:t>sha1sum’: '</a:t>
            </a:r>
            <a:r>
              <a:rPr lang="tr-TR" sz="1400" dirty="0">
                <a:solidFill>
                  <a:schemeClr val="tx1"/>
                </a:solidFill>
                <a:latin typeface="Helvetica"/>
              </a:rPr>
              <a:t>08e984a020ad8b617904b6bf18c6a1864f365270',</a:t>
            </a:r>
          </a:p>
          <a:p>
            <a:r>
              <a:rPr lang="tr-TR" sz="1400" dirty="0">
                <a:solidFill>
                  <a:schemeClr val="tx1"/>
                </a:solidFill>
                <a:latin typeface="Helvetica"/>
              </a:rPr>
              <a:t>}</a:t>
            </a:r>
          </a:p>
          <a:p>
            <a:endParaRPr lang="tr-TR" sz="1400" dirty="0">
              <a:solidFill>
                <a:schemeClr val="tx1"/>
              </a:solidFill>
              <a:latin typeface="Helvetica"/>
            </a:endParaRPr>
          </a:p>
          <a:p>
            <a:r>
              <a:rPr lang="tr-TR" sz="1400" dirty="0" err="1">
                <a:solidFill>
                  <a:schemeClr val="tx1"/>
                </a:solidFill>
                <a:latin typeface="Helvetica"/>
              </a:rPr>
              <a:t>selector</a:t>
            </a:r>
            <a:r>
              <a:rPr lang="tr-TR" sz="1400" dirty="0">
                <a:solidFill>
                  <a:schemeClr val="tx1"/>
                </a:solidFill>
                <a:latin typeface="Helvetica"/>
              </a:rPr>
              <a:t> = {</a:t>
            </a:r>
          </a:p>
          <a:p>
            <a:r>
              <a:rPr lang="tr-TR" sz="1400" dirty="0">
                <a:solidFill>
                  <a:schemeClr val="tx1"/>
                </a:solidFill>
                <a:latin typeface="Helvetica"/>
              </a:rPr>
              <a:t>    'AMPLIFIER' : 'jwst_miri_amplifier_0000.rmap',</a:t>
            </a:r>
          </a:p>
          <a:p>
            <a:r>
              <a:rPr lang="tr-TR" sz="1400" dirty="0">
                <a:solidFill>
                  <a:schemeClr val="tx1"/>
                </a:solidFill>
                <a:latin typeface="Helvetica"/>
              </a:rPr>
              <a:t>    </a:t>
            </a:r>
            <a:r>
              <a:rPr lang="tr-TR" sz="1600" b="1" dirty="0">
                <a:solidFill>
                  <a:schemeClr val="tx1"/>
                </a:solidFill>
                <a:latin typeface="Helvetica"/>
              </a:rPr>
              <a:t>'DARK' : 'jwst_miri_dark_0000.rmap',</a:t>
            </a:r>
            <a:endParaRPr lang="tr-TR" sz="1400" b="1" dirty="0">
              <a:solidFill>
                <a:schemeClr val="tx1"/>
              </a:solidFill>
              <a:latin typeface="Helvetica"/>
            </a:endParaRPr>
          </a:p>
          <a:p>
            <a:r>
              <a:rPr lang="tr-TR" sz="1400" dirty="0">
                <a:solidFill>
                  <a:schemeClr val="tx1"/>
                </a:solidFill>
                <a:latin typeface="Helvetica"/>
              </a:rPr>
              <a:t>    'FLAT' : 'jwst_miri_flat_0000.rmap',</a:t>
            </a:r>
          </a:p>
          <a:p>
            <a:r>
              <a:rPr lang="tr-TR" sz="1400" dirty="0">
                <a:solidFill>
                  <a:schemeClr val="tx1"/>
                </a:solidFill>
                <a:latin typeface="Helvetica"/>
              </a:rPr>
              <a:t>    'LINEARITY' : 'jwst_miri_linearity_0000.rmap',</a:t>
            </a:r>
          </a:p>
          <a:p>
            <a:r>
              <a:rPr lang="tr-TR" sz="1400" dirty="0">
                <a:solidFill>
                  <a:schemeClr val="tx1"/>
                </a:solidFill>
                <a:latin typeface="Helvetica"/>
              </a:rPr>
              <a:t>    'MASK' : 'jwst_miri_mask_0000.rmap',</a:t>
            </a:r>
          </a:p>
          <a:p>
            <a:r>
              <a:rPr lang="tr-TR" sz="1400" dirty="0">
                <a:solidFill>
                  <a:schemeClr val="tx1"/>
                </a:solidFill>
                <a:latin typeface="Helvetica"/>
              </a:rPr>
              <a:t>    'PHOTOM' : 'jwst_miri_photom_0000.rmap',</a:t>
            </a:r>
          </a:p>
          <a:p>
            <a:r>
              <a:rPr lang="tr-TR" sz="1400" dirty="0">
                <a:solidFill>
                  <a:schemeClr val="tx1"/>
                </a:solidFill>
                <a:latin typeface="Helvetica"/>
              </a:rPr>
              <a:t>}</a:t>
            </a:r>
          </a:p>
        </p:txBody>
      </p:sp>
      <p:sp>
        <p:nvSpPr>
          <p:cNvPr id="5" name="TextBox 4"/>
          <p:cNvSpPr txBox="1"/>
          <p:nvPr/>
        </p:nvSpPr>
        <p:spPr>
          <a:xfrm>
            <a:off x="3048000" y="990600"/>
            <a:ext cx="2379550" cy="279180"/>
          </a:xfrm>
          <a:prstGeom prst="rect">
            <a:avLst/>
          </a:prstGeom>
        </p:spPr>
        <p:txBody>
          <a:bodyPr wrap="none" lIns="90000" tIns="46800" rIns="90000" bIns="46800" rtlCol="0">
            <a:spAutoFit/>
          </a:bodyPr>
          <a:lstStyle/>
          <a:p>
            <a:r>
              <a:rPr lang="en-US" sz="1200" b="1" dirty="0" smtClean="0">
                <a:solidFill>
                  <a:schemeClr val="tx1"/>
                </a:solidFill>
                <a:latin typeface="Helvetica"/>
              </a:rPr>
              <a:t>For all reference types of MIRI</a:t>
            </a:r>
          </a:p>
        </p:txBody>
      </p:sp>
    </p:spTree>
    <p:extLst>
      <p:ext uri="{BB962C8B-B14F-4D97-AF65-F5344CB8AC3E}">
        <p14:creationId xmlns:p14="http://schemas.microsoft.com/office/powerpoint/2010/main" val="158250184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Reference Mapping (jwst_miri_dark_0000.rmap)</a:t>
            </a:r>
            <a:endParaRPr lang="en-US" sz="2000" dirty="0"/>
          </a:p>
        </p:txBody>
      </p:sp>
      <p:sp>
        <p:nvSpPr>
          <p:cNvPr id="3" name="Rectangle 2"/>
          <p:cNvSpPr/>
          <p:nvPr/>
        </p:nvSpPr>
        <p:spPr>
          <a:xfrm>
            <a:off x="457200" y="1752600"/>
            <a:ext cx="8153400" cy="3600985"/>
          </a:xfrm>
          <a:prstGeom prst="rect">
            <a:avLst/>
          </a:prstGeom>
        </p:spPr>
        <p:txBody>
          <a:bodyPr wrap="square">
            <a:spAutoFit/>
          </a:bodyPr>
          <a:lstStyle/>
          <a:p>
            <a:r>
              <a:rPr lang="en-US" sz="1200" dirty="0">
                <a:solidFill>
                  <a:schemeClr val="tx1"/>
                </a:solidFill>
                <a:latin typeface="Helvetica"/>
              </a:rPr>
              <a:t>header = {</a:t>
            </a:r>
          </a:p>
          <a:p>
            <a:r>
              <a:rPr lang="en-US" sz="1200" dirty="0">
                <a:solidFill>
                  <a:schemeClr val="tx1"/>
                </a:solidFill>
                <a:latin typeface="Helvetica"/>
              </a:rPr>
              <a:t>    '</a:t>
            </a:r>
            <a:r>
              <a:rPr lang="en-US" sz="1200" dirty="0" err="1" smtClean="0">
                <a:solidFill>
                  <a:schemeClr val="tx1"/>
                </a:solidFill>
                <a:latin typeface="Helvetica"/>
              </a:rPr>
              <a:t>derived_from</a:t>
            </a:r>
            <a:r>
              <a:rPr lang="en-US" sz="1200" dirty="0">
                <a:solidFill>
                  <a:schemeClr val="tx1"/>
                </a:solidFill>
                <a:latin typeface="Helvetica"/>
              </a:rPr>
              <a:t>' : 'cloning tool 0.03b (2012-09-11)',</a:t>
            </a:r>
          </a:p>
          <a:p>
            <a:r>
              <a:rPr lang="en-US" sz="1200" dirty="0">
                <a:solidFill>
                  <a:schemeClr val="tx1"/>
                </a:solidFill>
                <a:latin typeface="Helvetica"/>
              </a:rPr>
              <a:t>    '</a:t>
            </a:r>
            <a:r>
              <a:rPr lang="en-US" sz="1200" dirty="0" err="1">
                <a:solidFill>
                  <a:schemeClr val="tx1"/>
                </a:solidFill>
                <a:latin typeface="Helvetica"/>
              </a:rPr>
              <a:t>filekind</a:t>
            </a:r>
            <a:r>
              <a:rPr lang="en-US" sz="1200" dirty="0">
                <a:solidFill>
                  <a:schemeClr val="tx1"/>
                </a:solidFill>
                <a:latin typeface="Helvetica"/>
              </a:rPr>
              <a:t>' : 'DARK',</a:t>
            </a:r>
          </a:p>
          <a:p>
            <a:r>
              <a:rPr lang="en-US" sz="1200" dirty="0">
                <a:solidFill>
                  <a:schemeClr val="tx1"/>
                </a:solidFill>
                <a:latin typeface="Helvetica"/>
              </a:rPr>
              <a:t>    'instrument' : 'MIRI',</a:t>
            </a:r>
          </a:p>
          <a:p>
            <a:r>
              <a:rPr lang="en-US" sz="1200" dirty="0">
                <a:solidFill>
                  <a:schemeClr val="tx1"/>
                </a:solidFill>
                <a:latin typeface="Helvetica"/>
              </a:rPr>
              <a:t>    'mapping' : 'REFERENCE',</a:t>
            </a:r>
          </a:p>
          <a:p>
            <a:r>
              <a:rPr lang="en-US" sz="1200" dirty="0">
                <a:solidFill>
                  <a:schemeClr val="tx1"/>
                </a:solidFill>
                <a:latin typeface="Helvetica"/>
              </a:rPr>
              <a:t>    </a:t>
            </a:r>
            <a:r>
              <a:rPr lang="en-US" sz="1200" b="1" dirty="0">
                <a:solidFill>
                  <a:schemeClr val="tx1"/>
                </a:solidFill>
                <a:latin typeface="Helvetica"/>
              </a:rPr>
              <a:t>'name' : 'jwst_miri_dark_0000.rmap'</a:t>
            </a:r>
            <a:r>
              <a:rPr lang="en-US" sz="1200" dirty="0">
                <a:solidFill>
                  <a:schemeClr val="tx1"/>
                </a:solidFill>
                <a:latin typeface="Helvetica"/>
              </a:rPr>
              <a:t>,</a:t>
            </a:r>
          </a:p>
          <a:p>
            <a:r>
              <a:rPr lang="en-US" sz="1200" dirty="0">
                <a:solidFill>
                  <a:schemeClr val="tx1"/>
                </a:solidFill>
                <a:latin typeface="Helvetica"/>
              </a:rPr>
              <a:t>    'observatory' : 'JWST',</a:t>
            </a:r>
          </a:p>
          <a:p>
            <a:r>
              <a:rPr lang="en-US" sz="1200" dirty="0">
                <a:solidFill>
                  <a:schemeClr val="tx1"/>
                </a:solidFill>
                <a:latin typeface="Helvetica"/>
              </a:rPr>
              <a:t>    </a:t>
            </a:r>
            <a:r>
              <a:rPr lang="en-US" sz="1200" i="1" dirty="0">
                <a:solidFill>
                  <a:schemeClr val="tx1"/>
                </a:solidFill>
                <a:latin typeface="Helvetica"/>
              </a:rPr>
              <a:t>'</a:t>
            </a:r>
            <a:r>
              <a:rPr lang="en-US" sz="1200" i="1" dirty="0" err="1">
                <a:solidFill>
                  <a:schemeClr val="tx1"/>
                </a:solidFill>
                <a:latin typeface="Helvetica"/>
              </a:rPr>
              <a:t>parkey</a:t>
            </a:r>
            <a:r>
              <a:rPr lang="en-US" sz="1200" i="1" dirty="0">
                <a:solidFill>
                  <a:schemeClr val="tx1"/>
                </a:solidFill>
                <a:latin typeface="Helvetica"/>
              </a:rPr>
              <a:t>' : (('META.INSTRUMENT.DETECTOR', 'META.INSTRUMENT.FILTER', 'META.EXPOSURE.READPATT'),),</a:t>
            </a:r>
          </a:p>
          <a:p>
            <a:r>
              <a:rPr lang="en-US" sz="1200" dirty="0">
                <a:solidFill>
                  <a:schemeClr val="tx1"/>
                </a:solidFill>
                <a:latin typeface="Helvetica"/>
              </a:rPr>
              <a:t>    'sha1sum' : '2535d3be806c6e7f5f0da1f2dce64034f9028ddc',</a:t>
            </a:r>
          </a:p>
          <a:p>
            <a:r>
              <a:rPr lang="en-US" sz="1200" dirty="0">
                <a:solidFill>
                  <a:schemeClr val="tx1"/>
                </a:solidFill>
                <a:latin typeface="Helvetica"/>
              </a:rPr>
              <a:t>}</a:t>
            </a:r>
          </a:p>
          <a:p>
            <a:endParaRPr lang="en-US" sz="1200" dirty="0">
              <a:solidFill>
                <a:schemeClr val="tx1"/>
              </a:solidFill>
              <a:latin typeface="Helvetica"/>
            </a:endParaRPr>
          </a:p>
          <a:p>
            <a:r>
              <a:rPr lang="en-US" sz="1200" dirty="0">
                <a:solidFill>
                  <a:schemeClr val="tx1"/>
                </a:solidFill>
                <a:latin typeface="Helvetica"/>
              </a:rPr>
              <a:t>selector = Match({</a:t>
            </a:r>
          </a:p>
          <a:p>
            <a:r>
              <a:rPr lang="en-US" sz="1200" dirty="0">
                <a:solidFill>
                  <a:schemeClr val="tx1"/>
                </a:solidFill>
                <a:latin typeface="Helvetica"/>
              </a:rPr>
              <a:t>    ('MIRIFULONG', 'ANY', 'FAST') : 'jwst_miri_dark_0000.fits',</a:t>
            </a:r>
          </a:p>
          <a:p>
            <a:r>
              <a:rPr lang="en-US" sz="1200" dirty="0">
                <a:solidFill>
                  <a:schemeClr val="tx1"/>
                </a:solidFill>
                <a:latin typeface="Helvetica"/>
              </a:rPr>
              <a:t>    ('MIRIFULONG', 'ANY', 'SLOW') : 'jwst_miri_dark_0001.fits',</a:t>
            </a:r>
          </a:p>
          <a:p>
            <a:r>
              <a:rPr lang="en-US" sz="1200" dirty="0">
                <a:solidFill>
                  <a:schemeClr val="tx1"/>
                </a:solidFill>
                <a:latin typeface="Helvetica"/>
              </a:rPr>
              <a:t>    ('MIRIFUSHORT', 'ANY', 'FAST') : 'jwst_miri_dark_0002.fits',</a:t>
            </a:r>
          </a:p>
          <a:p>
            <a:r>
              <a:rPr lang="en-US" sz="1200" dirty="0">
                <a:solidFill>
                  <a:schemeClr val="tx1"/>
                </a:solidFill>
                <a:latin typeface="Helvetica"/>
              </a:rPr>
              <a:t>    </a:t>
            </a:r>
            <a:r>
              <a:rPr lang="en-US" sz="1200" b="1" dirty="0">
                <a:solidFill>
                  <a:schemeClr val="tx1"/>
                </a:solidFill>
                <a:latin typeface="Helvetica"/>
              </a:rPr>
              <a:t>('MIRIFUSHORT', 'ANY', 'SLOW') : 'jwst_miri_dark_0003.fits',</a:t>
            </a:r>
          </a:p>
          <a:p>
            <a:r>
              <a:rPr lang="en-US" sz="1200" dirty="0">
                <a:solidFill>
                  <a:schemeClr val="tx1"/>
                </a:solidFill>
                <a:latin typeface="Helvetica"/>
              </a:rPr>
              <a:t>    ('MIRIMAGE', 'ANY', 'FAST') : 'jwst_miri_dark_0004.fits',</a:t>
            </a:r>
          </a:p>
          <a:p>
            <a:r>
              <a:rPr lang="en-US" sz="1200" dirty="0">
                <a:solidFill>
                  <a:schemeClr val="tx1"/>
                </a:solidFill>
                <a:latin typeface="Helvetica"/>
              </a:rPr>
              <a:t>    ('MIRIMAGE', 'ANY', 'SLOW') : 'jwst_miri_dark_0005.fits',</a:t>
            </a:r>
          </a:p>
          <a:p>
            <a:r>
              <a:rPr lang="en-US" sz="1200" dirty="0">
                <a:solidFill>
                  <a:schemeClr val="tx1"/>
                </a:solidFill>
                <a:latin typeface="Helvetica"/>
              </a:rPr>
              <a:t>})</a:t>
            </a:r>
          </a:p>
        </p:txBody>
      </p:sp>
      <p:sp>
        <p:nvSpPr>
          <p:cNvPr id="4" name="TextBox 3"/>
          <p:cNvSpPr txBox="1"/>
          <p:nvPr/>
        </p:nvSpPr>
        <p:spPr>
          <a:xfrm>
            <a:off x="1981200" y="1143000"/>
            <a:ext cx="3317200" cy="263791"/>
          </a:xfrm>
          <a:prstGeom prst="rect">
            <a:avLst/>
          </a:prstGeom>
        </p:spPr>
        <p:txBody>
          <a:bodyPr wrap="none" lIns="90000" tIns="46800" rIns="90000" bIns="46800" rtlCol="0">
            <a:spAutoFit/>
          </a:bodyPr>
          <a:lstStyle/>
          <a:p>
            <a:r>
              <a:rPr lang="en-US" sz="1100" b="1" dirty="0" smtClean="0">
                <a:solidFill>
                  <a:schemeClr val="tx1"/>
                </a:solidFill>
                <a:latin typeface="Helvetica"/>
              </a:rPr>
              <a:t>Matching MIRI DARK to specific reference files</a:t>
            </a:r>
          </a:p>
        </p:txBody>
      </p:sp>
    </p:spTree>
    <p:extLst>
      <p:ext uri="{BB962C8B-B14F-4D97-AF65-F5344CB8AC3E}">
        <p14:creationId xmlns:p14="http://schemas.microsoft.com/office/powerpoint/2010/main" val="76894351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JWST-S&amp;OC-SRR">
  <a:themeElements>
    <a:clrScheme name="JWST-S&amp;OC-SR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JWST-S&amp;OC-SRR">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90000"/>
          </a:schemeClr>
        </a:solidFill>
        <a:ln>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ctr">
          <a:defRPr sz="1400" dirty="0" smtClean="0">
            <a:solidFill>
              <a:schemeClr val="tx1"/>
            </a:solidFill>
            <a:latin typeface="Helvetica"/>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txDef>
      <a:spPr/>
      <a:bodyPr wrap="none" lIns="90000" tIns="46800" rIns="90000" bIns="46800" rtlCol="0">
        <a:spAutoFit/>
      </a:bodyPr>
      <a:lstStyle>
        <a:defPPr>
          <a:defRPr sz="1000" dirty="0" smtClean="0">
            <a:solidFill>
              <a:schemeClr val="tx1"/>
            </a:solidFill>
            <a:latin typeface="Helvetica"/>
          </a:defRPr>
        </a:defPPr>
      </a:lstStyle>
    </a:txDef>
  </a:objectDefaults>
  <a:extraClrSchemeLst>
    <a:extraClrScheme>
      <a:clrScheme name="JWST-S&amp;OC-SR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JWST-S&amp;OC-SR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JWST-S&amp;OC-SR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JWST-S&amp;OC-SR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JWST-S&amp;OC-SR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JWST-S&amp;OC-SR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JWST-S&amp;OC-SRR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JWST-S&amp;OC-SR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JWST-S&amp;OC-SR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JWST-S&amp;OC-SR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JWST-S&amp;OC-SR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JWST-S&amp;OC-SR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DMS-SRR-10_CRDS</Template>
  <TotalTime>98170</TotalTime>
  <Words>4052</Words>
  <Application>Microsoft Macintosh PowerPoint</Application>
  <PresentationFormat>On-screen Show (4:3)</PresentationFormat>
  <Paragraphs>721</Paragraphs>
  <Slides>48</Slides>
  <Notes>6</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JWST-S&amp;OC-SRR</vt:lpstr>
      <vt:lpstr>Title Page</vt:lpstr>
      <vt:lpstr>Calibration Pipeline Component</vt:lpstr>
      <vt:lpstr>DMS Data Flow Diagram</vt:lpstr>
      <vt:lpstr>CRDS Background (what it is)</vt:lpstr>
      <vt:lpstr>CRDS Background (how it works)</vt:lpstr>
      <vt:lpstr>CRDS Rules File Hierarchy</vt:lpstr>
      <vt:lpstr>Pipeline Context  (jwst_0000.pmap)</vt:lpstr>
      <vt:lpstr>Instrument Context (jwst_miri_0000.imap)</vt:lpstr>
      <vt:lpstr>Reference Mapping (jwst_miri_dark_0000.rmap)</vt:lpstr>
      <vt:lpstr>Selectors</vt:lpstr>
      <vt:lpstr>Selectors Nest</vt:lpstr>
      <vt:lpstr>Match() Selector</vt:lpstr>
      <vt:lpstr>Match() Parameter Expressions</vt:lpstr>
      <vt:lpstr>Matching details</vt:lpstr>
      <vt:lpstr>Changes Since Last Year</vt:lpstr>
      <vt:lpstr>Changes Since Last Year (cont)</vt:lpstr>
      <vt:lpstr>Relevance Expressions</vt:lpstr>
      <vt:lpstr>Rmap Relevance</vt:lpstr>
      <vt:lpstr>Parykey Relevance</vt:lpstr>
      <vt:lpstr>Cache Configurations divider</vt:lpstr>
      <vt:lpstr>Server Side File Supply</vt:lpstr>
      <vt:lpstr>Client/Server</vt:lpstr>
      <vt:lpstr>Client/Server With Archive</vt:lpstr>
      <vt:lpstr>Remote Fallback (laptop mode)</vt:lpstr>
      <vt:lpstr>Server-less Configuration</vt:lpstr>
      <vt:lpstr>Server-less Configuration</vt:lpstr>
      <vt:lpstr>Calling getreferences()</vt:lpstr>
      <vt:lpstr>JSON-RPC Services</vt:lpstr>
      <vt:lpstr>Web Reference File Submission</vt:lpstr>
      <vt:lpstr>Website (home)</vt:lpstr>
      <vt:lpstr>Committing Files to CRDS</vt:lpstr>
      <vt:lpstr>Rmap Editor</vt:lpstr>
      <vt:lpstr>Batch Submission</vt:lpstr>
      <vt:lpstr>Batch Submission Inputs</vt:lpstr>
      <vt:lpstr>File Uploads</vt:lpstr>
      <vt:lpstr>Submissions Results (summary)</vt:lpstr>
      <vt:lpstr>Submission Results (certify output)</vt:lpstr>
      <vt:lpstr>Submission Results (logical diffs)</vt:lpstr>
      <vt:lpstr>Submission Results (textual diffs)</vt:lpstr>
      <vt:lpstr>Utilities divider</vt:lpstr>
      <vt:lpstr>Utilities Design</vt:lpstr>
      <vt:lpstr>Utilities Design (cont 1)</vt:lpstr>
      <vt:lpstr>Utilities Design (cont 2)</vt:lpstr>
      <vt:lpstr>Conclusion divider</vt:lpstr>
      <vt:lpstr>S/W Technologies</vt:lpstr>
      <vt:lpstr>Completed So Far</vt:lpstr>
      <vt:lpstr>Schedule</vt:lpstr>
      <vt:lpstr>Schedule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Overview</dc:title>
  <dc:creator>Robert Jedrzejewski</dc:creator>
  <cp:lastModifiedBy>Todd Miller</cp:lastModifiedBy>
  <cp:revision>531</cp:revision>
  <cp:lastPrinted>2012-10-26T14:31:17Z</cp:lastPrinted>
  <dcterms:created xsi:type="dcterms:W3CDTF">2010-05-10T15:28:32Z</dcterms:created>
  <dcterms:modified xsi:type="dcterms:W3CDTF">2012-10-31T16:35:55Z</dcterms:modified>
</cp:coreProperties>
</file>