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6" r:id="rId4"/>
    <p:sldId id="258" r:id="rId5"/>
    <p:sldId id="259" r:id="rId6"/>
    <p:sldId id="260" r:id="rId7"/>
    <p:sldId id="263" r:id="rId8"/>
    <p:sldId id="264" r:id="rId9"/>
    <p:sldId id="261" r:id="rId10"/>
    <p:sldId id="262" r:id="rId11"/>
    <p:sldId id="265" r:id="rId12"/>
    <p:sldId id="267" r:id="rId13"/>
    <p:sldId id="268" r:id="rId14"/>
    <p:sldId id="269" r:id="rId15"/>
    <p:sldId id="274" r:id="rId16"/>
    <p:sldId id="275" r:id="rId17"/>
    <p:sldId id="270" r:id="rId18"/>
    <p:sldId id="276" r:id="rId19"/>
    <p:sldId id="271" r:id="rId20"/>
    <p:sldId id="287" r:id="rId21"/>
    <p:sldId id="272" r:id="rId22"/>
    <p:sldId id="273"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5899B-F019-40AE-9DBA-9898243EA222}" type="datetimeFigureOut">
              <a:rPr lang="it-IT" smtClean="0"/>
              <a:t>26/04/2021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099A9-0FF0-4037-9D74-43C8A8B81940}" type="slidenum">
              <a:rPr lang="it-IT" smtClean="0"/>
              <a:t>‹N›</a:t>
            </a:fld>
            <a:endParaRPr lang="it-IT"/>
          </a:p>
        </p:txBody>
      </p:sp>
    </p:spTree>
    <p:extLst>
      <p:ext uri="{BB962C8B-B14F-4D97-AF65-F5344CB8AC3E}">
        <p14:creationId xmlns:p14="http://schemas.microsoft.com/office/powerpoint/2010/main" val="140499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4D5099A9-0FF0-4037-9D74-43C8A8B81940}" type="slidenum">
              <a:rPr lang="it-IT" smtClean="0"/>
              <a:t>9</a:t>
            </a:fld>
            <a:endParaRPr lang="it-IT"/>
          </a:p>
        </p:txBody>
      </p:sp>
    </p:spTree>
    <p:extLst>
      <p:ext uri="{BB962C8B-B14F-4D97-AF65-F5344CB8AC3E}">
        <p14:creationId xmlns:p14="http://schemas.microsoft.com/office/powerpoint/2010/main" val="107839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32872-6934-470F-B861-A78932FEC07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CFD86D4-2D23-4B98-A76F-35E37CFAA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84DC136-379D-4EAD-8131-7DCE2D0B12E3}"/>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5" name="Segnaposto piè di pagina 4">
            <a:extLst>
              <a:ext uri="{FF2B5EF4-FFF2-40B4-BE49-F238E27FC236}">
                <a16:creationId xmlns:a16="http://schemas.microsoft.com/office/drawing/2014/main" id="{BBD59993-1791-48E6-A4C3-D0EF23AD0E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3DD4199-2E93-4006-95F8-135D1020CCD5}"/>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106361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12500C-81F9-4911-ACE2-063E68C7F8B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08DFEC-9491-4921-9F43-1CB2081BFEC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978BB1-DF59-4E20-898D-049CAC4C270A}"/>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5" name="Segnaposto piè di pagina 4">
            <a:extLst>
              <a:ext uri="{FF2B5EF4-FFF2-40B4-BE49-F238E27FC236}">
                <a16:creationId xmlns:a16="http://schemas.microsoft.com/office/drawing/2014/main" id="{0A45C126-A773-4729-A77D-A4BAF2F6DCB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7CDA198-864A-4FB6-9A1E-E646CD891F81}"/>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3155530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D683F1D-CDB9-4EBC-B05C-F21E51D3BB4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469A872-230A-42A3-84DC-B430320A170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65088F-C037-410D-87D1-DA2889616EB8}"/>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5" name="Segnaposto piè di pagina 4">
            <a:extLst>
              <a:ext uri="{FF2B5EF4-FFF2-40B4-BE49-F238E27FC236}">
                <a16:creationId xmlns:a16="http://schemas.microsoft.com/office/drawing/2014/main" id="{14A1D396-7483-4377-B94E-19CB9F49597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5CBA95D-D154-43BA-89C3-CECEDB7BEC43}"/>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36369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12D425-082C-4F7A-8BF5-33D19E2B270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7577AA8-BB90-40FC-935E-A02A8D5F8E0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517B2E7-C2A1-4D7D-A3C8-4CD2924BDA63}"/>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5" name="Segnaposto piè di pagina 4">
            <a:extLst>
              <a:ext uri="{FF2B5EF4-FFF2-40B4-BE49-F238E27FC236}">
                <a16:creationId xmlns:a16="http://schemas.microsoft.com/office/drawing/2014/main" id="{311B6ECF-105D-4788-A24D-406DD0F980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C192BD-5EBC-4BDC-80A0-CA4C0A3E0A4C}"/>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152778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F7E310-BE17-44C1-BD12-458946F34CD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F3D3F40-D646-4591-A6FB-C6B6D90B9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B26A0B9-0BB7-43B2-8439-982F11430C50}"/>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5" name="Segnaposto piè di pagina 4">
            <a:extLst>
              <a:ext uri="{FF2B5EF4-FFF2-40B4-BE49-F238E27FC236}">
                <a16:creationId xmlns:a16="http://schemas.microsoft.com/office/drawing/2014/main" id="{AA5D7F6B-BDC2-4AEC-9961-28DDC2FC464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F9531F-647A-4662-9883-3ADC4C218411}"/>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175240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E850A0-9BEC-428D-B1B5-5A1EF484F0D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88D3178-1469-4C23-8886-4BD37EE07C8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0D24C91-E2FD-44C9-B74E-FEA7CB00436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42DDF58-9C42-42D0-B9CF-A6C28E795AFB}"/>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6" name="Segnaposto piè di pagina 5">
            <a:extLst>
              <a:ext uri="{FF2B5EF4-FFF2-40B4-BE49-F238E27FC236}">
                <a16:creationId xmlns:a16="http://schemas.microsoft.com/office/drawing/2014/main" id="{8C98A4CB-6B38-4CE6-B27C-420A2057F27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E9BF2D1-912C-4E7F-97D4-99EC47487E22}"/>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93124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D2E5F-0023-4DCA-90D3-FB736DF7860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C3C377B-5249-48FA-BD4F-15B8232346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84483E6-FD1B-46EC-9527-532FE39D846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F57EF51-0296-48DC-89E2-5931704C2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2AFDE8-2139-4717-907D-64D36B580CB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E4EED56-68CE-4365-AB69-3751E54F6417}"/>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8" name="Segnaposto piè di pagina 7">
            <a:extLst>
              <a:ext uri="{FF2B5EF4-FFF2-40B4-BE49-F238E27FC236}">
                <a16:creationId xmlns:a16="http://schemas.microsoft.com/office/drawing/2014/main" id="{714037D1-552D-4C74-910F-C51184EB33F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B89938B-25D2-4E00-975C-27CC30DFC36C}"/>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1811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939654-0513-4651-9FA8-B627914DE9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CE24CCB-FCFA-4039-8077-743687B2CA43}"/>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4" name="Segnaposto piè di pagina 3">
            <a:extLst>
              <a:ext uri="{FF2B5EF4-FFF2-40B4-BE49-F238E27FC236}">
                <a16:creationId xmlns:a16="http://schemas.microsoft.com/office/drawing/2014/main" id="{BDC554FE-46B5-4966-8109-A2FB342A605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B66164B-8173-43A6-9470-8543C5FD8BB8}"/>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115191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F8548A3-62B4-4DCC-9303-30F24EB1CDDE}"/>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3" name="Segnaposto piè di pagina 2">
            <a:extLst>
              <a:ext uri="{FF2B5EF4-FFF2-40B4-BE49-F238E27FC236}">
                <a16:creationId xmlns:a16="http://schemas.microsoft.com/office/drawing/2014/main" id="{5380834D-6882-4A56-8DC7-1B32CF96AAA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802F91A-A8E4-4683-8D9B-3A897102D415}"/>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6280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C79497-ADA1-4B10-96DF-AE99A9AE630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7DF3391-592F-425D-A204-182458C91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19A3E95-AA81-46DA-AF93-851C53C3D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CC6CC41-3B12-4D73-B1E2-BB96344FDBE5}"/>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6" name="Segnaposto piè di pagina 5">
            <a:extLst>
              <a:ext uri="{FF2B5EF4-FFF2-40B4-BE49-F238E27FC236}">
                <a16:creationId xmlns:a16="http://schemas.microsoft.com/office/drawing/2014/main" id="{A185D0A4-9C0F-47F4-9C87-5596F65B8D7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EA7CB9B-8A09-4CA3-9145-32C5DFEF932E}"/>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289869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649703-AA18-4BF7-AC57-F1F8B62CEC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1B6844F-B60D-41D8-B3E0-9E296452D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8467311-0DD2-4068-9A44-77E13D96D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ECBE287-2D9C-4539-B602-B1D756F76633}"/>
              </a:ext>
            </a:extLst>
          </p:cNvPr>
          <p:cNvSpPr>
            <a:spLocks noGrp="1"/>
          </p:cNvSpPr>
          <p:nvPr>
            <p:ph type="dt" sz="half" idx="10"/>
          </p:nvPr>
        </p:nvSpPr>
        <p:spPr/>
        <p:txBody>
          <a:bodyPr/>
          <a:lstStyle/>
          <a:p>
            <a:fld id="{9FF3FF80-FAC8-4332-A3D1-DB44686A8E46}" type="datetimeFigureOut">
              <a:rPr lang="it-IT" smtClean="0"/>
              <a:t>26/04/2021</a:t>
            </a:fld>
            <a:endParaRPr lang="it-IT"/>
          </a:p>
        </p:txBody>
      </p:sp>
      <p:sp>
        <p:nvSpPr>
          <p:cNvPr id="6" name="Segnaposto piè di pagina 5">
            <a:extLst>
              <a:ext uri="{FF2B5EF4-FFF2-40B4-BE49-F238E27FC236}">
                <a16:creationId xmlns:a16="http://schemas.microsoft.com/office/drawing/2014/main" id="{8AD5573E-9CF6-4F13-85D3-ADD6AD4D2B6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C00D69F-6033-4382-B0A9-4544F2F69B7F}"/>
              </a:ext>
            </a:extLst>
          </p:cNvPr>
          <p:cNvSpPr>
            <a:spLocks noGrp="1"/>
          </p:cNvSpPr>
          <p:nvPr>
            <p:ph type="sldNum" sz="quarter" idx="12"/>
          </p:nvPr>
        </p:nvSpPr>
        <p:spPr/>
        <p:txBody>
          <a:bodyPr/>
          <a:lstStyle/>
          <a:p>
            <a:fld id="{FF010C56-D629-4881-89FF-FD837E59F893}" type="slidenum">
              <a:rPr lang="it-IT" smtClean="0"/>
              <a:t>‹N›</a:t>
            </a:fld>
            <a:endParaRPr lang="it-IT"/>
          </a:p>
        </p:txBody>
      </p:sp>
    </p:spTree>
    <p:extLst>
      <p:ext uri="{BB962C8B-B14F-4D97-AF65-F5344CB8AC3E}">
        <p14:creationId xmlns:p14="http://schemas.microsoft.com/office/powerpoint/2010/main" val="111570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D8B6B3-A96F-4DA0-AA21-9C989A7C1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1FA9F3D-4FC4-470F-B590-66EED6C44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86881A-3C72-4851-8CB6-3F4DB8041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3FF80-FAC8-4332-A3D1-DB44686A8E46}" type="datetimeFigureOut">
              <a:rPr lang="it-IT" smtClean="0"/>
              <a:t>26/04/2021</a:t>
            </a:fld>
            <a:endParaRPr lang="it-IT"/>
          </a:p>
        </p:txBody>
      </p:sp>
      <p:sp>
        <p:nvSpPr>
          <p:cNvPr id="5" name="Segnaposto piè di pagina 4">
            <a:extLst>
              <a:ext uri="{FF2B5EF4-FFF2-40B4-BE49-F238E27FC236}">
                <a16:creationId xmlns:a16="http://schemas.microsoft.com/office/drawing/2014/main" id="{A061E3C1-A154-4E83-BB8F-AF6F205E7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376E210-E34C-444C-96DA-EED8EF55E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10C56-D629-4881-89FF-FD837E59F893}" type="slidenum">
              <a:rPr lang="it-IT" smtClean="0"/>
              <a:t>‹N›</a:t>
            </a:fld>
            <a:endParaRPr lang="it-IT"/>
          </a:p>
        </p:txBody>
      </p:sp>
    </p:spTree>
    <p:extLst>
      <p:ext uri="{BB962C8B-B14F-4D97-AF65-F5344CB8AC3E}">
        <p14:creationId xmlns:p14="http://schemas.microsoft.com/office/powerpoint/2010/main" val="2196520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translated-mymemory---translation-memory.p.rapidapi.com/api/get?q="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mazon-product-price-data.p.rapidapi.com/produ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0E323-02CA-4A50-9186-BA9630093375}"/>
              </a:ext>
            </a:extLst>
          </p:cNvPr>
          <p:cNvSpPr>
            <a:spLocks noGrp="1"/>
          </p:cNvSpPr>
          <p:nvPr>
            <p:ph type="ctrTitle"/>
          </p:nvPr>
        </p:nvSpPr>
        <p:spPr>
          <a:xfrm>
            <a:off x="1524000" y="1474055"/>
            <a:ext cx="9144000" cy="2387600"/>
          </a:xfrm>
        </p:spPr>
        <p:txBody>
          <a:bodyPr/>
          <a:lstStyle/>
          <a:p>
            <a:r>
              <a:rPr lang="it-IT"/>
              <a:t>INTEGRAZIONE REST API</a:t>
            </a:r>
          </a:p>
        </p:txBody>
      </p:sp>
    </p:spTree>
    <p:extLst>
      <p:ext uri="{BB962C8B-B14F-4D97-AF65-F5344CB8AC3E}">
        <p14:creationId xmlns:p14="http://schemas.microsoft.com/office/powerpoint/2010/main" val="111094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A98507B-6B8D-4B4C-BE65-0B334A2DC607}"/>
              </a:ext>
            </a:extLst>
          </p:cNvPr>
          <p:cNvSpPr>
            <a:spLocks noGrp="1"/>
          </p:cNvSpPr>
          <p:nvPr>
            <p:ph idx="1"/>
          </p:nvPr>
        </p:nvSpPr>
        <p:spPr>
          <a:xfrm>
            <a:off x="0" y="0"/>
            <a:ext cx="12192000" cy="6858000"/>
          </a:xfrm>
        </p:spPr>
        <p:txBody>
          <a:bodyPr/>
          <a:lstStyle/>
          <a:p>
            <a:pPr marL="0" indent="0" algn="ctr">
              <a:buNone/>
            </a:pPr>
            <a:r>
              <a:rPr lang="it-IT"/>
              <a:t>Zoom al 100%</a:t>
            </a:r>
          </a:p>
          <a:p>
            <a:pPr marL="0" indent="0" algn="ctr">
              <a:buNone/>
            </a:pPr>
            <a:endParaRPr lang="it-IT"/>
          </a:p>
        </p:txBody>
      </p:sp>
      <p:pic>
        <p:nvPicPr>
          <p:cNvPr id="5" name="Immagine 4">
            <a:extLst>
              <a:ext uri="{FF2B5EF4-FFF2-40B4-BE49-F238E27FC236}">
                <a16:creationId xmlns:a16="http://schemas.microsoft.com/office/drawing/2014/main" id="{18535863-43F4-4A3F-8B55-A914AB220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746"/>
            <a:ext cx="12192000" cy="6282254"/>
          </a:xfrm>
          <a:prstGeom prst="rect">
            <a:avLst/>
          </a:prstGeom>
        </p:spPr>
      </p:pic>
    </p:spTree>
    <p:extLst>
      <p:ext uri="{BB962C8B-B14F-4D97-AF65-F5344CB8AC3E}">
        <p14:creationId xmlns:p14="http://schemas.microsoft.com/office/powerpoint/2010/main" val="331023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19F52C1-AD9C-4BCD-8397-B72ACDBE731D}"/>
              </a:ext>
            </a:extLst>
          </p:cNvPr>
          <p:cNvSpPr>
            <a:spLocks noGrp="1"/>
          </p:cNvSpPr>
          <p:nvPr>
            <p:ph idx="1"/>
          </p:nvPr>
        </p:nvSpPr>
        <p:spPr>
          <a:xfrm>
            <a:off x="0" y="0"/>
            <a:ext cx="12192000" cy="6858000"/>
          </a:xfrm>
        </p:spPr>
        <p:txBody>
          <a:bodyPr>
            <a:normAutofit/>
          </a:bodyPr>
          <a:lstStyle/>
          <a:p>
            <a:pPr marL="0" indent="0">
              <a:buNone/>
            </a:pPr>
            <a:endParaRPr lang="it-IT" sz="4800"/>
          </a:p>
          <a:p>
            <a:pPr marL="0" indent="0">
              <a:buNone/>
            </a:pPr>
            <a:endParaRPr lang="it-IT" sz="4800"/>
          </a:p>
          <a:p>
            <a:pPr marL="0" indent="0">
              <a:buNone/>
            </a:pPr>
            <a:endParaRPr lang="it-IT" sz="4800"/>
          </a:p>
          <a:p>
            <a:pPr marL="0" indent="0">
              <a:buNone/>
            </a:pPr>
            <a:endParaRPr lang="it-IT" sz="4800"/>
          </a:p>
          <a:p>
            <a:pPr marL="0" indent="0" algn="ctr">
              <a:buNone/>
            </a:pPr>
            <a:r>
              <a:rPr lang="it-IT" sz="4800"/>
              <a:t>Edamam Nutrition Analysis</a:t>
            </a:r>
          </a:p>
        </p:txBody>
      </p:sp>
    </p:spTree>
    <p:extLst>
      <p:ext uri="{BB962C8B-B14F-4D97-AF65-F5344CB8AC3E}">
        <p14:creationId xmlns:p14="http://schemas.microsoft.com/office/powerpoint/2010/main" val="283295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4E151BE-B2CC-4309-9672-0A46A32CD491}"/>
              </a:ext>
            </a:extLst>
          </p:cNvPr>
          <p:cNvSpPr>
            <a:spLocks noGrp="1"/>
          </p:cNvSpPr>
          <p:nvPr>
            <p:ph idx="1"/>
          </p:nvPr>
        </p:nvSpPr>
        <p:spPr>
          <a:xfrm>
            <a:off x="0" y="0"/>
            <a:ext cx="12192000" cy="6858000"/>
          </a:xfrm>
        </p:spPr>
        <p:txBody>
          <a:bodyPr/>
          <a:lstStyle/>
          <a:p>
            <a:pPr marL="0" indent="0">
              <a:buNone/>
            </a:pPr>
            <a:r>
              <a:rPr lang="it-IT"/>
              <a:t>Questa API, inserendo in Inglese un breve testo di cibo non strutturato, ritorna un file JSON con molteplici informazioni nutrizionali, fra cui le Calorie, i Macronutrienti, i Micronutrienti, le etichette di dieta, salute ed allergeni.</a:t>
            </a:r>
          </a:p>
          <a:p>
            <a:pPr marL="0" indent="0">
              <a:buNone/>
            </a:pPr>
            <a:endParaRPr lang="it-IT"/>
          </a:p>
          <a:p>
            <a:pPr marL="0" indent="0">
              <a:buNone/>
            </a:pPr>
            <a:r>
              <a:rPr lang="it-IT"/>
              <a:t>L’autenticazione viene eseguita tramite un’API key ed un Host, entrambi forniti dal servizio RapidAPI.</a:t>
            </a:r>
          </a:p>
          <a:p>
            <a:pPr marL="0" indent="0">
              <a:buNone/>
            </a:pPr>
            <a:endParaRPr lang="it-IT"/>
          </a:p>
          <a:p>
            <a:pPr marL="0" indent="0">
              <a:buNone/>
            </a:pPr>
            <a:endParaRPr lang="it-IT"/>
          </a:p>
          <a:p>
            <a:pPr>
              <a:buFontTx/>
              <a:buChar char="-"/>
            </a:pPr>
            <a:endParaRPr lang="it-IT"/>
          </a:p>
          <a:p>
            <a:pPr marL="0" indent="0">
              <a:buNone/>
            </a:pPr>
            <a:endParaRPr lang="it-IT"/>
          </a:p>
        </p:txBody>
      </p:sp>
    </p:spTree>
    <p:extLst>
      <p:ext uri="{BB962C8B-B14F-4D97-AF65-F5344CB8AC3E}">
        <p14:creationId xmlns:p14="http://schemas.microsoft.com/office/powerpoint/2010/main" val="71220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BA6D0F1-5B67-483C-B3D8-8DE7F96DA902}"/>
              </a:ext>
            </a:extLst>
          </p:cNvPr>
          <p:cNvSpPr>
            <a:spLocks noGrp="1"/>
          </p:cNvSpPr>
          <p:nvPr>
            <p:ph idx="1"/>
          </p:nvPr>
        </p:nvSpPr>
        <p:spPr>
          <a:xfrm>
            <a:off x="0" y="0"/>
            <a:ext cx="12192000" cy="6858000"/>
          </a:xfrm>
        </p:spPr>
        <p:txBody>
          <a:bodyPr/>
          <a:lstStyle/>
          <a:p>
            <a:pPr marL="0" indent="0">
              <a:buNone/>
            </a:pPr>
            <a:r>
              <a:rPr lang="it-IT"/>
              <a:t>Per mandare una richiesta al server, è necessario invocare una fetch alla quale passiamo 2 parametri: </a:t>
            </a:r>
          </a:p>
          <a:p>
            <a:pPr marL="0" indent="0">
              <a:buNone/>
            </a:pPr>
            <a:endParaRPr lang="it-IT"/>
          </a:p>
          <a:p>
            <a:pPr marL="0" indent="0">
              <a:buNone/>
            </a:pPr>
            <a:r>
              <a:rPr lang="it-IT"/>
              <a:t>Il 1° parametro contiene l’URL di base (https://edamam-edamam-nutrition-analysis.p.rapidapi.com/api/nutrition-data?ingr=) seguito dalla lista di alimenti di nostro interesse. Per una migliore analisi è necessario specificare per ciascun alimento la quantità e poi il nome. Esempio: 100g bread;</a:t>
            </a:r>
          </a:p>
          <a:p>
            <a:pPr marL="0" indent="0">
              <a:buNone/>
            </a:pPr>
            <a:endParaRPr lang="it-IT"/>
          </a:p>
          <a:p>
            <a:pPr marL="0" indent="0">
              <a:buNone/>
            </a:pPr>
            <a:r>
              <a:rPr lang="it-IT"/>
              <a:t>Il 2° parametro contiene 2 campi:</a:t>
            </a:r>
          </a:p>
          <a:p>
            <a:pPr marL="0" indent="0">
              <a:buNone/>
            </a:pPr>
            <a:endParaRPr lang="it-IT"/>
          </a:p>
          <a:p>
            <a:pPr marL="514350" indent="-514350">
              <a:buAutoNum type="arabicParenR"/>
            </a:pPr>
            <a:r>
              <a:rPr lang="it-IT"/>
              <a:t>Il campo «method», tramite il quale specifico che la richiesta deve essere eseguita tramite il Metodo HTTP GET.</a:t>
            </a:r>
          </a:p>
          <a:p>
            <a:pPr marL="514350" indent="-514350">
              <a:buAutoNum type="arabicParenR"/>
            </a:pPr>
            <a:r>
              <a:rPr lang="it-IT"/>
              <a:t>Il campo «headers», tramite il quale specifico l’API key e l’Host.</a:t>
            </a:r>
          </a:p>
          <a:p>
            <a:pPr marL="0" indent="0">
              <a:buNone/>
            </a:pPr>
            <a:endParaRPr lang="it-IT"/>
          </a:p>
        </p:txBody>
      </p:sp>
    </p:spTree>
    <p:extLst>
      <p:ext uri="{BB962C8B-B14F-4D97-AF65-F5344CB8AC3E}">
        <p14:creationId xmlns:p14="http://schemas.microsoft.com/office/powerpoint/2010/main" val="300945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D01CC7D-B3B8-4666-A610-16A1D783AF1A}"/>
              </a:ext>
            </a:extLst>
          </p:cNvPr>
          <p:cNvSpPr>
            <a:spLocks noGrp="1"/>
          </p:cNvSpPr>
          <p:nvPr>
            <p:ph idx="1"/>
          </p:nvPr>
        </p:nvSpPr>
        <p:spPr>
          <a:xfrm>
            <a:off x="0" y="0"/>
            <a:ext cx="12192000" cy="6858000"/>
          </a:xfrm>
        </p:spPr>
        <p:txBody>
          <a:bodyPr>
            <a:normAutofit lnSpcReduction="10000"/>
          </a:bodyPr>
          <a:lstStyle/>
          <a:p>
            <a:pPr marL="0" indent="0">
              <a:buNone/>
            </a:pPr>
            <a:r>
              <a:rPr lang="it-IT"/>
              <a:t>Ho usato questa API nel seguente modo.</a:t>
            </a:r>
          </a:p>
          <a:p>
            <a:pPr marL="0" indent="0">
              <a:buNone/>
            </a:pPr>
            <a:endParaRPr lang="it-IT"/>
          </a:p>
          <a:p>
            <a:pPr marL="0" indent="0" algn="ctr">
              <a:buNone/>
            </a:pPr>
            <a:r>
              <a:rPr lang="it-IT" b="1"/>
              <a:t>ASPETTI HTML</a:t>
            </a:r>
          </a:p>
          <a:p>
            <a:pPr marL="0" indent="0">
              <a:buNone/>
            </a:pPr>
            <a:r>
              <a:rPr lang="it-IT"/>
              <a:t>Nella section ho inserito, alla destra del div di classe «griglia», un div di classe «banner» ed id «nutrition». Tale div contiene del testo ed un altro div. Quest’ultimo contiene un elemento a, che presenta la scritta «qui» e che, se cliccato, porta ad un’altra pagina html, nominata «page_2.html».</a:t>
            </a:r>
          </a:p>
          <a:p>
            <a:pPr marL="0" indent="0">
              <a:buNone/>
            </a:pPr>
            <a:endParaRPr lang="it-IT"/>
          </a:p>
          <a:p>
            <a:pPr marL="0" indent="0">
              <a:buNone/>
            </a:pPr>
            <a:r>
              <a:rPr lang="it-IT"/>
              <a:t>Tale pagina presenta un form, all’interno del quale vi è una barra di ricerca, un bottone di tipo submit «Aggiungi» ed un menù a tendina che permette di sciegliere se scrivere in Italiano o in Inglese. Per adesso scelgo la lingua inglese perché l’opzione italiano riguarda la successiva API.</a:t>
            </a:r>
          </a:p>
          <a:p>
            <a:pPr marL="0" indent="0">
              <a:buNone/>
            </a:pPr>
            <a:r>
              <a:rPr lang="it-IT"/>
              <a:t>Inoltre la pagina presenta un div di classe «lista» contenente una lista ordinata vuota; vi sono inoltre un bottone Calcola di id «calculate», un bottone Rimuovi di id «remove» ed un div di id «output» contenete due div, uno di classe «line» e l’altro di classe «contents».</a:t>
            </a:r>
          </a:p>
        </p:txBody>
      </p:sp>
    </p:spTree>
    <p:extLst>
      <p:ext uri="{BB962C8B-B14F-4D97-AF65-F5344CB8AC3E}">
        <p14:creationId xmlns:p14="http://schemas.microsoft.com/office/powerpoint/2010/main" val="262081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D8F7402-F3CA-4981-870B-29E4B2B12FBC}"/>
              </a:ext>
            </a:extLst>
          </p:cNvPr>
          <p:cNvSpPr>
            <a:spLocks noGrp="1"/>
          </p:cNvSpPr>
          <p:nvPr>
            <p:ph idx="1"/>
          </p:nvPr>
        </p:nvSpPr>
        <p:spPr>
          <a:xfrm>
            <a:off x="0" y="0"/>
            <a:ext cx="12192000" cy="6858000"/>
          </a:xfrm>
        </p:spPr>
        <p:txBody>
          <a:bodyPr/>
          <a:lstStyle/>
          <a:p>
            <a:pPr marL="0" indent="0" algn="ctr">
              <a:buNone/>
            </a:pPr>
            <a:r>
              <a:rPr lang="it-IT"/>
              <a:t>Focus sulla parte in basso dell’homepage</a:t>
            </a:r>
          </a:p>
          <a:p>
            <a:pPr marL="0" indent="0" algn="ctr">
              <a:buNone/>
            </a:pPr>
            <a:endParaRPr lang="it-IT"/>
          </a:p>
        </p:txBody>
      </p:sp>
      <p:pic>
        <p:nvPicPr>
          <p:cNvPr id="8" name="Immagine 7">
            <a:extLst>
              <a:ext uri="{FF2B5EF4-FFF2-40B4-BE49-F238E27FC236}">
                <a16:creationId xmlns:a16="http://schemas.microsoft.com/office/drawing/2014/main" id="{F67C9A38-5CDC-4526-9D5A-11F7B1F1F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9978"/>
            <a:ext cx="12192000" cy="6278021"/>
          </a:xfrm>
          <a:prstGeom prst="rect">
            <a:avLst/>
          </a:prstGeom>
        </p:spPr>
      </p:pic>
    </p:spTree>
    <p:extLst>
      <p:ext uri="{BB962C8B-B14F-4D97-AF65-F5344CB8AC3E}">
        <p14:creationId xmlns:p14="http://schemas.microsoft.com/office/powerpoint/2010/main" val="352067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903920F-15F1-491D-9301-DB7FF7585965}"/>
              </a:ext>
            </a:extLst>
          </p:cNvPr>
          <p:cNvSpPr>
            <a:spLocks noGrp="1"/>
          </p:cNvSpPr>
          <p:nvPr>
            <p:ph idx="1"/>
          </p:nvPr>
        </p:nvSpPr>
        <p:spPr>
          <a:xfrm>
            <a:off x="0" y="0"/>
            <a:ext cx="12192000" cy="6858000"/>
          </a:xfrm>
        </p:spPr>
        <p:txBody>
          <a:bodyPr/>
          <a:lstStyle/>
          <a:p>
            <a:pPr marL="0" indent="0" algn="ctr">
              <a:buNone/>
            </a:pPr>
            <a:r>
              <a:rPr lang="it-IT"/>
              <a:t>page_2</a:t>
            </a:r>
          </a:p>
          <a:p>
            <a:pPr marL="0" indent="0" algn="ctr">
              <a:buNone/>
            </a:pPr>
            <a:endParaRPr lang="it-IT"/>
          </a:p>
        </p:txBody>
      </p:sp>
      <p:pic>
        <p:nvPicPr>
          <p:cNvPr id="5" name="Immagine 4" descr="Immagine che contiene testo&#10;&#10;Descrizione generata automaticamente">
            <a:extLst>
              <a:ext uri="{FF2B5EF4-FFF2-40B4-BE49-F238E27FC236}">
                <a16:creationId xmlns:a16="http://schemas.microsoft.com/office/drawing/2014/main" id="{11A7B347-04B2-4CAE-836A-0E09DAA94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4200"/>
            <a:ext cx="12192000" cy="6273800"/>
          </a:xfrm>
          <a:prstGeom prst="rect">
            <a:avLst/>
          </a:prstGeom>
        </p:spPr>
      </p:pic>
    </p:spTree>
    <p:extLst>
      <p:ext uri="{BB962C8B-B14F-4D97-AF65-F5344CB8AC3E}">
        <p14:creationId xmlns:p14="http://schemas.microsoft.com/office/powerpoint/2010/main" val="249384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5E249BD-E17F-48B7-9C34-2106C960F920}"/>
              </a:ext>
            </a:extLst>
          </p:cNvPr>
          <p:cNvSpPr>
            <a:spLocks noGrp="1"/>
          </p:cNvSpPr>
          <p:nvPr>
            <p:ph idx="1"/>
          </p:nvPr>
        </p:nvSpPr>
        <p:spPr>
          <a:xfrm>
            <a:off x="0" y="0"/>
            <a:ext cx="12192000" cy="6858000"/>
          </a:xfrm>
        </p:spPr>
        <p:txBody>
          <a:bodyPr/>
          <a:lstStyle/>
          <a:p>
            <a:pPr marL="0" indent="0" algn="ctr">
              <a:buNone/>
            </a:pPr>
            <a:r>
              <a:rPr lang="it-IT" b="1"/>
              <a:t>ASPETTI JAVASCRIPT</a:t>
            </a:r>
          </a:p>
          <a:p>
            <a:pPr marL="0" indent="0">
              <a:buNone/>
            </a:pPr>
            <a:r>
              <a:rPr lang="it-IT"/>
              <a:t>L’utente può usare il servizio per calcolare i valori nutrizionali di un singolo alimento o di una ricetta intera. Nel secondo caso i valori nutrizionali sono la somma dei valori nutrizionali dei singoli ingrendienti.</a:t>
            </a:r>
          </a:p>
          <a:p>
            <a:pPr marL="0" indent="0">
              <a:buNone/>
            </a:pPr>
            <a:endParaRPr lang="it-IT"/>
          </a:p>
          <a:p>
            <a:pPr marL="0" indent="0">
              <a:buNone/>
            </a:pPr>
            <a:r>
              <a:rPr lang="it-IT"/>
              <a:t>Se l’utente scrive un alimento in inglese e poi preme Invio o clicca su «Aggiungi», viene invocata una funzione inserisciIngrediente(). Essa innanzitutto impedisce l’azione di default associata al submit(ovvero inviare i dati al server e ricaricare la pagina), salva in una variabile il riferimento alla barra di ricerca ed in un’altra variabile, detta «text_barra», salva il testo scritto sulla barra codificato in modo tale da poter essere scritto in un URL. </a:t>
            </a:r>
            <a:r>
              <a:rPr lang="it-IT" i="1"/>
              <a:t>Ometto il ramo if che descriverò dopo</a:t>
            </a:r>
            <a:r>
              <a:rPr lang="it-IT"/>
              <a:t>.</a:t>
            </a:r>
          </a:p>
          <a:p>
            <a:pPr marL="0" indent="0">
              <a:buNone/>
            </a:pPr>
            <a:r>
              <a:rPr lang="it-IT"/>
              <a:t>Successivamente, viene fatta una richiesta al Server dell’API, concatenando all’endpoint il testo scritto sulla barra. All’arrivo del file JSON associato a tale richiesta, viene invocata una funzione onJson_API1(json). </a:t>
            </a:r>
          </a:p>
          <a:p>
            <a:pPr marL="0" indent="0">
              <a:buNone/>
            </a:pPr>
            <a:endParaRPr lang="it-IT"/>
          </a:p>
          <a:p>
            <a:pPr marL="0" indent="0">
              <a:buNone/>
            </a:pPr>
            <a:endParaRPr lang="it-IT"/>
          </a:p>
          <a:p>
            <a:pPr marL="0" indent="0">
              <a:buNone/>
            </a:pPr>
            <a:endParaRPr lang="it-IT" b="1"/>
          </a:p>
        </p:txBody>
      </p:sp>
    </p:spTree>
    <p:extLst>
      <p:ext uri="{BB962C8B-B14F-4D97-AF65-F5344CB8AC3E}">
        <p14:creationId xmlns:p14="http://schemas.microsoft.com/office/powerpoint/2010/main" val="371075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Immagine che contiene testo&#10;&#10;Descrizione generata automaticamente">
            <a:extLst>
              <a:ext uri="{FF2B5EF4-FFF2-40B4-BE49-F238E27FC236}">
                <a16:creationId xmlns:a16="http://schemas.microsoft.com/office/drawing/2014/main" id="{590745CA-EF9D-4F2A-ACF9-EED3E86C9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92369"/>
            <a:ext cx="12192000" cy="5613009"/>
          </a:xfrm>
        </p:spPr>
      </p:pic>
    </p:spTree>
    <p:extLst>
      <p:ext uri="{BB962C8B-B14F-4D97-AF65-F5344CB8AC3E}">
        <p14:creationId xmlns:p14="http://schemas.microsoft.com/office/powerpoint/2010/main" val="609810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C592872-628B-4A19-9E1E-DB4C31011CC2}"/>
              </a:ext>
            </a:extLst>
          </p:cNvPr>
          <p:cNvSpPr>
            <a:spLocks noGrp="1"/>
          </p:cNvSpPr>
          <p:nvPr>
            <p:ph idx="1"/>
          </p:nvPr>
        </p:nvSpPr>
        <p:spPr>
          <a:xfrm>
            <a:off x="0" y="0"/>
            <a:ext cx="12192000" cy="6858000"/>
          </a:xfrm>
        </p:spPr>
        <p:txBody>
          <a:bodyPr/>
          <a:lstStyle/>
          <a:p>
            <a:pPr marL="0" indent="0">
              <a:buNone/>
            </a:pPr>
            <a:r>
              <a:rPr lang="it-IT"/>
              <a:t>La funzione onJson_API1 ha 2 utilità: in primo luogo essa verifica se l’alimento digitato dall’utente è presente nel database di Edamam, verificando se il campo calorie del file JSON è pari a 0(il che vuol dire che l’alimento è assente) oppure no. Dopodichè, se l’alimento è presente, lo scrive nella lista e poi procede salvando in opportune variabili globali le Calorie, i Grassi, i Grassi Saturi, i Carboidrati, gli Zuccheri e le Proteine. L’uso delle variabili globali è necessario per sommare i valori nutritivi degli alimenti della lista. Se invece l’alimento non è presente nel database, viene scritto sulla lista un messaggio di errore. L’utente a quel punto è avvisato che l’alimento non è stato trovato e può provare a ricercarlo cambiando magari la sintassi. </a:t>
            </a:r>
          </a:p>
          <a:p>
            <a:pPr marL="0" indent="0">
              <a:buNone/>
            </a:pPr>
            <a:r>
              <a:rPr lang="it-IT"/>
              <a:t>Faccio presente che, in realtà, l’API permetterebbe anche di calcolare i valori nutrizionali di un’intera ricetta inserendo, in una sola richiesta, tutti gli ingredienti che la compongono. Ho preferito però fare una richiesta per ogni singolo ingrediente per permettere all’utente di accogersi subito se l’alimento appena inserito non è stato trovato nel server.</a:t>
            </a:r>
          </a:p>
          <a:p>
            <a:pPr marL="0" indent="0">
              <a:buNone/>
            </a:pPr>
            <a:endParaRPr lang="it-IT"/>
          </a:p>
        </p:txBody>
      </p:sp>
    </p:spTree>
    <p:extLst>
      <p:ext uri="{BB962C8B-B14F-4D97-AF65-F5344CB8AC3E}">
        <p14:creationId xmlns:p14="http://schemas.microsoft.com/office/powerpoint/2010/main" val="147128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B0FB9A8-52A2-49EF-8F65-10A5EC761D4D}"/>
              </a:ext>
            </a:extLst>
          </p:cNvPr>
          <p:cNvSpPr>
            <a:spLocks noGrp="1"/>
          </p:cNvSpPr>
          <p:nvPr>
            <p:ph idx="1"/>
          </p:nvPr>
        </p:nvSpPr>
        <p:spPr>
          <a:xfrm>
            <a:off x="0" y="0"/>
            <a:ext cx="12192000" cy="6858000"/>
          </a:xfrm>
        </p:spPr>
        <p:txBody>
          <a:bodyPr/>
          <a:lstStyle/>
          <a:p>
            <a:pPr marL="0" indent="0">
              <a:buNone/>
            </a:pPr>
            <a:r>
              <a:rPr lang="it-IT"/>
              <a:t>Nel Progetto ho inserito le seguenti API:</a:t>
            </a:r>
          </a:p>
          <a:p>
            <a:pPr marL="0" indent="0">
              <a:buNone/>
            </a:pPr>
            <a:endParaRPr lang="it-IT"/>
          </a:p>
          <a:p>
            <a:pPr marL="0" indent="0">
              <a:buNone/>
            </a:pPr>
            <a:r>
              <a:rPr lang="it-IT"/>
              <a:t>1) </a:t>
            </a:r>
            <a:r>
              <a:rPr lang="en-US"/>
              <a:t>Amazon Product Price Data;</a:t>
            </a:r>
          </a:p>
          <a:p>
            <a:pPr marL="0" indent="0">
              <a:buNone/>
            </a:pPr>
            <a:r>
              <a:rPr lang="en-US"/>
              <a:t>2)</a:t>
            </a:r>
            <a:r>
              <a:rPr lang="it-IT"/>
              <a:t> Edamam Nutrition Analysis;</a:t>
            </a:r>
          </a:p>
          <a:p>
            <a:pPr marL="0" indent="0">
              <a:buNone/>
            </a:pPr>
            <a:r>
              <a:rPr lang="it-IT"/>
              <a:t>3) </a:t>
            </a:r>
            <a:r>
              <a:rPr lang="en-US"/>
              <a:t>MyMemory - Translation Memory;</a:t>
            </a:r>
            <a:endParaRPr lang="it-IT"/>
          </a:p>
          <a:p>
            <a:pPr marL="0" indent="0">
              <a:buNone/>
            </a:pPr>
            <a:endParaRPr lang="it-IT"/>
          </a:p>
        </p:txBody>
      </p:sp>
    </p:spTree>
    <p:extLst>
      <p:ext uri="{BB962C8B-B14F-4D97-AF65-F5344CB8AC3E}">
        <p14:creationId xmlns:p14="http://schemas.microsoft.com/office/powerpoint/2010/main" val="1862019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E5CD70DC-3FFD-46D6-AA71-36BE91E86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63" y="0"/>
            <a:ext cx="12085674" cy="6858000"/>
          </a:xfrm>
        </p:spPr>
      </p:pic>
    </p:spTree>
    <p:extLst>
      <p:ext uri="{BB962C8B-B14F-4D97-AF65-F5344CB8AC3E}">
        <p14:creationId xmlns:p14="http://schemas.microsoft.com/office/powerpoint/2010/main" val="2934468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1248A33-DA3E-468B-BE61-01A0C8E0E6C6}"/>
              </a:ext>
            </a:extLst>
          </p:cNvPr>
          <p:cNvSpPr>
            <a:spLocks noGrp="1"/>
          </p:cNvSpPr>
          <p:nvPr>
            <p:ph idx="1"/>
          </p:nvPr>
        </p:nvSpPr>
        <p:spPr>
          <a:xfrm>
            <a:off x="0" y="0"/>
            <a:ext cx="12192000" cy="6858000"/>
          </a:xfrm>
        </p:spPr>
        <p:txBody>
          <a:bodyPr/>
          <a:lstStyle/>
          <a:p>
            <a:pPr marL="0" indent="0">
              <a:buNone/>
            </a:pPr>
            <a:r>
              <a:rPr lang="it-IT"/>
              <a:t>Quando la lista di alimenti è pronta, l’utente può cliccare sul pulsante «Calcola» per vedere i valori nutrizionali della ricetta(o del singolo alimento), oppure cliccare su «Rimuovi» per cancellare la Lista.</a:t>
            </a:r>
          </a:p>
          <a:p>
            <a:pPr marL="0" indent="0">
              <a:buNone/>
            </a:pPr>
            <a:endParaRPr lang="it-IT"/>
          </a:p>
          <a:p>
            <a:pPr marL="0" indent="0">
              <a:buNone/>
            </a:pPr>
            <a:r>
              <a:rPr lang="it-IT"/>
              <a:t>Quando viene cliccato il pulsante «Calcola», viene invocata una funzione stampa().Essa salva in una variabile output_box il riferimento al div di id «output» e classe «contents»(per semplicità lo chiamo ‘contenitore’). Dopodichè rimuove tutti i div presenti nel contenitore. In seguito crea 7 div, che successivamente verranno settati in modo tale da contenere un valore delle variabili globali. In seguito questi div verranno inseriti nel contenitore.</a:t>
            </a:r>
          </a:p>
          <a:p>
            <a:pPr marL="0" indent="0">
              <a:buNone/>
            </a:pPr>
            <a:endParaRPr lang="it-IT"/>
          </a:p>
          <a:p>
            <a:pPr marL="0" indent="0">
              <a:buNone/>
            </a:pPr>
            <a:r>
              <a:rPr lang="it-IT"/>
              <a:t>Quando viene cliccato il pulsante «Rimuovi», viene invocata una funzione rimuovi(). Essa svuota la lista e setta a 0 le variabili globali. In questo modo i valori nutrizionali dei successivi inserimenti non verranno sommati ai valori precedentemente calcolati.</a:t>
            </a:r>
          </a:p>
        </p:txBody>
      </p:sp>
    </p:spTree>
    <p:extLst>
      <p:ext uri="{BB962C8B-B14F-4D97-AF65-F5344CB8AC3E}">
        <p14:creationId xmlns:p14="http://schemas.microsoft.com/office/powerpoint/2010/main" val="3505539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descr="Immagine che contiene testo, screenshot, elettronico, computer&#10;&#10;Descrizione generata automaticamente">
            <a:extLst>
              <a:ext uri="{FF2B5EF4-FFF2-40B4-BE49-F238E27FC236}">
                <a16:creationId xmlns:a16="http://schemas.microsoft.com/office/drawing/2014/main" id="{33484570-32E3-41F4-A71C-EBCF691B4A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78995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4F21714B-C331-4D22-88A9-C005536ED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9317"/>
            <a:ext cx="12192000" cy="5430129"/>
          </a:xfrm>
        </p:spPr>
      </p:pic>
    </p:spTree>
    <p:extLst>
      <p:ext uri="{BB962C8B-B14F-4D97-AF65-F5344CB8AC3E}">
        <p14:creationId xmlns:p14="http://schemas.microsoft.com/office/powerpoint/2010/main" val="217221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descr="Immagine che contiene testo&#10;&#10;Descrizione generata automaticamente">
            <a:extLst>
              <a:ext uri="{FF2B5EF4-FFF2-40B4-BE49-F238E27FC236}">
                <a16:creationId xmlns:a16="http://schemas.microsoft.com/office/drawing/2014/main" id="{8FAC8D65-C83B-47EC-89EC-911442FCB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13676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A0E24DD-562B-489F-805D-1641A05153E2}"/>
              </a:ext>
            </a:extLst>
          </p:cNvPr>
          <p:cNvSpPr>
            <a:spLocks noGrp="1"/>
          </p:cNvSpPr>
          <p:nvPr>
            <p:ph idx="1"/>
          </p:nvPr>
        </p:nvSpPr>
        <p:spPr>
          <a:xfrm>
            <a:off x="0" y="0"/>
            <a:ext cx="12192000" cy="6858000"/>
          </a:xfrm>
        </p:spPr>
        <p:txBody>
          <a:bodyPr>
            <a:normAutofit/>
          </a:bodyPr>
          <a:lstStyle/>
          <a:p>
            <a:pPr marL="0" indent="0" algn="ctr">
              <a:buNone/>
            </a:pPr>
            <a:endParaRPr lang="en-US" sz="4800"/>
          </a:p>
          <a:p>
            <a:pPr marL="0" indent="0" algn="ctr">
              <a:buNone/>
            </a:pPr>
            <a:endParaRPr lang="en-US" sz="4800"/>
          </a:p>
          <a:p>
            <a:pPr marL="0" indent="0" algn="ctr">
              <a:buNone/>
            </a:pPr>
            <a:endParaRPr lang="en-US" sz="4800"/>
          </a:p>
          <a:p>
            <a:pPr marL="0" indent="0" algn="ctr">
              <a:buNone/>
            </a:pPr>
            <a:endParaRPr lang="en-US" sz="4800"/>
          </a:p>
          <a:p>
            <a:pPr marL="0" indent="0" algn="ctr">
              <a:buNone/>
            </a:pPr>
            <a:r>
              <a:rPr lang="en-US" sz="4800"/>
              <a:t>MyMemory - Translation Memory</a:t>
            </a:r>
            <a:endParaRPr lang="it-IT" sz="4800"/>
          </a:p>
        </p:txBody>
      </p:sp>
    </p:spTree>
    <p:extLst>
      <p:ext uri="{BB962C8B-B14F-4D97-AF65-F5344CB8AC3E}">
        <p14:creationId xmlns:p14="http://schemas.microsoft.com/office/powerpoint/2010/main" val="3061657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B81BF98-B263-4932-ACEA-D8790EE50220}"/>
              </a:ext>
            </a:extLst>
          </p:cNvPr>
          <p:cNvSpPr>
            <a:spLocks noGrp="1"/>
          </p:cNvSpPr>
          <p:nvPr>
            <p:ph idx="1"/>
          </p:nvPr>
        </p:nvSpPr>
        <p:spPr>
          <a:xfrm>
            <a:off x="0" y="0"/>
            <a:ext cx="12192000" cy="6858000"/>
          </a:xfrm>
        </p:spPr>
        <p:txBody>
          <a:bodyPr/>
          <a:lstStyle/>
          <a:p>
            <a:pPr marL="0" indent="0">
              <a:buNone/>
            </a:pPr>
            <a:r>
              <a:rPr lang="it-IT"/>
              <a:t>Questa API consente di tradurre parole e frasi.</a:t>
            </a:r>
          </a:p>
          <a:p>
            <a:pPr marL="0" indent="0">
              <a:buNone/>
            </a:pPr>
            <a:endParaRPr lang="it-IT"/>
          </a:p>
          <a:p>
            <a:pPr marL="0" indent="0">
              <a:buNone/>
            </a:pPr>
            <a:r>
              <a:rPr lang="it-IT"/>
              <a:t>L’autenticazione viene eseguita tramite un’API key ed un Host, entrambi forniti dal servizio RapidAPI.</a:t>
            </a:r>
          </a:p>
          <a:p>
            <a:pPr marL="0" indent="0">
              <a:buNone/>
            </a:pPr>
            <a:endParaRPr lang="it-IT"/>
          </a:p>
          <a:p>
            <a:pPr marL="0" indent="0">
              <a:buNone/>
            </a:pPr>
            <a:endParaRPr lang="it-IT"/>
          </a:p>
          <a:p>
            <a:pPr marL="0" indent="0">
              <a:buNone/>
            </a:pPr>
            <a:endParaRPr lang="it-IT"/>
          </a:p>
        </p:txBody>
      </p:sp>
    </p:spTree>
    <p:extLst>
      <p:ext uri="{BB962C8B-B14F-4D97-AF65-F5344CB8AC3E}">
        <p14:creationId xmlns:p14="http://schemas.microsoft.com/office/powerpoint/2010/main" val="823493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3DE659B-D2E9-45B3-B007-6AADB557FA25}"/>
              </a:ext>
            </a:extLst>
          </p:cNvPr>
          <p:cNvSpPr>
            <a:spLocks noGrp="1"/>
          </p:cNvSpPr>
          <p:nvPr>
            <p:ph idx="1"/>
          </p:nvPr>
        </p:nvSpPr>
        <p:spPr>
          <a:xfrm>
            <a:off x="0" y="0"/>
            <a:ext cx="12192000" cy="6858000"/>
          </a:xfrm>
        </p:spPr>
        <p:txBody>
          <a:bodyPr>
            <a:normAutofit/>
          </a:bodyPr>
          <a:lstStyle/>
          <a:p>
            <a:pPr marL="0" indent="0">
              <a:buNone/>
            </a:pPr>
            <a:r>
              <a:rPr lang="it-IT"/>
              <a:t>Per mandare una richiesta al server, è necessario invocare una fetch alla quale passiamo 2 parametri: </a:t>
            </a:r>
          </a:p>
          <a:p>
            <a:pPr marL="0" indent="0">
              <a:buNone/>
            </a:pPr>
            <a:endParaRPr lang="it-IT"/>
          </a:p>
          <a:p>
            <a:pPr marL="0" indent="0">
              <a:buNone/>
            </a:pPr>
            <a:r>
              <a:rPr lang="it-IT"/>
              <a:t>Il 1° parametro contiene l’URL di base (</a:t>
            </a:r>
            <a:r>
              <a:rPr lang="it-IT">
                <a:hlinkClick r:id="rId2"/>
              </a:rPr>
              <a:t>https://translated-mymemory---translation-memory.p.rapidapi.com/api/get?q=</a:t>
            </a:r>
            <a:r>
              <a:rPr lang="it-IT"/>
              <a:t>) seguito dalla frase da tradurre, seguito da ‘</a:t>
            </a:r>
            <a:r>
              <a:rPr lang="en-US"/>
              <a:t>&amp;langpair=‘ + LINGUA D’ORIGINE + ‘%7C’ + LINGUA DI DESTINAZIONE + ‘&amp;de=a%40b.c&amp;onlyprivate=0&amp;mt=1’</a:t>
            </a:r>
          </a:p>
          <a:p>
            <a:pPr marL="0" indent="0">
              <a:buNone/>
            </a:pPr>
            <a:endParaRPr lang="it-IT"/>
          </a:p>
          <a:p>
            <a:pPr marL="0" indent="0">
              <a:buNone/>
            </a:pPr>
            <a:r>
              <a:rPr lang="it-IT"/>
              <a:t>Il 2° parametro contiene 2 campi:</a:t>
            </a:r>
          </a:p>
          <a:p>
            <a:pPr marL="0" indent="0">
              <a:buNone/>
            </a:pPr>
            <a:endParaRPr lang="it-IT"/>
          </a:p>
          <a:p>
            <a:pPr marL="514350" indent="-514350">
              <a:buAutoNum type="arabicParenR"/>
            </a:pPr>
            <a:r>
              <a:rPr lang="it-IT"/>
              <a:t>Il campo «method», tramite il quale specifico che la richiesta deve essere eseguita tramite il Metodo HTTP GET.</a:t>
            </a:r>
          </a:p>
          <a:p>
            <a:pPr marL="514350" indent="-514350">
              <a:buAutoNum type="arabicParenR"/>
            </a:pPr>
            <a:r>
              <a:rPr lang="it-IT"/>
              <a:t>Il campo «headers», tramite il quale specifico l’API key e l’Host.</a:t>
            </a:r>
          </a:p>
        </p:txBody>
      </p:sp>
    </p:spTree>
    <p:extLst>
      <p:ext uri="{BB962C8B-B14F-4D97-AF65-F5344CB8AC3E}">
        <p14:creationId xmlns:p14="http://schemas.microsoft.com/office/powerpoint/2010/main" val="581523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9ED3AA1-B1A0-4498-8CC8-23F0267ABBE6}"/>
              </a:ext>
            </a:extLst>
          </p:cNvPr>
          <p:cNvSpPr>
            <a:spLocks noGrp="1"/>
          </p:cNvSpPr>
          <p:nvPr>
            <p:ph idx="1"/>
          </p:nvPr>
        </p:nvSpPr>
        <p:spPr>
          <a:xfrm>
            <a:off x="0" y="0"/>
            <a:ext cx="12192000" cy="6858000"/>
          </a:xfrm>
        </p:spPr>
        <p:txBody>
          <a:bodyPr>
            <a:normAutofit lnSpcReduction="10000"/>
          </a:bodyPr>
          <a:lstStyle/>
          <a:p>
            <a:pPr marL="0" indent="0">
              <a:buNone/>
            </a:pPr>
            <a:r>
              <a:rPr lang="it-IT"/>
              <a:t>Ho inserito questa API nel progetto per agevolare l’utente nell’utilizzo dell’API di Edamam. Infatti l’utente, per usare i servizi offerti da Edamam, deve necessariamente scrivere gli alimenti in Inglese. Grazie all’API MyMemory l’utente può scrivere invece gli alimenti direttamente in Italiano.</a:t>
            </a:r>
          </a:p>
          <a:p>
            <a:pPr marL="0" indent="0">
              <a:buNone/>
            </a:pPr>
            <a:r>
              <a:rPr lang="it-IT"/>
              <a:t>Il meccanismo di funzionamento è il seguente.</a:t>
            </a:r>
          </a:p>
          <a:p>
            <a:pPr marL="0" indent="0">
              <a:buNone/>
            </a:pPr>
            <a:r>
              <a:rPr lang="it-IT"/>
              <a:t>Dal menù a tendina l’opzione iniziale è lingua italiana. La funzione inserisciIngrediente() verifica se nel menù a tendina è selezionata la lingua italiana. In tal caso, tale funzione passa il testo scritto nella barra di ricerca ad una funzione translateFromItaToEng(text). Quest’ultima manda una richiesta al server di MyMemory inviando il testo scritto sulla barra e specificando che la traduzione va fatta dall’italiano all’inglese. All’arrivo del file JSON relativo a questa richiesta, viene invocata una funzione onJson_API2(json). Essa salva in una variabile testo_tradotto il valore contenuto nel campo translatedText del file JSON, ossia la traduzione che MyMemory ha fatto del testo inserito in origine sulla barra. Dodichè viene fatta una richiesta al Server di Edamam passando però come ingrediente il testo tradotto. Da questo punto in poi lo script segue le dinamiche descritte precedentemente.</a:t>
            </a:r>
          </a:p>
          <a:p>
            <a:pPr marL="0" indent="0">
              <a:buNone/>
            </a:pPr>
            <a:endParaRPr lang="it-IT"/>
          </a:p>
          <a:p>
            <a:pPr marL="0" indent="0">
              <a:buNone/>
            </a:pPr>
            <a:endParaRPr lang="it-IT"/>
          </a:p>
          <a:p>
            <a:pPr marL="0" indent="0">
              <a:buNone/>
            </a:pPr>
            <a:endParaRPr lang="it-IT"/>
          </a:p>
          <a:p>
            <a:pPr marL="0" indent="0">
              <a:buNone/>
            </a:pPr>
            <a:endParaRPr lang="it-IT"/>
          </a:p>
        </p:txBody>
      </p:sp>
    </p:spTree>
    <p:extLst>
      <p:ext uri="{BB962C8B-B14F-4D97-AF65-F5344CB8AC3E}">
        <p14:creationId xmlns:p14="http://schemas.microsoft.com/office/powerpoint/2010/main" val="4239967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5" descr="Immagine che contiene testo&#10;&#10;Descrizione generata automaticamente">
            <a:extLst>
              <a:ext uri="{FF2B5EF4-FFF2-40B4-BE49-F238E27FC236}">
                <a16:creationId xmlns:a16="http://schemas.microsoft.com/office/drawing/2014/main" id="{EAA8E598-21F2-4564-8933-B5BB53CED2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33046"/>
            <a:ext cx="12192000" cy="5598942"/>
          </a:xfrm>
        </p:spPr>
      </p:pic>
    </p:spTree>
    <p:extLst>
      <p:ext uri="{BB962C8B-B14F-4D97-AF65-F5344CB8AC3E}">
        <p14:creationId xmlns:p14="http://schemas.microsoft.com/office/powerpoint/2010/main" val="15251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F1A23D1-5610-4F8E-9BA7-DA0D0A67846F}"/>
              </a:ext>
            </a:extLst>
          </p:cNvPr>
          <p:cNvSpPr>
            <a:spLocks noGrp="1"/>
          </p:cNvSpPr>
          <p:nvPr>
            <p:ph idx="1"/>
          </p:nvPr>
        </p:nvSpPr>
        <p:spPr>
          <a:xfrm>
            <a:off x="0" y="0"/>
            <a:ext cx="12192000" cy="6858000"/>
          </a:xfrm>
        </p:spPr>
        <p:txBody>
          <a:bodyPr>
            <a:normAutofit/>
          </a:bodyPr>
          <a:lstStyle/>
          <a:p>
            <a:pPr marL="0" indent="0">
              <a:buNone/>
            </a:pPr>
            <a:endParaRPr lang="en-US" sz="4800"/>
          </a:p>
          <a:p>
            <a:pPr marL="0" indent="0">
              <a:buNone/>
            </a:pPr>
            <a:endParaRPr lang="en-US" sz="4800"/>
          </a:p>
          <a:p>
            <a:pPr marL="0" indent="0">
              <a:buNone/>
            </a:pPr>
            <a:endParaRPr lang="en-US" sz="4800"/>
          </a:p>
          <a:p>
            <a:pPr marL="0" indent="0">
              <a:buNone/>
            </a:pPr>
            <a:endParaRPr lang="en-US" sz="4800"/>
          </a:p>
          <a:p>
            <a:pPr marL="0" indent="0" algn="ctr">
              <a:buNone/>
            </a:pPr>
            <a:r>
              <a:rPr lang="en-US" sz="4800"/>
              <a:t>Amazon Product Price Data</a:t>
            </a:r>
            <a:endParaRPr lang="it-IT" sz="4800"/>
          </a:p>
        </p:txBody>
      </p:sp>
    </p:spTree>
    <p:extLst>
      <p:ext uri="{BB962C8B-B14F-4D97-AF65-F5344CB8AC3E}">
        <p14:creationId xmlns:p14="http://schemas.microsoft.com/office/powerpoint/2010/main" val="1849455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20AAFAE8-F9C3-4457-8413-FDA960DE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0499"/>
            <a:ext cx="12192000" cy="3742006"/>
          </a:xfrm>
        </p:spPr>
      </p:pic>
    </p:spTree>
    <p:extLst>
      <p:ext uri="{BB962C8B-B14F-4D97-AF65-F5344CB8AC3E}">
        <p14:creationId xmlns:p14="http://schemas.microsoft.com/office/powerpoint/2010/main" val="3276104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67234F8B-248C-4CE5-829A-85600DD97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72196"/>
            <a:ext cx="12192000" cy="4867421"/>
          </a:xfrm>
        </p:spPr>
      </p:pic>
    </p:spTree>
    <p:extLst>
      <p:ext uri="{BB962C8B-B14F-4D97-AF65-F5344CB8AC3E}">
        <p14:creationId xmlns:p14="http://schemas.microsoft.com/office/powerpoint/2010/main" val="953252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EDB6576C-D523-44FA-B9B4-DF86B5F32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1046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9B4F3A4-90F7-4857-93E4-4BF261A00CD1}"/>
              </a:ext>
            </a:extLst>
          </p:cNvPr>
          <p:cNvSpPr>
            <a:spLocks noGrp="1"/>
          </p:cNvSpPr>
          <p:nvPr>
            <p:ph idx="1"/>
          </p:nvPr>
        </p:nvSpPr>
        <p:spPr>
          <a:xfrm>
            <a:off x="0" y="0"/>
            <a:ext cx="12192000" cy="6858000"/>
          </a:xfrm>
        </p:spPr>
        <p:txBody>
          <a:bodyPr/>
          <a:lstStyle/>
          <a:p>
            <a:pPr marL="0" indent="0">
              <a:buNone/>
            </a:pPr>
            <a:r>
              <a:rPr lang="it-IT"/>
              <a:t>Questa API, inserendo una lista di codici ASIN di prodotti venduti su Amazon, ritorna un file JSON contenente un Array. Ciascuna cella di tale Array a sua volta contiene alcune informazioni su un singolo prodotto di cui è stato precedentemente inserito l’ASIN, ovvero il codice ASIN, il nome, il prezzo attuale, lo stato primario ed un url dell’immagine.</a:t>
            </a:r>
          </a:p>
          <a:p>
            <a:pPr marL="0" indent="0">
              <a:buNone/>
            </a:pPr>
            <a:endParaRPr lang="it-IT"/>
          </a:p>
          <a:p>
            <a:pPr marL="0" indent="0">
              <a:buNone/>
            </a:pPr>
            <a:r>
              <a:rPr lang="it-IT"/>
              <a:t>L’autenticazione viene eseguita tramite un’API key ed un Host, entrambi forniti dal servizio RapidAPI.</a:t>
            </a:r>
          </a:p>
          <a:p>
            <a:pPr marL="0" indent="0">
              <a:buNone/>
            </a:pPr>
            <a:endParaRPr lang="it-IT"/>
          </a:p>
          <a:p>
            <a:pPr marL="0" indent="0">
              <a:buNone/>
            </a:pPr>
            <a:endParaRPr lang="it-IT"/>
          </a:p>
        </p:txBody>
      </p:sp>
    </p:spTree>
    <p:extLst>
      <p:ext uri="{BB962C8B-B14F-4D97-AF65-F5344CB8AC3E}">
        <p14:creationId xmlns:p14="http://schemas.microsoft.com/office/powerpoint/2010/main" val="97469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5FBF253-5D49-4AA3-AD7B-13332536016B}"/>
              </a:ext>
            </a:extLst>
          </p:cNvPr>
          <p:cNvSpPr>
            <a:spLocks noGrp="1"/>
          </p:cNvSpPr>
          <p:nvPr>
            <p:ph idx="1"/>
          </p:nvPr>
        </p:nvSpPr>
        <p:spPr>
          <a:xfrm>
            <a:off x="0" y="0"/>
            <a:ext cx="12192000" cy="6858000"/>
          </a:xfrm>
        </p:spPr>
        <p:txBody>
          <a:bodyPr/>
          <a:lstStyle/>
          <a:p>
            <a:pPr marL="0" indent="0">
              <a:buNone/>
            </a:pPr>
            <a:r>
              <a:rPr lang="it-IT"/>
              <a:t>Per mandare una richiesta al server, è necessario invocare una fetch alla quale passiamo 2 parametri: </a:t>
            </a:r>
          </a:p>
          <a:p>
            <a:pPr marL="0" indent="0">
              <a:buNone/>
            </a:pPr>
            <a:endParaRPr lang="it-IT"/>
          </a:p>
          <a:p>
            <a:pPr marL="0" indent="0">
              <a:buNone/>
            </a:pPr>
            <a:r>
              <a:rPr lang="it-IT"/>
              <a:t>Il 1° parametro contiene l’URL di base (</a:t>
            </a:r>
            <a:r>
              <a:rPr lang="it-IT">
                <a:hlinkClick r:id="rId2"/>
              </a:rPr>
              <a:t>https://amazon-product-price-data.p.rapidapi.com/product/</a:t>
            </a:r>
            <a:r>
              <a:rPr lang="it-IT"/>
              <a:t>) seguito dalla lista di codice ASIN dei prodotti di nostro interesse.</a:t>
            </a:r>
          </a:p>
          <a:p>
            <a:pPr marL="0" indent="0">
              <a:buNone/>
            </a:pPr>
            <a:endParaRPr lang="it-IT"/>
          </a:p>
          <a:p>
            <a:pPr marL="0" indent="0">
              <a:buNone/>
            </a:pPr>
            <a:r>
              <a:rPr lang="it-IT"/>
              <a:t>Il 2° parametro contiene 2 campi:</a:t>
            </a:r>
          </a:p>
          <a:p>
            <a:pPr marL="0" indent="0">
              <a:buNone/>
            </a:pPr>
            <a:endParaRPr lang="it-IT"/>
          </a:p>
          <a:p>
            <a:pPr marL="514350" indent="-514350">
              <a:buAutoNum type="arabicParenR"/>
            </a:pPr>
            <a:r>
              <a:rPr lang="it-IT"/>
              <a:t>Il campo «method», tramite il quale specifico che la richiesta deve essere eseguita tramite il Metodo HTTP GET.</a:t>
            </a:r>
          </a:p>
          <a:p>
            <a:pPr marL="514350" indent="-514350">
              <a:buAutoNum type="arabicParenR"/>
            </a:pPr>
            <a:r>
              <a:rPr lang="it-IT"/>
              <a:t>Il campo «headers», tramite il quale specifico l’API key e l’Host.</a:t>
            </a:r>
          </a:p>
          <a:p>
            <a:pPr marL="0" indent="0">
              <a:buNone/>
            </a:pPr>
            <a:endParaRPr lang="it-IT"/>
          </a:p>
        </p:txBody>
      </p:sp>
    </p:spTree>
    <p:extLst>
      <p:ext uri="{BB962C8B-B14F-4D97-AF65-F5344CB8AC3E}">
        <p14:creationId xmlns:p14="http://schemas.microsoft.com/office/powerpoint/2010/main" val="83267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38E19C-7741-4EDA-88C5-47DA96C93D2A}"/>
              </a:ext>
            </a:extLst>
          </p:cNvPr>
          <p:cNvSpPr>
            <a:spLocks noGrp="1"/>
          </p:cNvSpPr>
          <p:nvPr>
            <p:ph idx="1"/>
          </p:nvPr>
        </p:nvSpPr>
        <p:spPr>
          <a:xfrm>
            <a:off x="0" y="0"/>
            <a:ext cx="12192000" cy="6858000"/>
          </a:xfrm>
        </p:spPr>
        <p:txBody>
          <a:bodyPr/>
          <a:lstStyle/>
          <a:p>
            <a:pPr marL="0" indent="0">
              <a:buNone/>
            </a:pPr>
            <a:r>
              <a:rPr lang="it-IT"/>
              <a:t>Ho usato questa API per creare un banner pubblicitario alla sinista della pagina, che mostra 5 prodotti inerenti al settore Palestre mostrando, per ciascuno di essi, l’immagine, il titolo ed il prezzo in dollari;</a:t>
            </a:r>
          </a:p>
          <a:p>
            <a:pPr marL="0" indent="0">
              <a:buNone/>
            </a:pPr>
            <a:endParaRPr lang="it-IT"/>
          </a:p>
          <a:p>
            <a:pPr marL="0" indent="0">
              <a:buNone/>
            </a:pPr>
            <a:r>
              <a:rPr lang="it-IT"/>
              <a:t>Per implementare il banner ho inserito nella Section un div di classe «banner» ed id «container», posto alla sinistra del div di classe «griglia»,</a:t>
            </a:r>
          </a:p>
          <a:p>
            <a:pPr marL="0" indent="0">
              <a:buNone/>
            </a:pPr>
            <a:endParaRPr lang="it-IT"/>
          </a:p>
          <a:p>
            <a:pPr marL="0" indent="0">
              <a:buNone/>
            </a:pPr>
            <a:r>
              <a:rPr lang="it-IT"/>
              <a:t>Al caricamento dell’homepage, viene invocata una funzione inserisciPubblicità(). Essa fa una richiesta al server dell’API, inserendo dopo l’endpoint 5 codici ASIN da me scelti. Successivamente, all’arrivo del file JSON relativo alla suddetta richiesta, viene invocata una funzione onJson(json) che salva in una variabile «container» il div di id «container» ed itera l’Array del file JSON. Ad ogni iterazione, salva in una variabile «product» il valore i-esimo di tale Array, crea un div, un img e due span, setta opportunatamente gli attributi di questi elementi, inserisce tali elementi nel div creato dinamicamente e poi inserisce tale div nel div «container».</a:t>
            </a:r>
          </a:p>
        </p:txBody>
      </p:sp>
    </p:spTree>
    <p:extLst>
      <p:ext uri="{BB962C8B-B14F-4D97-AF65-F5344CB8AC3E}">
        <p14:creationId xmlns:p14="http://schemas.microsoft.com/office/powerpoint/2010/main" val="165531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4" descr="Immagine che contiene testo&#10;&#10;Descrizione generata automaticamente">
            <a:extLst>
              <a:ext uri="{FF2B5EF4-FFF2-40B4-BE49-F238E27FC236}">
                <a16:creationId xmlns:a16="http://schemas.microsoft.com/office/drawing/2014/main" id="{372C2374-D0FF-478B-AEF9-44D66B319D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58593"/>
            <a:ext cx="12192000" cy="4740813"/>
          </a:xfrm>
        </p:spPr>
      </p:pic>
    </p:spTree>
    <p:extLst>
      <p:ext uri="{BB962C8B-B14F-4D97-AF65-F5344CB8AC3E}">
        <p14:creationId xmlns:p14="http://schemas.microsoft.com/office/powerpoint/2010/main" val="314124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655EE641-3EDC-44C9-85EC-A7D5B6E6D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4533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a:extLst>
              <a:ext uri="{FF2B5EF4-FFF2-40B4-BE49-F238E27FC236}">
                <a16:creationId xmlns:a16="http://schemas.microsoft.com/office/drawing/2014/main" id="{25AD2A55-4F3F-4F2C-B7DD-32142FB13FD7}"/>
              </a:ext>
            </a:extLst>
          </p:cNvPr>
          <p:cNvPicPr>
            <a:picLocks noGrp="1" noChangeAspect="1"/>
          </p:cNvPicPr>
          <p:nvPr>
            <p:ph idx="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28640632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1689</Words>
  <Application>Microsoft Office PowerPoint</Application>
  <PresentationFormat>Widescreen</PresentationFormat>
  <Paragraphs>91</Paragraphs>
  <Slides>32</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32</vt:i4>
      </vt:variant>
    </vt:vector>
  </HeadingPairs>
  <TitlesOfParts>
    <vt:vector size="36" baseType="lpstr">
      <vt:lpstr>Arial</vt:lpstr>
      <vt:lpstr>Calibri</vt:lpstr>
      <vt:lpstr>Calibri Light</vt:lpstr>
      <vt:lpstr>Tema di Office</vt:lpstr>
      <vt:lpstr>INTEGRAZIONE REST API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UTILIZZATE</dc:title>
  <dc:creator>GERLANDO MARIA CACCIATORE</dc:creator>
  <cp:lastModifiedBy>GERLANDO MARIA CACCIATORE</cp:lastModifiedBy>
  <cp:revision>32</cp:revision>
  <dcterms:created xsi:type="dcterms:W3CDTF">2021-04-26T09:09:51Z</dcterms:created>
  <dcterms:modified xsi:type="dcterms:W3CDTF">2021-04-26T17:47:30Z</dcterms:modified>
</cp:coreProperties>
</file>