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2A6A4-F61E-4C6C-80D9-DB4181F8FA8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457338E-4C29-45D9-B629-365A3544A084}">
      <dgm:prSet custT="1"/>
      <dgm:spPr/>
      <dgm:t>
        <a:bodyPr/>
        <a:lstStyle/>
        <a:p>
          <a:r>
            <a:rPr lang="en-US" sz="1200" dirty="0"/>
            <a:t>Delve into international call customers and investigate why they are </a:t>
          </a:r>
          <a:r>
            <a:rPr lang="en-US" sz="1500" dirty="0"/>
            <a:t>leaving</a:t>
          </a:r>
        </a:p>
      </dgm:t>
    </dgm:pt>
    <dgm:pt modelId="{70453F18-6AB0-468D-8237-03B9195B7C12}" type="parTrans" cxnId="{864B29F7-FB4A-482A-9506-03EB66987126}">
      <dgm:prSet/>
      <dgm:spPr/>
      <dgm:t>
        <a:bodyPr/>
        <a:lstStyle/>
        <a:p>
          <a:endParaRPr lang="en-US"/>
        </a:p>
      </dgm:t>
    </dgm:pt>
    <dgm:pt modelId="{7CA163F9-5572-44C4-AA15-C7D8D6A2FF79}" type="sibTrans" cxnId="{864B29F7-FB4A-482A-9506-03EB66987126}">
      <dgm:prSet/>
      <dgm:spPr/>
      <dgm:t>
        <a:bodyPr/>
        <a:lstStyle/>
        <a:p>
          <a:endParaRPr lang="en-US"/>
        </a:p>
      </dgm:t>
    </dgm:pt>
    <dgm:pt modelId="{C958784D-ADEC-419E-B0C5-2D342196C862}">
      <dgm:prSet/>
      <dgm:spPr/>
      <dgm:t>
        <a:bodyPr/>
        <a:lstStyle/>
        <a:p>
          <a:r>
            <a:rPr lang="en-US" dirty="0"/>
            <a:t>Determine if the number of minutes per day is correlated due to some other factor or if it is playing a significant role in customers churning</a:t>
          </a:r>
        </a:p>
      </dgm:t>
    </dgm:pt>
    <dgm:pt modelId="{35BAA22D-845D-4415-A256-C1DC3ADD30B8}" type="parTrans" cxnId="{7E07B9E0-CB59-4F21-992B-FCFB3026F500}">
      <dgm:prSet/>
      <dgm:spPr/>
      <dgm:t>
        <a:bodyPr/>
        <a:lstStyle/>
        <a:p>
          <a:endParaRPr lang="en-US"/>
        </a:p>
      </dgm:t>
    </dgm:pt>
    <dgm:pt modelId="{3DFF059C-40E2-4F87-8FD2-6A248B76D285}" type="sibTrans" cxnId="{7E07B9E0-CB59-4F21-992B-FCFB3026F500}">
      <dgm:prSet/>
      <dgm:spPr/>
      <dgm:t>
        <a:bodyPr/>
        <a:lstStyle/>
        <a:p>
          <a:endParaRPr lang="en-US"/>
        </a:p>
      </dgm:t>
    </dgm:pt>
    <dgm:pt modelId="{9C402C6F-A7F4-457A-8350-B86844F9A957}">
      <dgm:prSet/>
      <dgm:spPr/>
      <dgm:t>
        <a:bodyPr/>
        <a:lstStyle/>
        <a:p>
          <a:r>
            <a:rPr lang="en-US" dirty="0"/>
            <a:t>Get more specific information on our clients and see if that can help us better predict whether they are more likely to churn or not</a:t>
          </a:r>
        </a:p>
      </dgm:t>
    </dgm:pt>
    <dgm:pt modelId="{216C86F5-DF7F-4E9F-9358-A427D0728AE6}" type="parTrans" cxnId="{F5DBD8A8-457C-454A-B1B9-ECA350638282}">
      <dgm:prSet/>
      <dgm:spPr/>
      <dgm:t>
        <a:bodyPr/>
        <a:lstStyle/>
        <a:p>
          <a:endParaRPr lang="en-US"/>
        </a:p>
      </dgm:t>
    </dgm:pt>
    <dgm:pt modelId="{0F33AA9F-7C6F-4F9C-8F8E-6AC09174A5CD}" type="sibTrans" cxnId="{F5DBD8A8-457C-454A-B1B9-ECA350638282}">
      <dgm:prSet/>
      <dgm:spPr/>
      <dgm:t>
        <a:bodyPr/>
        <a:lstStyle/>
        <a:p>
          <a:endParaRPr lang="en-US"/>
        </a:p>
      </dgm:t>
    </dgm:pt>
    <dgm:pt modelId="{7377569F-71A5-426A-A742-9E8B5433ABA0}" type="pres">
      <dgm:prSet presAssocID="{86D2A6A4-F61E-4C6C-80D9-DB4181F8FA8C}" presName="root" presStyleCnt="0">
        <dgm:presLayoutVars>
          <dgm:dir/>
          <dgm:resizeHandles val="exact"/>
        </dgm:presLayoutVars>
      </dgm:prSet>
      <dgm:spPr/>
    </dgm:pt>
    <dgm:pt modelId="{DED362BB-35A3-4FD4-B756-2C4AA99D42F3}" type="pres">
      <dgm:prSet presAssocID="{0457338E-4C29-45D9-B629-365A3544A084}" presName="compNode" presStyleCnt="0"/>
      <dgm:spPr/>
    </dgm:pt>
    <dgm:pt modelId="{2B39E83D-8C4C-40C4-8086-3E0FFE7C36D4}" type="pres">
      <dgm:prSet presAssocID="{0457338E-4C29-45D9-B629-365A3544A0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0623C8A-0AE7-4299-84FD-C7EE4A4C528F}" type="pres">
      <dgm:prSet presAssocID="{0457338E-4C29-45D9-B629-365A3544A084}" presName="spaceRect" presStyleCnt="0"/>
      <dgm:spPr/>
    </dgm:pt>
    <dgm:pt modelId="{61F575A5-4084-44EA-9792-A008CF532E7A}" type="pres">
      <dgm:prSet presAssocID="{0457338E-4C29-45D9-B629-365A3544A084}" presName="textRect" presStyleLbl="revTx" presStyleIdx="0" presStyleCnt="3">
        <dgm:presLayoutVars>
          <dgm:chMax val="1"/>
          <dgm:chPref val="1"/>
        </dgm:presLayoutVars>
      </dgm:prSet>
      <dgm:spPr/>
    </dgm:pt>
    <dgm:pt modelId="{FD771320-D7C3-4109-91A1-498EF42F297A}" type="pres">
      <dgm:prSet presAssocID="{7CA163F9-5572-44C4-AA15-C7D8D6A2FF79}" presName="sibTrans" presStyleCnt="0"/>
      <dgm:spPr/>
    </dgm:pt>
    <dgm:pt modelId="{924D9920-0959-4C47-B394-F80364573B9C}" type="pres">
      <dgm:prSet presAssocID="{C958784D-ADEC-419E-B0C5-2D342196C862}" presName="compNode" presStyleCnt="0"/>
      <dgm:spPr/>
    </dgm:pt>
    <dgm:pt modelId="{EC6E86C1-C7BF-4090-B016-9429360F2535}" type="pres">
      <dgm:prSet presAssocID="{C958784D-ADEC-419E-B0C5-2D342196C8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AE8D02E-AF99-44D3-B0C6-ACC4C2ACAD39}" type="pres">
      <dgm:prSet presAssocID="{C958784D-ADEC-419E-B0C5-2D342196C862}" presName="spaceRect" presStyleCnt="0"/>
      <dgm:spPr/>
    </dgm:pt>
    <dgm:pt modelId="{D50907CF-F9C9-45FE-AF11-0596D4B15B02}" type="pres">
      <dgm:prSet presAssocID="{C958784D-ADEC-419E-B0C5-2D342196C862}" presName="textRect" presStyleLbl="revTx" presStyleIdx="1" presStyleCnt="3">
        <dgm:presLayoutVars>
          <dgm:chMax val="1"/>
          <dgm:chPref val="1"/>
        </dgm:presLayoutVars>
      </dgm:prSet>
      <dgm:spPr/>
    </dgm:pt>
    <dgm:pt modelId="{DD129DEF-BC24-41FA-A9BF-B1994C786703}" type="pres">
      <dgm:prSet presAssocID="{3DFF059C-40E2-4F87-8FD2-6A248B76D285}" presName="sibTrans" presStyleCnt="0"/>
      <dgm:spPr/>
    </dgm:pt>
    <dgm:pt modelId="{BB3DCB81-FADC-4061-9F72-38E0BB077A64}" type="pres">
      <dgm:prSet presAssocID="{9C402C6F-A7F4-457A-8350-B86844F9A957}" presName="compNode" presStyleCnt="0"/>
      <dgm:spPr/>
    </dgm:pt>
    <dgm:pt modelId="{BA54126D-646F-4F1F-815E-3782B86BF906}" type="pres">
      <dgm:prSet presAssocID="{9C402C6F-A7F4-457A-8350-B86844F9A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E386BED4-20A9-4066-AEE1-32146595B4EC}" type="pres">
      <dgm:prSet presAssocID="{9C402C6F-A7F4-457A-8350-B86844F9A957}" presName="spaceRect" presStyleCnt="0"/>
      <dgm:spPr/>
    </dgm:pt>
    <dgm:pt modelId="{91ADEA34-1E48-46C0-BC9C-4BB6937CB8B5}" type="pres">
      <dgm:prSet presAssocID="{9C402C6F-A7F4-457A-8350-B86844F9A957}" presName="textRect" presStyleLbl="revTx" presStyleIdx="2" presStyleCnt="3">
        <dgm:presLayoutVars>
          <dgm:chMax val="1"/>
          <dgm:chPref val="1"/>
        </dgm:presLayoutVars>
      </dgm:prSet>
      <dgm:spPr/>
    </dgm:pt>
  </dgm:ptLst>
  <dgm:cxnLst>
    <dgm:cxn modelId="{A4BB8914-2192-4BF9-968D-77620A24AA7A}" type="presOf" srcId="{C958784D-ADEC-419E-B0C5-2D342196C862}" destId="{D50907CF-F9C9-45FE-AF11-0596D4B15B02}" srcOrd="0" destOrd="0" presId="urn:microsoft.com/office/officeart/2018/2/layout/IconLabelList"/>
    <dgm:cxn modelId="{6B6DB242-A755-4725-8D33-B92BF28707CA}" type="presOf" srcId="{9C402C6F-A7F4-457A-8350-B86844F9A957}" destId="{91ADEA34-1E48-46C0-BC9C-4BB6937CB8B5}" srcOrd="0" destOrd="0" presId="urn:microsoft.com/office/officeart/2018/2/layout/IconLabelList"/>
    <dgm:cxn modelId="{A999DB69-9C88-4E92-A8D6-C947B785E301}" type="presOf" srcId="{0457338E-4C29-45D9-B629-365A3544A084}" destId="{61F575A5-4084-44EA-9792-A008CF532E7A}" srcOrd="0" destOrd="0" presId="urn:microsoft.com/office/officeart/2018/2/layout/IconLabelList"/>
    <dgm:cxn modelId="{A9512198-2B8C-48A5-A31B-3E552A2E259C}" type="presOf" srcId="{86D2A6A4-F61E-4C6C-80D9-DB4181F8FA8C}" destId="{7377569F-71A5-426A-A742-9E8B5433ABA0}" srcOrd="0" destOrd="0" presId="urn:microsoft.com/office/officeart/2018/2/layout/IconLabelList"/>
    <dgm:cxn modelId="{F5DBD8A8-457C-454A-B1B9-ECA350638282}" srcId="{86D2A6A4-F61E-4C6C-80D9-DB4181F8FA8C}" destId="{9C402C6F-A7F4-457A-8350-B86844F9A957}" srcOrd="2" destOrd="0" parTransId="{216C86F5-DF7F-4E9F-9358-A427D0728AE6}" sibTransId="{0F33AA9F-7C6F-4F9C-8F8E-6AC09174A5CD}"/>
    <dgm:cxn modelId="{7E07B9E0-CB59-4F21-992B-FCFB3026F500}" srcId="{86D2A6A4-F61E-4C6C-80D9-DB4181F8FA8C}" destId="{C958784D-ADEC-419E-B0C5-2D342196C862}" srcOrd="1" destOrd="0" parTransId="{35BAA22D-845D-4415-A256-C1DC3ADD30B8}" sibTransId="{3DFF059C-40E2-4F87-8FD2-6A248B76D285}"/>
    <dgm:cxn modelId="{864B29F7-FB4A-482A-9506-03EB66987126}" srcId="{86D2A6A4-F61E-4C6C-80D9-DB4181F8FA8C}" destId="{0457338E-4C29-45D9-B629-365A3544A084}" srcOrd="0" destOrd="0" parTransId="{70453F18-6AB0-468D-8237-03B9195B7C12}" sibTransId="{7CA163F9-5572-44C4-AA15-C7D8D6A2FF79}"/>
    <dgm:cxn modelId="{97D15C77-7F59-4116-840F-C021BD43D4EA}" type="presParOf" srcId="{7377569F-71A5-426A-A742-9E8B5433ABA0}" destId="{DED362BB-35A3-4FD4-B756-2C4AA99D42F3}" srcOrd="0" destOrd="0" presId="urn:microsoft.com/office/officeart/2018/2/layout/IconLabelList"/>
    <dgm:cxn modelId="{F398D803-2078-4B46-AE8D-4DDD3331F721}" type="presParOf" srcId="{DED362BB-35A3-4FD4-B756-2C4AA99D42F3}" destId="{2B39E83D-8C4C-40C4-8086-3E0FFE7C36D4}" srcOrd="0" destOrd="0" presId="urn:microsoft.com/office/officeart/2018/2/layout/IconLabelList"/>
    <dgm:cxn modelId="{DDAD3214-3D95-4AB9-9E1B-714862A574FE}" type="presParOf" srcId="{DED362BB-35A3-4FD4-B756-2C4AA99D42F3}" destId="{10623C8A-0AE7-4299-84FD-C7EE4A4C528F}" srcOrd="1" destOrd="0" presId="urn:microsoft.com/office/officeart/2018/2/layout/IconLabelList"/>
    <dgm:cxn modelId="{097DED35-5A03-490F-8F70-39491B71569E}" type="presParOf" srcId="{DED362BB-35A3-4FD4-B756-2C4AA99D42F3}" destId="{61F575A5-4084-44EA-9792-A008CF532E7A}" srcOrd="2" destOrd="0" presId="urn:microsoft.com/office/officeart/2018/2/layout/IconLabelList"/>
    <dgm:cxn modelId="{3B722177-971D-4939-9118-F7CA41867A4A}" type="presParOf" srcId="{7377569F-71A5-426A-A742-9E8B5433ABA0}" destId="{FD771320-D7C3-4109-91A1-498EF42F297A}" srcOrd="1" destOrd="0" presId="urn:microsoft.com/office/officeart/2018/2/layout/IconLabelList"/>
    <dgm:cxn modelId="{30BC5AC5-1356-4851-BD40-9AA1A84E73D8}" type="presParOf" srcId="{7377569F-71A5-426A-A742-9E8B5433ABA0}" destId="{924D9920-0959-4C47-B394-F80364573B9C}" srcOrd="2" destOrd="0" presId="urn:microsoft.com/office/officeart/2018/2/layout/IconLabelList"/>
    <dgm:cxn modelId="{84FC7EEB-A718-4BAC-81AC-3742C7EBC9E0}" type="presParOf" srcId="{924D9920-0959-4C47-B394-F80364573B9C}" destId="{EC6E86C1-C7BF-4090-B016-9429360F2535}" srcOrd="0" destOrd="0" presId="urn:microsoft.com/office/officeart/2018/2/layout/IconLabelList"/>
    <dgm:cxn modelId="{587526A1-1E5D-4E35-912E-B5B5B1D2CCA3}" type="presParOf" srcId="{924D9920-0959-4C47-B394-F80364573B9C}" destId="{2AE8D02E-AF99-44D3-B0C6-ACC4C2ACAD39}" srcOrd="1" destOrd="0" presId="urn:microsoft.com/office/officeart/2018/2/layout/IconLabelList"/>
    <dgm:cxn modelId="{5745881A-D159-4E84-923C-9463CE10D901}" type="presParOf" srcId="{924D9920-0959-4C47-B394-F80364573B9C}" destId="{D50907CF-F9C9-45FE-AF11-0596D4B15B02}" srcOrd="2" destOrd="0" presId="urn:microsoft.com/office/officeart/2018/2/layout/IconLabelList"/>
    <dgm:cxn modelId="{47FFFE04-563B-458F-96C1-A7045ECAC47F}" type="presParOf" srcId="{7377569F-71A5-426A-A742-9E8B5433ABA0}" destId="{DD129DEF-BC24-41FA-A9BF-B1994C786703}" srcOrd="3" destOrd="0" presId="urn:microsoft.com/office/officeart/2018/2/layout/IconLabelList"/>
    <dgm:cxn modelId="{A0BBF7DB-B4CF-4FAE-8692-F7D437C44B6B}" type="presParOf" srcId="{7377569F-71A5-426A-A742-9E8B5433ABA0}" destId="{BB3DCB81-FADC-4061-9F72-38E0BB077A64}" srcOrd="4" destOrd="0" presId="urn:microsoft.com/office/officeart/2018/2/layout/IconLabelList"/>
    <dgm:cxn modelId="{D5362A64-6F49-48EE-B890-8B99E5664DC4}" type="presParOf" srcId="{BB3DCB81-FADC-4061-9F72-38E0BB077A64}" destId="{BA54126D-646F-4F1F-815E-3782B86BF906}" srcOrd="0" destOrd="0" presId="urn:microsoft.com/office/officeart/2018/2/layout/IconLabelList"/>
    <dgm:cxn modelId="{9041CACB-BAF1-4E55-9C54-396FA8F89BE2}" type="presParOf" srcId="{BB3DCB81-FADC-4061-9F72-38E0BB077A64}" destId="{E386BED4-20A9-4066-AEE1-32146595B4EC}" srcOrd="1" destOrd="0" presId="urn:microsoft.com/office/officeart/2018/2/layout/IconLabelList"/>
    <dgm:cxn modelId="{1CF8629E-39A2-41C6-BE19-4F5E9705C257}" type="presParOf" srcId="{BB3DCB81-FADC-4061-9F72-38E0BB077A64}" destId="{91ADEA34-1E48-46C0-BC9C-4BB6937CB8B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9E83D-8C4C-40C4-8086-3E0FFE7C36D4}">
      <dsp:nvSpPr>
        <dsp:cNvPr id="0" name=""/>
        <dsp:cNvSpPr/>
      </dsp:nvSpPr>
      <dsp:spPr>
        <a:xfrm>
          <a:off x="1127956" y="522077"/>
          <a:ext cx="1285607" cy="1285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F575A5-4084-44EA-9792-A008CF532E7A}">
      <dsp:nvSpPr>
        <dsp:cNvPr id="0" name=""/>
        <dsp:cNvSpPr/>
      </dsp:nvSpPr>
      <dsp:spPr>
        <a:xfrm>
          <a:off x="342307" y="2161690"/>
          <a:ext cx="28569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Delve into international call customers and investigate why they are </a:t>
          </a:r>
          <a:r>
            <a:rPr lang="en-US" sz="1500" kern="1200" dirty="0"/>
            <a:t>leaving</a:t>
          </a:r>
        </a:p>
      </dsp:txBody>
      <dsp:txXfrm>
        <a:off x="342307" y="2161690"/>
        <a:ext cx="2856906" cy="720000"/>
      </dsp:txXfrm>
    </dsp:sp>
    <dsp:sp modelId="{EC6E86C1-C7BF-4090-B016-9429360F2535}">
      <dsp:nvSpPr>
        <dsp:cNvPr id="0" name=""/>
        <dsp:cNvSpPr/>
      </dsp:nvSpPr>
      <dsp:spPr>
        <a:xfrm>
          <a:off x="4484821" y="522077"/>
          <a:ext cx="1285607" cy="1285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0907CF-F9C9-45FE-AF11-0596D4B15B02}">
      <dsp:nvSpPr>
        <dsp:cNvPr id="0" name=""/>
        <dsp:cNvSpPr/>
      </dsp:nvSpPr>
      <dsp:spPr>
        <a:xfrm>
          <a:off x="3699171" y="2161690"/>
          <a:ext cx="28569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Determine if the number of minutes per day is correlated due to some other factor or if it is playing a significant role in customers churning</a:t>
          </a:r>
        </a:p>
      </dsp:txBody>
      <dsp:txXfrm>
        <a:off x="3699171" y="2161690"/>
        <a:ext cx="2856906" cy="720000"/>
      </dsp:txXfrm>
    </dsp:sp>
    <dsp:sp modelId="{BA54126D-646F-4F1F-815E-3782B86BF906}">
      <dsp:nvSpPr>
        <dsp:cNvPr id="0" name=""/>
        <dsp:cNvSpPr/>
      </dsp:nvSpPr>
      <dsp:spPr>
        <a:xfrm>
          <a:off x="7841685" y="522077"/>
          <a:ext cx="1285607" cy="12856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ADEA34-1E48-46C0-BC9C-4BB6937CB8B5}">
      <dsp:nvSpPr>
        <dsp:cNvPr id="0" name=""/>
        <dsp:cNvSpPr/>
      </dsp:nvSpPr>
      <dsp:spPr>
        <a:xfrm>
          <a:off x="7056036" y="2161690"/>
          <a:ext cx="28569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Get more specific information on our clients and see if that can help us better predict whether they are more likely to churn or not</a:t>
          </a:r>
        </a:p>
      </dsp:txBody>
      <dsp:txXfrm>
        <a:off x="7056036" y="2161690"/>
        <a:ext cx="285690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30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C62800B-C499-4AA7-BC09-02E7C4D72403}"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195369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372216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1854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3141681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6752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244968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144291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37942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930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2800B-C499-4AA7-BC09-02E7C4D72403}"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322885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2800B-C499-4AA7-BC09-02E7C4D72403}"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256097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2800B-C499-4AA7-BC09-02E7C4D72403}"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137171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2800B-C499-4AA7-BC09-02E7C4D72403}"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231072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2800B-C499-4AA7-BC09-02E7C4D72403}"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236901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2800B-C499-4AA7-BC09-02E7C4D72403}"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91254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2800B-C499-4AA7-BC09-02E7C4D72403}"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A99DD-AD34-4C49-884B-F28B5CBE1F1F}" type="slidenum">
              <a:rPr lang="en-US" smtClean="0"/>
              <a:t>‹#›</a:t>
            </a:fld>
            <a:endParaRPr lang="en-US"/>
          </a:p>
        </p:txBody>
      </p:sp>
    </p:spTree>
    <p:extLst>
      <p:ext uri="{BB962C8B-B14F-4D97-AF65-F5344CB8AC3E}">
        <p14:creationId xmlns:p14="http://schemas.microsoft.com/office/powerpoint/2010/main" val="12607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62800B-C499-4AA7-BC09-02E7C4D72403}" type="datetimeFigureOut">
              <a:rPr lang="en-US" smtClean="0"/>
              <a:t>1/5/2021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5FA99DD-AD34-4C49-884B-F28B5CBE1F1F}" type="slidenum">
              <a:rPr lang="en-US" smtClean="0"/>
              <a:t>‹#›</a:t>
            </a:fld>
            <a:endParaRPr lang="en-US"/>
          </a:p>
        </p:txBody>
      </p:sp>
    </p:spTree>
    <p:extLst>
      <p:ext uri="{BB962C8B-B14F-4D97-AF65-F5344CB8AC3E}">
        <p14:creationId xmlns:p14="http://schemas.microsoft.com/office/powerpoint/2010/main" val="41865547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becksddf/churn-in-telecoms-dataset" TargetMode="Externa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husney1/Customer-Churn-Project" TargetMode="External"/><Relationship Id="rId2" Type="http://schemas.openxmlformats.org/officeDocument/2006/relationships/hyperlink" Target="mailto:joeyhusney1@gmail.co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FF3F-088E-4E86-A245-E930EFA2CA46}"/>
              </a:ext>
            </a:extLst>
          </p:cNvPr>
          <p:cNvSpPr>
            <a:spLocks noGrp="1"/>
          </p:cNvSpPr>
          <p:nvPr>
            <p:ph type="ctrTitle"/>
          </p:nvPr>
        </p:nvSpPr>
        <p:spPr/>
        <p:txBody>
          <a:bodyPr/>
          <a:lstStyle/>
          <a:p>
            <a:r>
              <a:rPr lang="en-US" dirty="0"/>
              <a:t>Customer Churn analysis syriatel</a:t>
            </a:r>
          </a:p>
        </p:txBody>
      </p:sp>
      <p:sp>
        <p:nvSpPr>
          <p:cNvPr id="3" name="Subtitle 2">
            <a:extLst>
              <a:ext uri="{FF2B5EF4-FFF2-40B4-BE49-F238E27FC236}">
                <a16:creationId xmlns:a16="http://schemas.microsoft.com/office/drawing/2014/main" id="{7DFD8D20-DDB3-48F8-9A9B-0237721C797C}"/>
              </a:ext>
            </a:extLst>
          </p:cNvPr>
          <p:cNvSpPr>
            <a:spLocks noGrp="1"/>
          </p:cNvSpPr>
          <p:nvPr>
            <p:ph type="subTitle" idx="1"/>
          </p:nvPr>
        </p:nvSpPr>
        <p:spPr/>
        <p:txBody>
          <a:bodyPr/>
          <a:lstStyle/>
          <a:p>
            <a:r>
              <a:rPr lang="en-US" dirty="0"/>
              <a:t>Joey Husney</a:t>
            </a:r>
          </a:p>
          <a:p>
            <a:r>
              <a:rPr lang="en-US" dirty="0"/>
              <a:t>12/23/20</a:t>
            </a:r>
          </a:p>
        </p:txBody>
      </p:sp>
    </p:spTree>
    <p:extLst>
      <p:ext uri="{BB962C8B-B14F-4D97-AF65-F5344CB8AC3E}">
        <p14:creationId xmlns:p14="http://schemas.microsoft.com/office/powerpoint/2010/main" val="141579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064B7B-C712-410F-ABC2-AE9CD06B5AD6}"/>
              </a:ext>
            </a:extLst>
          </p:cNvPr>
          <p:cNvPicPr>
            <a:picLocks noChangeAspect="1"/>
          </p:cNvPicPr>
          <p:nvPr/>
        </p:nvPicPr>
        <p:blipFill rotWithShape="1">
          <a:blip r:embed="rId2">
            <a:alphaModFix amt="35000"/>
          </a:blip>
          <a:srcRect t="1220" b="14510"/>
          <a:stretch/>
        </p:blipFill>
        <p:spPr>
          <a:xfrm>
            <a:off x="3174" y="10"/>
            <a:ext cx="12192000" cy="6857990"/>
          </a:xfrm>
          <a:prstGeom prst="rect">
            <a:avLst/>
          </a:prstGeom>
        </p:spPr>
      </p:pic>
      <p:sp>
        <p:nvSpPr>
          <p:cNvPr id="2" name="Title 1">
            <a:extLst>
              <a:ext uri="{FF2B5EF4-FFF2-40B4-BE49-F238E27FC236}">
                <a16:creationId xmlns:a16="http://schemas.microsoft.com/office/drawing/2014/main" id="{D50F0EFC-0D33-4C09-9B12-B9351C99DBF3}"/>
              </a:ext>
            </a:extLst>
          </p:cNvPr>
          <p:cNvSpPr>
            <a:spLocks noGrp="1"/>
          </p:cNvSpPr>
          <p:nvPr>
            <p:ph type="title"/>
          </p:nvPr>
        </p:nvSpPr>
        <p:spPr>
          <a:xfrm>
            <a:off x="422955" y="213912"/>
            <a:ext cx="8534400" cy="1507067"/>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510E08D4-09BB-45B6-B692-43ED4D2674F8}"/>
              </a:ext>
            </a:extLst>
          </p:cNvPr>
          <p:cNvSpPr>
            <a:spLocks noGrp="1"/>
          </p:cNvSpPr>
          <p:nvPr>
            <p:ph idx="1"/>
          </p:nvPr>
        </p:nvSpPr>
        <p:spPr>
          <a:xfrm>
            <a:off x="422955" y="1621366"/>
            <a:ext cx="8534400" cy="3615267"/>
          </a:xfrm>
        </p:spPr>
        <p:txBody>
          <a:bodyPr>
            <a:normAutofit/>
          </a:bodyPr>
          <a:lstStyle/>
          <a:p>
            <a:pPr>
              <a:lnSpc>
                <a:spcPct val="90000"/>
              </a:lnSpc>
            </a:pPr>
            <a:r>
              <a:rPr lang="en-US" sz="1500" dirty="0">
                <a:solidFill>
                  <a:schemeClr val="tx1"/>
                </a:solidFill>
              </a:rPr>
              <a:t>We have been hired by SyriaTel, a telecommunication company, to advise them based on our analysis of the data they have given us</a:t>
            </a:r>
          </a:p>
          <a:p>
            <a:pPr>
              <a:lnSpc>
                <a:spcPct val="90000"/>
              </a:lnSpc>
            </a:pPr>
            <a:r>
              <a:rPr lang="en-US" sz="1500" dirty="0">
                <a:solidFill>
                  <a:schemeClr val="tx1"/>
                </a:solidFill>
              </a:rPr>
              <a:t>Specifically, they would like to know which customers they are most likely to lose in order that they can target them with incentives etc.</a:t>
            </a:r>
          </a:p>
          <a:p>
            <a:pPr>
              <a:lnSpc>
                <a:spcPct val="90000"/>
              </a:lnSpc>
            </a:pPr>
            <a:r>
              <a:rPr lang="en-US" sz="1500" dirty="0">
                <a:solidFill>
                  <a:schemeClr val="tx1"/>
                </a:solidFill>
              </a:rPr>
              <a:t>Some of the steps we will discuss:</a:t>
            </a:r>
          </a:p>
          <a:p>
            <a:pPr lvl="1">
              <a:lnSpc>
                <a:spcPct val="90000"/>
              </a:lnSpc>
              <a:buFont typeface="Courier New" panose="02070309020205020404" pitchFamily="49" charset="0"/>
              <a:buChar char="o"/>
            </a:pPr>
            <a:r>
              <a:rPr lang="en-US" sz="1500" dirty="0">
                <a:solidFill>
                  <a:schemeClr val="tx1"/>
                </a:solidFill>
              </a:rPr>
              <a:t>The data</a:t>
            </a:r>
          </a:p>
          <a:p>
            <a:pPr lvl="1">
              <a:lnSpc>
                <a:spcPct val="90000"/>
              </a:lnSpc>
              <a:buFont typeface="Courier New" panose="02070309020205020404" pitchFamily="49" charset="0"/>
              <a:buChar char="o"/>
            </a:pPr>
            <a:r>
              <a:rPr lang="en-US" sz="1500" dirty="0">
                <a:solidFill>
                  <a:schemeClr val="tx1"/>
                </a:solidFill>
              </a:rPr>
              <a:t>Insights through EDA’s</a:t>
            </a:r>
          </a:p>
          <a:p>
            <a:pPr lvl="1">
              <a:lnSpc>
                <a:spcPct val="90000"/>
              </a:lnSpc>
              <a:buFont typeface="Courier New" panose="02070309020205020404" pitchFamily="49" charset="0"/>
              <a:buChar char="o"/>
            </a:pPr>
            <a:r>
              <a:rPr lang="en-US" sz="1500" dirty="0">
                <a:solidFill>
                  <a:schemeClr val="tx1"/>
                </a:solidFill>
              </a:rPr>
              <a:t>Our initial and final model</a:t>
            </a:r>
          </a:p>
          <a:p>
            <a:pPr lvl="1">
              <a:lnSpc>
                <a:spcPct val="90000"/>
              </a:lnSpc>
              <a:buFont typeface="Courier New" panose="02070309020205020404" pitchFamily="49" charset="0"/>
              <a:buChar char="o"/>
            </a:pPr>
            <a:r>
              <a:rPr lang="en-US" sz="1500" dirty="0">
                <a:solidFill>
                  <a:schemeClr val="tx1"/>
                </a:solidFill>
              </a:rPr>
              <a:t>Summary/conclusions</a:t>
            </a:r>
          </a:p>
          <a:p>
            <a:pPr lvl="1">
              <a:lnSpc>
                <a:spcPct val="90000"/>
              </a:lnSpc>
              <a:buFont typeface="Courier New" panose="02070309020205020404" pitchFamily="49" charset="0"/>
              <a:buChar char="o"/>
            </a:pPr>
            <a:r>
              <a:rPr lang="en-US" sz="1500" dirty="0">
                <a:solidFill>
                  <a:schemeClr val="tx1"/>
                </a:solidFill>
              </a:rPr>
              <a:t>Business Recommendations</a:t>
            </a:r>
          </a:p>
          <a:p>
            <a:pPr lvl="1">
              <a:lnSpc>
                <a:spcPct val="90000"/>
              </a:lnSpc>
              <a:buFont typeface="Courier New" panose="02070309020205020404" pitchFamily="49" charset="0"/>
              <a:buChar char="o"/>
            </a:pPr>
            <a:r>
              <a:rPr lang="en-US" sz="1500" dirty="0">
                <a:solidFill>
                  <a:schemeClr val="tx1"/>
                </a:solidFill>
              </a:rPr>
              <a:t>Future work</a:t>
            </a:r>
          </a:p>
        </p:txBody>
      </p:sp>
    </p:spTree>
    <p:extLst>
      <p:ext uri="{BB962C8B-B14F-4D97-AF65-F5344CB8AC3E}">
        <p14:creationId xmlns:p14="http://schemas.microsoft.com/office/powerpoint/2010/main" val="287322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6C81-E4DF-42C6-B1A7-7B9C1175F6FE}"/>
              </a:ext>
            </a:extLst>
          </p:cNvPr>
          <p:cNvSpPr>
            <a:spLocks noGrp="1"/>
          </p:cNvSpPr>
          <p:nvPr>
            <p:ph type="title"/>
          </p:nvPr>
        </p:nvSpPr>
        <p:spPr>
          <a:xfrm>
            <a:off x="5476875" y="409574"/>
            <a:ext cx="6019800" cy="745547"/>
          </a:xfrm>
        </p:spPr>
        <p:txBody>
          <a:bodyPr/>
          <a:lstStyle/>
          <a:p>
            <a:r>
              <a:rPr lang="en-US" dirty="0"/>
              <a:t>The data</a:t>
            </a:r>
          </a:p>
        </p:txBody>
      </p:sp>
      <p:sp>
        <p:nvSpPr>
          <p:cNvPr id="4" name="Text Placeholder 3">
            <a:extLst>
              <a:ext uri="{FF2B5EF4-FFF2-40B4-BE49-F238E27FC236}">
                <a16:creationId xmlns:a16="http://schemas.microsoft.com/office/drawing/2014/main" id="{3E783DBA-4F80-4D9E-B735-611BE4B4CB9C}"/>
              </a:ext>
            </a:extLst>
          </p:cNvPr>
          <p:cNvSpPr>
            <a:spLocks noGrp="1"/>
          </p:cNvSpPr>
          <p:nvPr>
            <p:ph type="body" sz="half" idx="2"/>
          </p:nvPr>
        </p:nvSpPr>
        <p:spPr>
          <a:xfrm>
            <a:off x="5476875" y="1517072"/>
            <a:ext cx="6021388" cy="2048933"/>
          </a:xfrm>
        </p:spPr>
        <p:txBody>
          <a:bodyPr>
            <a:normAutofit fontScale="25000" lnSpcReduction="20000"/>
          </a:bodyPr>
          <a:lstStyle/>
          <a:p>
            <a:pPr marL="285750" indent="-285750">
              <a:buFont typeface="Arial" panose="020B0604020202020204" pitchFamily="34" charset="0"/>
              <a:buChar char="•"/>
            </a:pPr>
            <a:r>
              <a:rPr lang="en-US" sz="5600" dirty="0"/>
              <a:t>The data we have been given is called SyriaTel Customer Churn and is available on Kaggle </a:t>
            </a:r>
            <a:r>
              <a:rPr lang="en-US" sz="5600" dirty="0">
                <a:hlinkClick r:id="rId2"/>
              </a:rPr>
              <a:t>here</a:t>
            </a:r>
            <a:endParaRPr lang="en-US" sz="5600" dirty="0"/>
          </a:p>
          <a:p>
            <a:pPr marL="285750" indent="-285750">
              <a:buFont typeface="Arial" panose="020B0604020202020204" pitchFamily="34" charset="0"/>
              <a:buChar char="•"/>
            </a:pPr>
            <a:r>
              <a:rPr lang="en-US" sz="5600" dirty="0"/>
              <a:t>It Initially contained 3333 rows and 21 columns</a:t>
            </a:r>
          </a:p>
          <a:p>
            <a:pPr marL="285750" indent="-285750">
              <a:buFont typeface="Arial" panose="020B0604020202020204" pitchFamily="34" charset="0"/>
              <a:buChar char="•"/>
            </a:pPr>
            <a:r>
              <a:rPr lang="en-US" sz="5600" dirty="0"/>
              <a:t>After using SMOTE due to class imbalance, the number of rows increased to 5700</a:t>
            </a:r>
          </a:p>
          <a:p>
            <a:pPr marL="285750" indent="-285750">
              <a:buFont typeface="Arial" panose="020B0604020202020204" pitchFamily="34" charset="0"/>
              <a:buChar char="•"/>
            </a:pPr>
            <a:r>
              <a:rPr lang="en-US" sz="5600" dirty="0"/>
              <a:t>See below for distribution of churn column percentages before SMOTE</a:t>
            </a:r>
          </a:p>
          <a:p>
            <a:pPr marL="285750" indent="-285750">
              <a:buFont typeface="Arial" panose="020B0604020202020204" pitchFamily="34" charset="0"/>
              <a:buChar char="•"/>
            </a:pPr>
            <a:r>
              <a:rPr lang="en-US" sz="5600" dirty="0"/>
              <a:t>After balancing, the distribution was 50-50 as opposed to the 85-15 that it was before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Placeholder 11" descr="A picture containing shape&#10;&#10;Description automatically generated">
            <a:extLst>
              <a:ext uri="{FF2B5EF4-FFF2-40B4-BE49-F238E27FC236}">
                <a16:creationId xmlns:a16="http://schemas.microsoft.com/office/drawing/2014/main" id="{6627AB2E-E7AE-4504-BC8A-F462A771E56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3086" r="23086"/>
          <a:stretch>
            <a:fillRect/>
          </a:stretch>
        </p:blipFill>
        <p:spPr>
          <a:xfrm>
            <a:off x="285750" y="409574"/>
            <a:ext cx="4597231" cy="6029326"/>
          </a:xfrm>
        </p:spPr>
      </p:pic>
      <p:pic>
        <p:nvPicPr>
          <p:cNvPr id="14" name="Picture 13" descr="Graphical user interface, text, application&#10;&#10;Description automatically generated">
            <a:extLst>
              <a:ext uri="{FF2B5EF4-FFF2-40B4-BE49-F238E27FC236}">
                <a16:creationId xmlns:a16="http://schemas.microsoft.com/office/drawing/2014/main" id="{1564F468-6FB6-4BDB-B8D5-629FC1555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6875" y="4213705"/>
            <a:ext cx="6106377" cy="1409897"/>
          </a:xfrm>
          <a:prstGeom prst="rect">
            <a:avLst/>
          </a:prstGeom>
        </p:spPr>
      </p:pic>
    </p:spTree>
    <p:extLst>
      <p:ext uri="{BB962C8B-B14F-4D97-AF65-F5344CB8AC3E}">
        <p14:creationId xmlns:p14="http://schemas.microsoft.com/office/powerpoint/2010/main" val="297689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0" name="Straight Connector 89">
            <a:extLst>
              <a:ext uri="{FF2B5EF4-FFF2-40B4-BE49-F238E27FC236}">
                <a16:creationId xmlns:a16="http://schemas.microsoft.com/office/drawing/2014/main" id="{FD6CD0A5-6C83-427D-AB05-3BE0E15A7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6B6653D5-62D5-45D6-B95A-38FB56233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17B25F5-9024-4196-BF35-911797D0B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3C23CF1-A0CB-42AA-A759-E1937CA8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12A51285-560A-444D-A414-2428698DB1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00" name="Rectangle 99">
            <a:extLst>
              <a:ext uri="{FF2B5EF4-FFF2-40B4-BE49-F238E27FC236}">
                <a16:creationId xmlns:a16="http://schemas.microsoft.com/office/drawing/2014/main" id="{618E37DE-4710-4167-AE83-47DE5752D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83996-4F50-455F-B798-832877C6BFD5}"/>
              </a:ext>
            </a:extLst>
          </p:cNvPr>
          <p:cNvSpPr>
            <a:spLocks noGrp="1"/>
          </p:cNvSpPr>
          <p:nvPr>
            <p:ph type="title"/>
          </p:nvPr>
        </p:nvSpPr>
        <p:spPr>
          <a:xfrm>
            <a:off x="5685898" y="691329"/>
            <a:ext cx="6080655" cy="1407053"/>
          </a:xfrm>
        </p:spPr>
        <p:txBody>
          <a:bodyPr vert="horz" lIns="91440" tIns="45720" rIns="91440" bIns="45720" rtlCol="0" anchor="b">
            <a:normAutofit/>
          </a:bodyPr>
          <a:lstStyle/>
          <a:p>
            <a:r>
              <a:rPr lang="en-US" sz="4800" dirty="0"/>
              <a:t>visualizations</a:t>
            </a:r>
          </a:p>
        </p:txBody>
      </p:sp>
      <p:sp>
        <p:nvSpPr>
          <p:cNvPr id="5" name="TextBox 4">
            <a:extLst>
              <a:ext uri="{FF2B5EF4-FFF2-40B4-BE49-F238E27FC236}">
                <a16:creationId xmlns:a16="http://schemas.microsoft.com/office/drawing/2014/main" id="{DB8129D1-3515-42CD-9BE9-941703C9F028}"/>
              </a:ext>
            </a:extLst>
          </p:cNvPr>
          <p:cNvSpPr txBox="1"/>
          <p:nvPr/>
        </p:nvSpPr>
        <p:spPr>
          <a:xfrm>
            <a:off x="5115456" y="3843867"/>
            <a:ext cx="6167930" cy="1947333"/>
          </a:xfrm>
          <a:prstGeom prst="rect">
            <a:avLst/>
          </a:prstGeom>
        </p:spPr>
        <p:txBody>
          <a:bodyPr vert="horz" lIns="91440" tIns="45720" rIns="91440" bIns="45720" rtlCol="0" anchor="t">
            <a:normAutofit/>
          </a:bodyPr>
          <a:lstStyle/>
          <a:p>
            <a:pPr marL="342900" indent="-342900">
              <a:spcBef>
                <a:spcPct val="20000"/>
              </a:spcBef>
              <a:spcAft>
                <a:spcPts val="600"/>
              </a:spcAft>
              <a:buClr>
                <a:schemeClr val="tx1"/>
              </a:buClr>
              <a:buSzPct val="80000"/>
              <a:buFont typeface="Arial" panose="020B0604020202020204" pitchFamily="34" charset="0"/>
              <a:buChar char="•"/>
            </a:pPr>
            <a:endParaRPr lang="en-US" sz="2100" dirty="0">
              <a:solidFill>
                <a:schemeClr val="bg2">
                  <a:lumMod val="75000"/>
                </a:schemeClr>
              </a:solidFill>
            </a:endParaRPr>
          </a:p>
        </p:txBody>
      </p:sp>
      <p:pic>
        <p:nvPicPr>
          <p:cNvPr id="13" name="Picture 12" descr="Chart, bar chart&#10;&#10;Description automatically generated">
            <a:extLst>
              <a:ext uri="{FF2B5EF4-FFF2-40B4-BE49-F238E27FC236}">
                <a16:creationId xmlns:a16="http://schemas.microsoft.com/office/drawing/2014/main" id="{D0BEF8F9-F446-4635-A6C0-95AB3E556D06}"/>
              </a:ext>
            </a:extLst>
          </p:cNvPr>
          <p:cNvPicPr>
            <a:picLocks noChangeAspect="1"/>
          </p:cNvPicPr>
          <p:nvPr/>
        </p:nvPicPr>
        <p:blipFill rotWithShape="1">
          <a:blip r:embed="rId2">
            <a:extLst>
              <a:ext uri="{28A0092B-C50C-407E-A947-70E740481C1C}">
                <a14:useLocalDpi xmlns:a14="http://schemas.microsoft.com/office/drawing/2010/main" val="0"/>
              </a:ext>
            </a:extLst>
          </a:blip>
          <a:srcRect l="25589" r="2361" b="3"/>
          <a:stretch/>
        </p:blipFill>
        <p:spPr>
          <a:xfrm>
            <a:off x="1" y="10"/>
            <a:ext cx="4632740" cy="2285990"/>
          </a:xfrm>
          <a:prstGeom prst="rect">
            <a:avLst/>
          </a:prstGeom>
          <a:effectLst>
            <a:innerShdw blurRad="57150" dist="38100" dir="14460000">
              <a:prstClr val="black">
                <a:alpha val="70000"/>
              </a:prstClr>
            </a:innerShdw>
          </a:effectLst>
        </p:spPr>
      </p:pic>
      <p:pic>
        <p:nvPicPr>
          <p:cNvPr id="11" name="Picture 10" descr="Chart, histogram&#10;&#10;Description automatically generated">
            <a:extLst>
              <a:ext uri="{FF2B5EF4-FFF2-40B4-BE49-F238E27FC236}">
                <a16:creationId xmlns:a16="http://schemas.microsoft.com/office/drawing/2014/main" id="{07C8ED12-5A1B-4A8F-A473-5423B03FE3B9}"/>
              </a:ext>
            </a:extLst>
          </p:cNvPr>
          <p:cNvPicPr>
            <a:picLocks noChangeAspect="1"/>
          </p:cNvPicPr>
          <p:nvPr/>
        </p:nvPicPr>
        <p:blipFill rotWithShape="1">
          <a:blip r:embed="rId3">
            <a:extLst>
              <a:ext uri="{28A0092B-C50C-407E-A947-70E740481C1C}">
                <a14:useLocalDpi xmlns:a14="http://schemas.microsoft.com/office/drawing/2010/main" val="0"/>
              </a:ext>
            </a:extLst>
          </a:blip>
          <a:srcRect l="6701" r="1" b="1"/>
          <a:stretch/>
        </p:blipFill>
        <p:spPr>
          <a:xfrm>
            <a:off x="-3819" y="2276739"/>
            <a:ext cx="4636559" cy="2286000"/>
          </a:xfrm>
          <a:prstGeom prst="rect">
            <a:avLst/>
          </a:prstGeom>
          <a:effectLst>
            <a:innerShdw blurRad="57150" dist="38100" dir="14460000">
              <a:prstClr val="black">
                <a:alpha val="70000"/>
              </a:prstClr>
            </a:innerShdw>
          </a:effectLst>
        </p:spPr>
      </p:pic>
      <p:pic>
        <p:nvPicPr>
          <p:cNvPr id="9" name="Picture 8" descr="Chart&#10;&#10;Description automatically generated">
            <a:extLst>
              <a:ext uri="{FF2B5EF4-FFF2-40B4-BE49-F238E27FC236}">
                <a16:creationId xmlns:a16="http://schemas.microsoft.com/office/drawing/2014/main" id="{DB873135-BACB-4F24-80C3-BADE1A2E9CB0}"/>
              </a:ext>
            </a:extLst>
          </p:cNvPr>
          <p:cNvPicPr>
            <a:picLocks noChangeAspect="1"/>
          </p:cNvPicPr>
          <p:nvPr/>
        </p:nvPicPr>
        <p:blipFill rotWithShape="1">
          <a:blip r:embed="rId4">
            <a:extLst>
              <a:ext uri="{28A0092B-C50C-407E-A947-70E740481C1C}">
                <a14:useLocalDpi xmlns:a14="http://schemas.microsoft.com/office/drawing/2010/main" val="0"/>
              </a:ext>
            </a:extLst>
          </a:blip>
          <a:srcRect l="23354" r="3124" b="3"/>
          <a:stretch/>
        </p:blipFill>
        <p:spPr>
          <a:xfrm>
            <a:off x="-3819" y="4572000"/>
            <a:ext cx="4636559" cy="2286000"/>
          </a:xfrm>
          <a:prstGeom prst="rect">
            <a:avLst/>
          </a:prstGeom>
          <a:effectLst>
            <a:innerShdw blurRad="57150" dist="38100" dir="14460000">
              <a:prstClr val="black">
                <a:alpha val="70000"/>
              </a:prstClr>
            </a:innerShdw>
          </a:effectLst>
        </p:spPr>
      </p:pic>
      <p:grpSp>
        <p:nvGrpSpPr>
          <p:cNvPr id="102" name="Group 101">
            <a:extLst>
              <a:ext uri="{FF2B5EF4-FFF2-40B4-BE49-F238E27FC236}">
                <a16:creationId xmlns:a16="http://schemas.microsoft.com/office/drawing/2014/main" id="{3C463717-5EB2-4C6C-8BB1-AF27FACB7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3" name="Straight Connector 102">
              <a:extLst>
                <a:ext uri="{FF2B5EF4-FFF2-40B4-BE49-F238E27FC236}">
                  <a16:creationId xmlns:a16="http://schemas.microsoft.com/office/drawing/2014/main" id="{9388FA13-A619-4520-A05E-918E852D5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03">
              <a:extLst>
                <a:ext uri="{FF2B5EF4-FFF2-40B4-BE49-F238E27FC236}">
                  <a16:creationId xmlns:a16="http://schemas.microsoft.com/office/drawing/2014/main" id="{CF142BDF-1A8D-4991-A97C-31319D0900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EC03C136-3F5E-48B5-A4F0-A1FA25DFE5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13F559C-6A30-4A09-A759-7FAF7C9F4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2205CA72-C3E6-4BF9-B055-3C19DAEDA8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3F023B64-AF4B-42FD-A344-1C8590F898AA}"/>
              </a:ext>
            </a:extLst>
          </p:cNvPr>
          <p:cNvSpPr txBox="1"/>
          <p:nvPr/>
        </p:nvSpPr>
        <p:spPr>
          <a:xfrm>
            <a:off x="5685898" y="2317689"/>
            <a:ext cx="47434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People with international plan are way more likely to churn. Perhaps other companies are offering more competitive pricing </a:t>
            </a:r>
          </a:p>
          <a:p>
            <a:pPr marL="285750" indent="-285750">
              <a:buFont typeface="Arial" panose="020B0604020202020204" pitchFamily="34" charset="0"/>
              <a:buChar char="•"/>
            </a:pPr>
            <a:r>
              <a:rPr lang="en-US" dirty="0"/>
              <a:t>Minutes spent on the phone during the day are correlated with customers leaving the service</a:t>
            </a:r>
          </a:p>
          <a:p>
            <a:pPr marL="285750" indent="-285750">
              <a:buFont typeface="Arial" panose="020B0604020202020204" pitchFamily="34" charset="0"/>
              <a:buChar char="•"/>
            </a:pPr>
            <a:r>
              <a:rPr lang="en-US" dirty="0"/>
              <a:t>More than 3 customer service calls suggest that they are on the brink of leaving</a:t>
            </a:r>
          </a:p>
        </p:txBody>
      </p:sp>
    </p:spTree>
    <p:extLst>
      <p:ext uri="{BB962C8B-B14F-4D97-AF65-F5344CB8AC3E}">
        <p14:creationId xmlns:p14="http://schemas.microsoft.com/office/powerpoint/2010/main" val="153691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E9F8AD66-CC09-4C8D-94EE-932C3785BD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6" name="Straight Connector 135">
              <a:extLst>
                <a:ext uri="{FF2B5EF4-FFF2-40B4-BE49-F238E27FC236}">
                  <a16:creationId xmlns:a16="http://schemas.microsoft.com/office/drawing/2014/main" id="{EE364623-3F66-4AAD-94F8-C053CD4F13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07E37E17-44F9-4E44-8F2F-0E873C68EE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DD327A4D-ADCE-482F-9F55-3B64D197AC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E600A8AB-CDF2-4E93-92C8-2CCB8230B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3F8EE76C-974C-43A5-806B-47687FCB9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42" name="Rectangle 141">
            <a:extLst>
              <a:ext uri="{FF2B5EF4-FFF2-40B4-BE49-F238E27FC236}">
                <a16:creationId xmlns:a16="http://schemas.microsoft.com/office/drawing/2014/main" id="{256FCDAA-76C3-414B-9868-73075E15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CB8D7-CD4F-4B04-8CAA-96A0D642DAFB}"/>
              </a:ext>
            </a:extLst>
          </p:cNvPr>
          <p:cNvSpPr>
            <a:spLocks noGrp="1"/>
          </p:cNvSpPr>
          <p:nvPr>
            <p:ph type="title"/>
          </p:nvPr>
        </p:nvSpPr>
        <p:spPr>
          <a:xfrm>
            <a:off x="4973598" y="667674"/>
            <a:ext cx="5627258" cy="1507067"/>
          </a:xfrm>
        </p:spPr>
        <p:txBody>
          <a:bodyPr vert="horz" lIns="91440" tIns="45720" rIns="91440" bIns="45720" rtlCol="0" anchor="ctr">
            <a:normAutofit/>
          </a:bodyPr>
          <a:lstStyle/>
          <a:p>
            <a:r>
              <a:rPr lang="en-US" sz="3600" dirty="0"/>
              <a:t>Final model</a:t>
            </a:r>
          </a:p>
        </p:txBody>
      </p:sp>
      <p:sp>
        <p:nvSpPr>
          <p:cNvPr id="144" name="Snip Diagonal Corner Rectangle 16">
            <a:extLst>
              <a:ext uri="{FF2B5EF4-FFF2-40B4-BE49-F238E27FC236}">
                <a16:creationId xmlns:a16="http://schemas.microsoft.com/office/drawing/2014/main" id="{02C8A649-1D4D-44CF-8C8E-C38947F4C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549DAB7-600C-4ACB-874E-896A2F44AE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8855" y="942456"/>
            <a:ext cx="2953931" cy="2443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48C748C-86FC-4752-A251-F4D776A193FF}"/>
              </a:ext>
            </a:extLst>
          </p:cNvPr>
          <p:cNvSpPr>
            <a:spLocks noGrp="1"/>
          </p:cNvSpPr>
          <p:nvPr>
            <p:ph type="body" sz="half" idx="2"/>
          </p:nvPr>
        </p:nvSpPr>
        <p:spPr>
          <a:xfrm>
            <a:off x="4949353" y="1612105"/>
            <a:ext cx="6253792" cy="3615267"/>
          </a:xfrm>
        </p:spPr>
        <p:txBody>
          <a:bodyPr vert="horz" lIns="91440" tIns="45720" rIns="91440" bIns="45720" rtlCol="0" anchor="ctr">
            <a:normAutofit/>
          </a:bodyPr>
          <a:lstStyle/>
          <a:p>
            <a:pPr marL="285750" indent="-285750">
              <a:buFont typeface="Wingdings 3" panose="05040102010807070707" pitchFamily="18" charset="2"/>
              <a:buChar char=""/>
            </a:pPr>
            <a:r>
              <a:rPr lang="en-US" dirty="0"/>
              <a:t>Many models were tested before deciding that the </a:t>
            </a:r>
            <a:r>
              <a:rPr lang="en-US" b="1" dirty="0"/>
              <a:t>Random Forest Model</a:t>
            </a:r>
            <a:r>
              <a:rPr lang="en-US" dirty="0"/>
              <a:t> was best for this case</a:t>
            </a:r>
          </a:p>
          <a:p>
            <a:pPr marL="285750" indent="-285750">
              <a:buFont typeface="Wingdings 3" panose="05040102010807070707" pitchFamily="18" charset="2"/>
              <a:buChar char=""/>
            </a:pPr>
            <a:r>
              <a:rPr lang="en-US" dirty="0"/>
              <a:t>Other models had lower precision or low recall. Overall, the Random Forest model had a high f1 score</a:t>
            </a:r>
          </a:p>
          <a:p>
            <a:pPr marL="285750" indent="-285750">
              <a:buFont typeface="Wingdings 3" panose="05040102010807070707" pitchFamily="18" charset="2"/>
              <a:buChar char=""/>
            </a:pPr>
            <a:r>
              <a:rPr lang="en-US" dirty="0"/>
              <a:t>The f1 score was a very important classifier to us because it considers both precision and recall</a:t>
            </a:r>
          </a:p>
          <a:p>
            <a:pPr marL="285750" indent="-285750">
              <a:buFont typeface="Wingdings 3" panose="05040102010807070707" pitchFamily="18" charset="2"/>
              <a:buChar char=""/>
            </a:pPr>
            <a:endParaRPr lang="en-US" dirty="0"/>
          </a:p>
        </p:txBody>
      </p:sp>
      <p:grpSp>
        <p:nvGrpSpPr>
          <p:cNvPr id="146" name="Group 145">
            <a:extLst>
              <a:ext uri="{FF2B5EF4-FFF2-40B4-BE49-F238E27FC236}">
                <a16:creationId xmlns:a16="http://schemas.microsoft.com/office/drawing/2014/main" id="{67C5301E-91B2-4536-893D-47EA274444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7" name="Straight Connector 146">
              <a:extLst>
                <a:ext uri="{FF2B5EF4-FFF2-40B4-BE49-F238E27FC236}">
                  <a16:creationId xmlns:a16="http://schemas.microsoft.com/office/drawing/2014/main" id="{F83E5BFD-97A3-4CE9-8A0E-58925ADC2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7D47D4CB-D05F-43B7-8F49-A8C05F1529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35A6C8F7-8B78-4F06-BB3B-CEDC620AE1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C34E8F06-BC4C-45A5-8A7F-CDF897B95F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288604C-C490-4533-AA80-11F92325C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Picture 7" descr="Text&#10;&#10;Description automatically generated">
            <a:extLst>
              <a:ext uri="{FF2B5EF4-FFF2-40B4-BE49-F238E27FC236}">
                <a16:creationId xmlns:a16="http://schemas.microsoft.com/office/drawing/2014/main" id="{8850741E-3EE0-4DE4-A4C2-D06679E5E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55" y="3932377"/>
            <a:ext cx="2948856" cy="1428557"/>
          </a:xfrm>
          <a:prstGeom prst="rect">
            <a:avLst/>
          </a:prstGeom>
        </p:spPr>
      </p:pic>
    </p:spTree>
    <p:extLst>
      <p:ext uri="{BB962C8B-B14F-4D97-AF65-F5344CB8AC3E}">
        <p14:creationId xmlns:p14="http://schemas.microsoft.com/office/powerpoint/2010/main" val="67654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3A97C-4B2E-4897-8464-CCF06FE92EC5}"/>
              </a:ext>
            </a:extLst>
          </p:cNvPr>
          <p:cNvSpPr>
            <a:spLocks noGrp="1"/>
          </p:cNvSpPr>
          <p:nvPr>
            <p:ph type="title"/>
          </p:nvPr>
        </p:nvSpPr>
        <p:spPr>
          <a:xfrm>
            <a:off x="3897434" y="75239"/>
            <a:ext cx="5627158" cy="1507067"/>
          </a:xfrm>
        </p:spPr>
        <p:txBody>
          <a:bodyPr vert="horz" lIns="91440" tIns="45720" rIns="91440" bIns="45720" rtlCol="0" anchor="ctr">
            <a:normAutofit/>
          </a:bodyPr>
          <a:lstStyle/>
          <a:p>
            <a:r>
              <a:rPr lang="en-US" sz="3600" dirty="0"/>
              <a:t>Conclusions and recommendations</a:t>
            </a:r>
          </a:p>
        </p:txBody>
      </p:sp>
      <p:pic>
        <p:nvPicPr>
          <p:cNvPr id="6" name="Picture 5">
            <a:extLst>
              <a:ext uri="{FF2B5EF4-FFF2-40B4-BE49-F238E27FC236}">
                <a16:creationId xmlns:a16="http://schemas.microsoft.com/office/drawing/2014/main" id="{A1FF6F0E-7781-4891-BE5D-8F2EE2F4561F}"/>
              </a:ext>
            </a:extLst>
          </p:cNvPr>
          <p:cNvPicPr>
            <a:picLocks noChangeAspect="1"/>
          </p:cNvPicPr>
          <p:nvPr/>
        </p:nvPicPr>
        <p:blipFill rotWithShape="1">
          <a:blip r:embed="rId2"/>
          <a:srcRect l="56427" r="12169"/>
          <a:stretch/>
        </p:blipFill>
        <p:spPr>
          <a:xfrm>
            <a:off x="831" y="10"/>
            <a:ext cx="3502025" cy="6857990"/>
          </a:xfrm>
          <a:prstGeom prst="rect">
            <a:avLst/>
          </a:prstGeom>
          <a:effectLst>
            <a:innerShdw blurRad="57150" dist="38100" dir="14460000">
              <a:prstClr val="black">
                <a:alpha val="70000"/>
              </a:prstClr>
            </a:innerShdw>
          </a:effectLst>
        </p:spPr>
      </p:pic>
      <p:sp>
        <p:nvSpPr>
          <p:cNvPr id="4" name="Text Placeholder 3">
            <a:extLst>
              <a:ext uri="{FF2B5EF4-FFF2-40B4-BE49-F238E27FC236}">
                <a16:creationId xmlns:a16="http://schemas.microsoft.com/office/drawing/2014/main" id="{DBCD6DBE-48C9-4E3B-92A3-24126BE1E34E}"/>
              </a:ext>
            </a:extLst>
          </p:cNvPr>
          <p:cNvSpPr>
            <a:spLocks noGrp="1"/>
          </p:cNvSpPr>
          <p:nvPr>
            <p:ph type="body" sz="half" idx="2"/>
          </p:nvPr>
        </p:nvSpPr>
        <p:spPr>
          <a:xfrm>
            <a:off x="3897434" y="2239119"/>
            <a:ext cx="6626072" cy="3615267"/>
          </a:xfrm>
        </p:spPr>
        <p:txBody>
          <a:bodyPr vert="horz" lIns="91440" tIns="45720" rIns="91440" bIns="45720" rtlCol="0" anchor="ctr">
            <a:normAutofit/>
          </a:bodyPr>
          <a:lstStyle/>
          <a:p>
            <a:pPr marL="285750" indent="-285750">
              <a:lnSpc>
                <a:spcPct val="90000"/>
              </a:lnSpc>
              <a:buFont typeface="Wingdings 3" panose="05040102010807070707" pitchFamily="18" charset="2"/>
              <a:buChar char=""/>
            </a:pPr>
            <a:r>
              <a:rPr lang="en-US" sz="1700" dirty="0">
                <a:solidFill>
                  <a:schemeClr val="bg1"/>
                </a:solidFill>
              </a:rPr>
              <a:t>SyriaTel should give incentives to those customers making higher customer service calls as this was the top indicator that a customer would churn</a:t>
            </a:r>
          </a:p>
          <a:p>
            <a:pPr marL="285750" indent="-285750">
              <a:lnSpc>
                <a:spcPct val="90000"/>
              </a:lnSpc>
              <a:buFont typeface="Wingdings 3" panose="05040102010807070707" pitchFamily="18" charset="2"/>
              <a:buChar char=""/>
            </a:pPr>
            <a:r>
              <a:rPr lang="en-US" sz="1700" dirty="0">
                <a:solidFill>
                  <a:schemeClr val="bg1"/>
                </a:solidFill>
              </a:rPr>
              <a:t>Another idea would be to increase the quality of these calls in order to retain these customers</a:t>
            </a:r>
          </a:p>
          <a:p>
            <a:pPr marL="285750" indent="-285750">
              <a:lnSpc>
                <a:spcPct val="90000"/>
              </a:lnSpc>
              <a:buFont typeface="Wingdings 3" panose="05040102010807070707" pitchFamily="18" charset="2"/>
              <a:buChar char=""/>
            </a:pPr>
            <a:r>
              <a:rPr lang="en-US" sz="1700" dirty="0">
                <a:solidFill>
                  <a:schemeClr val="bg1"/>
                </a:solidFill>
              </a:rPr>
              <a:t>Minutes spend on the phone during the daytime is an indicator that a customer may leave. SyriaTel should consider lowering prices for customers who fit into this category</a:t>
            </a:r>
          </a:p>
          <a:p>
            <a:pPr marL="285750" indent="-285750">
              <a:lnSpc>
                <a:spcPct val="90000"/>
              </a:lnSpc>
              <a:buFont typeface="Wingdings 3" panose="05040102010807070707" pitchFamily="18" charset="2"/>
              <a:buChar char=""/>
            </a:pPr>
            <a:r>
              <a:rPr lang="en-US" sz="1700" dirty="0">
                <a:solidFill>
                  <a:schemeClr val="bg1"/>
                </a:solidFill>
              </a:rPr>
              <a:t>The international call system must be further investigated as people who are making these calls are likely to churn. One suggestion would be to lower prices. Another suggestion would be to increase the quality of these calls.</a:t>
            </a:r>
          </a:p>
          <a:p>
            <a:pPr marL="285750" indent="-285750">
              <a:lnSpc>
                <a:spcPct val="90000"/>
              </a:lnSpc>
              <a:buFont typeface="Wingdings 3" panose="05040102010807070707" pitchFamily="18" charset="2"/>
              <a:buChar char=""/>
            </a:pPr>
            <a:endParaRPr lang="en-US" sz="1700" dirty="0"/>
          </a:p>
          <a:p>
            <a:pPr marL="285750" indent="-285750">
              <a:lnSpc>
                <a:spcPct val="90000"/>
              </a:lnSpc>
              <a:buFont typeface="Wingdings 3" panose="05040102010807070707" pitchFamily="18" charset="2"/>
              <a:buChar char=""/>
            </a:pPr>
            <a:endParaRPr lang="en-US" sz="1700" dirty="0"/>
          </a:p>
        </p:txBody>
      </p:sp>
      <p:grpSp>
        <p:nvGrpSpPr>
          <p:cNvPr id="19" name="Group 18">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39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73CC3-B038-41DC-A608-C6B185287823}"/>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sz="3600" kern="1200" cap="all">
                <a:ln w="3175" cmpd="sng">
                  <a:noFill/>
                </a:ln>
                <a:solidFill>
                  <a:srgbClr val="FFFFFF"/>
                </a:solidFill>
                <a:effectLst/>
                <a:latin typeface="+mj-lt"/>
                <a:ea typeface="+mj-ea"/>
                <a:cs typeface="+mj-cs"/>
              </a:rPr>
              <a:t>Future work </a:t>
            </a:r>
          </a:p>
        </p:txBody>
      </p:sp>
      <p:sp>
        <p:nvSpPr>
          <p:cNvPr id="19"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 Placeholder 3">
            <a:extLst>
              <a:ext uri="{FF2B5EF4-FFF2-40B4-BE49-F238E27FC236}">
                <a16:creationId xmlns:a16="http://schemas.microsoft.com/office/drawing/2014/main" id="{FFB34013-FF28-489F-A686-A2146D0F3A34}"/>
              </a:ext>
            </a:extLst>
          </p:cNvPr>
          <p:cNvGraphicFramePr/>
          <p:nvPr>
            <p:extLst>
              <p:ext uri="{D42A27DB-BD31-4B8C-83A1-F6EECF244321}">
                <p14:modId xmlns:p14="http://schemas.microsoft.com/office/powerpoint/2010/main" val="1285043430"/>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6443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AED7E-A6A9-4A4B-826A-6E490C0E6852}"/>
              </a:ext>
            </a:extLst>
          </p:cNvPr>
          <p:cNvSpPr>
            <a:spLocks noGrp="1"/>
          </p:cNvSpPr>
          <p:nvPr>
            <p:ph type="title"/>
          </p:nvPr>
        </p:nvSpPr>
        <p:spPr>
          <a:xfrm>
            <a:off x="1834919" y="685800"/>
            <a:ext cx="3705269" cy="5308599"/>
          </a:xfrm>
        </p:spPr>
        <p:txBody>
          <a:bodyPr vert="horz" lIns="91440" tIns="45720" rIns="91440" bIns="45720" rtlCol="0" anchor="ctr">
            <a:normAutofit/>
          </a:bodyPr>
          <a:lstStyle/>
          <a:p>
            <a:r>
              <a:rPr lang="en-US" sz="3200">
                <a:solidFill>
                  <a:srgbClr val="FFFFFF"/>
                </a:solidFill>
              </a:rPr>
              <a:t>Thank you for listening</a:t>
            </a:r>
          </a:p>
        </p:txBody>
      </p:sp>
      <p:sp>
        <p:nvSpPr>
          <p:cNvPr id="4" name="Text Placeholder 3">
            <a:extLst>
              <a:ext uri="{FF2B5EF4-FFF2-40B4-BE49-F238E27FC236}">
                <a16:creationId xmlns:a16="http://schemas.microsoft.com/office/drawing/2014/main" id="{5E7BAA45-5A69-44A9-BD9D-006101BE9748}"/>
              </a:ext>
            </a:extLst>
          </p:cNvPr>
          <p:cNvSpPr>
            <a:spLocks noGrp="1"/>
          </p:cNvSpPr>
          <p:nvPr>
            <p:ph type="body" sz="half" idx="2"/>
          </p:nvPr>
        </p:nvSpPr>
        <p:spPr>
          <a:xfrm>
            <a:off x="6516553" y="685800"/>
            <a:ext cx="4754563" cy="5410200"/>
          </a:xfrm>
        </p:spPr>
        <p:txBody>
          <a:bodyPr vert="horz" lIns="91440" tIns="45720" rIns="91440" bIns="45720" rtlCol="0" anchor="ctr">
            <a:normAutofit/>
          </a:bodyPr>
          <a:lstStyle/>
          <a:p>
            <a:pPr>
              <a:buFont typeface="Wingdings 3" panose="05040102010807070707" pitchFamily="18" charset="2"/>
              <a:buChar char=""/>
            </a:pPr>
            <a:r>
              <a:rPr lang="en-US" dirty="0">
                <a:solidFill>
                  <a:srgbClr val="FFFFFF"/>
                </a:solidFill>
              </a:rPr>
              <a:t>Email: </a:t>
            </a:r>
            <a:r>
              <a:rPr lang="en-US" dirty="0">
                <a:solidFill>
                  <a:schemeClr val="bg1"/>
                </a:solidFill>
                <a:hlinkClick r:id="rId2">
                  <a:extLst>
                    <a:ext uri="{A12FA001-AC4F-418D-AE19-62706E023703}">
                      <ahyp:hlinkClr xmlns:ahyp="http://schemas.microsoft.com/office/drawing/2018/hyperlinkcolor" val="tx"/>
                    </a:ext>
                  </a:extLst>
                </a:hlinkClick>
              </a:rPr>
              <a:t>joeyhusney1@gmail.com</a:t>
            </a:r>
            <a:endParaRPr lang="en-US" dirty="0">
              <a:solidFill>
                <a:schemeClr val="bg1"/>
              </a:solidFill>
            </a:endParaRPr>
          </a:p>
          <a:p>
            <a:pPr>
              <a:buFont typeface="Wingdings 3" panose="05040102010807070707" pitchFamily="18" charset="2"/>
              <a:buChar char=""/>
            </a:pPr>
            <a:r>
              <a:rPr lang="en-US" dirty="0">
                <a:solidFill>
                  <a:srgbClr val="FFFFFF"/>
                </a:solidFill>
              </a:rPr>
              <a:t>Git hub repo: </a:t>
            </a:r>
            <a:r>
              <a:rPr lang="en-US" dirty="0">
                <a:solidFill>
                  <a:schemeClr val="bg1"/>
                </a:solidFill>
                <a:hlinkClick r:id="rId3">
                  <a:extLst>
                    <a:ext uri="{A12FA001-AC4F-418D-AE19-62706E023703}">
                      <ahyp:hlinkClr xmlns:ahyp="http://schemas.microsoft.com/office/drawing/2018/hyperlinkcolor" val="tx"/>
                    </a:ext>
                  </a:extLst>
                </a:hlinkClick>
              </a:rPr>
              <a:t>https://github.com/jhusney1/Customer-Churn-Project</a:t>
            </a:r>
            <a:endParaRPr lang="en-US" dirty="0">
              <a:solidFill>
                <a:schemeClr val="bg1"/>
              </a:solidFill>
            </a:endParaRPr>
          </a:p>
        </p:txBody>
      </p:sp>
    </p:spTree>
    <p:extLst>
      <p:ext uri="{BB962C8B-B14F-4D97-AF65-F5344CB8AC3E}">
        <p14:creationId xmlns:p14="http://schemas.microsoft.com/office/powerpoint/2010/main" val="13476882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28</TotalTime>
  <Words>457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Slice</vt:lpstr>
      <vt:lpstr>Customer Churn analysis syriatel</vt:lpstr>
      <vt:lpstr>overview</vt:lpstr>
      <vt:lpstr>The data</vt:lpstr>
      <vt:lpstr>visualizations</vt:lpstr>
      <vt:lpstr>Final model</vt:lpstr>
      <vt:lpstr>Conclusions and recommendations</vt:lpstr>
      <vt:lpstr>Future work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syriatel</dc:title>
  <dc:creator>Joey Husney</dc:creator>
  <cp:lastModifiedBy>Joey Husney</cp:lastModifiedBy>
  <cp:revision>3</cp:revision>
  <dcterms:created xsi:type="dcterms:W3CDTF">2021-01-05T18:05:13Z</dcterms:created>
  <dcterms:modified xsi:type="dcterms:W3CDTF">2021-01-05T18:33:29Z</dcterms:modified>
</cp:coreProperties>
</file>